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5" r:id="rId6"/>
    <p:sldId id="264" r:id="rId7"/>
    <p:sldId id="263" r:id="rId8"/>
    <p:sldId id="262" r:id="rId9"/>
    <p:sldId id="283" r:id="rId10"/>
    <p:sldId id="261" r:id="rId11"/>
    <p:sldId id="282" r:id="rId12"/>
    <p:sldId id="266" r:id="rId13"/>
    <p:sldId id="267" r:id="rId14"/>
    <p:sldId id="268" r:id="rId15"/>
    <p:sldId id="270" r:id="rId16"/>
    <p:sldId id="281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4" r:id="rId26"/>
    <p:sldId id="28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C2C0FA-EA46-4DA1-B0D4-FF4ED8E24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1476A83-1BB0-4000-8AB5-AC0E5A534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A678C6-95C6-4AD7-BAAE-9B1EB4ED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DDE2-C301-4984-A50F-B8A3D06936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8EF509-7466-45AE-B1AF-E8B021AD0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6FFC70-B883-4030-B338-530E7127E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F880-A221-491C-B8E7-6D0DA67E7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6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97506-C58D-4FB7-9A49-704874A8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7A888C4-B4D2-4D8D-BB72-3269ABC07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B43CEEA-5520-423C-ACDB-F53F1FDA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DDE2-C301-4984-A50F-B8A3D06936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1EC3A6-C9C0-4760-9A69-31413F3D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9BFBCB-A3FB-408F-9339-5190609A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F880-A221-491C-B8E7-6D0DA67E7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94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8277C12-B727-4981-9E10-D59DC18C7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F30E49A-6FD7-45F2-A652-4A52A6185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CCF2B8-A961-4B95-AA0A-4CC017A7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DDE2-C301-4984-A50F-B8A3D06936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9EC0A3-F3BB-46A6-A214-61F3F98B7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F96976-62B0-4E92-913B-54C6332B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F880-A221-491C-B8E7-6D0DA67E7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5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155D54-2514-4A95-9637-DBC694B2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2F3442-BD6F-40B4-82FF-FE241E54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2C2AF1C-6DBD-4DE6-8152-559571B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DDE2-C301-4984-A50F-B8A3D06936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466D9D-702D-4FCF-ABA8-F856BA67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ECE889-134F-49B4-8124-5696E900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F880-A221-491C-B8E7-6D0DA67E7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58FF00-B0AA-495C-969D-FA068D750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CC0AFFC-412A-4F8A-B002-E1B63AD41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5AFAAD-1FEA-4CF1-83F1-014157B6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DDE2-C301-4984-A50F-B8A3D06936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BD4E22-5753-4CCE-A210-91BB477A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42CB08-B351-4B3F-8497-DCD7FEB2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F880-A221-491C-B8E7-6D0DA67E7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3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046240-E442-4E64-A22C-6FDAAB4A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E242D49-BBB8-4118-B06A-750F0744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37DEDA-B4C3-4BB3-86A5-99120834C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EC3BA5A-677A-4682-BCAE-F2CF59385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DDE2-C301-4984-A50F-B8A3D06936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5714049-DD2C-44EF-8410-4A3DD5AFE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EFF45E6-2704-4FB8-92C8-FE3A52BB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F880-A221-491C-B8E7-6D0DA67E7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7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541D05-573F-4399-A3BF-7289D18E8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5681FCF-600B-4298-B8A9-0EFE91350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FA5C23A-28F9-4D22-9260-C56FE310C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27E0730-4B83-40DE-B9DA-8126ABD08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A5D246F-A826-44FA-B36E-4FB62312A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728C0D0-553D-4F04-9A7C-50F2F189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DDE2-C301-4984-A50F-B8A3D06936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96B9A1E-9FB8-4E3F-896D-0A666641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977C66C-93A7-457A-BCE7-F1E3199C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F880-A221-491C-B8E7-6D0DA67E7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3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C2407D-C89B-4199-BBF4-CD84A4CD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079F36D-3FFD-4687-9B12-C8106796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DDE2-C301-4984-A50F-B8A3D06936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FA0D494-0575-4259-948E-70B22508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98E41B3-AD2F-42F4-A6DA-2D093D1E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F880-A221-491C-B8E7-6D0DA67E7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6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DE97374-B8CD-4B1F-B186-4D6E29667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DDE2-C301-4984-A50F-B8A3D06936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B54CAB0-198E-4AF5-BDEE-5BF856A5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2303DED-1D3C-49B1-80F4-9705E775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F880-A221-491C-B8E7-6D0DA67E7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83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8C4750-17D8-4E6C-BC6C-88A5AA87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F6AD8D-FD50-4B7F-87FC-3FFB41B63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6531779-C5D2-4AFC-AEC7-826DA679D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4243BE-5D36-4931-BB6E-3CF484DF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DDE2-C301-4984-A50F-B8A3D06936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B71D18C-7A67-417D-8A67-8E12B5B4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545E5CA-DB3D-43EA-90F7-88DCAB96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F880-A221-491C-B8E7-6D0DA67E7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9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2FB4B2-C38D-4CB8-8597-1ED6A993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E364007-5EB6-449B-B16C-8EE9DEE25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D63645A-B6D9-45E1-AB60-32E70E254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C3C5EF-3C27-4CF1-BE5A-3DA3270C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DDE2-C301-4984-A50F-B8A3D06936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4BE2B59-B782-4BE8-B836-DA30D610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3B96A55-B1B5-49C9-B719-0759D30D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F880-A221-491C-B8E7-6D0DA67E7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9311D3-3B36-4F35-8092-F528C7FD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F5F2B2-9DB6-4979-AA5C-24089F36F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E6A1BC-BFF4-44ED-8AAF-446D897D4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6DDE2-C301-4984-A50F-B8A3D06936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0866FE-70B8-45EA-9451-557D2CEBA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BA32FD-3F6F-49BC-9F08-4BD9E614B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F880-A221-491C-B8E7-6D0DA67E7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5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10" Type="http://schemas.openxmlformats.org/officeDocument/2006/relationships/image" Target="../media/image22.jpe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5E2C6D-F291-4651-807B-C8CA88295E0E}"/>
              </a:ext>
            </a:extLst>
          </p:cNvPr>
          <p:cNvSpPr txBox="1"/>
          <p:nvPr/>
        </p:nvSpPr>
        <p:spPr>
          <a:xfrm>
            <a:off x="379828" y="126609"/>
            <a:ext cx="1105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 ИВАНОВСКИЙ ДЕТСКИЙ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 НИЖНЕГОРСКОГО РАЙОНА РЕСПУБЛИКИ КРЫМ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13640DD-F138-4E55-9DA1-BE96B678D20C}"/>
              </a:ext>
            </a:extLst>
          </p:cNvPr>
          <p:cNvSpPr/>
          <p:nvPr/>
        </p:nvSpPr>
        <p:spPr>
          <a:xfrm>
            <a:off x="379828" y="1292794"/>
            <a:ext cx="11155680" cy="34624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– класс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«Взаимодействие музыкального руководителя и воспитателя в музыкальном развитии детей».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5E2C6D-F291-4651-807B-C8CA88295E0E}"/>
              </a:ext>
            </a:extLst>
          </p:cNvPr>
          <p:cNvSpPr txBox="1"/>
          <p:nvPr/>
        </p:nvSpPr>
        <p:spPr>
          <a:xfrm>
            <a:off x="6096001" y="4954692"/>
            <a:ext cx="5737912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МБДОУ Ивановский детский сад «Теремок»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Хамраева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Людимила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Николаевна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47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85D57FC-2FB1-44F0-8055-4DDA3364EAC6}"/>
              </a:ext>
            </a:extLst>
          </p:cNvPr>
          <p:cNvSpPr/>
          <p:nvPr/>
        </p:nvSpPr>
        <p:spPr>
          <a:xfrm>
            <a:off x="1101969" y="351308"/>
            <a:ext cx="99880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Музыкально-ритмические движения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танцы, танцевальное творчество, музыкальные игры, хороводы упражнения. Дети учатся двигаться в соответствии с характером музыки, со средствами музыкальной выразительности. Развивают чувство ритма, развивают художественно-творческие способности. На первоначальном этапе, при разучивании плясок. Движений, необходим показ воспитателя. В дальнейшем даются только словесные указания по ходу исполнения, исправляются ошибки. Дети учатся передавать различные образы (птички летают, лошадки скачут, зайчики прыгают). Воспитатель словесно помогает более точно передать сходство с персонажами.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6" b="35152"/>
          <a:stretch/>
        </p:blipFill>
        <p:spPr>
          <a:xfrm>
            <a:off x="645968" y="3629889"/>
            <a:ext cx="3086100" cy="26877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0" b="33333"/>
          <a:stretch/>
        </p:blipFill>
        <p:spPr>
          <a:xfrm>
            <a:off x="9091180" y="3730805"/>
            <a:ext cx="2720686" cy="2699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5" r="3670" b="22626"/>
          <a:stretch/>
        </p:blipFill>
        <p:spPr>
          <a:xfrm>
            <a:off x="4582824" y="3429000"/>
            <a:ext cx="3716049" cy="32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8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85D57FC-2FB1-44F0-8055-4DDA3364EAC6}"/>
              </a:ext>
            </a:extLst>
          </p:cNvPr>
          <p:cNvSpPr/>
          <p:nvPr/>
        </p:nvSpPr>
        <p:spPr>
          <a:xfrm>
            <a:off x="1101969" y="351308"/>
            <a:ext cx="998806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Обучение игре на детских музыкальных инструментах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(знакомство со звучанием инструментов в исполнении взрослого, подбор знакомых мелодий на различных инструментах. В этом виде деятельности развиваются сенсорные музыкальные способности, чувство ритма, музыкальный слух, музыкальное мышление. Игра в оркестре способствует развитию внимания, самостоятельности, инициативности, умение различать звучание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инструментов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7" b="22828"/>
          <a:stretch/>
        </p:blipFill>
        <p:spPr>
          <a:xfrm>
            <a:off x="3325091" y="3482302"/>
            <a:ext cx="5063836" cy="2813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8" r="10853" b="7475"/>
          <a:stretch/>
        </p:blipFill>
        <p:spPr>
          <a:xfrm>
            <a:off x="855951" y="3043671"/>
            <a:ext cx="2178195" cy="3334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" b="-1"/>
          <a:stretch/>
        </p:blipFill>
        <p:spPr>
          <a:xfrm>
            <a:off x="8624455" y="3183718"/>
            <a:ext cx="3190009" cy="319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4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85D57FC-2FB1-44F0-8055-4DDA3364EAC6}"/>
              </a:ext>
            </a:extLst>
          </p:cNvPr>
          <p:cNvSpPr/>
          <p:nvPr/>
        </p:nvSpPr>
        <p:spPr>
          <a:xfrm>
            <a:off x="562708" y="351308"/>
            <a:ext cx="110150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воспитателя во время слушания музыки: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личным примером воспитывает у детей умение внимательно слушать музыкальное произведение, выражает заинтересованность;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исполнения следить за тем, как дети воспринимают музыку;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дети мало высказываются по поводу услышанного, воспитатель помогает им наводящими вопросами;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 за дисциплиной;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помощь музыкальному руководителю в использовании наглядных пособий и другого методического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386932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C719733-D835-42F8-9CBA-AF5DEDD1655C}"/>
              </a:ext>
            </a:extLst>
          </p:cNvPr>
          <p:cNvSpPr/>
          <p:nvPr/>
        </p:nvSpPr>
        <p:spPr>
          <a:xfrm>
            <a:off x="464234" y="255135"/>
            <a:ext cx="1098686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воспитателя во время распевания и пения</a:t>
            </a:r>
            <a:r>
              <a:rPr lang="ru-RU" sz="2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следит за правильной осанкой;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упражнений один из приемов работы: первый раз исполняет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руководитель, повторно – воспитатель, затем -дети.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поет с детьми, разучивая новую песню, показывая правильную артикуляцию;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следит, все ли дети активно поют, правильно ли они передают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мелодию песни, выговаривают слова; следит за правильным произношением слов в песне (поскольку музыкальный руководитель находится около инструмента, он не всегда способен заметить, кто из детей спел то или иное слово неправильно;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поддерживает пением при исполнении знакомых песен, используя средства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мимической и пантомимической выразительности;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совершенствовании разучивания песни подпевает в трудных местах;· не поет с детьми при самостоятельном эмоционально-выразительном пении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(исключение — пение с детьми раннего и младшего возраста).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97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C719733-D835-42F8-9CBA-AF5DEDD1655C}"/>
              </a:ext>
            </a:extLst>
          </p:cNvPr>
          <p:cNvSpPr/>
          <p:nvPr/>
        </p:nvSpPr>
        <p:spPr>
          <a:xfrm>
            <a:off x="464234" y="255135"/>
            <a:ext cx="10986868" cy="5288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воспитателя во время музыкально-ритмического движения и игры: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показе всех видов движений, давая соответствующие рекомендации детям;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исполняет пляску вместе с ребенком, у которого нет пары,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 за правильной осанкой;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 за качеством выполнения всего программного материала;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точные, четкие, эстетичные эталоны движений (исключение — упражнения на развитие творческой активности детей);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непосредственное участие в исполнении танцев, плясок, хороводов. В старшем дошкольном возрасте знакомые танцы, пляски дети исполняют самостоятельно;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корректирует выполнение движений отдельными детьми во время танца или пляски;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разъясняет и контролирует выполнение условий игры, способствуя формированию поведенческих навыков во время ее проведения;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берет одну из ролей в сюжетной игре;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 за дисциплиной на протяжении всего музыкального занятия.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2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C719733-D835-42F8-9CBA-AF5DEDD1655C}"/>
              </a:ext>
            </a:extLst>
          </p:cNvPr>
          <p:cNvSpPr/>
          <p:nvPr/>
        </p:nvSpPr>
        <p:spPr>
          <a:xfrm>
            <a:off x="464234" y="255135"/>
            <a:ext cx="10986868" cy="491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воспитателя во время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ДМИ: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показе либо в моделировании приемов игры;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непосредственное участие в исполнении танцев, плясок, хороводов; в творческих (импровизационных) заданиях дети исполняют свои партии самостоятельно, воспитатель является равноправным участником;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«дирижирует» подгруппой детей (при игре по партитуре с разными партиями);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корректирует исполнение с отдельными детьми при затруднениях;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помощь при распределении (сборе) инструментов, организации детей подгруппами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 за дисциплиной на протяжении всего музыкального занятия.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77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C719733-D835-42F8-9CBA-AF5DEDD1655C}"/>
              </a:ext>
            </a:extLst>
          </p:cNvPr>
          <p:cNvSpPr/>
          <p:nvPr/>
        </p:nvSpPr>
        <p:spPr>
          <a:xfrm>
            <a:off x="464234" y="255135"/>
            <a:ext cx="109868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4292" y="238656"/>
            <a:ext cx="10917382" cy="64633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игра «Оркестр» (слова к игре проговаривает воспитатель)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раскладываются по кругу, участники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идут по кругу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воспитатель произносит слова, а дети выполняют движения по тексту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муз.сопровождение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.(В дальнейшем дети сами проговаривают слова, а воспитатель им помогает).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Шли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мы, шли, потом устали,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Инструменты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руки взяли.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Инструменты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руки взяли,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марш мы заиграли.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Побежали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побежали,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немножко мы устали,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Маршируют друг за другом по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залу. Поднимают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инструмент и играют ритмическое сопровождение к маршу. С окончанием музыки кладут инструменты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Бегут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кругу друг за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другом. Поднимают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инструмент и играют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Инструменты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руки взяли,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полечку сыграли.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дорожке поскакали,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Ножки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вновь у нас устали.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Инструменты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руки взяли,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Пляску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русскую сыграли. 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ритмическое сопровождение к польке.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окончанием музыки кладут инструменты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стул.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музыку скачут с ножки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ножку. Поднимают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инструмент и играют ритмическое сопровождение к русской плясовой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музыке.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окончанием музыки кладут инструменты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стул.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85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D0FC535-B7FA-449B-983D-4E809A311A6C}"/>
              </a:ext>
            </a:extLst>
          </p:cNvPr>
          <p:cNvSpPr/>
          <p:nvPr/>
        </p:nvSpPr>
        <p:spPr>
          <a:xfrm>
            <a:off x="588499" y="1674674"/>
            <a:ext cx="110150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48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музыкального руководителя и воспитателя в процессе подготовке и проведение праздника.</a:t>
            </a:r>
            <a:endParaRPr lang="ru-RU" sz="3600" b="1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16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D0FC535-B7FA-449B-983D-4E809A311A6C}"/>
              </a:ext>
            </a:extLst>
          </p:cNvPr>
          <p:cNvSpPr/>
          <p:nvPr/>
        </p:nvSpPr>
        <p:spPr>
          <a:xfrm>
            <a:off x="588499" y="464852"/>
            <a:ext cx="110150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48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Без праздников не бывает детства!</a:t>
            </a:r>
          </a:p>
          <a:p>
            <a:pPr lvl="0" algn="ctr">
              <a:spcAft>
                <a:spcPts val="0"/>
              </a:spcAft>
            </a:pPr>
            <a:endParaRPr lang="ru-RU" sz="4800" b="1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48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Праздничные утренники в детском саду — важная составная часть воспитательно-образовательного процесса, проводимого в детском саду. </a:t>
            </a:r>
            <a:endParaRPr lang="ru-RU" sz="3600" b="1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D0FC535-B7FA-449B-983D-4E809A311A6C}"/>
              </a:ext>
            </a:extLst>
          </p:cNvPr>
          <p:cNvSpPr/>
          <p:nvPr/>
        </p:nvSpPr>
        <p:spPr>
          <a:xfrm>
            <a:off x="588499" y="1674674"/>
            <a:ext cx="110150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dirty="0"/>
              <a:t>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праздника в ДОУ:</a:t>
            </a:r>
          </a:p>
          <a:p>
            <a:pPr lvl="0" algn="ctr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эмоций и чувств, являющихся важнейшим условием развития личности. </a:t>
            </a:r>
            <a:endParaRPr lang="ru-RU" sz="6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6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1FE1F03-DE72-4699-8318-D3F2B7CE0475}"/>
              </a:ext>
            </a:extLst>
          </p:cNvPr>
          <p:cNvSpPr/>
          <p:nvPr/>
        </p:nvSpPr>
        <p:spPr>
          <a:xfrm>
            <a:off x="829995" y="350739"/>
            <a:ext cx="10691446" cy="439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мастер – класса: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музыкального руководителя и воспитателя на музыкальной НОД.</a:t>
            </a: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музыкального руководителя и воспитателя в процессе подготовке и проведение праздника.</a:t>
            </a: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Музыкальное развитие в режимных моментах.</a:t>
            </a:r>
          </a:p>
        </p:txBody>
      </p:sp>
    </p:spTree>
    <p:extLst>
      <p:ext uri="{BB962C8B-B14F-4D97-AF65-F5344CB8AC3E}">
        <p14:creationId xmlns:p14="http://schemas.microsoft.com/office/powerpoint/2010/main" val="1478767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BF41A9C-26F0-49E6-8AC1-44C16D2358AD}"/>
              </a:ext>
            </a:extLst>
          </p:cNvPr>
          <p:cNvSpPr/>
          <p:nvPr/>
        </p:nvSpPr>
        <p:spPr>
          <a:xfrm>
            <a:off x="604911" y="348739"/>
            <a:ext cx="107899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ctr">
              <a:spcAft>
                <a:spcPts val="0"/>
              </a:spcAft>
            </a:pPr>
            <a:r>
              <a:rPr lang="ru-RU" sz="32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работы по организации праздника:</a:t>
            </a:r>
          </a:p>
          <a:p>
            <a:pPr indent="381000" algn="ctr"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Предварительное планирование. </a:t>
            </a:r>
          </a:p>
          <a:p>
            <a:pPr indent="3810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Работа над сценарием.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Предварительное знакомство детей с темой утренника.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Репетиции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Работа с родителями.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Проведение утренника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Подведение итогов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 Последействие праздника.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9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D0FC535-B7FA-449B-983D-4E809A311A6C}"/>
              </a:ext>
            </a:extLst>
          </p:cNvPr>
          <p:cNvSpPr/>
          <p:nvPr/>
        </p:nvSpPr>
        <p:spPr>
          <a:xfrm>
            <a:off x="588499" y="1674674"/>
            <a:ext cx="11015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endParaRPr lang="ru-RU" sz="3600" b="1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EF8A62E-1509-4263-A6A7-998C01CF2DBE}"/>
              </a:ext>
            </a:extLst>
          </p:cNvPr>
          <p:cNvSpPr/>
          <p:nvPr/>
        </p:nvSpPr>
        <p:spPr>
          <a:xfrm>
            <a:off x="1041008" y="1182916"/>
            <a:ext cx="102272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Ведущий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– это лицо, которое руководит праздничным утренником, объединяет все элементы праздника в единое целое, поясняет детям происходящее, является связующим звеном между зрителями и исполнителями.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10646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B363AE8-81E3-40F0-BC39-13A57F123655}"/>
              </a:ext>
            </a:extLst>
          </p:cNvPr>
          <p:cNvSpPr/>
          <p:nvPr/>
        </p:nvSpPr>
        <p:spPr>
          <a:xfrm>
            <a:off x="692834" y="659011"/>
            <a:ext cx="108063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ctr">
              <a:spcAft>
                <a:spcPts val="0"/>
              </a:spcAft>
            </a:pPr>
            <a:r>
              <a:rPr lang="ru-RU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поведения детей на утреннике:</a:t>
            </a:r>
            <a:endParaRPr lang="ru-RU" sz="2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говорить не громко (не кричать);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ходить спокойно (не бегать);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помнить для чего мы находимся в зале;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смело показывать свои способности;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заботиться друг о друге (не обижать);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помогать друг другу (не смеяться);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внимательно слушать друг друга (дать сказать каждому);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-не отвлекаться на родителей.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20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55F72C9-6255-40C1-A080-114C4A7DC90F}"/>
              </a:ext>
            </a:extLst>
          </p:cNvPr>
          <p:cNvSpPr/>
          <p:nvPr/>
        </p:nvSpPr>
        <p:spPr>
          <a:xfrm>
            <a:off x="1041008" y="361409"/>
            <a:ext cx="10375137" cy="239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всех этапах подготовки и проведения праздников необходимо тесное взаимодействие педагога, воспитателей, музыкального руководителя.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16651" r="17769" b="14049"/>
          <a:stretch/>
        </p:blipFill>
        <p:spPr>
          <a:xfrm>
            <a:off x="9121704" y="2155001"/>
            <a:ext cx="2867892" cy="1511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1" b="34747"/>
          <a:stretch/>
        </p:blipFill>
        <p:spPr>
          <a:xfrm>
            <a:off x="9175607" y="4195496"/>
            <a:ext cx="2760086" cy="2086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6" t="17172" b="9293"/>
          <a:stretch/>
        </p:blipFill>
        <p:spPr>
          <a:xfrm>
            <a:off x="6677886" y="2378358"/>
            <a:ext cx="2330598" cy="37009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27677" r="26969"/>
          <a:stretch/>
        </p:blipFill>
        <p:spPr>
          <a:xfrm>
            <a:off x="287963" y="2069610"/>
            <a:ext cx="1942620" cy="20636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9"/>
          <a:stretch/>
        </p:blipFill>
        <p:spPr>
          <a:xfrm>
            <a:off x="2353011" y="2069610"/>
            <a:ext cx="1761789" cy="20636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3" y="4228857"/>
            <a:ext cx="3185144" cy="21240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19394" r="5981" b="10909"/>
          <a:stretch/>
        </p:blipFill>
        <p:spPr>
          <a:xfrm>
            <a:off x="3611652" y="4198043"/>
            <a:ext cx="2733730" cy="22093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1" b="13711"/>
          <a:stretch/>
        </p:blipFill>
        <p:spPr>
          <a:xfrm>
            <a:off x="4264285" y="2110919"/>
            <a:ext cx="2205876" cy="202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87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3E6A5B3-3576-4C36-8ECD-58847D94B0C3}"/>
              </a:ext>
            </a:extLst>
          </p:cNvPr>
          <p:cNvSpPr/>
          <p:nvPr/>
        </p:nvSpPr>
        <p:spPr>
          <a:xfrm>
            <a:off x="2048648" y="1725023"/>
            <a:ext cx="781335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6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Музыкальное развитие </a:t>
            </a:r>
          </a:p>
          <a:p>
            <a:pPr lvl="0" algn="ctr">
              <a:spcAft>
                <a:spcPts val="0"/>
              </a:spcAft>
            </a:pPr>
            <a:r>
              <a:rPr lang="ru-RU" sz="6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режимных моментах.</a:t>
            </a:r>
          </a:p>
        </p:txBody>
      </p:sp>
    </p:spTree>
    <p:extLst>
      <p:ext uri="{BB962C8B-B14F-4D97-AF65-F5344CB8AC3E}">
        <p14:creationId xmlns:p14="http://schemas.microsoft.com/office/powerpoint/2010/main" val="2294390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9" b="20843"/>
          <a:stretch/>
        </p:blipFill>
        <p:spPr bwMode="auto">
          <a:xfrm>
            <a:off x="368468" y="364207"/>
            <a:ext cx="343422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dmin\Desktop\Неделя здоровья Фото\Физкультура\изображение_viber_2022-01-27_20-08-16-6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4" r="15855" b="26133"/>
          <a:stretch/>
        </p:blipFill>
        <p:spPr bwMode="auto">
          <a:xfrm>
            <a:off x="4114138" y="364207"/>
            <a:ext cx="2452974" cy="19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5" t="36742" r="20032" b="12736"/>
          <a:stretch/>
        </p:blipFill>
        <p:spPr bwMode="auto">
          <a:xfrm>
            <a:off x="6719454" y="252747"/>
            <a:ext cx="5306291" cy="36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90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3E6A5B3-3576-4C36-8ECD-58847D94B0C3}"/>
              </a:ext>
            </a:extLst>
          </p:cNvPr>
          <p:cNvSpPr/>
          <p:nvPr/>
        </p:nvSpPr>
        <p:spPr>
          <a:xfrm>
            <a:off x="3674899" y="1725023"/>
            <a:ext cx="4560864" cy="286232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Aft>
                <a:spcPts val="0"/>
              </a:spcAft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</a:t>
            </a:r>
          </a:p>
          <a:p>
            <a:pPr lvl="0" algn="ctr">
              <a:spcAft>
                <a:spcPts val="0"/>
              </a:spcAft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</a:p>
          <a:p>
            <a:pPr lvl="0" algn="ctr">
              <a:spcAft>
                <a:spcPts val="0"/>
              </a:spcAft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2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13499CB-667F-4C4B-92B4-B09050278DD7}"/>
              </a:ext>
            </a:extLst>
          </p:cNvPr>
          <p:cNvSpPr/>
          <p:nvPr/>
        </p:nvSpPr>
        <p:spPr>
          <a:xfrm>
            <a:off x="820615" y="492369"/>
            <a:ext cx="10550769" cy="5013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мастер – класса: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профессионального уровня и обмен опытом музыкальных руководителей и воспитателей.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Обсудить возможности взаимодействия музыкального руководителя 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воспитателя в процессе музыкального развития дошкольников.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Познакомить с методами и приёмами работы в разных видах музыкальной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деятельности, используя личный опыт и наработки.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Повысить профессиональную компетентность педагогов, готовность к сотрудничеству и творческому развитию в реализации задач музыкального развития дошкольников.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1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54F1747-7890-4181-AB1B-D1062CED2449}"/>
              </a:ext>
            </a:extLst>
          </p:cNvPr>
          <p:cNvSpPr/>
          <p:nvPr/>
        </p:nvSpPr>
        <p:spPr>
          <a:xfrm>
            <a:off x="872195" y="1439242"/>
            <a:ext cx="100021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r>
              <a:rPr lang="ru-RU" sz="48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музыкального руководителя и воспитателя на музыкальной </a:t>
            </a:r>
            <a:r>
              <a:rPr lang="ru-RU" sz="4800" b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ООД</a:t>
            </a:r>
            <a:r>
              <a:rPr lang="ru-RU" sz="48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endParaRPr lang="ru-RU" sz="1600" b="1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2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1CDEE87-1D74-4DB1-86AB-CE877F460678}"/>
              </a:ext>
            </a:extLst>
          </p:cNvPr>
          <p:cNvSpPr/>
          <p:nvPr/>
        </p:nvSpPr>
        <p:spPr>
          <a:xfrm>
            <a:off x="1195754" y="758701"/>
            <a:ext cx="9425354" cy="4794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Чего хотелось бы избежать на занятиях: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Воспитатель сидит с безучастным видом.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Воспитатель перебивает исполнение.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Не понимает своих задач.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Нарушает ход занятия (входит и выходит из зала)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Ведущая роль музыкального руководителя ни в коей мере не снижает активности воспитателя.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3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3F8E22D-EB7C-4F91-BDF4-06261B1606A8}"/>
              </a:ext>
            </a:extLst>
          </p:cNvPr>
          <p:cNvSpPr/>
          <p:nvPr/>
        </p:nvSpPr>
        <p:spPr>
          <a:xfrm>
            <a:off x="1261403" y="672426"/>
            <a:ext cx="9669193" cy="465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 воспитателя зависит от трех факторов: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От возраста детей: чем меньше дети, тем больше воспитатель поет, пляшет и слушает наравне с детьми.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От раздела музыкального воспитания: самая большая активность проявляется в процессе разучивания движений, несколько меньше в пении, самая низкая – при слушании.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От программного материала: в зависимости новый или старый материал.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3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64CED31-DAE7-4CC9-A034-59D2E2B14B2E}"/>
              </a:ext>
            </a:extLst>
          </p:cNvPr>
          <p:cNvSpPr/>
          <p:nvPr/>
        </p:nvSpPr>
        <p:spPr>
          <a:xfrm>
            <a:off x="998806" y="210106"/>
            <a:ext cx="10072468" cy="522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формой музыкального воспитания и обучения ребенка в детском саду является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Музыкальная организованная образовательная деятельность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ООД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разностороннее воспитание детей:</a:t>
            </a:r>
          </a:p>
          <a:p>
            <a:pPr marL="342900" lvl="0" indent="-342900" algn="ctr">
              <a:lnSpc>
                <a:spcPct val="115000"/>
              </a:lnSpc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Умственное</a:t>
            </a:r>
          </a:p>
          <a:p>
            <a:pPr marL="342900" lvl="0" indent="-342900" algn="ctr">
              <a:lnSpc>
                <a:spcPct val="115000"/>
              </a:lnSpc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Нравственное - волевое</a:t>
            </a:r>
          </a:p>
          <a:p>
            <a:pPr marL="342900" lvl="0" indent="-342900" algn="ctr">
              <a:lnSpc>
                <a:spcPct val="115000"/>
              </a:lnSpc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</a:t>
            </a:r>
          </a:p>
          <a:p>
            <a:pPr marL="342900" lvl="0" indent="-342900" algn="ctr">
              <a:lnSpc>
                <a:spcPct val="115000"/>
              </a:lnSpc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Эстетические</a:t>
            </a:r>
          </a:p>
          <a:p>
            <a:pPr marL="342900" lvl="0" indent="-342900" algn="ctr">
              <a:lnSpc>
                <a:spcPct val="115000"/>
              </a:lnSpc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Певческие навыки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4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00336EB-43D9-490D-B597-B8546A4BB5AE}"/>
              </a:ext>
            </a:extLst>
          </p:cNvPr>
          <p:cNvSpPr/>
          <p:nvPr/>
        </p:nvSpPr>
        <p:spPr>
          <a:xfrm>
            <a:off x="694007" y="110104"/>
            <a:ext cx="105742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Разделы музыкальной деятельности: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Слушание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- основной вид музыкальной деятельности. Эта деятельность, будучи самостоятельной, в то же время является обязательной составной частью любой формы музицирования, любого вида музыкальной деятельности. Для эстетического развития дошкольников используется в основном 2 вида музыки: вокальная, инструментальная музыка. Для раннего и младшего возраста доступнее вокальная форма звучания. Более старшие дети слушают инструментальную музыку («Клоуны», «Лошадка»).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t="30304" r="67617" b="11919"/>
          <a:stretch/>
        </p:blipFill>
        <p:spPr>
          <a:xfrm>
            <a:off x="458480" y="3429000"/>
            <a:ext cx="1093229" cy="2899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4" t="22828" b="20808"/>
          <a:stretch/>
        </p:blipFill>
        <p:spPr>
          <a:xfrm>
            <a:off x="9642762" y="3428999"/>
            <a:ext cx="2036619" cy="3048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22828" r="60455" b="20808"/>
          <a:stretch/>
        </p:blipFill>
        <p:spPr>
          <a:xfrm>
            <a:off x="7716981" y="3429000"/>
            <a:ext cx="1925781" cy="3048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1" t="30304" b="11919"/>
          <a:stretch/>
        </p:blipFill>
        <p:spPr>
          <a:xfrm>
            <a:off x="1551709" y="3428999"/>
            <a:ext cx="2508953" cy="2899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6" t="20404" r="12323" b="25252"/>
          <a:stretch/>
        </p:blipFill>
        <p:spPr>
          <a:xfrm>
            <a:off x="4641713" y="3429000"/>
            <a:ext cx="2678804" cy="289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0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192E20-B3D0-4933-82A3-05E624D3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00336EB-43D9-490D-B597-B8546A4BB5AE}"/>
              </a:ext>
            </a:extLst>
          </p:cNvPr>
          <p:cNvSpPr/>
          <p:nvPr/>
        </p:nvSpPr>
        <p:spPr>
          <a:xfrm>
            <a:off x="694007" y="110104"/>
            <a:ext cx="1057421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Разделы музыкальной деятельности: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Пение 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и песенное творчество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Хоровое пение объединяет детей, создает условия для их эмоционального общения. на первом этапе детям доступно только подпевание и воспроизведение звукоподражаний (мяукает кошка, лает собачка, поет птичка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26262" r="14968" b="14343"/>
          <a:stretch/>
        </p:blipFill>
        <p:spPr>
          <a:xfrm>
            <a:off x="694007" y="3306701"/>
            <a:ext cx="3505201" cy="2662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20201" r="4545" b="12526"/>
          <a:stretch/>
        </p:blipFill>
        <p:spPr>
          <a:xfrm>
            <a:off x="8048817" y="3166412"/>
            <a:ext cx="3602855" cy="2803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t="36767" r="10494" b="38788"/>
          <a:stretch/>
        </p:blipFill>
        <p:spPr>
          <a:xfrm>
            <a:off x="4470395" y="2302245"/>
            <a:ext cx="3351893" cy="25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79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1122</Words>
  <Application>Microsoft Office PowerPoint</Application>
  <PresentationFormat>Произвольный</PresentationFormat>
  <Paragraphs>138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17</cp:revision>
  <dcterms:created xsi:type="dcterms:W3CDTF">2021-11-16T12:29:23Z</dcterms:created>
  <dcterms:modified xsi:type="dcterms:W3CDTF">2023-11-14T20:25:05Z</dcterms:modified>
</cp:coreProperties>
</file>