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62" r:id="rId3"/>
    <p:sldId id="260" r:id="rId4"/>
    <p:sldId id="264" r:id="rId5"/>
    <p:sldId id="258" r:id="rId6"/>
    <p:sldId id="261" r:id="rId7"/>
    <p:sldId id="270" r:id="rId8"/>
    <p:sldId id="274" r:id="rId9"/>
    <p:sldId id="263" r:id="rId10"/>
    <p:sldId id="283" r:id="rId11"/>
    <p:sldId id="268" r:id="rId12"/>
    <p:sldId id="290" r:id="rId13"/>
    <p:sldId id="271" r:id="rId14"/>
    <p:sldId id="265" r:id="rId15"/>
    <p:sldId id="267" r:id="rId16"/>
    <p:sldId id="291" r:id="rId17"/>
    <p:sldId id="292" r:id="rId18"/>
    <p:sldId id="273" r:id="rId19"/>
    <p:sldId id="279" r:id="rId20"/>
    <p:sldId id="280" r:id="rId21"/>
    <p:sldId id="278" r:id="rId22"/>
    <p:sldId id="288" r:id="rId23"/>
    <p:sldId id="284" r:id="rId24"/>
    <p:sldId id="285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4B704-1414-4BA2-876F-80E4C3F24431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7E47FC2-E9DA-4799-BE2A-A0A7A1AA7690}">
      <dgm:prSet phldrT="[Текст]"/>
      <dgm:spPr/>
      <dgm:t>
        <a:bodyPr/>
        <a:lstStyle/>
        <a:p>
          <a:r>
            <a:rPr lang="ru-RU" dirty="0" smtClean="0"/>
            <a:t>коммуникация;</a:t>
          </a:r>
          <a:endParaRPr lang="ru-RU" dirty="0"/>
        </a:p>
      </dgm:t>
    </dgm:pt>
    <dgm:pt modelId="{775F206D-C19A-4146-89F4-93A3A4B3BED7}" type="parTrans" cxnId="{36298FF0-3116-4610-838A-8E1E93C9C99C}">
      <dgm:prSet/>
      <dgm:spPr/>
      <dgm:t>
        <a:bodyPr/>
        <a:lstStyle/>
        <a:p>
          <a:endParaRPr lang="ru-RU"/>
        </a:p>
      </dgm:t>
    </dgm:pt>
    <dgm:pt modelId="{EC978DE1-A8EF-4DD8-AF03-AEC9F378C667}" type="sibTrans" cxnId="{36298FF0-3116-4610-838A-8E1E93C9C99C}">
      <dgm:prSet/>
      <dgm:spPr/>
      <dgm:t>
        <a:bodyPr/>
        <a:lstStyle/>
        <a:p>
          <a:endParaRPr lang="ru-RU"/>
        </a:p>
      </dgm:t>
    </dgm:pt>
    <dgm:pt modelId="{D34FB320-C4E3-41B8-9DEA-4985EBDA3D4D}">
      <dgm:prSet/>
      <dgm:spPr/>
      <dgm:t>
        <a:bodyPr/>
        <a:lstStyle/>
        <a:p>
          <a:r>
            <a:rPr lang="ru-RU" dirty="0" smtClean="0"/>
            <a:t>командная работа (или кооперация);</a:t>
          </a:r>
          <a:endParaRPr lang="ru-RU" dirty="0"/>
        </a:p>
      </dgm:t>
    </dgm:pt>
    <dgm:pt modelId="{8D733D33-6E2E-41D5-8D14-875DC6FE0DF7}" type="parTrans" cxnId="{28062DB1-4F60-463D-BF45-0B78121F1BDC}">
      <dgm:prSet/>
      <dgm:spPr/>
      <dgm:t>
        <a:bodyPr/>
        <a:lstStyle/>
        <a:p>
          <a:endParaRPr lang="ru-RU"/>
        </a:p>
      </dgm:t>
    </dgm:pt>
    <dgm:pt modelId="{6567A155-0BEE-4F24-B251-17805616E197}" type="sibTrans" cxnId="{28062DB1-4F60-463D-BF45-0B78121F1BDC}">
      <dgm:prSet/>
      <dgm:spPr/>
      <dgm:t>
        <a:bodyPr/>
        <a:lstStyle/>
        <a:p>
          <a:endParaRPr lang="ru-RU"/>
        </a:p>
      </dgm:t>
    </dgm:pt>
    <dgm:pt modelId="{4F79C008-9667-4FFF-8C64-1194D6A93798}">
      <dgm:prSet/>
      <dgm:spPr/>
      <dgm:t>
        <a:bodyPr/>
        <a:lstStyle/>
        <a:p>
          <a:r>
            <a:rPr lang="ru-RU" dirty="0" smtClean="0"/>
            <a:t>критическое мышление;</a:t>
          </a:r>
          <a:endParaRPr lang="ru-RU" dirty="0"/>
        </a:p>
      </dgm:t>
    </dgm:pt>
    <dgm:pt modelId="{15F0D802-DA9F-475A-AA85-20BE99B7E8F5}" type="parTrans" cxnId="{38FEAB15-FDF6-41AB-B49C-2D95459F2DC3}">
      <dgm:prSet/>
      <dgm:spPr/>
      <dgm:t>
        <a:bodyPr/>
        <a:lstStyle/>
        <a:p>
          <a:endParaRPr lang="ru-RU"/>
        </a:p>
      </dgm:t>
    </dgm:pt>
    <dgm:pt modelId="{75B03EE6-49DF-45F6-BC78-7417B99910BD}" type="sibTrans" cxnId="{38FEAB15-FDF6-41AB-B49C-2D95459F2DC3}">
      <dgm:prSet/>
      <dgm:spPr/>
      <dgm:t>
        <a:bodyPr/>
        <a:lstStyle/>
        <a:p>
          <a:endParaRPr lang="ru-RU"/>
        </a:p>
      </dgm:t>
    </dgm:pt>
    <dgm:pt modelId="{9216EE55-582E-4F7C-9B24-521B9E37B5A2}">
      <dgm:prSet phldrT="[Текст]"/>
      <dgm:spPr/>
      <dgm:t>
        <a:bodyPr/>
        <a:lstStyle/>
        <a:p>
          <a:r>
            <a:rPr lang="ru-RU" smtClean="0"/>
            <a:t>креативность</a:t>
          </a:r>
          <a:endParaRPr lang="ru-RU" dirty="0"/>
        </a:p>
      </dgm:t>
    </dgm:pt>
    <dgm:pt modelId="{879006B9-35EE-4623-8857-55213F2DACAB}" type="parTrans" cxnId="{619434F9-27BA-4D8E-BF7F-9604A5C7DB0D}">
      <dgm:prSet/>
      <dgm:spPr/>
      <dgm:t>
        <a:bodyPr/>
        <a:lstStyle/>
        <a:p>
          <a:endParaRPr lang="ru-RU"/>
        </a:p>
      </dgm:t>
    </dgm:pt>
    <dgm:pt modelId="{EA319C1D-5CD7-49AC-A7E8-BDA366FE214C}" type="sibTrans" cxnId="{619434F9-27BA-4D8E-BF7F-9604A5C7DB0D}">
      <dgm:prSet/>
      <dgm:spPr/>
      <dgm:t>
        <a:bodyPr/>
        <a:lstStyle/>
        <a:p>
          <a:endParaRPr lang="ru-RU"/>
        </a:p>
      </dgm:t>
    </dgm:pt>
    <dgm:pt modelId="{0AA0D607-DDFE-48D2-8B7D-590F4A42BDEF}" type="pres">
      <dgm:prSet presAssocID="{8304B704-1414-4BA2-876F-80E4C3F244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B0A853-E9BC-436F-BC36-8AC723EC59E2}" type="pres">
      <dgm:prSet presAssocID="{47E47FC2-E9DA-4799-BE2A-A0A7A1AA769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C2589-D0B6-4396-8DC5-7E4A83464AB8}" type="pres">
      <dgm:prSet presAssocID="{EC978DE1-A8EF-4DD8-AF03-AEC9F378C667}" presName="sibTrans" presStyleCnt="0"/>
      <dgm:spPr/>
    </dgm:pt>
    <dgm:pt modelId="{6FF34CD9-B306-43BD-8084-854FB0DF38D3}" type="pres">
      <dgm:prSet presAssocID="{D34FB320-C4E3-41B8-9DEA-4985EBDA3D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BE3F7-D6AD-40E6-96EA-E7D2A645439C}" type="pres">
      <dgm:prSet presAssocID="{6567A155-0BEE-4F24-B251-17805616E197}" presName="sibTrans" presStyleCnt="0"/>
      <dgm:spPr/>
    </dgm:pt>
    <dgm:pt modelId="{CD045BF3-2D6B-44E5-8723-CDE48576DCA4}" type="pres">
      <dgm:prSet presAssocID="{4F79C008-9667-4FFF-8C64-1194D6A9379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61054-CBD3-444E-8438-F36584090078}" type="pres">
      <dgm:prSet presAssocID="{75B03EE6-49DF-45F6-BC78-7417B99910BD}" presName="sibTrans" presStyleCnt="0"/>
      <dgm:spPr/>
    </dgm:pt>
    <dgm:pt modelId="{A3198FB7-BEE2-419A-8A15-9C6B0B65FA7B}" type="pres">
      <dgm:prSet presAssocID="{9216EE55-582E-4F7C-9B24-521B9E37B5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9434F9-27BA-4D8E-BF7F-9604A5C7DB0D}" srcId="{8304B704-1414-4BA2-876F-80E4C3F24431}" destId="{9216EE55-582E-4F7C-9B24-521B9E37B5A2}" srcOrd="3" destOrd="0" parTransId="{879006B9-35EE-4623-8857-55213F2DACAB}" sibTransId="{EA319C1D-5CD7-49AC-A7E8-BDA366FE214C}"/>
    <dgm:cxn modelId="{28062DB1-4F60-463D-BF45-0B78121F1BDC}" srcId="{8304B704-1414-4BA2-876F-80E4C3F24431}" destId="{D34FB320-C4E3-41B8-9DEA-4985EBDA3D4D}" srcOrd="1" destOrd="0" parTransId="{8D733D33-6E2E-41D5-8D14-875DC6FE0DF7}" sibTransId="{6567A155-0BEE-4F24-B251-17805616E197}"/>
    <dgm:cxn modelId="{65FC1D7F-A2E1-4D41-AB2D-77868788F42E}" type="presOf" srcId="{D34FB320-C4E3-41B8-9DEA-4985EBDA3D4D}" destId="{6FF34CD9-B306-43BD-8084-854FB0DF38D3}" srcOrd="0" destOrd="0" presId="urn:microsoft.com/office/officeart/2005/8/layout/default#1"/>
    <dgm:cxn modelId="{0B3F7F72-5239-40DF-BF15-5E1048A9785B}" type="presOf" srcId="{4F79C008-9667-4FFF-8C64-1194D6A93798}" destId="{CD045BF3-2D6B-44E5-8723-CDE48576DCA4}" srcOrd="0" destOrd="0" presId="urn:microsoft.com/office/officeart/2005/8/layout/default#1"/>
    <dgm:cxn modelId="{419266D2-D3F7-445E-9FC1-8EAAA62E089A}" type="presOf" srcId="{47E47FC2-E9DA-4799-BE2A-A0A7A1AA7690}" destId="{46B0A853-E9BC-436F-BC36-8AC723EC59E2}" srcOrd="0" destOrd="0" presId="urn:microsoft.com/office/officeart/2005/8/layout/default#1"/>
    <dgm:cxn modelId="{36298FF0-3116-4610-838A-8E1E93C9C99C}" srcId="{8304B704-1414-4BA2-876F-80E4C3F24431}" destId="{47E47FC2-E9DA-4799-BE2A-A0A7A1AA7690}" srcOrd="0" destOrd="0" parTransId="{775F206D-C19A-4146-89F4-93A3A4B3BED7}" sibTransId="{EC978DE1-A8EF-4DD8-AF03-AEC9F378C667}"/>
    <dgm:cxn modelId="{38FEAB15-FDF6-41AB-B49C-2D95459F2DC3}" srcId="{8304B704-1414-4BA2-876F-80E4C3F24431}" destId="{4F79C008-9667-4FFF-8C64-1194D6A93798}" srcOrd="2" destOrd="0" parTransId="{15F0D802-DA9F-475A-AA85-20BE99B7E8F5}" sibTransId="{75B03EE6-49DF-45F6-BC78-7417B99910BD}"/>
    <dgm:cxn modelId="{375131CD-92E6-4465-AA6E-59BFACF76BF7}" type="presOf" srcId="{8304B704-1414-4BA2-876F-80E4C3F24431}" destId="{0AA0D607-DDFE-48D2-8B7D-590F4A42BDEF}" srcOrd="0" destOrd="0" presId="urn:microsoft.com/office/officeart/2005/8/layout/default#1"/>
    <dgm:cxn modelId="{CA978822-02DF-48F7-A045-E8E26D2D4745}" type="presOf" srcId="{9216EE55-582E-4F7C-9B24-521B9E37B5A2}" destId="{A3198FB7-BEE2-419A-8A15-9C6B0B65FA7B}" srcOrd="0" destOrd="0" presId="urn:microsoft.com/office/officeart/2005/8/layout/default#1"/>
    <dgm:cxn modelId="{F93C3C79-16A7-4BBB-9AB3-1CE9C091148D}" type="presParOf" srcId="{0AA0D607-DDFE-48D2-8B7D-590F4A42BDEF}" destId="{46B0A853-E9BC-436F-BC36-8AC723EC59E2}" srcOrd="0" destOrd="0" presId="urn:microsoft.com/office/officeart/2005/8/layout/default#1"/>
    <dgm:cxn modelId="{0D85B3C2-2256-4B67-A7CD-A16B3CE271CE}" type="presParOf" srcId="{0AA0D607-DDFE-48D2-8B7D-590F4A42BDEF}" destId="{43AC2589-D0B6-4396-8DC5-7E4A83464AB8}" srcOrd="1" destOrd="0" presId="urn:microsoft.com/office/officeart/2005/8/layout/default#1"/>
    <dgm:cxn modelId="{6EA9C4F7-A01E-48D3-9CB7-DFAB20194A1C}" type="presParOf" srcId="{0AA0D607-DDFE-48D2-8B7D-590F4A42BDEF}" destId="{6FF34CD9-B306-43BD-8084-854FB0DF38D3}" srcOrd="2" destOrd="0" presId="urn:microsoft.com/office/officeart/2005/8/layout/default#1"/>
    <dgm:cxn modelId="{A7D3F662-4081-40A5-A3BE-A8D281405AE9}" type="presParOf" srcId="{0AA0D607-DDFE-48D2-8B7D-590F4A42BDEF}" destId="{4D5BE3F7-D6AD-40E6-96EA-E7D2A645439C}" srcOrd="3" destOrd="0" presId="urn:microsoft.com/office/officeart/2005/8/layout/default#1"/>
    <dgm:cxn modelId="{076A8ADA-E79F-45D3-A87B-FE707D9E88BA}" type="presParOf" srcId="{0AA0D607-DDFE-48D2-8B7D-590F4A42BDEF}" destId="{CD045BF3-2D6B-44E5-8723-CDE48576DCA4}" srcOrd="4" destOrd="0" presId="urn:microsoft.com/office/officeart/2005/8/layout/default#1"/>
    <dgm:cxn modelId="{D767176D-1736-448D-BC35-8919126904FD}" type="presParOf" srcId="{0AA0D607-DDFE-48D2-8B7D-590F4A42BDEF}" destId="{46861054-CBD3-444E-8438-F36584090078}" srcOrd="5" destOrd="0" presId="urn:microsoft.com/office/officeart/2005/8/layout/default#1"/>
    <dgm:cxn modelId="{6FFE7A29-4F99-4C44-99D1-EFD6B4D31980}" type="presParOf" srcId="{0AA0D607-DDFE-48D2-8B7D-590F4A42BDEF}" destId="{A3198FB7-BEE2-419A-8A15-9C6B0B65FA7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0A853-E9BC-436F-BC36-8AC723EC59E2}">
      <dsp:nvSpPr>
        <dsp:cNvPr id="0" name=""/>
        <dsp:cNvSpPr/>
      </dsp:nvSpPr>
      <dsp:spPr>
        <a:xfrm>
          <a:off x="625457" y="2105"/>
          <a:ext cx="3323183" cy="19939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коммуникация;</a:t>
          </a:r>
          <a:endParaRPr lang="ru-RU" sz="3200" kern="1200" dirty="0"/>
        </a:p>
      </dsp:txBody>
      <dsp:txXfrm>
        <a:off x="625457" y="2105"/>
        <a:ext cx="3323183" cy="1993909"/>
      </dsp:txXfrm>
    </dsp:sp>
    <dsp:sp modelId="{6FF34CD9-B306-43BD-8084-854FB0DF38D3}">
      <dsp:nvSpPr>
        <dsp:cNvPr id="0" name=""/>
        <dsp:cNvSpPr/>
      </dsp:nvSpPr>
      <dsp:spPr>
        <a:xfrm>
          <a:off x="4280959" y="2105"/>
          <a:ext cx="3323183" cy="1993909"/>
        </a:xfrm>
        <a:prstGeom prst="rect">
          <a:avLst/>
        </a:prstGeom>
        <a:solidFill>
          <a:schemeClr val="accent3">
            <a:hueOff val="-5513091"/>
            <a:satOff val="8941"/>
            <a:lumOff val="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командная работа (или кооперация);</a:t>
          </a:r>
          <a:endParaRPr lang="ru-RU" sz="3200" kern="1200" dirty="0"/>
        </a:p>
      </dsp:txBody>
      <dsp:txXfrm>
        <a:off x="4280959" y="2105"/>
        <a:ext cx="3323183" cy="1993909"/>
      </dsp:txXfrm>
    </dsp:sp>
    <dsp:sp modelId="{CD045BF3-2D6B-44E5-8723-CDE48576DCA4}">
      <dsp:nvSpPr>
        <dsp:cNvPr id="0" name=""/>
        <dsp:cNvSpPr/>
      </dsp:nvSpPr>
      <dsp:spPr>
        <a:xfrm>
          <a:off x="625457" y="2328334"/>
          <a:ext cx="3323183" cy="1993909"/>
        </a:xfrm>
        <a:prstGeom prst="rect">
          <a:avLst/>
        </a:prstGeom>
        <a:solidFill>
          <a:schemeClr val="accent3">
            <a:hueOff val="-11026182"/>
            <a:satOff val="17881"/>
            <a:lumOff val="1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критическое мышление;</a:t>
          </a:r>
          <a:endParaRPr lang="ru-RU" sz="3200" kern="1200" dirty="0"/>
        </a:p>
      </dsp:txBody>
      <dsp:txXfrm>
        <a:off x="625457" y="2328334"/>
        <a:ext cx="3323183" cy="1993909"/>
      </dsp:txXfrm>
    </dsp:sp>
    <dsp:sp modelId="{A3198FB7-BEE2-419A-8A15-9C6B0B65FA7B}">
      <dsp:nvSpPr>
        <dsp:cNvPr id="0" name=""/>
        <dsp:cNvSpPr/>
      </dsp:nvSpPr>
      <dsp:spPr>
        <a:xfrm>
          <a:off x="4280959" y="2328334"/>
          <a:ext cx="3323183" cy="1993909"/>
        </a:xfrm>
        <a:prstGeom prst="rect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креативность</a:t>
          </a:r>
          <a:endParaRPr lang="ru-RU" sz="3200" kern="1200" dirty="0"/>
        </a:p>
      </dsp:txBody>
      <dsp:txXfrm>
        <a:off x="4280959" y="2328334"/>
        <a:ext cx="3323183" cy="1993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2782B-A884-48A1-B182-EF772F16AA29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6B261-51A6-4C6A-9A42-DB445E94D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5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atherineasquithgallery.com/uploads/posts/2021-02/1613539398_23-p-fon-dlya-detskoi-prezentatsii-powerpoint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1" y="-3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014174"/>
            <a:ext cx="7010400" cy="33292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предпосылок функциональной грамотности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дошкольного возраста»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01" y="152400"/>
            <a:ext cx="7374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Ивановский детский сад «Теремок»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Республики Крым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(МБДОУ Ивановский детский сад «Теремок»)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334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Подготовлено старшим </a:t>
            </a:r>
            <a:r>
              <a:rPr lang="ru-RU" dirty="0">
                <a:solidFill>
                  <a:srgbClr val="002060"/>
                </a:solidFill>
              </a:rPr>
              <a:t>воспитателем </a:t>
            </a:r>
          </a:p>
          <a:p>
            <a:r>
              <a:rPr lang="ru-RU" dirty="0">
                <a:solidFill>
                  <a:srgbClr val="002060"/>
                </a:solidFill>
              </a:rPr>
              <a:t>МБДОУ Ивановский детский сад «Теремок»</a:t>
            </a:r>
          </a:p>
          <a:p>
            <a:r>
              <a:rPr lang="ru-RU" b="1" dirty="0">
                <a:solidFill>
                  <a:srgbClr val="002060"/>
                </a:solidFill>
              </a:rPr>
              <a:t>Гришиной </a:t>
            </a:r>
            <a:r>
              <a:rPr lang="ru-RU" b="1" smtClean="0">
                <a:solidFill>
                  <a:srgbClr val="002060"/>
                </a:solidFill>
              </a:rPr>
              <a:t>Натальей Николаевной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▪способность человека понимать и использовать письменные тексты,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▪размышлять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8862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4400" b="1" dirty="0" smtClean="0">
                <a:solidFill>
                  <a:srgbClr val="00B050"/>
                </a:solidFill>
              </a:rPr>
              <a:t>Математическая грамотность</a:t>
            </a:r>
            <a:endParaRPr lang="ru-RU" sz="14400" dirty="0" smtClean="0">
              <a:solidFill>
                <a:srgbClr val="00B050"/>
              </a:solidFill>
            </a:endParaRPr>
          </a:p>
          <a:p>
            <a:endParaRPr lang="ru-RU" sz="14400" dirty="0" smtClean="0"/>
          </a:p>
          <a:p>
            <a:pPr marL="87313" indent="22225">
              <a:buNone/>
            </a:pPr>
            <a:r>
              <a:rPr lang="ru-RU" dirty="0" smtClean="0"/>
              <a:t>▪</a:t>
            </a:r>
            <a:r>
              <a:rPr lang="ru-RU" sz="11200" dirty="0" smtClean="0"/>
              <a:t>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</a:t>
            </a:r>
          </a:p>
          <a:p>
            <a:pPr marL="87313" indent="22225">
              <a:buNone/>
            </a:pPr>
            <a:endParaRPr lang="ru-RU" sz="112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505200"/>
          </a:xfrm>
        </p:spPr>
        <p:txBody>
          <a:bodyPr>
            <a:normAutofit fontScale="85000" lnSpcReduction="20000"/>
          </a:bodyPr>
          <a:lstStyle/>
          <a:p>
            <a:pPr marL="87313" indent="22225">
              <a:buNone/>
            </a:pPr>
            <a:endParaRPr lang="ru-RU" dirty="0" smtClean="0"/>
          </a:p>
          <a:p>
            <a:pPr marL="87313" indent="22225" algn="ctr">
              <a:buNone/>
            </a:pPr>
            <a:r>
              <a:rPr lang="ru-RU" sz="4200" b="1" dirty="0" smtClean="0">
                <a:solidFill>
                  <a:srgbClr val="00B050"/>
                </a:solidFill>
              </a:rPr>
              <a:t>Финансовая грамотность</a:t>
            </a:r>
          </a:p>
          <a:p>
            <a:pPr marL="87313" indent="22225"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3500" dirty="0" smtClean="0"/>
              <a:t>Достаточный уровень знаний и навыков в области финансов, который позволяет правильно оценивать ситуацию на рынке и принимать разумные решения.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3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47497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Способность продуктивно участвовать в процессе выработки, оценки и совершенствовании идей, направленных на получение инновационных и эффективных решений, и / или эффективного воображения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37338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Естественно-научная грамотность</a:t>
            </a:r>
            <a:endParaRPr lang="ru-RU" sz="8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87313" indent="22225" algn="just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Способность человека использовать естественно-научные знания, выявлять проблемы и     делать обоснованные выводы, необходимые для понимания окружающего мира и тех изменений, которые вносит в него деятельность человека, и для          принятия соответствующих решений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200" b="1" dirty="0" smtClean="0">
                <a:solidFill>
                  <a:srgbClr val="00B050"/>
                </a:solidFill>
              </a:rPr>
              <a:t>Глобальные компетенции</a:t>
            </a:r>
            <a:endParaRPr lang="ru-RU" sz="42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▪Способность критически рассматривать с различных точек зрения проблемы глобального характера и межкультурного взаимодействия;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▪Осознавать как культурные, религиозные, политические, расовые и иные различия могут оказывать влияние на восприятие, суждения и взгляды – наши собственные и других людей;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▪Вступать в открытое, уважительное и эффективное взаимодействие с другими людьми на основе разделяемого всеми уважения к человеческому достоинству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8229600" cy="4966692"/>
          </a:xfrm>
        </p:spPr>
      </p:pic>
    </p:spTree>
    <p:extLst>
      <p:ext uri="{BB962C8B-B14F-4D97-AF65-F5344CB8AC3E}">
        <p14:creationId xmlns:p14="http://schemas.microsoft.com/office/powerpoint/2010/main" val="26426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8" r="19173"/>
          <a:stretch/>
        </p:blipFill>
        <p:spPr>
          <a:xfrm>
            <a:off x="1828800" y="18789"/>
            <a:ext cx="5628362" cy="564874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240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0070C0"/>
                </a:solidFill>
              </a:rPr>
              <a:t>Функциональная грамотность дошкольника характеризуется следующим показателями: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 </a:t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 marL="87313" indent="22225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отовность успешно взаимодействовать с изменяющимся окружающим миром, используя свои способности для совершенствования; </a:t>
            </a:r>
          </a:p>
          <a:p>
            <a:pPr>
              <a:buNone/>
            </a:pP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indent="22225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▪Возможность решать различные (в т.ч. нестандартные) учебные и жизненные задачи, обладать сформированными умениями строить алгоритмы основных видов деятельности; </a:t>
            </a:r>
          </a:p>
          <a:p>
            <a:pPr>
              <a:buNone/>
            </a:pP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indent="22225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▪Способность строить социальные отношения в соответствии с нравственно-этическими ценностями социума, правилами партнерства и сотрудничества;</a:t>
            </a:r>
          </a:p>
          <a:p>
            <a:pPr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87313" indent="22225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▪Совокупность рефлексивных умений, обеспечивающих оценку своей грамотности, стремление к дальнейшему образованию, самообразованию и духовному развитию; умением прогнозировать своё будущее.</a:t>
            </a:r>
          </a:p>
          <a:p>
            <a:pPr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успеха</a:t>
            </a:r>
            <a:endParaRPr lang="ru-RU" sz="4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25112"/>
          </a:xfrm>
        </p:spPr>
        <p:txBody>
          <a:bodyPr/>
          <a:lstStyle/>
          <a:p>
            <a:endParaRPr lang="ru-RU" b="1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«ОВЛАДЕНИЕ = </a:t>
            </a:r>
          </a:p>
          <a:p>
            <a:endParaRPr lang="ru-RU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УСВОЕНИЕ + ПРИМЕНЕНИЕ НА                </a:t>
            </a:r>
          </a:p>
          <a:p>
            <a:pPr>
              <a:buNone/>
            </a:pP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                                    ПРАКТИКЕ»</a:t>
            </a:r>
            <a:endParaRPr lang="ru-RU" sz="32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972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5600" y="533400"/>
            <a:ext cx="5791200" cy="5163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«Функциональная грамотность 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</a:t>
            </a:r>
          </a:p>
          <a:p>
            <a:pPr algn="r">
              <a:buNone/>
            </a:pPr>
            <a:r>
              <a:rPr lang="ru-RU" dirty="0" smtClean="0"/>
              <a:t>А. А. Леонтьев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17437" r="61549" b="19292"/>
          <a:stretch/>
        </p:blipFill>
        <p:spPr bwMode="auto">
          <a:xfrm>
            <a:off x="533400" y="533400"/>
            <a:ext cx="2555310" cy="46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therineasquithgallery.com/uploads/posts/2021-03/1614554726_7-p-kartinka-dereva-na-belom-fone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220" y="1524184"/>
            <a:ext cx="4578960" cy="4343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6858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Дерево –</a:t>
            </a:r>
          </a:p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функционально грамотная личность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791200" y="1295400"/>
            <a:ext cx="2463800" cy="1847850"/>
            <a:chOff x="5791200" y="1295400"/>
            <a:chExt cx="2463800" cy="1847850"/>
          </a:xfrm>
        </p:grpSpPr>
        <p:pic>
          <p:nvPicPr>
            <p:cNvPr id="6150" name="Picture 6" descr="https://st48.stpulscen.ru/images/product/287/453/875_bi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1295400"/>
              <a:ext cx="2463800" cy="184785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5791200" y="1447800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Вода – педагогические технологии</a:t>
              </a:r>
              <a:endParaRPr lang="ru-RU" sz="24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91200" y="3962400"/>
            <a:ext cx="2362200" cy="2426732"/>
            <a:chOff x="5791200" y="3962400"/>
            <a:chExt cx="2362200" cy="2426732"/>
          </a:xfrm>
        </p:grpSpPr>
        <p:pic>
          <p:nvPicPr>
            <p:cNvPr id="6153" name="Picture 9" descr="https://i.pinimg.com/originals/28/c7/98/28c798a245b741a643c51ac23844eb1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1200" y="3962400"/>
              <a:ext cx="2320325" cy="22098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6781800" y="6019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Педагог</a:t>
              </a:r>
              <a:endParaRPr lang="ru-RU" b="1" dirty="0"/>
            </a:p>
          </p:txBody>
        </p:sp>
      </p:grpSp>
      <p:pic>
        <p:nvPicPr>
          <p:cNvPr id="6157" name="Picture 13" descr="https://1.bp.blogspot.com/-laRoDGJR3fs/YPAdE-yesPI/AAAAAAABE14/elDjQj9tXL43eJyYP0GL7tooC0xrTBwkQCLcBGAsYHQ/s2048/apple_DoV%2B%25285%25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905000"/>
            <a:ext cx="762000" cy="838569"/>
          </a:xfrm>
          <a:prstGeom prst="rect">
            <a:avLst/>
          </a:prstGeom>
          <a:noFill/>
        </p:spPr>
      </p:pic>
      <p:pic>
        <p:nvPicPr>
          <p:cNvPr id="23" name="Picture 13" descr="https://1.bp.blogspot.com/-laRoDGJR3fs/YPAdE-yesPI/AAAAAAABE14/elDjQj9tXL43eJyYP0GL7tooC0xrTBwkQCLcBGAsYHQ/s2048/apple_DoV%2B%25285%25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124200"/>
            <a:ext cx="762000" cy="838569"/>
          </a:xfrm>
          <a:prstGeom prst="rect">
            <a:avLst/>
          </a:prstGeom>
          <a:noFill/>
        </p:spPr>
      </p:pic>
      <p:pic>
        <p:nvPicPr>
          <p:cNvPr id="24" name="Picture 13" descr="https://1.bp.blogspot.com/-laRoDGJR3fs/YPAdE-yesPI/AAAAAAABE14/elDjQj9tXL43eJyYP0GL7tooC0xrTBwkQCLcBGAsYHQ/s2048/apple_DoV%2B%25285%25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276600"/>
            <a:ext cx="762000" cy="838569"/>
          </a:xfrm>
          <a:prstGeom prst="rect">
            <a:avLst/>
          </a:prstGeom>
          <a:noFill/>
        </p:spPr>
      </p:pic>
      <p:pic>
        <p:nvPicPr>
          <p:cNvPr id="25" name="Picture 13" descr="https://1.bp.blogspot.com/-laRoDGJR3fs/YPAdE-yesPI/AAAAAAABE14/elDjQj9tXL43eJyYP0GL7tooC0xrTBwkQCLcBGAsYHQ/s2048/apple_DoV%2B%25285%25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828800"/>
            <a:ext cx="762000" cy="838569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533400" y="5486400"/>
            <a:ext cx="4267200" cy="838569"/>
            <a:chOff x="533400" y="5486400"/>
            <a:chExt cx="4267200" cy="838569"/>
          </a:xfrm>
        </p:grpSpPr>
        <p:pic>
          <p:nvPicPr>
            <p:cNvPr id="26" name="Picture 13" descr="https://1.bp.blogspot.com/-laRoDGJR3fs/YPAdE-yesPI/AAAAAAABE14/elDjQj9tXL43eJyYP0GL7tooC0xrTBwkQCLcBGAsYHQ/s2048/apple_DoV%2B%25285%252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5486400"/>
              <a:ext cx="762000" cy="838569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1066800" y="5791200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    ключевые компетенции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324600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b="1" dirty="0" smtClean="0"/>
              <a:t>1. </a:t>
            </a:r>
            <a:r>
              <a:rPr lang="ru-RU" sz="3200" b="1" dirty="0" smtClean="0"/>
              <a:t>Мыслить критично:</a:t>
            </a:r>
            <a:r>
              <a:rPr lang="ru-RU" sz="3200" dirty="0" smtClean="0"/>
              <a:t> ставить под сомнение факты, которые не проверены официальными данными или источниками, обращать внимание на конкретность цифр и суждений. Задавать себе вопросы: точна ли услышанная или увиденная информация, есть ли у нее обоснование, кто ее выдает и зачем, каков главный посыл.</a:t>
            </a:r>
          </a:p>
          <a:p>
            <a:pPr fontAlgn="base">
              <a:buNone/>
            </a:pPr>
            <a:r>
              <a:rPr lang="ru-RU" sz="3200" b="1" dirty="0" smtClean="0"/>
              <a:t>2. Развивать коммуникативные навыки:</a:t>
            </a:r>
            <a:r>
              <a:rPr lang="ru-RU" sz="3200" dirty="0" smtClean="0"/>
              <a:t> формулировать главную мысль сообщения, создавать текст с учетом разных позиций — своей, слушателя (читателя), автора. Не бояться выступать перед публикой, делиться своими идеями и выносить их на обсуждение.</a:t>
            </a:r>
          </a:p>
          <a:p>
            <a:pPr fontAlgn="base">
              <a:buNone/>
            </a:pPr>
            <a:r>
              <a:rPr lang="ru-RU" sz="3200" b="1" dirty="0" smtClean="0"/>
              <a:t>3. Участвовать в дискуссиях: </a:t>
            </a:r>
            <a:r>
              <a:rPr lang="ru-RU" sz="3200" dirty="0" smtClean="0"/>
              <a:t>обсуждать тему, рассматривать ее с разных сторон и точек зрения, учиться понятно для собеседников выражать свои мысли вслух, изучить стратегии убеждения собеседников и ведения переговоров. Участвовать в конференциях и форумах.</a:t>
            </a:r>
          </a:p>
          <a:p>
            <a:pPr fontAlgn="base">
              <a:buNone/>
            </a:pPr>
            <a:r>
              <a:rPr lang="ru-RU" sz="3200" b="1" dirty="0" smtClean="0"/>
              <a:t>4. Расширять кругозор: </a:t>
            </a:r>
            <a:r>
              <a:rPr lang="ru-RU" sz="3200" dirty="0" smtClean="0"/>
              <a:t>разбираться в искусстве, экологии, здоровом образе жизни, влиянии науки и техники на развитие общества. Как можно больше читать книг, журналов, изучать экспертные точки зрения. Можно периодически проверять свои знания в викторинах, интеллектуальных играх, участвовать в географических диктантах или «Тотальных диктантах» по русскому языку.</a:t>
            </a:r>
          </a:p>
          <a:p>
            <a:pPr fontAlgn="base">
              <a:buNone/>
            </a:pPr>
            <a:r>
              <a:rPr lang="ru-RU" sz="3200" b="1" dirty="0" smtClean="0"/>
              <a:t>5. Организовывать процесс познания:</a:t>
            </a:r>
            <a:r>
              <a:rPr lang="ru-RU" sz="3200" dirty="0" smtClean="0"/>
              <a:t> ставить цели и задачи, разрабатывать поэтапный план, искать нестандартные решения, анализировать данные, делать выводы.</a:t>
            </a:r>
          </a:p>
          <a:p>
            <a:pPr fontAlgn="base">
              <a:buNone/>
            </a:pPr>
            <a:r>
              <a:rPr lang="ru-RU" sz="3200" dirty="0" smtClean="0"/>
              <a:t> 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нужно поменять  педагогам ДОО в работе?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1. Стремиться к максимальной поддержке инициативы и самостоятельной активности детей в проектной деятельности, в решении образовательных и жизненных задач.</a:t>
            </a:r>
          </a:p>
          <a:p>
            <a:pPr>
              <a:buNone/>
            </a:pPr>
            <a:r>
              <a:rPr lang="ru-RU" b="1" dirty="0" smtClean="0"/>
              <a:t>2. Использовать интегрированный подход, позволяющий решать задачи нескольких образовательных областей в рамках одного мероприятия (события).</a:t>
            </a:r>
          </a:p>
          <a:p>
            <a:pPr>
              <a:buNone/>
            </a:pPr>
            <a:r>
              <a:rPr lang="ru-RU" b="1" dirty="0" smtClean="0"/>
              <a:t>3. В организации образовательных мероприятий максимально активизировать психические процессы (внимание, воображение, мышление).</a:t>
            </a:r>
          </a:p>
          <a:p>
            <a:pPr>
              <a:buNone/>
            </a:pPr>
            <a:r>
              <a:rPr lang="ru-RU" b="1" dirty="0" smtClean="0"/>
              <a:t> 4. Познакомить родителей с национальным проектом «Образование», понятием «функциональная грамотность», оказать поддержку в организации развивающей работы в условиях семьи.</a:t>
            </a:r>
          </a:p>
          <a:p>
            <a:pPr>
              <a:buNone/>
            </a:pPr>
            <a:r>
              <a:rPr lang="ru-RU" b="1" dirty="0" smtClean="0"/>
              <a:t>5. Внести изменения в среду группы, так чтобы само пространство группы стимулировало активности ребёнка (экспериментировать, наблюдать, творческая деятельность и др.) («среда группы – как второй педагог»).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сделать?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" y="1447800"/>
            <a:ext cx="8763000" cy="5181600"/>
          </a:xfrm>
        </p:spPr>
        <p:txBody>
          <a:bodyPr>
            <a:normAutofit fontScale="55000" lnSpcReduction="20000"/>
          </a:bodyPr>
          <a:lstStyle/>
          <a:p>
            <a:pPr marL="88900" indent="20638" algn="just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Изучать практики поддержки детской инициативы, в т. ч. зарубежный опыт. / Подготовка с детьми различных плакатов (например, с правилами для группы, памяток, моделей, организация и проведение выставок, викторин, конкурсов, спектаклей, мини-исследований, предусматривающих обязательную презентацию полученных результатов).</a:t>
            </a:r>
          </a:p>
          <a:p>
            <a:pPr marL="88900" indent="20638" algn="just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Планировать и проводить образовательные мероприятия (в т. ч. 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Занятия)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и на прогулке, интегрируя несколько образовательных областей.</a:t>
            </a:r>
          </a:p>
          <a:p>
            <a:pPr marL="88900" indent="20638" algn="just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 каждому образовательному мероприятию, в независимости от образовательной области, подбирать игры, упражнения, организационные моменты способствующие развитию психических процессов (внимания, воображения, мышления). /Формировать картотеку интересных приёмов, игр, упражнений. / Создавать образовательные «проблемные ситуации».</a:t>
            </a:r>
          </a:p>
          <a:p>
            <a:pPr marL="88900" indent="20638" algn="just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 доступной форме представить основные положения проекта. / Показать открытое интегрированное образовательное мероприятие с детьми с последующим комментированием. / Организовывать мероприятия, где дети представят родителям результаты проекта, мини-исследования. / Активно привлекать родителей к совместной детско-взрослой исследовательской, проектной деятельности.</a:t>
            </a:r>
          </a:p>
          <a:p>
            <a:pPr marL="88900" indent="20638" algn="just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Познакомиться с опытом организации среды в других ДОУ/ Не бояться пробовать.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00B050"/>
                </a:solidFill>
              </a:rPr>
              <a:t>Иоганна Генриха Песталоцци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300" b="1" dirty="0" smtClean="0">
                <a:solidFill>
                  <a:srgbClr val="0070C0"/>
                </a:solidFill>
              </a:rPr>
              <a:t>«Мои ученики 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0070C0"/>
                </a:solidFill>
              </a:rPr>
              <a:t>будут узнавать новое </a:t>
            </a:r>
            <a:endParaRPr lang="en-US" sz="43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300" b="1" dirty="0" smtClean="0">
                <a:solidFill>
                  <a:srgbClr val="0070C0"/>
                </a:solidFill>
              </a:rPr>
              <a:t>не от меня;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0070C0"/>
                </a:solidFill>
              </a:rPr>
              <a:t>Они будут открывать это новое сами.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0070C0"/>
                </a:solidFill>
              </a:rPr>
              <a:t>Моя задача - помочь им раскрыться и развить собственные идеи»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325112"/>
          </a:xfrm>
        </p:spPr>
        <p:txBody>
          <a:bodyPr/>
          <a:lstStyle/>
          <a:p>
            <a:pPr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внимание.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972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325112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914400"/>
            <a:ext cx="8229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Что же такое функциональная грамотность? 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«Функционально грамотная личность»</a:t>
            </a:r>
            <a:r>
              <a:rPr lang="ru-RU" sz="2800" dirty="0" smtClean="0"/>
              <a:t>это человек, думающий и действующий с высокой степенью самостоятельности и ответственности, умеющий добывать нужные ему знания, способный свободно использовать их для решения жизненно необходимых задач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Char char="-"/>
            </a:pPr>
            <a:r>
              <a:rPr lang="ru-RU" dirty="0" smtClean="0"/>
              <a:t>Термин «Функциональная грамотность» далеко не новый, он был введен в 1957 году в документах ЮНЕСКО.</a:t>
            </a:r>
          </a:p>
          <a:p>
            <a:pPr marL="0" indent="0">
              <a:buFontTx/>
              <a:buChar char="-"/>
            </a:pPr>
            <a:endParaRPr lang="ru-RU" dirty="0" smtClean="0"/>
          </a:p>
          <a:p>
            <a:pPr marL="0" indent="0">
              <a:buFontTx/>
              <a:buChar char="-"/>
            </a:pPr>
            <a:r>
              <a:rPr lang="ru-RU" dirty="0" smtClean="0"/>
              <a:t>В 2019 году в РФ дан старт реализации Национального проекта ОБРАЗОВАНИЕ. Срок реализации проекта 5 лет, основная цель -  повысить качество образования на всех уровнях и ступенях, сделать образование в РФ конкурентно-способным на мировом уровне.</a:t>
            </a:r>
          </a:p>
          <a:p>
            <a:pPr marL="87313" indent="22225">
              <a:buNone/>
            </a:pPr>
            <a:r>
              <a:rPr lang="ru-RU" dirty="0" smtClean="0"/>
              <a:t>Федеральный Проект «Образование» включает 8 </a:t>
            </a:r>
            <a:r>
              <a:rPr lang="ru-RU" dirty="0" err="1" smtClean="0"/>
              <a:t>подпроектов</a:t>
            </a:r>
            <a:r>
              <a:rPr lang="ru-RU" dirty="0" smtClean="0"/>
              <a:t>. Непосредственно  дошкольников затрагивают пять проектов: «Современная школа», «Успех каждого ребёнка», «Цифровая образовательная среда», «Поддержка семей имеющих детей», «Учитель будущего».</a:t>
            </a:r>
          </a:p>
          <a:p>
            <a:pPr marL="87313" indent="22225">
              <a:buNone/>
            </a:pPr>
            <a:r>
              <a:rPr lang="ru-RU" dirty="0" smtClean="0"/>
              <a:t>       Каждый педагог дошкольной образовательной организации должен понимать, что  функциональная грамотность – это способность человека адаптироваться к окружающей среде (изменяющимся условиям) и функционировать в ней, применяя уже имеющиеся знания (умения, навыки) в конкретных ситуациях, для решения разнообразных жизненных задач (для дошкольного возраста примером может быть: функциональная готовность к школе).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97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61" y="304800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Методические приемы: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66444"/>
            <a:ext cx="8229600" cy="51343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самостоятельная работа по приобретению знаний, </a:t>
            </a:r>
          </a:p>
          <a:p>
            <a:r>
              <a:rPr lang="ru-RU" sz="2400" dirty="0" smtClean="0"/>
              <a:t>«обучение в сотрудничестве», </a:t>
            </a:r>
          </a:p>
          <a:p>
            <a:r>
              <a:rPr lang="ru-RU" sz="2400" dirty="0" smtClean="0"/>
              <a:t>значимость практических знаний.</a:t>
            </a:r>
          </a:p>
          <a:p>
            <a:r>
              <a:rPr lang="ru-RU" sz="2400" dirty="0"/>
              <a:t>- самые прочные знания, это те, которые добыты самостоятельным трудом;</a:t>
            </a:r>
          </a:p>
          <a:p>
            <a:r>
              <a:rPr lang="ru-RU" sz="2400" dirty="0"/>
              <a:t>- «обучение в сотрудничестве» даёт также положительные результаты, это интерактивный метод;</a:t>
            </a:r>
          </a:p>
          <a:p>
            <a:r>
              <a:rPr lang="ru-RU" sz="2400" dirty="0"/>
              <a:t>- умение применять знания в жизни, это самое главное, чему мы должны учить детей.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u="sng" dirty="0" smtClean="0"/>
              <a:t>Функциональная грамотность связана с готовностью: </a:t>
            </a:r>
          </a:p>
          <a:p>
            <a:pPr>
              <a:buNone/>
            </a:pPr>
            <a:endParaRPr lang="ru-RU" sz="4000" u="sng" dirty="0" smtClean="0"/>
          </a:p>
          <a:p>
            <a:r>
              <a:rPr lang="ru-RU" sz="4000" dirty="0" smtClean="0"/>
              <a:t>- добывать знания;</a:t>
            </a:r>
          </a:p>
          <a:p>
            <a:r>
              <a:rPr lang="ru-RU" sz="4000" dirty="0" smtClean="0"/>
              <a:t>- применять знания и умения;</a:t>
            </a:r>
          </a:p>
          <a:p>
            <a:r>
              <a:rPr lang="ru-RU" sz="4000" dirty="0" smtClean="0"/>
              <a:t>- оценивать знания и умения;</a:t>
            </a:r>
          </a:p>
          <a:p>
            <a:r>
              <a:rPr lang="ru-RU" sz="4000" dirty="0" smtClean="0"/>
              <a:t>- осуществлять саморазвитие.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Компетенции, определяющие функциональную грамотность, система 4К (базовые навыки и умения) 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вал 4"/>
          <p:cNvSpPr/>
          <p:nvPr/>
        </p:nvSpPr>
        <p:spPr>
          <a:xfrm>
            <a:off x="3733800" y="3352800"/>
            <a:ext cx="1600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4К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1397000"/>
          <a:ext cx="7543800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105400"/>
              </a:tblGrid>
              <a:tr h="90932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КОМПЕТЕНЦИИ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ФГОС ДО</a:t>
                      </a:r>
                      <a:endParaRPr lang="ru-RU" dirty="0"/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Коммуникативность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</a:t>
                      </a:r>
                      <a:endParaRPr lang="ru-RU" sz="1200" dirty="0"/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Креативность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 обладает развитым воображением, которое реализуется в разных видах деятельности, 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</a:t>
                      </a:r>
                      <a:endParaRPr lang="ru-RU" sz="1200" dirty="0"/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Критическое мышление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 способен к принятию собственных решений, опираясь на свои знания и умения в различных видах деятельности.</a:t>
                      </a:r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r>
                        <a:rPr lang="ru-RU" dirty="0" smtClean="0"/>
                        <a:t>Координация</a:t>
                      </a:r>
                    </a:p>
                    <a:p>
                      <a:r>
                        <a:rPr lang="ru-RU" dirty="0" smtClean="0"/>
                        <a:t>(Кооперация)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Ребенок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838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4К и ФГОС ДО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2616_26-p-fon-dlya-prezentatsii-vospitatelya-detskog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>
                <a:solidFill>
                  <a:srgbClr val="0070C0"/>
                </a:solidFill>
              </a:rPr>
              <a:t/>
            </a:r>
            <a:br>
              <a:rPr lang="ru-RU" sz="3100" b="1" dirty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>
                <a:solidFill>
                  <a:srgbClr val="0070C0"/>
                </a:solidFill>
              </a:rPr>
              <a:t/>
            </a:r>
            <a:br>
              <a:rPr lang="ru-RU" sz="3100" b="1" dirty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>
                <a:solidFill>
                  <a:srgbClr val="0070C0"/>
                </a:solidFill>
              </a:rPr>
              <a:t/>
            </a:r>
            <a:br>
              <a:rPr lang="ru-RU" sz="3100" b="1" dirty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Дошкольное образование как базис формирования функциональной грамотности ребенка в условиях реализации ФГОС ДО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sz="3100" b="1" dirty="0" smtClean="0">
                <a:solidFill>
                  <a:srgbClr val="00B050"/>
                </a:solidFill>
              </a:rPr>
              <a:t>Финансовая </a:t>
            </a:r>
            <a:r>
              <a:rPr lang="ru-RU" sz="3100" b="1" dirty="0">
                <a:solidFill>
                  <a:srgbClr val="00B050"/>
                </a:solidFill>
              </a:rPr>
              <a:t>грамотность</a:t>
            </a:r>
            <a:r>
              <a:rPr lang="ru-RU" sz="3100" dirty="0">
                <a:solidFill>
                  <a:srgbClr val="00B050"/>
                </a:solidFill>
              </a:rPr>
              <a:t/>
            </a:r>
            <a:br>
              <a:rPr lang="ru-RU" sz="3100" dirty="0">
                <a:solidFill>
                  <a:srgbClr val="00B050"/>
                </a:solidFill>
              </a:rPr>
            </a:br>
            <a:r>
              <a:rPr lang="ru-RU" sz="3100" dirty="0" smtClean="0">
                <a:solidFill>
                  <a:srgbClr val="00B050"/>
                </a:solidFill>
              </a:rPr>
              <a:t>-</a:t>
            </a:r>
            <a:r>
              <a:rPr lang="ru-RU" sz="3100" b="1" dirty="0" smtClean="0">
                <a:solidFill>
                  <a:srgbClr val="00B050"/>
                </a:solidFill>
              </a:rPr>
              <a:t>Математическая </a:t>
            </a:r>
            <a:r>
              <a:rPr lang="ru-RU" sz="3100" b="1" dirty="0">
                <a:solidFill>
                  <a:srgbClr val="00B050"/>
                </a:solidFill>
              </a:rPr>
              <a:t>грамотность</a:t>
            </a:r>
            <a:r>
              <a:rPr lang="ru-RU" sz="3100">
                <a:solidFill>
                  <a:srgbClr val="00B050"/>
                </a:solidFill>
              </a:rPr>
              <a:t/>
            </a:r>
            <a:br>
              <a:rPr lang="ru-RU" sz="3100">
                <a:solidFill>
                  <a:srgbClr val="00B050"/>
                </a:solidFill>
              </a:rPr>
            </a:br>
            <a:r>
              <a:rPr lang="ru-RU" sz="3100" smtClean="0">
                <a:solidFill>
                  <a:srgbClr val="00B050"/>
                </a:solidFill>
              </a:rPr>
              <a:t>-</a:t>
            </a:r>
            <a:r>
              <a:rPr lang="ru-RU" sz="3100" b="1" smtClean="0">
                <a:solidFill>
                  <a:srgbClr val="00B050"/>
                </a:solidFill>
              </a:rPr>
              <a:t>Креативное </a:t>
            </a:r>
            <a:r>
              <a:rPr lang="ru-RU" sz="3100" b="1" dirty="0">
                <a:solidFill>
                  <a:srgbClr val="00B050"/>
                </a:solidFill>
              </a:rPr>
              <a:t>мышление</a:t>
            </a:r>
            <a:r>
              <a:rPr lang="ru-RU" sz="3100">
                <a:solidFill>
                  <a:srgbClr val="00B050"/>
                </a:solidFill>
              </a:rPr>
              <a:t/>
            </a:r>
            <a:br>
              <a:rPr lang="ru-RU" sz="3100">
                <a:solidFill>
                  <a:srgbClr val="00B050"/>
                </a:solidFill>
              </a:rPr>
            </a:br>
            <a:r>
              <a:rPr lang="ru-RU" sz="3100" smtClean="0">
                <a:solidFill>
                  <a:srgbClr val="00B050"/>
                </a:solidFill>
              </a:rPr>
              <a:t>-</a:t>
            </a:r>
            <a:r>
              <a:rPr lang="ru-RU" sz="3100" b="1" smtClean="0">
                <a:solidFill>
                  <a:srgbClr val="00B050"/>
                </a:solidFill>
              </a:rPr>
              <a:t>Глобальные </a:t>
            </a:r>
            <a:r>
              <a:rPr lang="ru-RU" sz="3100" b="1" dirty="0">
                <a:solidFill>
                  <a:srgbClr val="00B050"/>
                </a:solidFill>
              </a:rPr>
              <a:t>компетенции</a:t>
            </a:r>
            <a:r>
              <a:rPr lang="ru-RU" sz="3100">
                <a:solidFill>
                  <a:srgbClr val="00B050"/>
                </a:solidFill>
              </a:rPr>
              <a:t/>
            </a:r>
            <a:br>
              <a:rPr lang="ru-RU" sz="3100">
                <a:solidFill>
                  <a:srgbClr val="00B050"/>
                </a:solidFill>
              </a:rPr>
            </a:br>
            <a:r>
              <a:rPr lang="ru-RU" sz="3100" smtClean="0">
                <a:solidFill>
                  <a:srgbClr val="00B050"/>
                </a:solidFill>
              </a:rPr>
              <a:t>-</a:t>
            </a:r>
            <a:r>
              <a:rPr lang="ru-RU" sz="3100" b="1" smtClean="0">
                <a:solidFill>
                  <a:srgbClr val="00B050"/>
                </a:solidFill>
              </a:rPr>
              <a:t>Читательская </a:t>
            </a:r>
            <a:r>
              <a:rPr lang="ru-RU" sz="3100" b="1" dirty="0">
                <a:solidFill>
                  <a:srgbClr val="00B050"/>
                </a:solidFill>
              </a:rPr>
              <a:t>грамотность</a:t>
            </a:r>
            <a:r>
              <a:rPr lang="ru-RU" sz="3100">
                <a:solidFill>
                  <a:srgbClr val="00B050"/>
                </a:solidFill>
              </a:rPr>
              <a:t/>
            </a:r>
            <a:br>
              <a:rPr lang="ru-RU" sz="3100">
                <a:solidFill>
                  <a:srgbClr val="00B050"/>
                </a:solidFill>
              </a:rPr>
            </a:br>
            <a:r>
              <a:rPr lang="ru-RU" sz="3100" smtClean="0">
                <a:solidFill>
                  <a:srgbClr val="00B050"/>
                </a:solidFill>
              </a:rPr>
              <a:t>-</a:t>
            </a:r>
            <a:r>
              <a:rPr lang="ru-RU" sz="3100" b="1" smtClean="0">
                <a:solidFill>
                  <a:srgbClr val="00B050"/>
                </a:solidFill>
              </a:rPr>
              <a:t>Естественно-научная </a:t>
            </a:r>
            <a:r>
              <a:rPr lang="ru-RU" sz="3100" b="1" dirty="0">
                <a:solidFill>
                  <a:srgbClr val="00B050"/>
                </a:solidFill>
              </a:rPr>
              <a:t>грамотность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778</TotalTime>
  <Words>1080</Words>
  <Application>Microsoft Office PowerPoint</Application>
  <PresentationFormat>Экран (4:3)</PresentationFormat>
  <Paragraphs>140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«Формирование  предпосылок функциональной грамотности  у детей дошкольного возраста» </vt:lpstr>
      <vt:lpstr>Презентация PowerPoint</vt:lpstr>
      <vt:lpstr>Презентация PowerPoint</vt:lpstr>
      <vt:lpstr>Презентация PowerPoint</vt:lpstr>
      <vt:lpstr>Методические приемы:</vt:lpstr>
      <vt:lpstr>Презентация PowerPoint</vt:lpstr>
      <vt:lpstr>Компетенции, определяющие функциональную грамотность, система 4К (базовые навыки и умения) </vt:lpstr>
      <vt:lpstr>Презентация PowerPoint</vt:lpstr>
      <vt:lpstr>       Дошкольное образование как базис формирования функциональной грамотности ребенка в условиях реализации ФГОС ДО   -Финансовая грамотность -Математическая грамотность -Креативное мышление -Глобальные компетенции -Читательская грамотность -Естественно-научная грамотность   </vt:lpstr>
      <vt:lpstr>Читательская грамотность</vt:lpstr>
      <vt:lpstr>Презентация PowerPoint</vt:lpstr>
      <vt:lpstr>Презентация PowerPoint</vt:lpstr>
      <vt:lpstr>Креативность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 Функциональная грамотность дошкольника характеризуется следующим показателями:   </vt:lpstr>
      <vt:lpstr>Формула успеха</vt:lpstr>
      <vt:lpstr>Презентация PowerPoint</vt:lpstr>
      <vt:lpstr>Презентация PowerPoint</vt:lpstr>
      <vt:lpstr>Что нужно поменять  педагогам ДОО в работе? </vt:lpstr>
      <vt:lpstr>  Как это сделать?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предпосылок функциональной грамотности у детей дошкольного возраста» </dc:title>
  <dc:creator>Ирина Викторовна</dc:creator>
  <cp:lastModifiedBy>Admin</cp:lastModifiedBy>
  <cp:revision>20</cp:revision>
  <cp:lastPrinted>2023-04-19T05:26:06Z</cp:lastPrinted>
  <dcterms:created xsi:type="dcterms:W3CDTF">2022-01-14T07:32:19Z</dcterms:created>
  <dcterms:modified xsi:type="dcterms:W3CDTF">2025-05-03T13:16:37Z</dcterms:modified>
</cp:coreProperties>
</file>