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4"/>
  </p:notesMasterIdLst>
  <p:sldIdLst>
    <p:sldId id="257" r:id="rId2"/>
    <p:sldId id="374" r:id="rId3"/>
    <p:sldId id="368" r:id="rId4"/>
    <p:sldId id="261" r:id="rId5"/>
    <p:sldId id="369" r:id="rId6"/>
    <p:sldId id="370" r:id="rId7"/>
    <p:sldId id="371" r:id="rId8"/>
    <p:sldId id="372" r:id="rId9"/>
    <p:sldId id="373" r:id="rId10"/>
    <p:sldId id="263" r:id="rId11"/>
    <p:sldId id="375" r:id="rId12"/>
    <p:sldId id="377" r:id="rId13"/>
    <p:sldId id="264" r:id="rId14"/>
    <p:sldId id="349" r:id="rId15"/>
    <p:sldId id="376" r:id="rId16"/>
    <p:sldId id="265" r:id="rId17"/>
    <p:sldId id="350" r:id="rId18"/>
    <p:sldId id="267" r:id="rId19"/>
    <p:sldId id="297" r:id="rId20"/>
    <p:sldId id="269" r:id="rId21"/>
    <p:sldId id="268" r:id="rId22"/>
    <p:sldId id="352" r:id="rId23"/>
    <p:sldId id="353" r:id="rId24"/>
    <p:sldId id="355" r:id="rId25"/>
    <p:sldId id="266" r:id="rId26"/>
    <p:sldId id="271" r:id="rId27"/>
    <p:sldId id="311" r:id="rId28"/>
    <p:sldId id="360" r:id="rId29"/>
    <p:sldId id="273" r:id="rId30"/>
    <p:sldId id="363" r:id="rId31"/>
    <p:sldId id="364" r:id="rId32"/>
    <p:sldId id="367" r:id="rId33"/>
  </p:sldIdLst>
  <p:sldSz cx="9144000" cy="6858000" type="screen4x3"/>
  <p:notesSz cx="6888163" cy="100203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A9620"/>
    <a:srgbClr val="002B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7FFBF378-ED72-499A-9DC7-5BFCFDAF9E85}" type="datetimeFigureOut">
              <a:rPr lang="ru-RU"/>
              <a:pPr>
                <a:defRPr/>
              </a:pPr>
              <a:t>25.02.2022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975" y="4759325"/>
            <a:ext cx="5510213" cy="4510088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7063"/>
            <a:ext cx="2984500" cy="501650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2075" y="9517063"/>
            <a:ext cx="2984500" cy="501650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C2940E1F-B658-4BD2-8747-4FC1F6D703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01783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244D6B-810E-40BD-B307-326FC50487E0}" type="datetimeFigureOut">
              <a:rPr lang="ru-RU"/>
              <a:pPr>
                <a:defRPr/>
              </a:pPr>
              <a:t>25.02.2022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1FDDA3-3ABD-4633-8167-179B73934F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6015C1-6225-4A89-BC09-FE0C419B0467}" type="datetimeFigureOut">
              <a:rPr lang="ru-RU"/>
              <a:pPr>
                <a:defRPr/>
              </a:pPr>
              <a:t>25.02.2022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C9C864-ABFB-4976-A2F4-748CBFE51A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2BE994-F298-4E1B-9D5D-D17CC62D4B9B}" type="datetimeFigureOut">
              <a:rPr lang="ru-RU"/>
              <a:pPr>
                <a:defRPr/>
              </a:pPr>
              <a:t>25.02.2022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982925-C888-44D8-A56B-BEE98552FA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A2335E-A4D4-45A2-A39E-39A49FB0841F}" type="datetimeFigureOut">
              <a:rPr lang="ru-RU"/>
              <a:pPr>
                <a:defRPr/>
              </a:pPr>
              <a:t>25.02.2022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59472D-20D3-49A0-BB69-420A1AD38C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DDA709-8DF2-4937-95E6-D840E168A927}" type="datetimeFigureOut">
              <a:rPr lang="ru-RU"/>
              <a:pPr>
                <a:defRPr/>
              </a:pPr>
              <a:t>25.02.2022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5F6552-AE08-491C-984E-CF617A68A9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BEA02B-EAB3-43BA-9268-6B266C791F05}" type="datetimeFigureOut">
              <a:rPr lang="ru-RU"/>
              <a:pPr>
                <a:defRPr/>
              </a:pPr>
              <a:t>25.02.2022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008D10-AFD1-4D5D-8744-7EDA505F50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81563B-9DA1-4A32-AE88-07D6A6519E97}" type="datetimeFigureOut">
              <a:rPr lang="ru-RU"/>
              <a:pPr>
                <a:defRPr/>
              </a:pPr>
              <a:t>25.02.2022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5E768-F610-4CB7-BA66-6A3FEFF515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A487EB-20DC-42CC-8C92-80FC75542C9C}" type="datetimeFigureOut">
              <a:rPr lang="ru-RU"/>
              <a:pPr>
                <a:defRPr/>
              </a:pPr>
              <a:t>25.02.2022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5DBA0A-B25A-491E-A573-A623DD8D1F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D2C2B3-76B5-4480-9E87-BFE82162C459}" type="datetimeFigureOut">
              <a:rPr lang="ru-RU"/>
              <a:pPr>
                <a:defRPr/>
              </a:pPr>
              <a:t>25.02.2022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F03E64-6450-41B1-BBCD-9923867FF7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088E43-8A98-4D37-954E-FD828B60F2F9}" type="datetimeFigureOut">
              <a:rPr lang="ru-RU"/>
              <a:pPr>
                <a:defRPr/>
              </a:pPr>
              <a:t>25.02.2022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0CE8EC-FD3D-4402-8666-E65A419CE2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411E36-C327-4E7A-8291-1626A665E19B}" type="datetimeFigureOut">
              <a:rPr lang="ru-RU"/>
              <a:pPr>
                <a:defRPr/>
              </a:pPr>
              <a:t>25.02.2022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342522-1ED3-4C43-899B-34034E7266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5CB089E-C9FD-4A7A-9312-A3575A7C17F2}" type="datetimeFigureOut">
              <a:rPr lang="ru-RU"/>
              <a:pPr>
                <a:defRPr/>
              </a:pPr>
              <a:t>25.02.2022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FD67D4B-C689-4811-9FF2-BB9B022ACE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Скругленный прямоугольник 6"/>
          <p:cNvSpPr/>
          <p:nvPr userDrawn="1"/>
        </p:nvSpPr>
        <p:spPr>
          <a:xfrm>
            <a:off x="179388" y="188913"/>
            <a:ext cx="8785225" cy="6480175"/>
          </a:xfrm>
          <a:prstGeom prst="roundRect">
            <a:avLst/>
          </a:prstGeom>
          <a:solidFill>
            <a:schemeClr val="bg1"/>
          </a:solidFill>
          <a:ln w="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Rectangle 1"/>
          <p:cNvSpPr>
            <a:spLocks noChangeArrowheads="1"/>
          </p:cNvSpPr>
          <p:nvPr userDrawn="1"/>
        </p:nvSpPr>
        <p:spPr bwMode="auto">
          <a:xfrm>
            <a:off x="0" y="6642100"/>
            <a:ext cx="12461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sz="800" dirty="0">
                <a:solidFill>
                  <a:schemeClr val="bg1">
                    <a:lumMod val="75000"/>
                  </a:schemeClr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FokinaLida.75@mail.ru</a:t>
            </a:r>
            <a:endParaRPr lang="en-US" sz="800" dirty="0">
              <a:solidFill>
                <a:schemeClr val="bg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33" name="Picture 7" descr="http://s43.radikal.ru/i102/0901/35/72544a67e659.jpg"/>
          <p:cNvPicPr>
            <a:picLocks noChangeAspect="1" noChangeArrowheads="1"/>
          </p:cNvPicPr>
          <p:nvPr userDrawn="1"/>
        </p:nvPicPr>
        <p:blipFill>
          <a:blip r:embed="rId1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5650" y="5373688"/>
            <a:ext cx="3168650" cy="133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" name="Picture 7" descr="http://s43.radikal.ru/i102/0901/35/72544a67e659.jpg"/>
          <p:cNvPicPr>
            <a:picLocks noChangeAspect="1" noChangeArrowheads="1"/>
          </p:cNvPicPr>
          <p:nvPr userDrawn="1"/>
        </p:nvPicPr>
        <p:blipFill>
          <a:blip r:embed="rId1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64163" y="5373688"/>
            <a:ext cx="3168650" cy="133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5" name="Picture 7" descr="http://s43.radikal.ru/i102/0901/35/72544a67e659.jpg"/>
          <p:cNvPicPr>
            <a:picLocks noChangeAspect="1" noChangeArrowheads="1"/>
          </p:cNvPicPr>
          <p:nvPr userDrawn="1"/>
        </p:nvPicPr>
        <p:blipFill>
          <a:blip r:embed="rId1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59113" y="5373688"/>
            <a:ext cx="3168650" cy="133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6" name="Picture 2" descr="http://img-fotki.yandex.ru/get/5603/svetlera.233/0_5a2e8_6ca8761b_XS.jpg"/>
          <p:cNvPicPr>
            <a:picLocks noChangeAspect="1" noChangeArrowheads="1"/>
          </p:cNvPicPr>
          <p:nvPr userDrawn="1"/>
        </p:nvPicPr>
        <p:blipFill>
          <a:blip r:embed="rId14" cstate="screen"/>
          <a:srcRect/>
          <a:stretch>
            <a:fillRect/>
          </a:stretch>
        </p:blipFill>
        <p:spPr bwMode="auto">
          <a:xfrm>
            <a:off x="468313" y="5157788"/>
            <a:ext cx="1228725" cy="132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7" name="Picture 4" descr="http://img-fotki.yandex.ru/get/5905/svetlera.233/0_5a2e0_a1798d9c_L.png"/>
          <p:cNvPicPr>
            <a:picLocks noChangeAspect="1" noChangeArrowheads="1"/>
          </p:cNvPicPr>
          <p:nvPr userDrawn="1"/>
        </p:nvPicPr>
        <p:blipFill>
          <a:blip r:embed="rId15" cstate="screen"/>
          <a:srcRect/>
          <a:stretch>
            <a:fillRect/>
          </a:stretch>
        </p:blipFill>
        <p:spPr bwMode="auto">
          <a:xfrm>
            <a:off x="0" y="0"/>
            <a:ext cx="1404938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AutoShape 6" descr="http://img-fotki.yandex.ru/get/5905/svetlera.233/0_5a2e9_2bfbcf22_L.png"/>
          <p:cNvSpPr>
            <a:spLocks noChangeAspect="1" noChangeArrowheads="1"/>
          </p:cNvSpPr>
          <p:nvPr userDrawn="1"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pic>
        <p:nvPicPr>
          <p:cNvPr id="1039" name="Picture 8" descr="http://img-fotki.yandex.ru/get/5905/svetlera.233/0_5a2e9_2bfbcf22_L.png"/>
          <p:cNvPicPr>
            <a:picLocks noChangeAspect="1" noChangeArrowheads="1"/>
          </p:cNvPicPr>
          <p:nvPr userDrawn="1"/>
        </p:nvPicPr>
        <p:blipFill>
          <a:blip r:embed="rId16" cstate="screen"/>
          <a:srcRect/>
          <a:stretch>
            <a:fillRect/>
          </a:stretch>
        </p:blipFill>
        <p:spPr bwMode="auto">
          <a:xfrm>
            <a:off x="7596188" y="4652963"/>
            <a:ext cx="1239837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16013" y="1738313"/>
            <a:ext cx="6911975" cy="3683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99592" y="1713587"/>
            <a:ext cx="7560766" cy="37107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3600" b="1" dirty="0"/>
              <a:t>       </a:t>
            </a:r>
            <a:r>
              <a:rPr lang="ru-RU" sz="4800" b="1" i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Педагогический проект</a:t>
            </a:r>
            <a:r>
              <a:rPr lang="ru-RU" sz="4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в ДОУ</a:t>
            </a:r>
            <a:endParaRPr lang="ru-RU" sz="48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7200" b="1" dirty="0" smtClean="0">
                <a:solidFill>
                  <a:srgbClr val="0000FF"/>
                </a:solidFill>
                <a:latin typeface="Monotype Corsiva" pitchFamily="66" charset="0"/>
                <a:ea typeface="Calibri" pitchFamily="34" charset="0"/>
                <a:cs typeface="Calibri" pitchFamily="34" charset="0"/>
              </a:rPr>
              <a:t>«</a:t>
            </a:r>
            <a:r>
              <a:rPr lang="ru-RU" sz="7200" b="1" dirty="0" smtClean="0">
                <a:solidFill>
                  <a:srgbClr val="FF0000"/>
                </a:solidFill>
                <a:latin typeface="Monotype Corsiva" pitchFamily="66" charset="0"/>
                <a:ea typeface="Calibri" pitchFamily="34" charset="0"/>
                <a:cs typeface="Calibri" pitchFamily="34" charset="0"/>
              </a:rPr>
              <a:t>Ц</a:t>
            </a:r>
            <a:r>
              <a:rPr lang="ru-RU" sz="7200" b="1" dirty="0" smtClean="0">
                <a:solidFill>
                  <a:srgbClr val="00B050"/>
                </a:solidFill>
                <a:latin typeface="Monotype Corsiva" pitchFamily="66" charset="0"/>
                <a:ea typeface="Calibri" pitchFamily="34" charset="0"/>
                <a:cs typeface="Calibri" pitchFamily="34" charset="0"/>
              </a:rPr>
              <a:t>в</a:t>
            </a:r>
            <a:r>
              <a:rPr lang="ru-RU" sz="7200" b="1" dirty="0" smtClean="0">
                <a:solidFill>
                  <a:srgbClr val="7030A0"/>
                </a:solidFill>
                <a:latin typeface="Monotype Corsiva" pitchFamily="66" charset="0"/>
                <a:ea typeface="Calibri" pitchFamily="34" charset="0"/>
                <a:cs typeface="Calibri" pitchFamily="34" charset="0"/>
              </a:rPr>
              <a:t>е</a:t>
            </a:r>
            <a:r>
              <a:rPr lang="ru-RU" sz="7200" b="1" dirty="0" smtClean="0">
                <a:solidFill>
                  <a:srgbClr val="C00000"/>
                </a:solidFill>
                <a:latin typeface="Monotype Corsiva" pitchFamily="66" charset="0"/>
                <a:ea typeface="Calibri" pitchFamily="34" charset="0"/>
                <a:cs typeface="Calibri" pitchFamily="34" charset="0"/>
              </a:rPr>
              <a:t>т</a:t>
            </a:r>
            <a:r>
              <a:rPr lang="ru-RU" sz="7200" b="1" dirty="0" smtClean="0">
                <a:solidFill>
                  <a:srgbClr val="7030A0"/>
                </a:solidFill>
                <a:latin typeface="Monotype Corsiva" pitchFamily="66" charset="0"/>
                <a:ea typeface="Calibri" pitchFamily="34" charset="0"/>
                <a:cs typeface="Calibri" pitchFamily="34" charset="0"/>
              </a:rPr>
              <a:t>н</a:t>
            </a:r>
            <a:r>
              <a:rPr lang="ru-RU" sz="7200" b="1" dirty="0" smtClean="0">
                <a:solidFill>
                  <a:srgbClr val="05FF76"/>
                </a:solidFill>
                <a:latin typeface="Monotype Corsiva" pitchFamily="66" charset="0"/>
                <a:ea typeface="Calibri" pitchFamily="34" charset="0"/>
                <a:cs typeface="Calibri" pitchFamily="34" charset="0"/>
              </a:rPr>
              <a:t>а</a:t>
            </a:r>
            <a:r>
              <a:rPr lang="ru-RU" sz="7200" b="1" dirty="0" smtClean="0">
                <a:solidFill>
                  <a:srgbClr val="FFC000"/>
                </a:solidFill>
                <a:latin typeface="Monotype Corsiva" pitchFamily="66" charset="0"/>
                <a:ea typeface="Calibri" pitchFamily="34" charset="0"/>
                <a:cs typeface="Calibri" pitchFamily="34" charset="0"/>
              </a:rPr>
              <a:t>я</a:t>
            </a:r>
            <a:r>
              <a:rPr lang="ru-RU" sz="7200" b="1" i="1" dirty="0" smtClean="0">
                <a:latin typeface="Monotype Corsiva" pitchFamily="66" charset="0"/>
                <a:ea typeface="Calibri" pitchFamily="34" charset="0"/>
                <a:cs typeface="Calibri" pitchFamily="34" charset="0"/>
              </a:rPr>
              <a:t>  </a:t>
            </a:r>
            <a:r>
              <a:rPr lang="ru-RU" sz="7200" b="1" dirty="0">
                <a:solidFill>
                  <a:srgbClr val="E008B2"/>
                </a:solidFill>
                <a:latin typeface="Monotype Corsiva" pitchFamily="66" charset="0"/>
                <a:ea typeface="Calibri" pitchFamily="34" charset="0"/>
                <a:cs typeface="Calibri" pitchFamily="34" charset="0"/>
              </a:rPr>
              <a:t>н</a:t>
            </a:r>
            <a:r>
              <a:rPr lang="ru-RU" sz="7200" b="1" dirty="0">
                <a:solidFill>
                  <a:srgbClr val="990099"/>
                </a:solidFill>
                <a:latin typeface="Monotype Corsiva" pitchFamily="66" charset="0"/>
                <a:ea typeface="Calibri" pitchFamily="34" charset="0"/>
                <a:cs typeface="Calibri" pitchFamily="34" charset="0"/>
              </a:rPr>
              <a:t>е</a:t>
            </a:r>
            <a:r>
              <a:rPr lang="ru-RU" sz="7200" b="1" dirty="0">
                <a:solidFill>
                  <a:srgbClr val="365F91"/>
                </a:solidFill>
                <a:latin typeface="Monotype Corsiva" pitchFamily="66" charset="0"/>
                <a:ea typeface="Calibri" pitchFamily="34" charset="0"/>
                <a:cs typeface="Calibri" pitchFamily="34" charset="0"/>
              </a:rPr>
              <a:t>д</a:t>
            </a:r>
            <a:r>
              <a:rPr lang="ru-RU" sz="7200" b="1" dirty="0">
                <a:solidFill>
                  <a:srgbClr val="FF00FF"/>
                </a:solidFill>
                <a:latin typeface="Monotype Corsiva" pitchFamily="66" charset="0"/>
                <a:ea typeface="Calibri" pitchFamily="34" charset="0"/>
                <a:cs typeface="Calibri" pitchFamily="34" charset="0"/>
              </a:rPr>
              <a:t>е</a:t>
            </a:r>
            <a:r>
              <a:rPr lang="ru-RU" sz="7200" b="1" dirty="0">
                <a:solidFill>
                  <a:srgbClr val="4F6228"/>
                </a:solidFill>
                <a:latin typeface="Monotype Corsiva" pitchFamily="66" charset="0"/>
                <a:ea typeface="Calibri" pitchFamily="34" charset="0"/>
                <a:cs typeface="Calibri" pitchFamily="34" charset="0"/>
              </a:rPr>
              <a:t>л</a:t>
            </a:r>
            <a:r>
              <a:rPr lang="ru-RU" sz="7200" b="1" dirty="0">
                <a:solidFill>
                  <a:srgbClr val="FF0000"/>
                </a:solidFill>
                <a:latin typeface="Monotype Corsiva" pitchFamily="66" charset="0"/>
                <a:ea typeface="Calibri" pitchFamily="34" charset="0"/>
                <a:cs typeface="Calibri" pitchFamily="34" charset="0"/>
              </a:rPr>
              <a:t>ь</a:t>
            </a:r>
            <a:r>
              <a:rPr lang="ru-RU" sz="7200" b="1" dirty="0">
                <a:solidFill>
                  <a:srgbClr val="00B050"/>
                </a:solidFill>
                <a:latin typeface="Monotype Corsiva" pitchFamily="66" charset="0"/>
                <a:ea typeface="Calibri" pitchFamily="34" charset="0"/>
                <a:cs typeface="Calibri" pitchFamily="34" charset="0"/>
              </a:rPr>
              <a:t>к</a:t>
            </a:r>
            <a:r>
              <a:rPr lang="ru-RU" sz="7200" b="1" dirty="0">
                <a:solidFill>
                  <a:srgbClr val="E36C0A"/>
                </a:solidFill>
                <a:latin typeface="Monotype Corsiva" pitchFamily="66" charset="0"/>
                <a:ea typeface="Calibri" pitchFamily="34" charset="0"/>
                <a:cs typeface="Calibri" pitchFamily="34" charset="0"/>
              </a:rPr>
              <a:t>а</a:t>
            </a:r>
            <a:r>
              <a:rPr lang="ru-RU" sz="7200" b="1" dirty="0">
                <a:solidFill>
                  <a:srgbClr val="0000FF"/>
                </a:solidFill>
                <a:latin typeface="Monotype Corsiva" pitchFamily="66" charset="0"/>
                <a:ea typeface="Calibri" pitchFamily="34" charset="0"/>
                <a:cs typeface="Calibri" pitchFamily="34" charset="0"/>
              </a:rPr>
              <a:t>»</a:t>
            </a:r>
            <a:endParaRPr lang="ru-RU" altLang="ru-RU" sz="7200" b="1" dirty="0"/>
          </a:p>
          <a:p>
            <a:pPr algn="ctr">
              <a:buSzPct val="100000"/>
            </a:pPr>
            <a:endParaRPr lang="ru-RU" altLang="ru-RU" sz="2800" dirty="0">
              <a:solidFill>
                <a:srgbClr val="000099"/>
              </a:solidFill>
            </a:endParaRPr>
          </a:p>
          <a:p>
            <a:pPr algn="ctr">
              <a:buSzPct val="100000"/>
            </a:pPr>
            <a:r>
              <a:rPr lang="ru-RU" altLang="ru-RU" sz="2000" dirty="0" smtClean="0">
                <a:solidFill>
                  <a:srgbClr val="000099"/>
                </a:solidFill>
              </a:rPr>
              <a:t>.</a:t>
            </a:r>
            <a:endParaRPr lang="ru-RU" altLang="ru-RU" sz="2000" dirty="0">
              <a:solidFill>
                <a:srgbClr val="000099"/>
              </a:solidFill>
            </a:endParaRPr>
          </a:p>
        </p:txBody>
      </p:sp>
      <p:sp>
        <p:nvSpPr>
          <p:cNvPr id="2052" name="Прямоугольник 4"/>
          <p:cNvSpPr>
            <a:spLocks noChangeArrowheads="1"/>
          </p:cNvSpPr>
          <p:nvPr/>
        </p:nvSpPr>
        <p:spPr bwMode="auto">
          <a:xfrm>
            <a:off x="1331913" y="404813"/>
            <a:ext cx="73437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latin typeface="Calibri" pitchFamily="34" charset="0"/>
              </a:rPr>
              <a:t> </a:t>
            </a:r>
            <a:endParaRPr lang="ru-RU">
              <a:latin typeface="Calibri" pitchFamily="34" charset="0"/>
            </a:endParaRPr>
          </a:p>
        </p:txBody>
      </p:sp>
      <p:sp>
        <p:nvSpPr>
          <p:cNvPr id="2053" name="Прямоугольник 6"/>
          <p:cNvSpPr>
            <a:spLocks noChangeArrowheads="1"/>
          </p:cNvSpPr>
          <p:nvPr/>
        </p:nvSpPr>
        <p:spPr bwMode="auto">
          <a:xfrm>
            <a:off x="1042987" y="313035"/>
            <a:ext cx="7921625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бюджетное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дошкольное образовательное учреждение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Ивановский детский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сад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«Теремок» </a:t>
            </a:r>
          </a:p>
          <a:p>
            <a:pPr algn="ctr"/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Нижнегорского района Республики Крым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563888" y="4869160"/>
            <a:ext cx="41764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1A96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Подготовил: старший воспитатель Гришина Наталья Николаевна</a:t>
            </a:r>
            <a:endParaRPr lang="ru-RU" dirty="0">
              <a:solidFill>
                <a:srgbClr val="1A962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685800" y="381000"/>
            <a:ext cx="7772400" cy="609600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i="1" spc="150" dirty="0" smtClean="0">
                <a:ln w="11430"/>
                <a:solidFill>
                  <a:srgbClr val="00206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Паспорт  проекта</a:t>
            </a:r>
            <a:endParaRPr lang="ru-RU" i="1" spc="150" dirty="0">
              <a:ln w="11430"/>
              <a:solidFill>
                <a:srgbClr val="00206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457200" y="1295400"/>
            <a:ext cx="7467600" cy="49530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Вид проекта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составу: дошкольное образовательное учреждение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срокам: краткосрочный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типу: познавательно - творческий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Срок реализации: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неделя </a:t>
            </a:r>
          </a:p>
          <a:p>
            <a:pPr algn="just"/>
            <a:r>
              <a:rPr lang="ru-RU" sz="2400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Целевая аудитория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участники – дети 1,5 - 8 лет </a:t>
            </a:r>
          </a:p>
          <a:p>
            <a:pPr algn="just"/>
            <a:r>
              <a:rPr lang="ru-RU" sz="2400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Социальные  партнеры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Воспитатели, дети всех групп группы, родители (законные представители)</a:t>
            </a:r>
          </a:p>
          <a:p>
            <a:pPr algn="just"/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85581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5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6" dur="3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95736" y="641430"/>
            <a:ext cx="39604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i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Пояснительная записка:</a:t>
            </a:r>
            <a:endParaRPr lang="ru-RU" sz="2800" i="1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9552" y="1268760"/>
            <a:ext cx="828092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Педагогический проект «Цветная неделька» проводится одновременно </a:t>
            </a:r>
            <a:r>
              <a:rPr lang="ru-RU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 всех группах и помещениях детского сада. </a:t>
            </a:r>
            <a:endParaRPr lang="ru-RU" sz="2400" dirty="0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Участники </a:t>
            </a:r>
            <a:r>
              <a:rPr lang="ru-RU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«окрашиваются» в тот или иной цвет, при этом активно общаются друг с другом во </a:t>
            </a:r>
            <a:r>
              <a:rPr lang="ru-RU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время </a:t>
            </a:r>
            <a:r>
              <a:rPr lang="ru-RU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совместных режимных </a:t>
            </a:r>
            <a:r>
              <a:rPr lang="ru-RU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моментов.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Организацией 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такого </a:t>
            </a:r>
            <a: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 в ДОУ планируется 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достичь </a:t>
            </a:r>
            <a: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положительных результатов во всестороннем развитии детей.</a:t>
            </a:r>
            <a:endParaRPr lang="ru-RU" sz="24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44076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16013" y="1738313"/>
            <a:ext cx="6911975" cy="3683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  <a:cs typeface="+mn-cs"/>
            </a:endParaRPr>
          </a:p>
        </p:txBody>
      </p:sp>
      <p:sp>
        <p:nvSpPr>
          <p:cNvPr id="3075" name="Прямоугольник 3"/>
          <p:cNvSpPr>
            <a:spLocks noChangeArrowheads="1"/>
          </p:cNvSpPr>
          <p:nvPr/>
        </p:nvSpPr>
        <p:spPr bwMode="auto">
          <a:xfrm>
            <a:off x="1042988" y="-252413"/>
            <a:ext cx="6481762" cy="1076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altLang="ru-RU" sz="3200" b="1">
              <a:solidFill>
                <a:srgbClr val="000099"/>
              </a:solidFill>
            </a:endParaRPr>
          </a:p>
          <a:p>
            <a:pPr algn="ctr"/>
            <a:r>
              <a:rPr lang="ru-RU" altLang="ru-RU" sz="3200" b="1">
                <a:solidFill>
                  <a:srgbClr val="000099"/>
                </a:solidFill>
              </a:rPr>
              <a:t> </a:t>
            </a:r>
          </a:p>
        </p:txBody>
      </p:sp>
      <p:sp>
        <p:nvSpPr>
          <p:cNvPr id="3076" name="Прямоугольник 1"/>
          <p:cNvSpPr>
            <a:spLocks noChangeArrowheads="1"/>
          </p:cNvSpPr>
          <p:nvPr/>
        </p:nvSpPr>
        <p:spPr bwMode="auto">
          <a:xfrm>
            <a:off x="1038225" y="703263"/>
            <a:ext cx="6408738" cy="72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400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</a:p>
        </p:txBody>
      </p:sp>
      <p:sp>
        <p:nvSpPr>
          <p:cNvPr id="3077" name="Прямоугольник 4"/>
          <p:cNvSpPr>
            <a:spLocks noChangeArrowheads="1"/>
          </p:cNvSpPr>
          <p:nvPr/>
        </p:nvSpPr>
        <p:spPr bwMode="auto">
          <a:xfrm>
            <a:off x="467544" y="2204864"/>
            <a:ext cx="8353425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altLang="ru-RU" sz="3200" dirty="0">
              <a:solidFill>
                <a:srgbClr val="000099"/>
              </a:solidFill>
            </a:endParaRPr>
          </a:p>
          <a:p>
            <a:r>
              <a:rPr lang="ru-RU" altLang="ru-RU" sz="3200" dirty="0">
                <a:solidFill>
                  <a:srgbClr val="000099"/>
                </a:solidFill>
              </a:rPr>
              <a:t> </a:t>
            </a:r>
            <a:endParaRPr lang="ru-RU" altLang="ru-RU" sz="3200" dirty="0">
              <a:solidFill>
                <a:srgbClr val="000000"/>
              </a:solidFill>
            </a:endParaRPr>
          </a:p>
        </p:txBody>
      </p:sp>
      <p:sp>
        <p:nvSpPr>
          <p:cNvPr id="3078" name="Прямоугольник 5"/>
          <p:cNvSpPr>
            <a:spLocks noChangeArrowheads="1"/>
          </p:cNvSpPr>
          <p:nvPr/>
        </p:nvSpPr>
        <p:spPr bwMode="auto">
          <a:xfrm>
            <a:off x="143508" y="548680"/>
            <a:ext cx="8856984" cy="58939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Цели проекта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marL="457200" indent="-457200">
              <a:buAutoNum type="arabicPeriod"/>
            </a:pPr>
            <a:r>
              <a:rPr lang="ru-RU" sz="19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Сплотить педагогический </a:t>
            </a:r>
            <a:r>
              <a:rPr lang="ru-RU" sz="19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коллектив, </a:t>
            </a:r>
            <a:r>
              <a:rPr lang="ru-RU" sz="19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расширить взаимодействие </a:t>
            </a:r>
            <a:r>
              <a:rPr lang="ru-RU" sz="19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 воспитателями, </a:t>
            </a:r>
            <a:r>
              <a:rPr lang="ru-RU" sz="19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вызвать </a:t>
            </a:r>
            <a:r>
              <a:rPr lang="ru-RU" sz="19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положительные </a:t>
            </a:r>
            <a:r>
              <a:rPr lang="ru-RU" sz="19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эмоции как у детей, так и у взрослых. </a:t>
            </a:r>
          </a:p>
          <a:p>
            <a:pPr marL="457200" indent="-457200">
              <a:buAutoNum type="arabicPeriod"/>
            </a:pPr>
            <a:r>
              <a:rPr lang="ru-RU" sz="19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Помочь педагогам раскрыть </a:t>
            </a:r>
            <a:r>
              <a:rPr lang="ru-RU" sz="19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свои </a:t>
            </a:r>
            <a:r>
              <a:rPr lang="ru-RU" sz="19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творческие </a:t>
            </a:r>
            <a:r>
              <a:rPr lang="ru-RU" sz="19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способности, умение работать в команде, договариваться с родителями, включать их в образовательный </a:t>
            </a:r>
            <a:r>
              <a:rPr lang="ru-RU" sz="19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процесс.</a:t>
            </a:r>
          </a:p>
          <a:p>
            <a:pPr marL="457200" indent="-457200">
              <a:buAutoNum type="arabicPeriod"/>
            </a:pPr>
            <a:r>
              <a:rPr lang="ru-RU" sz="19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благоприятных </a:t>
            </a:r>
            <a:r>
              <a:rPr lang="ru-RU" sz="19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условий для всестороннего развития </a:t>
            </a:r>
            <a:r>
              <a:rPr lang="ru-RU" sz="19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детей.</a:t>
            </a:r>
          </a:p>
          <a:p>
            <a:pPr marL="457200" indent="-457200">
              <a:buAutoNum type="arabicPeriod"/>
            </a:pPr>
            <a:r>
              <a:rPr lang="ru-RU" sz="19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Сформировать у детей раннего и младшего возраста устойчивые знания цвета, а у детей среднего и старшего возраста закрепить знания </a:t>
            </a:r>
            <a:r>
              <a:rPr lang="ru-RU" sz="19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цветах радуги и днях недели, </a:t>
            </a:r>
            <a:r>
              <a:rPr lang="ru-RU" sz="19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создать </a:t>
            </a:r>
            <a:r>
              <a:rPr lang="ru-RU" sz="19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радостного настроения сплочение </a:t>
            </a:r>
            <a:r>
              <a:rPr lang="ru-RU" sz="19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детского коллектива в каждой группе. </a:t>
            </a:r>
          </a:p>
          <a:p>
            <a:pPr marL="457200" indent="-457200">
              <a:buAutoNum type="arabicPeriod"/>
            </a:pPr>
            <a:r>
              <a:rPr lang="ru-RU" sz="19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Создать </a:t>
            </a:r>
            <a:r>
              <a:rPr lang="ru-RU" sz="19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 для активного участия родителей в жизни </a:t>
            </a:r>
            <a:r>
              <a:rPr lang="ru-RU" sz="19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каждой возрастной группе и в целом  дошкольном учреждении.</a:t>
            </a:r>
          </a:p>
          <a:p>
            <a:pPr marL="457200" indent="-457200">
              <a:buAutoNum type="arabicPeriod"/>
            </a:pPr>
            <a:r>
              <a:rPr lang="ru-RU" sz="19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Обогатить </a:t>
            </a:r>
            <a:r>
              <a:rPr lang="ru-RU" sz="19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детско - родительские </a:t>
            </a:r>
            <a:r>
              <a:rPr lang="ru-RU" sz="19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отношения. Развивать </a:t>
            </a:r>
            <a:r>
              <a:rPr lang="ru-RU" sz="19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творческие способности родителей и детей в процессе совместной деятельности.</a:t>
            </a:r>
          </a:p>
          <a:p>
            <a:pPr marL="457200" indent="-457200">
              <a:buAutoNum type="arabicPeriod"/>
            </a:pPr>
            <a:endParaRPr lang="ru-RU" sz="2000" dirty="0" smtClean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ru-RU" sz="2000" dirty="0" smtClean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ru-RU" sz="20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3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2521" y="1124744"/>
            <a:ext cx="835292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b="1" dirty="0" smtClean="0">
                <a:solidFill>
                  <a:srgbClr val="000099"/>
                </a:solidFill>
              </a:rPr>
              <a:t>Группа раннего возраста:</a:t>
            </a:r>
            <a:r>
              <a:rPr lang="ru-RU" i="1" dirty="0" smtClean="0">
                <a:latin typeface="Calibri" pitchFamily="34" charset="0"/>
              </a:rPr>
              <a:t> </a:t>
            </a:r>
            <a:r>
              <a:rPr lang="ru-RU" i="1" dirty="0" smtClean="0">
                <a:solidFill>
                  <a:schemeClr val="tx2"/>
                </a:solidFill>
                <a:latin typeface="Calibri" pitchFamily="34" charset="0"/>
              </a:rPr>
              <a:t>.</a:t>
            </a:r>
          </a:p>
          <a:p>
            <a:pPr marL="342900" indent="-342900">
              <a:buAutoNum type="arabicPeriod"/>
            </a:pPr>
            <a:r>
              <a:rPr lang="ru-RU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Образовательные</a:t>
            </a:r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сформировать умение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различать и правильно называть основные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цвета;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формировать у детей зрительные способы обследования предметов;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упражнять в  группировании предметов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заданным  признакам, учить работать по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образцу. </a:t>
            </a:r>
          </a:p>
          <a:p>
            <a:r>
              <a:rPr lang="ru-RU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Развивающие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развивать зрительную реакцию на предметы окружающего мира, замечать их форму и цвет.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развивать познавательные процессы (восприятие, внимание,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память, логическое мышление)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развивать мелкую моторику.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Воспитательные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- воспитывать умение играть рядом, объединяясь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подгруппки;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воспитывать способность слушать и слышать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воспитателя.</a:t>
            </a:r>
            <a:endParaRPr lang="ru-RU" altLang="ru-RU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36296" y="359078"/>
            <a:ext cx="4176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проекта:</a:t>
            </a:r>
            <a:endParaRPr lang="ru-RU" sz="28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32903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7704" y="359078"/>
            <a:ext cx="4176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проекта:</a:t>
            </a:r>
            <a:endParaRPr lang="ru-RU" sz="28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9024" y="1052736"/>
            <a:ext cx="878497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b="1" dirty="0" smtClean="0">
                <a:solidFill>
                  <a:srgbClr val="000099"/>
                </a:solidFill>
              </a:rPr>
              <a:t>Младшая группа :</a:t>
            </a:r>
            <a:r>
              <a:rPr lang="ru-RU" i="1" dirty="0" smtClean="0">
                <a:latin typeface="Calibri" pitchFamily="34" charset="0"/>
              </a:rPr>
              <a:t> </a:t>
            </a:r>
            <a:r>
              <a:rPr lang="ru-RU" i="1" dirty="0">
                <a:solidFill>
                  <a:schemeClr val="tx2"/>
                </a:solidFill>
                <a:latin typeface="Calibri" pitchFamily="34" charset="0"/>
              </a:rPr>
              <a:t>.</a:t>
            </a:r>
          </a:p>
          <a:p>
            <a:pPr marL="342900" indent="-342900">
              <a:buAutoNum type="arabicPeriod"/>
            </a:pPr>
            <a:r>
              <a:rPr lang="ru-RU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Образовательные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закреплять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умение различать и правильно называть основные цвета;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закреплять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детей зрительные способы обследования предметов;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упражнять в  группировании предметов по заданным  признакам,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закрепить умение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работать по образцу. </a:t>
            </a:r>
          </a:p>
          <a:p>
            <a:pPr marL="285750" indent="-285750">
              <a:buFontTx/>
              <a:buChar char="-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закреплять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умение соотносить форму предметов с формой плоскостных изображений и объемных геометрических тел (шар, кубик, кирпичик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r>
              <a:rPr lang="ru-RU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Развивающие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развивать зрительную реакцию на предметы окружающего мира, замечать их форму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цвет.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развивать познавательные процессы (восприятие, внимание, память) 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развивать мелкую моторику.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Воспитательные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воспитывать умение играть группой и подгруппой;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воспитывать способность слушать и слышать воспитателя</a:t>
            </a:r>
            <a:endParaRPr lang="ru-RU" altLang="ru-RU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30235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79712" y="332656"/>
            <a:ext cx="28182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</a:t>
            </a:r>
            <a:r>
              <a:rPr lang="ru-RU" sz="32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проекта: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55576" y="1196752"/>
            <a:ext cx="792088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b="1" dirty="0" smtClean="0">
                <a:solidFill>
                  <a:srgbClr val="000099"/>
                </a:solidFill>
              </a:rPr>
              <a:t>Средняя </a:t>
            </a:r>
            <a:r>
              <a:rPr lang="ru-RU" altLang="ru-RU" b="1" dirty="0">
                <a:solidFill>
                  <a:srgbClr val="000099"/>
                </a:solidFill>
              </a:rPr>
              <a:t>группа :</a:t>
            </a:r>
            <a:r>
              <a:rPr lang="ru-RU" i="1" dirty="0">
                <a:latin typeface="Calibri" pitchFamily="34" charset="0"/>
              </a:rPr>
              <a:t> </a:t>
            </a:r>
            <a:r>
              <a:rPr lang="ru-RU" i="1" dirty="0">
                <a:solidFill>
                  <a:schemeClr val="tx2"/>
                </a:solidFill>
                <a:latin typeface="Calibri" pitchFamily="34" charset="0"/>
              </a:rPr>
              <a:t>.</a:t>
            </a:r>
          </a:p>
          <a:p>
            <a:pPr lvl="0">
              <a:buClrTx/>
            </a:pPr>
            <a:r>
              <a:rPr lang="ru-RU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1.Образовательные</a:t>
            </a:r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lvl="0">
              <a:buClrTx/>
            </a:pPr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Закреплять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у детей знания основных цветов, умения различать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их; находить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предметы заданного цвета в окружающем мире.</a:t>
            </a:r>
          </a:p>
          <a:p>
            <a:pPr>
              <a:buClrTx/>
            </a:pPr>
            <a:r>
              <a:rPr lang="ru-RU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Развивающие</a:t>
            </a:r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Развивать умение различать теплые и холодные цвета,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упражнять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умение рассказывать о цвете,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сопоставлении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предметов и их изображений по цвету.</a:t>
            </a:r>
          </a:p>
          <a:p>
            <a:pPr>
              <a:buClrTx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развивать познавательные процессы (восприятие, внимание, память, мышление) 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развивать художественно-эстетическое восприятие окружающего мира.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Воспитательные</a:t>
            </a:r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>
                <a:solidFill>
                  <a:srgbClr val="080808"/>
                </a:solidFill>
                <a:latin typeface="Times New Roman" pitchFamily="18" charset="0"/>
                <a:cs typeface="Times New Roman" pitchFamily="18" charset="0"/>
              </a:rPr>
              <a:t>Воспитывать эстетические чувства, умение </a:t>
            </a:r>
            <a:r>
              <a:rPr lang="ru-RU" dirty="0" smtClean="0">
                <a:solidFill>
                  <a:srgbClr val="080808"/>
                </a:solidFill>
                <a:latin typeface="Times New Roman" pitchFamily="18" charset="0"/>
                <a:cs typeface="Times New Roman" pitchFamily="18" charset="0"/>
              </a:rPr>
              <a:t>видеть </a:t>
            </a:r>
            <a:r>
              <a:rPr lang="ru-RU" dirty="0">
                <a:solidFill>
                  <a:srgbClr val="080808"/>
                </a:solidFill>
                <a:latin typeface="Times New Roman" pitchFamily="18" charset="0"/>
                <a:cs typeface="Times New Roman" pitchFamily="18" charset="0"/>
              </a:rPr>
              <a:t>прекрасное в окружающем </a:t>
            </a:r>
            <a:r>
              <a:rPr lang="ru-RU" dirty="0" smtClean="0">
                <a:solidFill>
                  <a:srgbClr val="080808"/>
                </a:solidFill>
                <a:latin typeface="Times New Roman" pitchFamily="18" charset="0"/>
                <a:cs typeface="Times New Roman" pitchFamily="18" charset="0"/>
              </a:rPr>
              <a:t>мире, желание его беречь и украшать.</a:t>
            </a:r>
            <a:endParaRPr lang="ru-RU" dirty="0">
              <a:solidFill>
                <a:srgbClr val="080808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3447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1196752"/>
            <a:ext cx="792088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b="1" dirty="0" smtClean="0">
                <a:solidFill>
                  <a:srgbClr val="000099"/>
                </a:solidFill>
              </a:rPr>
              <a:t>Старшая </a:t>
            </a:r>
            <a:r>
              <a:rPr lang="ru-RU" altLang="ru-RU" b="1" dirty="0">
                <a:solidFill>
                  <a:srgbClr val="000099"/>
                </a:solidFill>
              </a:rPr>
              <a:t>группа :</a:t>
            </a:r>
            <a:r>
              <a:rPr lang="ru-RU" i="1" dirty="0">
                <a:latin typeface="Calibri" pitchFamily="34" charset="0"/>
              </a:rPr>
              <a:t> </a:t>
            </a:r>
            <a:r>
              <a:rPr lang="ru-RU" i="1" dirty="0">
                <a:solidFill>
                  <a:schemeClr val="tx2"/>
                </a:solidFill>
                <a:latin typeface="Calibri" pitchFamily="34" charset="0"/>
              </a:rPr>
              <a:t>.</a:t>
            </a:r>
          </a:p>
          <a:p>
            <a:pPr lvl="0">
              <a:buClrTx/>
            </a:pPr>
            <a:r>
              <a:rPr lang="ru-RU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1.Образовательные</a:t>
            </a:r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285750" lvl="0" indent="-285750">
              <a:buClrTx/>
              <a:buFontTx/>
              <a:buChar char="-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Формировать знания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цветах радуги и днях недели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ClrTx/>
              <a:buFontTx/>
              <a:buChar char="-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 сознания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эмоционального насыщения в процессе детско-взрослого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взаимодействия; </a:t>
            </a:r>
          </a:p>
          <a:p>
            <a:pPr lvl="0">
              <a:buClrTx/>
            </a:pPr>
            <a:r>
              <a:rPr lang="ru-RU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Развивающие</a:t>
            </a:r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dirty="0"/>
              <a:t>-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Развивать эмоциональной насыщенности детского творчества, становлению эвристической структуры личности; </a:t>
            </a:r>
          </a:p>
          <a:p>
            <a:pPr marL="285750" lvl="0" indent="-285750">
              <a:buClrTx/>
              <a:buFontTx/>
              <a:buChar char="-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речевую активность, упражнять в подборе существительных к прилагательному, развивать связную речь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развивать творческий, интеллектуальный, чувственный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эмоциональный потенциала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каждого ребенка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>
              <a:buClrTx/>
            </a:pPr>
            <a:r>
              <a:rPr lang="ru-RU" dirty="0" smtClean="0"/>
              <a:t> </a:t>
            </a:r>
            <a:r>
              <a:rPr lang="ru-RU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Воспитательные</a:t>
            </a:r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>
                <a:solidFill>
                  <a:srgbClr val="080808"/>
                </a:solidFill>
                <a:latin typeface="Times New Roman" pitchFamily="18" charset="0"/>
                <a:cs typeface="Times New Roman" pitchFamily="18" charset="0"/>
              </a:rPr>
              <a:t>Воспитывать эстетические чувства, умение </a:t>
            </a:r>
            <a:r>
              <a:rPr lang="ru-RU" dirty="0" smtClean="0">
                <a:solidFill>
                  <a:srgbClr val="080808"/>
                </a:solidFill>
                <a:latin typeface="Times New Roman" pitchFamily="18" charset="0"/>
                <a:cs typeface="Times New Roman" pitchFamily="18" charset="0"/>
              </a:rPr>
              <a:t>видеть </a:t>
            </a:r>
            <a:r>
              <a:rPr lang="ru-RU" dirty="0">
                <a:solidFill>
                  <a:srgbClr val="080808"/>
                </a:solidFill>
                <a:latin typeface="Times New Roman" pitchFamily="18" charset="0"/>
                <a:cs typeface="Times New Roman" pitchFamily="18" charset="0"/>
              </a:rPr>
              <a:t>прекрасное в окружающем </a:t>
            </a:r>
            <a:r>
              <a:rPr lang="ru-RU" dirty="0" smtClean="0">
                <a:solidFill>
                  <a:srgbClr val="080808"/>
                </a:solidFill>
                <a:latin typeface="Times New Roman" pitchFamily="18" charset="0"/>
                <a:cs typeface="Times New Roman" pitchFamily="18" charset="0"/>
              </a:rPr>
              <a:t>мире, желание его беречь и украшать.</a:t>
            </a:r>
          </a:p>
          <a:p>
            <a:pPr>
              <a:buClrTx/>
            </a:pPr>
            <a:r>
              <a:rPr lang="ru-RU" dirty="0" smtClean="0">
                <a:solidFill>
                  <a:srgbClr val="080808"/>
                </a:solidFill>
                <a:latin typeface="Times New Roman" pitchFamily="18" charset="0"/>
                <a:cs typeface="Times New Roman" pitchFamily="18" charset="0"/>
              </a:rPr>
              <a:t>-               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Способствовать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сплочению детского коллектива.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solidFill>
                <a:srgbClr val="080808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79712" y="332656"/>
            <a:ext cx="28182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</a:t>
            </a:r>
            <a:r>
              <a:rPr lang="ru-RU" sz="32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проекта:</a:t>
            </a:r>
          </a:p>
        </p:txBody>
      </p:sp>
    </p:spTree>
    <p:extLst>
      <p:ext uri="{BB962C8B-B14F-4D97-AF65-F5344CB8AC3E}">
        <p14:creationId xmlns:p14="http://schemas.microsoft.com/office/powerpoint/2010/main" val="10865092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75656" y="-34512"/>
            <a:ext cx="28182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</a:t>
            </a:r>
            <a:r>
              <a:rPr lang="ru-RU" sz="32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проекта: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409018"/>
            <a:ext cx="842493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b="1" dirty="0" smtClean="0">
                <a:solidFill>
                  <a:srgbClr val="000099"/>
                </a:solidFill>
              </a:rPr>
              <a:t>                Подготовительная к школе </a:t>
            </a:r>
            <a:r>
              <a:rPr lang="ru-RU" altLang="ru-RU" b="1" dirty="0">
                <a:solidFill>
                  <a:srgbClr val="000099"/>
                </a:solidFill>
              </a:rPr>
              <a:t>группа :</a:t>
            </a:r>
            <a:r>
              <a:rPr lang="ru-RU" i="1" dirty="0">
                <a:latin typeface="Calibri" pitchFamily="34" charset="0"/>
              </a:rPr>
              <a:t> </a:t>
            </a:r>
            <a:r>
              <a:rPr lang="ru-RU" i="1" dirty="0">
                <a:solidFill>
                  <a:schemeClr val="tx2"/>
                </a:solidFill>
                <a:latin typeface="Calibri" pitchFamily="34" charset="0"/>
              </a:rPr>
              <a:t>.</a:t>
            </a:r>
          </a:p>
          <a:p>
            <a:pPr lvl="0">
              <a:buClrTx/>
            </a:pPr>
            <a:r>
              <a:rPr lang="ru-RU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1.Образовательные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285750" lvl="0" indent="-285750">
              <a:buClrTx/>
              <a:buFontTx/>
              <a:buChar char="-"/>
            </a:pP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сознания и эмоционального насыщения в процессе детско-взрослого взаимодействия; </a:t>
            </a:r>
            <a:endParaRPr lang="ru-RU" sz="1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ClrTx/>
              <a:buFontTx/>
              <a:buChar char="-"/>
            </a:pP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Закрепление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знаний о цветах радуги и днях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недели; </a:t>
            </a:r>
          </a:p>
          <a:p>
            <a:pPr marL="285750" lvl="0" indent="-285750">
              <a:buClrTx/>
              <a:buFontTx/>
              <a:buChar char="-"/>
            </a:pP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Расширять кругозор детей.</a:t>
            </a:r>
          </a:p>
          <a:p>
            <a:pPr marL="285750" lvl="0" indent="-285750">
              <a:buClrTx/>
              <a:buFontTx/>
              <a:buChar char="-"/>
            </a:pP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Формировать умение договариваться между собой, умение ставить цели, умение определять пути решения, умение делать выводы.</a:t>
            </a:r>
          </a:p>
          <a:p>
            <a:pPr lvl="0">
              <a:buClrTx/>
            </a:pPr>
            <a:r>
              <a:rPr lang="ru-RU" sz="1700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70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Развивающие</a:t>
            </a:r>
            <a:r>
              <a:rPr lang="ru-RU" sz="17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285750" indent="-285750">
              <a:buFontTx/>
              <a:buChar char="-"/>
            </a:pP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Развивать эмоциональность детского творчества; </a:t>
            </a:r>
          </a:p>
          <a:p>
            <a:pPr marL="285750" indent="-285750">
              <a:buFontTx/>
              <a:buChar char="-"/>
            </a:pP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Способствовать становлению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эвристической структуры личности; </a:t>
            </a:r>
          </a:p>
          <a:p>
            <a:pPr marL="285750" indent="-285750">
              <a:buFontTx/>
              <a:buChar char="-"/>
            </a:pP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Развивать речевую активность, упражнять в подборе существительных к прилагательному, развивать связную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речь;</a:t>
            </a:r>
          </a:p>
          <a:p>
            <a:pPr marL="285750" indent="-285750">
              <a:buFontTx/>
              <a:buChar char="-"/>
            </a:pP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Развивать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творческий, интеллектуальный, чувственный и эмоциональный потенциала каждого ребенка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1700" dirty="0"/>
              <a:t> </a:t>
            </a:r>
            <a:endParaRPr lang="ru-RU" sz="1700" dirty="0" smtClean="0"/>
          </a:p>
          <a:p>
            <a:pPr marL="285750" indent="-285750">
              <a:buFontTx/>
              <a:buChar char="-"/>
            </a:pP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Помочь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детям понять, осознать значимость позитивного отношения к жизни;</a:t>
            </a:r>
          </a:p>
          <a:p>
            <a:pPr lvl="0">
              <a:buClrTx/>
            </a:pPr>
            <a:r>
              <a:rPr lang="ru-RU" sz="1700" dirty="0" smtClean="0"/>
              <a:t> </a:t>
            </a:r>
            <a:r>
              <a:rPr lang="ru-RU" sz="170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Воспитательные</a:t>
            </a:r>
            <a:r>
              <a:rPr lang="ru-RU" sz="17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700" dirty="0">
                <a:solidFill>
                  <a:srgbClr val="080808"/>
                </a:solidFill>
                <a:latin typeface="Times New Roman" pitchFamily="18" charset="0"/>
                <a:cs typeface="Times New Roman" pitchFamily="18" charset="0"/>
              </a:rPr>
              <a:t>Воспитывать эстетические чувства, умение видеть прекрасное в окружающем мире, желание его беречь и </a:t>
            </a:r>
            <a:r>
              <a:rPr lang="ru-RU" sz="1700" dirty="0" smtClean="0">
                <a:solidFill>
                  <a:srgbClr val="080808"/>
                </a:solidFill>
                <a:latin typeface="Times New Roman" pitchFamily="18" charset="0"/>
                <a:cs typeface="Times New Roman" pitchFamily="18" charset="0"/>
              </a:rPr>
              <a:t>украшать;</a:t>
            </a:r>
            <a:endParaRPr lang="ru-RU" sz="1700" dirty="0">
              <a:solidFill>
                <a:srgbClr val="080808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ClrTx/>
            </a:pPr>
            <a:r>
              <a:rPr lang="ru-RU" sz="1700" dirty="0" smtClean="0">
                <a:solidFill>
                  <a:srgbClr val="080808"/>
                </a:solidFill>
                <a:latin typeface="Times New Roman" pitchFamily="18" charset="0"/>
                <a:cs typeface="Times New Roman" pitchFamily="18" charset="0"/>
              </a:rPr>
              <a:t>                        -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Способствовать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сплочению детского коллектива.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solidFill>
                <a:srgbClr val="080808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86631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16013" y="1738313"/>
            <a:ext cx="6911975" cy="3683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  <a:cs typeface="+mn-cs"/>
            </a:endParaRPr>
          </a:p>
        </p:txBody>
      </p:sp>
      <p:sp>
        <p:nvSpPr>
          <p:cNvPr id="4099" name="Прямоугольник 3"/>
          <p:cNvSpPr>
            <a:spLocks noChangeArrowheads="1"/>
          </p:cNvSpPr>
          <p:nvPr/>
        </p:nvSpPr>
        <p:spPr bwMode="auto">
          <a:xfrm>
            <a:off x="1116013" y="260350"/>
            <a:ext cx="7777162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altLang="ru-RU" sz="3200" b="1">
              <a:solidFill>
                <a:srgbClr val="000099"/>
              </a:solidFill>
            </a:endParaRPr>
          </a:p>
          <a:p>
            <a:pPr algn="ctr"/>
            <a:r>
              <a:rPr lang="ru-RU" altLang="ru-RU" sz="3200" b="1">
                <a:solidFill>
                  <a:srgbClr val="000099"/>
                </a:solidFill>
              </a:rPr>
              <a:t>АКТУАЛЬНОСТЬ</a:t>
            </a:r>
          </a:p>
        </p:txBody>
      </p:sp>
      <p:sp>
        <p:nvSpPr>
          <p:cNvPr id="4100" name="Прямоугольник 1"/>
          <p:cNvSpPr>
            <a:spLocks noChangeArrowheads="1"/>
          </p:cNvSpPr>
          <p:nvPr/>
        </p:nvSpPr>
        <p:spPr bwMode="auto">
          <a:xfrm>
            <a:off x="358092" y="1350289"/>
            <a:ext cx="8569646" cy="4478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lnSpc>
                <a:spcPts val="1875"/>
              </a:lnSpc>
            </a:pPr>
            <a:r>
              <a:rPr lang="ru-RU" sz="2400" dirty="0">
                <a:solidFill>
                  <a:srgbClr val="00061C"/>
                </a:solidFill>
                <a:latin typeface="Verdana" pitchFamily="34" charset="0"/>
                <a:cs typeface="Times New Roman" pitchFamily="18" charset="0"/>
              </a:rPr>
              <a:t> 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Детство – пора удивительных открытий. Мир предстаёт притягивающим разнообразием форм, цветов, запахов, вкусов, звуков. Окружающее обладает множеством явных и скрытых свойств, которые ребёнок учится открывать для себя. Главным признаком предмета для ребёнка – дошкольника является цвет. Наша жизнь наполнена цветом. И ребёнок устанавливает связи: солнце – жёлтое, трава – зелёная, небо – синее. Знакомство с цветом помогает ему полнее и тоньше воспринимать предметы и явления окружающего мира, развивает наблюдение, мышление, обогащает речь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lnSpc>
                <a:spcPts val="1875"/>
              </a:lnSpc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Дети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закрепят названия цветов, научатся находить их в окружающих предметах, почувствуют себя частью коллектива, испытают яркие положительные эмоции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>
              <a:lnSpc>
                <a:spcPts val="1875"/>
              </a:lnSpc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На данном этапе многие дети не умеют общаться друг с другом, создаются различные конфликтные ситуации, а проведение такого проекта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поможит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детский коллектив сплотить.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ts val="1875"/>
              </a:lnSpc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Разобщённость родителей, устранённое отношение к деятельности детского сада. Приобщение родителей к данному мероприятию поможет им 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лучше понимать идеи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педагогов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принимать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их.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поможет сплотить родительский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коллектив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124744"/>
            <a:ext cx="8424936" cy="39908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875"/>
              </a:lnSpc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Заботясь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развитии творческих способностей детей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старшего дошкольного возраста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приобщая их к творческому труду, мы, педагоги, создаем необходимые условия для развития технических качеств детей дошкольного возраста. Именно в процессе решения творческих задач, поиска нестандартных способов их решения дошкольники вырабатывают умение критически относиться к окружающему миру, учатся размышлять, мыслить и дискутировать. Раскрытие и развитие творческих способностей, во многом определяющих будущее детей, не терпит стандартных подходов.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Поиск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оптимальных путей раскрытия творческого потенциала каждого ребенка, достижения его эмоционального благополучия необходимо вести постоянно, применяя фантазию и творчество, находя свои варианты решений в ходе непосредственного общения и активного взаимодействия взрослых и детей. На наш взгляд, детско-взрослый арт-проект «Разноцветная неделя» - актуальное, интересное путешествие по стране творчества, положительных эмоций и позитивного жизненного настроя. </a:t>
            </a:r>
          </a:p>
        </p:txBody>
      </p:sp>
    </p:spTree>
    <p:extLst>
      <p:ext uri="{BB962C8B-B14F-4D97-AF65-F5344CB8AC3E}">
        <p14:creationId xmlns:p14="http://schemas.microsoft.com/office/powerpoint/2010/main" val="32448546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36812" y="1052736"/>
            <a:ext cx="8064896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включает в себя 3 этапа: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lnSpc>
                <a:spcPct val="150000"/>
              </a:lnSpc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подготовительный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lnSpc>
                <a:spcPct val="150000"/>
              </a:lnSpc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основной (практический)</a:t>
            </a:r>
          </a:p>
          <a:p>
            <a:pPr lvl="0" algn="ctr">
              <a:lnSpc>
                <a:spcPct val="150000"/>
              </a:lnSpc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заключительный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Каждый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день недели соответствует определенному цвету. Для поднятия эмоционального настроения каждого из детей предлагается одеться в цвет дня, и принести в детский сад предмет или игрушку этого цвета. Деятельность детей в группе также подчинена определенному цвету.</a:t>
            </a:r>
          </a:p>
        </p:txBody>
      </p:sp>
    </p:spTree>
    <p:extLst>
      <p:ext uri="{BB962C8B-B14F-4D97-AF65-F5344CB8AC3E}">
        <p14:creationId xmlns:p14="http://schemas.microsoft.com/office/powerpoint/2010/main" val="24235833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16013" y="1738313"/>
            <a:ext cx="6911975" cy="3683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  <a:cs typeface="+mn-c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16013" y="260350"/>
            <a:ext cx="7777162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Aft>
                <a:spcPts val="0"/>
              </a:spcAft>
              <a:defRPr/>
            </a:pPr>
            <a:endParaRPr lang="ru-RU" altLang="ru-RU" sz="3200" b="1" dirty="0">
              <a:solidFill>
                <a:srgbClr val="000099"/>
              </a:solidFill>
              <a:latin typeface="Arial" panose="020B0604020202020204" pitchFamily="34" charset="0"/>
              <a:cs typeface="+mn-cs"/>
            </a:endParaRPr>
          </a:p>
          <a:p>
            <a:pPr marL="457200" indent="-457200" fontAlgn="auto">
              <a:spcAft>
                <a:spcPts val="0"/>
              </a:spcAft>
              <a:buFontTx/>
              <a:buChar char="-"/>
              <a:defRPr/>
            </a:pPr>
            <a:endParaRPr lang="ru-RU" altLang="ru-RU" sz="3200" dirty="0">
              <a:solidFill>
                <a:srgbClr val="000000"/>
              </a:solidFill>
              <a:latin typeface="+mn-lt"/>
              <a:cs typeface="+mn-cs"/>
            </a:endParaRPr>
          </a:p>
          <a:p>
            <a:pPr algn="ctr" fontAlgn="auto">
              <a:spcAft>
                <a:spcPts val="0"/>
              </a:spcAft>
              <a:defRPr/>
            </a:pPr>
            <a:endParaRPr lang="ru-RU" altLang="ru-RU" sz="3200" b="1" dirty="0">
              <a:solidFill>
                <a:srgbClr val="000099"/>
              </a:solidFill>
              <a:latin typeface="Arial" panose="020B0604020202020204" pitchFamily="34" charset="0"/>
              <a:cs typeface="+mn-cs"/>
            </a:endParaRPr>
          </a:p>
        </p:txBody>
      </p:sp>
      <p:sp>
        <p:nvSpPr>
          <p:cNvPr id="5" name="Прямоугольник 1"/>
          <p:cNvSpPr>
            <a:spLocks noChangeArrowheads="1"/>
          </p:cNvSpPr>
          <p:nvPr/>
        </p:nvSpPr>
        <p:spPr bwMode="auto">
          <a:xfrm>
            <a:off x="684213" y="981075"/>
            <a:ext cx="7488237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Проведение серии тематических разноцветных дней с детьми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/>
            <a:r>
              <a:rPr lang="ru-RU" sz="3200" dirty="0" smtClean="0">
                <a:solidFill>
                  <a:srgbClr val="6600FF"/>
                </a:solidFill>
                <a:latin typeface="Times New Roman" pitchFamily="18" charset="0"/>
                <a:cs typeface="Times New Roman" pitchFamily="18" charset="0"/>
              </a:rPr>
              <a:t>В группе раннего возраста и </a:t>
            </a:r>
          </a:p>
          <a:p>
            <a:pPr algn="ctr"/>
            <a:r>
              <a:rPr lang="ru-RU" sz="3200" dirty="0" smtClean="0">
                <a:solidFill>
                  <a:srgbClr val="6600FF"/>
                </a:solidFill>
                <a:latin typeface="Times New Roman" pitchFamily="18" charset="0"/>
                <a:cs typeface="Times New Roman" pitchFamily="18" charset="0"/>
              </a:rPr>
              <a:t>в младшей группе</a:t>
            </a:r>
            <a:endParaRPr lang="ru-RU" sz="3200" dirty="0">
              <a:solidFill>
                <a:srgbClr val="6600FF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uk-UA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Красный день"</a:t>
            </a:r>
          </a:p>
          <a:p>
            <a:r>
              <a:rPr lang="ru-RU" sz="32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uk-UA" sz="32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sz="32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Синий день</a:t>
            </a:r>
            <a:r>
              <a:rPr lang="uk-UA" sz="32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"</a:t>
            </a:r>
            <a:endParaRPr lang="ru-RU" sz="3200" b="1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uk-UA" sz="3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sz="3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Желтый день</a:t>
            </a:r>
            <a:r>
              <a:rPr lang="uk-UA" sz="3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"</a:t>
            </a:r>
            <a:endParaRPr lang="ru-RU" sz="32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uk-UA" sz="3200" b="1" dirty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sz="3200" b="1" dirty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Зеленый день</a:t>
            </a:r>
            <a:r>
              <a:rPr lang="uk-UA" sz="3200" b="1" dirty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“</a:t>
            </a:r>
          </a:p>
          <a:p>
            <a:pPr>
              <a:buFontTx/>
              <a:buChar char="-"/>
            </a:pPr>
            <a:r>
              <a:rPr lang="uk-UA" sz="3200" dirty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uk-UA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Разноцветный</a:t>
            </a:r>
            <a:r>
              <a:rPr lang="uk-UA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день</a:t>
            </a:r>
            <a:r>
              <a:rPr lang="uk-UA" sz="3200" b="1" dirty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”</a:t>
            </a:r>
            <a:endParaRPr lang="ru-RU" sz="3200" b="1" dirty="0">
              <a:solidFill>
                <a:srgbClr val="00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рямоугольник 1"/>
          <p:cNvSpPr>
            <a:spLocks noChangeArrowheads="1"/>
          </p:cNvSpPr>
          <p:nvPr/>
        </p:nvSpPr>
        <p:spPr bwMode="auto">
          <a:xfrm>
            <a:off x="827584" y="404664"/>
            <a:ext cx="7488237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 dirty="0">
                <a:solidFill>
                  <a:srgbClr val="6600FF"/>
                </a:solidFill>
                <a:latin typeface="Times New Roman" pitchFamily="18" charset="0"/>
                <a:cs typeface="Times New Roman" pitchFamily="18" charset="0"/>
              </a:rPr>
              <a:t>Проведение серии тематических разноцветных дней с детьми</a:t>
            </a:r>
            <a:r>
              <a:rPr lang="ru-RU" sz="3200" dirty="0" smtClean="0">
                <a:solidFill>
                  <a:srgbClr val="6600FF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/>
            <a:r>
              <a:rPr lang="ru-RU" sz="3200" dirty="0" smtClean="0">
                <a:solidFill>
                  <a:srgbClr val="6600FF"/>
                </a:solidFill>
                <a:latin typeface="Times New Roman" pitchFamily="18" charset="0"/>
                <a:cs typeface="Times New Roman" pitchFamily="18" charset="0"/>
              </a:rPr>
              <a:t>В средней группе возраста</a:t>
            </a:r>
            <a:endParaRPr lang="ru-RU" sz="3200" dirty="0">
              <a:solidFill>
                <a:srgbClr val="6600FF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uk-UA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Красный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день"</a:t>
            </a:r>
            <a:endParaRPr lang="ru-RU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uk-UA" sz="32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sz="32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Синий </a:t>
            </a:r>
            <a:r>
              <a:rPr lang="ru-RU" sz="32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день и голубой</a:t>
            </a:r>
            <a:r>
              <a:rPr lang="uk-UA" sz="32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"</a:t>
            </a:r>
            <a:endParaRPr lang="ru-RU" sz="3200" b="1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uk-UA" sz="3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sz="3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Желтый </a:t>
            </a:r>
            <a:r>
              <a:rPr lang="ru-RU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день и оранжевый</a:t>
            </a:r>
            <a:r>
              <a:rPr lang="uk-UA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"</a:t>
            </a:r>
            <a:endParaRPr lang="ru-RU" sz="32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uk-UA" sz="3200" b="1" dirty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sz="3200" b="1" dirty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Зеленый день</a:t>
            </a:r>
            <a:r>
              <a:rPr lang="uk-UA" sz="3200" b="1" dirty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“</a:t>
            </a:r>
          </a:p>
          <a:p>
            <a:pPr>
              <a:buFontTx/>
              <a:buChar char="-"/>
            </a:pPr>
            <a:r>
              <a:rPr lang="uk-UA" sz="3200" dirty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uk-UA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Разноцветный</a:t>
            </a:r>
            <a:r>
              <a:rPr lang="uk-UA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день</a:t>
            </a:r>
            <a:r>
              <a:rPr lang="uk-UA" sz="3200" b="1" dirty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”</a:t>
            </a:r>
            <a:endParaRPr lang="ru-RU" sz="3200" b="1" dirty="0">
              <a:solidFill>
                <a:srgbClr val="00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>
            <a:spLocks noChangeArrowheads="1"/>
          </p:cNvSpPr>
          <p:nvPr/>
        </p:nvSpPr>
        <p:spPr bwMode="auto">
          <a:xfrm>
            <a:off x="827584" y="404664"/>
            <a:ext cx="7488237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 dirty="0">
                <a:solidFill>
                  <a:srgbClr val="6600FF"/>
                </a:solidFill>
                <a:latin typeface="Times New Roman" pitchFamily="18" charset="0"/>
                <a:cs typeface="Times New Roman" pitchFamily="18" charset="0"/>
              </a:rPr>
              <a:t>Проведение серии тематических разноцветных дней с детьми</a:t>
            </a:r>
            <a:r>
              <a:rPr lang="ru-RU" sz="3200" dirty="0" smtClean="0">
                <a:solidFill>
                  <a:srgbClr val="6600FF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/>
            <a:r>
              <a:rPr lang="ru-RU" sz="3200" dirty="0" smtClean="0">
                <a:solidFill>
                  <a:srgbClr val="6600FF"/>
                </a:solidFill>
                <a:latin typeface="Times New Roman" pitchFamily="18" charset="0"/>
                <a:cs typeface="Times New Roman" pitchFamily="18" charset="0"/>
              </a:rPr>
              <a:t>В старшей и подготовительной группах </a:t>
            </a:r>
          </a:p>
          <a:p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uk-UA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Красный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день"</a:t>
            </a:r>
            <a:endParaRPr lang="ru-RU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uk-UA" sz="32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sz="32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Синий </a:t>
            </a:r>
            <a:r>
              <a:rPr lang="ru-RU" sz="32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день и голубой</a:t>
            </a:r>
            <a:r>
              <a:rPr lang="uk-UA" sz="32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"</a:t>
            </a:r>
            <a:endParaRPr lang="ru-RU" sz="3200" b="1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uk-UA" sz="3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sz="3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Желтый </a:t>
            </a:r>
            <a:r>
              <a:rPr lang="ru-RU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день и оранжевый</a:t>
            </a:r>
            <a:r>
              <a:rPr lang="uk-UA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"</a:t>
            </a:r>
            <a:endParaRPr lang="ru-RU" sz="32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uk-UA" sz="3200" b="1" dirty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sz="3200" b="1" dirty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Зеленый день</a:t>
            </a:r>
            <a:r>
              <a:rPr lang="uk-UA" sz="3200" b="1" dirty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“</a:t>
            </a:r>
          </a:p>
          <a:p>
            <a:pPr>
              <a:buFontTx/>
              <a:buChar char="-"/>
            </a:pPr>
            <a:r>
              <a:rPr lang="uk-UA" sz="3200" dirty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uk-UA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Разноцветный</a:t>
            </a:r>
            <a:r>
              <a:rPr lang="uk-UA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день</a:t>
            </a:r>
            <a:r>
              <a:rPr lang="uk-UA" sz="3200" b="1" dirty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”</a:t>
            </a:r>
            <a:endParaRPr lang="ru-RU" sz="3200" b="1" dirty="0">
              <a:solidFill>
                <a:srgbClr val="00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89955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16013" y="1738313"/>
            <a:ext cx="6911975" cy="3683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  <a:cs typeface="+mn-cs"/>
            </a:endParaRPr>
          </a:p>
        </p:txBody>
      </p:sp>
      <p:sp>
        <p:nvSpPr>
          <p:cNvPr id="7171" name="Прямоугольник 3"/>
          <p:cNvSpPr>
            <a:spLocks noChangeArrowheads="1"/>
          </p:cNvSpPr>
          <p:nvPr/>
        </p:nvSpPr>
        <p:spPr bwMode="auto">
          <a:xfrm>
            <a:off x="1116013" y="260350"/>
            <a:ext cx="777716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5400" b="1">
                <a:solidFill>
                  <a:srgbClr val="FF0000"/>
                </a:solidFill>
              </a:rPr>
              <a:t> </a:t>
            </a:r>
            <a:endParaRPr lang="ru-RU" altLang="ru-RU" sz="3200">
              <a:solidFill>
                <a:srgbClr val="FF0000"/>
              </a:solidFill>
            </a:endParaRPr>
          </a:p>
        </p:txBody>
      </p:sp>
      <p:sp>
        <p:nvSpPr>
          <p:cNvPr id="7172" name="Прямоугольник 4"/>
          <p:cNvSpPr>
            <a:spLocks noChangeArrowheads="1"/>
          </p:cNvSpPr>
          <p:nvPr/>
        </p:nvSpPr>
        <p:spPr bwMode="auto">
          <a:xfrm>
            <a:off x="971600" y="1124744"/>
            <a:ext cx="6264275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sz="2800" b="1" i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Тематический день - </a:t>
            </a:r>
            <a:r>
              <a:rPr lang="ru-RU" sz="2800" b="1" i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«Красный день»</a:t>
            </a:r>
            <a:r>
              <a:rPr lang="uk-UA" sz="2800" b="1" i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solidFill>
                  <a:srgbClr val="66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7173" name="Прямоугольник 5"/>
          <p:cNvSpPr>
            <a:spLocks noChangeArrowheads="1"/>
          </p:cNvSpPr>
          <p:nvPr/>
        </p:nvSpPr>
        <p:spPr bwMode="auto">
          <a:xfrm>
            <a:off x="468313" y="1858963"/>
            <a:ext cx="7559675" cy="378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solidFill>
                  <a:srgbClr val="FF0000"/>
                </a:solidFill>
                <a:latin typeface="Calibri" pitchFamily="34" charset="0"/>
              </a:rPr>
              <a:t>Примерные мероприятия для проведения тематического дня:</a:t>
            </a:r>
            <a:br>
              <a:rPr lang="ru-RU" sz="2400">
                <a:solidFill>
                  <a:srgbClr val="FF0000"/>
                </a:solidFill>
                <a:latin typeface="Calibri" pitchFamily="34" charset="0"/>
              </a:rPr>
            </a:br>
            <a:r>
              <a:rPr lang="ru-RU" sz="2400">
                <a:solidFill>
                  <a:srgbClr val="FF0000"/>
                </a:solidFill>
                <a:latin typeface="Calibri" pitchFamily="34" charset="0"/>
              </a:rPr>
              <a:t>- Рассматривание иллюстраций, предметных картинок, игрушек и предметов – красного цвета (предметно развивающая среда).</a:t>
            </a:r>
            <a:br>
              <a:rPr lang="ru-RU" sz="2400">
                <a:solidFill>
                  <a:srgbClr val="FF0000"/>
                </a:solidFill>
                <a:latin typeface="Calibri" pitchFamily="34" charset="0"/>
              </a:rPr>
            </a:br>
            <a:r>
              <a:rPr lang="ru-RU" sz="2400">
                <a:solidFill>
                  <a:srgbClr val="FF0000"/>
                </a:solidFill>
                <a:latin typeface="Calibri" pitchFamily="34" charset="0"/>
              </a:rPr>
              <a:t>- Чтение: «Божья коровка лети на небко…», сказка Н. Павловой «Земляничка».</a:t>
            </a:r>
            <a:br>
              <a:rPr lang="ru-RU" sz="2400">
                <a:solidFill>
                  <a:srgbClr val="FF0000"/>
                </a:solidFill>
                <a:latin typeface="Calibri" pitchFamily="34" charset="0"/>
              </a:rPr>
            </a:br>
            <a:r>
              <a:rPr lang="ru-RU" sz="2400">
                <a:solidFill>
                  <a:srgbClr val="FF0000"/>
                </a:solidFill>
                <a:latin typeface="Calibri" pitchFamily="34" charset="0"/>
              </a:rPr>
              <a:t>- Конструирование: «Красная башня»</a:t>
            </a:r>
          </a:p>
          <a:p>
            <a:r>
              <a:rPr lang="ru-RU" sz="2400">
                <a:solidFill>
                  <a:srgbClr val="FF0000"/>
                </a:solidFill>
                <a:latin typeface="Calibri" pitchFamily="34" charset="0"/>
              </a:rPr>
              <a:t>- Аппликация «Звездочки»</a:t>
            </a:r>
            <a:br>
              <a:rPr lang="ru-RU" sz="2400">
                <a:solidFill>
                  <a:srgbClr val="FF0000"/>
                </a:solidFill>
                <a:latin typeface="Calibri" pitchFamily="34" charset="0"/>
              </a:rPr>
            </a:br>
            <a:endParaRPr lang="ru-RU" sz="2400">
              <a:solidFill>
                <a:srgbClr val="FF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MG_8399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>
          <a:xfrm>
            <a:off x="395536" y="1556792"/>
            <a:ext cx="4093411" cy="2880320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 descr="IMG_8424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4355976" y="2924944"/>
            <a:ext cx="4176464" cy="3132348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1907704" y="548680"/>
            <a:ext cx="561662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Тематический день - 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«Красный день»</a:t>
            </a:r>
            <a:r>
              <a:rPr lang="uk-UA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16013" y="1738313"/>
            <a:ext cx="6911975" cy="3683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  <a:cs typeface="+mn-cs"/>
            </a:endParaRPr>
          </a:p>
        </p:txBody>
      </p:sp>
      <p:pic>
        <p:nvPicPr>
          <p:cNvPr id="7" name="Рисунок 6" descr="IMG_8424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395536" y="908720"/>
            <a:ext cx="4283968" cy="3212976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 descr="IMG_8409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5220072" y="2204864"/>
            <a:ext cx="3786345" cy="3189813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16013" y="1738313"/>
            <a:ext cx="6911975" cy="3683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  <a:cs typeface="+mn-cs"/>
            </a:endParaRPr>
          </a:p>
        </p:txBody>
      </p:sp>
      <p:sp>
        <p:nvSpPr>
          <p:cNvPr id="10243" name="Прямоугольник 3"/>
          <p:cNvSpPr>
            <a:spLocks noChangeArrowheads="1"/>
          </p:cNvSpPr>
          <p:nvPr/>
        </p:nvSpPr>
        <p:spPr bwMode="auto">
          <a:xfrm>
            <a:off x="1116013" y="260350"/>
            <a:ext cx="7777162" cy="1693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4000" b="1">
                <a:solidFill>
                  <a:srgbClr val="FF0000"/>
                </a:solidFill>
              </a:rPr>
              <a:t> Аппликация «Звездочки»</a:t>
            </a:r>
          </a:p>
          <a:p>
            <a:pPr algn="ctr"/>
            <a:endParaRPr lang="ru-RU" altLang="ru-RU" sz="3200">
              <a:solidFill>
                <a:srgbClr val="000099"/>
              </a:solidFill>
            </a:endParaRPr>
          </a:p>
          <a:p>
            <a:pPr algn="ctr"/>
            <a:endParaRPr lang="ru-RU" altLang="ru-RU" sz="3200">
              <a:solidFill>
                <a:srgbClr val="000000"/>
              </a:solidFill>
              <a:latin typeface="Calibri" pitchFamily="34" charset="0"/>
            </a:endParaRPr>
          </a:p>
        </p:txBody>
      </p:sp>
      <p:pic>
        <p:nvPicPr>
          <p:cNvPr id="7" name="Рисунок 6" descr="IMG_8433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467544" y="2060848"/>
            <a:ext cx="3528391" cy="2646294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 descr="IMG_8766.JP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>
            <a:off x="4427984" y="1340768"/>
            <a:ext cx="3924944" cy="265105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16013" y="1738313"/>
            <a:ext cx="6911975" cy="3683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  <a:cs typeface="+mn-cs"/>
            </a:endParaRPr>
          </a:p>
        </p:txBody>
      </p:sp>
      <p:sp>
        <p:nvSpPr>
          <p:cNvPr id="13315" name="Прямоугольник 3"/>
          <p:cNvSpPr>
            <a:spLocks noChangeArrowheads="1"/>
          </p:cNvSpPr>
          <p:nvPr/>
        </p:nvSpPr>
        <p:spPr bwMode="auto">
          <a:xfrm>
            <a:off x="1331913" y="549275"/>
            <a:ext cx="6553200" cy="4370388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5400" b="1">
                <a:solidFill>
                  <a:srgbClr val="FFFF00"/>
                </a:solidFill>
              </a:rPr>
              <a:t>ЖЕЛТЫЙ ДЕНЬ</a:t>
            </a:r>
          </a:p>
          <a:p>
            <a:pPr algn="ctr"/>
            <a:r>
              <a:rPr lang="ru-RU" sz="3200" b="1">
                <a:solidFill>
                  <a:srgbClr val="FFFF00"/>
                </a:solidFill>
                <a:latin typeface="Calibri" pitchFamily="34" charset="0"/>
              </a:rPr>
              <a:t>Желтый </a:t>
            </a:r>
            <a:r>
              <a:rPr lang="ru-RU" sz="3200">
                <a:solidFill>
                  <a:srgbClr val="FFFF00"/>
                </a:solidFill>
                <a:latin typeface="Calibri" pitchFamily="34" charset="0"/>
              </a:rPr>
              <a:t>- очень теплый цвет,</a:t>
            </a:r>
            <a:br>
              <a:rPr lang="ru-RU" sz="3200">
                <a:solidFill>
                  <a:srgbClr val="FFFF00"/>
                </a:solidFill>
                <a:latin typeface="Calibri" pitchFamily="34" charset="0"/>
              </a:rPr>
            </a:br>
            <a:r>
              <a:rPr lang="ru-RU" sz="3200">
                <a:solidFill>
                  <a:srgbClr val="FFFF00"/>
                </a:solidFill>
                <a:latin typeface="Calibri" pitchFamily="34" charset="0"/>
              </a:rPr>
              <a:t>Желтый - солнца в небе свет.</a:t>
            </a:r>
            <a:br>
              <a:rPr lang="ru-RU" sz="3200">
                <a:solidFill>
                  <a:srgbClr val="FFFF00"/>
                </a:solidFill>
                <a:latin typeface="Calibri" pitchFamily="34" charset="0"/>
              </a:rPr>
            </a:br>
            <a:r>
              <a:rPr lang="ru-RU" sz="3200">
                <a:solidFill>
                  <a:srgbClr val="FFFF00"/>
                </a:solidFill>
                <a:latin typeface="Calibri" pitchFamily="34" charset="0"/>
              </a:rPr>
              <a:t>Желтый есть еще лимон – </a:t>
            </a:r>
            <a:br>
              <a:rPr lang="ru-RU" sz="3200">
                <a:solidFill>
                  <a:srgbClr val="FFFF00"/>
                </a:solidFill>
                <a:latin typeface="Calibri" pitchFamily="34" charset="0"/>
              </a:rPr>
            </a:br>
            <a:r>
              <a:rPr lang="ru-RU" sz="3200">
                <a:solidFill>
                  <a:srgbClr val="FFFF00"/>
                </a:solidFill>
                <a:latin typeface="Calibri" pitchFamily="34" charset="0"/>
              </a:rPr>
              <a:t>Очень-очень кислый он.</a:t>
            </a:r>
          </a:p>
          <a:p>
            <a:r>
              <a:rPr lang="ru-RU" sz="3200">
                <a:latin typeface="Calibri" pitchFamily="34" charset="0"/>
              </a:rPr>
              <a:t/>
            </a:r>
            <a:br>
              <a:rPr lang="ru-RU" sz="3200">
                <a:latin typeface="Calibri" pitchFamily="34" charset="0"/>
              </a:rPr>
            </a:br>
            <a:endParaRPr lang="ru-RU" altLang="ru-RU" sz="3200">
              <a:solidFill>
                <a:srgbClr val="000000"/>
              </a:solidFill>
              <a:latin typeface="Calibri" pitchFamily="34" charset="0"/>
            </a:endParaRPr>
          </a:p>
          <a:p>
            <a:pPr algn="ctr"/>
            <a:endParaRPr lang="ru-RU" altLang="ru-RU" sz="3200">
              <a:solidFill>
                <a:srgbClr val="000099"/>
              </a:solidFill>
            </a:endParaRPr>
          </a:p>
        </p:txBody>
      </p:sp>
      <p:pic>
        <p:nvPicPr>
          <p:cNvPr id="5" name="Рисунок 4" descr="IMG_8765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2843808" y="3483006"/>
            <a:ext cx="3816424" cy="2862318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16013" y="1738313"/>
            <a:ext cx="6911975" cy="3683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  <a:cs typeface="+mn-cs"/>
            </a:endParaRPr>
          </a:p>
        </p:txBody>
      </p:sp>
      <p:pic>
        <p:nvPicPr>
          <p:cNvPr id="9" name="Рисунок 8" descr="IMG_8471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>
          <a:xfrm>
            <a:off x="4932040" y="1628800"/>
            <a:ext cx="3803282" cy="2699760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 descr="IMG_8479.JP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>
            <a:off x="467544" y="1700808"/>
            <a:ext cx="3968265" cy="2808311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343" name="Прямоугольник 7"/>
          <p:cNvSpPr>
            <a:spLocks noChangeArrowheads="1"/>
          </p:cNvSpPr>
          <p:nvPr/>
        </p:nvSpPr>
        <p:spPr bwMode="auto">
          <a:xfrm>
            <a:off x="2771775" y="188913"/>
            <a:ext cx="403225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2800" b="1">
                <a:solidFill>
                  <a:srgbClr val="FFC000"/>
                </a:solidFill>
              </a:rPr>
              <a:t>Утренняя гимнастика </a:t>
            </a:r>
            <a:endParaRPr lang="ru-RU" sz="280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IMG_8533.JPG"/>
          <p:cNvPicPr>
            <a:picLocks noChangeAspect="1"/>
          </p:cNvPicPr>
          <p:nvPr/>
        </p:nvPicPr>
        <p:blipFill rotWithShape="1">
          <a:blip r:embed="rId2" cstate="screen"/>
          <a:srcRect l="14950" t="26957"/>
          <a:stretch/>
        </p:blipFill>
        <p:spPr>
          <a:xfrm>
            <a:off x="4708418" y="1484784"/>
            <a:ext cx="4304075" cy="2772307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 descr="IMG_8528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539552" y="1340768"/>
            <a:ext cx="3851920" cy="2888940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1908175" y="188913"/>
            <a:ext cx="4392613" cy="5842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FF00"/>
                </a:solidFill>
                <a:latin typeface="+mn-lt"/>
                <a:cs typeface="+mn-cs"/>
              </a:rPr>
              <a:t>«</a:t>
            </a:r>
            <a:r>
              <a:rPr lang="ru-RU" sz="3200" b="1" dirty="0">
                <a:solidFill>
                  <a:srgbClr val="FFFF00"/>
                </a:solidFill>
                <a:latin typeface="+mn-lt"/>
                <a:cs typeface="+mn-cs"/>
              </a:rPr>
              <a:t>Солнышко добра»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IMG_8593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>
          <a:xfrm>
            <a:off x="827584" y="2708920"/>
            <a:ext cx="3384376" cy="3002462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 descr="IMG_8592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4716016" y="692696"/>
            <a:ext cx="4032448" cy="3024336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8592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827584" y="620688"/>
            <a:ext cx="3648405" cy="2736304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 descr="IMG_8593.JP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>
            <a:off x="4716016" y="1844824"/>
            <a:ext cx="3912523" cy="3356992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16013" y="1738313"/>
            <a:ext cx="6911975" cy="3683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  <a:cs typeface="+mn-cs"/>
            </a:endParaRPr>
          </a:p>
        </p:txBody>
      </p:sp>
      <p:sp>
        <p:nvSpPr>
          <p:cNvPr id="23555" name="Прямоугольник 3"/>
          <p:cNvSpPr>
            <a:spLocks noChangeArrowheads="1"/>
          </p:cNvSpPr>
          <p:nvPr/>
        </p:nvSpPr>
        <p:spPr bwMode="auto">
          <a:xfrm>
            <a:off x="1116013" y="260350"/>
            <a:ext cx="7777162" cy="437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5400" b="1">
                <a:solidFill>
                  <a:srgbClr val="000099"/>
                </a:solidFill>
              </a:rPr>
              <a:t>СИНИЙ ДЕНЬ</a:t>
            </a:r>
            <a:endParaRPr lang="ru-RU" sz="3200">
              <a:solidFill>
                <a:srgbClr val="0070C0"/>
              </a:solidFill>
              <a:latin typeface="Calibri" pitchFamily="34" charset="0"/>
            </a:endParaRPr>
          </a:p>
          <a:p>
            <a:pPr algn="ctr"/>
            <a:r>
              <a:rPr lang="ru-RU" sz="3200">
                <a:solidFill>
                  <a:srgbClr val="0070C0"/>
                </a:solidFill>
                <a:latin typeface="Calibri" pitchFamily="34" charset="0"/>
              </a:rPr>
              <a:t>Море синее бушует,</a:t>
            </a:r>
            <a:br>
              <a:rPr lang="ru-RU" sz="3200">
                <a:solidFill>
                  <a:srgbClr val="0070C0"/>
                </a:solidFill>
                <a:latin typeface="Calibri" pitchFamily="34" charset="0"/>
              </a:rPr>
            </a:br>
            <a:r>
              <a:rPr lang="ru-RU" sz="3200">
                <a:solidFill>
                  <a:srgbClr val="0070C0"/>
                </a:solidFill>
                <a:latin typeface="Calibri" pitchFamily="34" charset="0"/>
              </a:rPr>
              <a:t>Волны пенные волнует.</a:t>
            </a:r>
            <a:br>
              <a:rPr lang="ru-RU" sz="3200">
                <a:solidFill>
                  <a:srgbClr val="0070C0"/>
                </a:solidFill>
                <a:latin typeface="Calibri" pitchFamily="34" charset="0"/>
              </a:rPr>
            </a:br>
            <a:r>
              <a:rPr lang="ru-RU" sz="3200" b="1">
                <a:solidFill>
                  <a:srgbClr val="0070C0"/>
                </a:solidFill>
                <a:latin typeface="Calibri" pitchFamily="34" charset="0"/>
              </a:rPr>
              <a:t>Синий </a:t>
            </a:r>
            <a:r>
              <a:rPr lang="ru-RU" sz="3200">
                <a:solidFill>
                  <a:srgbClr val="0070C0"/>
                </a:solidFill>
                <a:latin typeface="Calibri" pitchFamily="34" charset="0"/>
              </a:rPr>
              <a:t>карандаш мы взяли,</a:t>
            </a:r>
            <a:br>
              <a:rPr lang="ru-RU" sz="3200">
                <a:solidFill>
                  <a:srgbClr val="0070C0"/>
                </a:solidFill>
                <a:latin typeface="Calibri" pitchFamily="34" charset="0"/>
              </a:rPr>
            </a:br>
            <a:r>
              <a:rPr lang="ru-RU" sz="3200">
                <a:solidFill>
                  <a:srgbClr val="0070C0"/>
                </a:solidFill>
                <a:latin typeface="Calibri" pitchFamily="34" charset="0"/>
              </a:rPr>
              <a:t>Синий круг нарисовали.</a:t>
            </a:r>
          </a:p>
          <a:p>
            <a:r>
              <a:rPr lang="ru-RU" sz="3200">
                <a:latin typeface="Calibri" pitchFamily="34" charset="0"/>
              </a:rPr>
              <a:t/>
            </a:r>
            <a:br>
              <a:rPr lang="ru-RU" sz="3200">
                <a:latin typeface="Calibri" pitchFamily="34" charset="0"/>
              </a:rPr>
            </a:br>
            <a:endParaRPr lang="ru-RU" altLang="ru-RU" sz="3200">
              <a:solidFill>
                <a:srgbClr val="000000"/>
              </a:solidFill>
              <a:latin typeface="Calibri" pitchFamily="34" charset="0"/>
            </a:endParaRPr>
          </a:p>
          <a:p>
            <a:pPr algn="ctr"/>
            <a:endParaRPr lang="ru-RU" altLang="ru-RU" sz="3200">
              <a:solidFill>
                <a:srgbClr val="0000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16013" y="1738313"/>
            <a:ext cx="6911975" cy="3683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  <a:cs typeface="+mn-cs"/>
            </a:endParaRPr>
          </a:p>
        </p:txBody>
      </p:sp>
      <p:sp>
        <p:nvSpPr>
          <p:cNvPr id="29699" name="Прямоугольник 3"/>
          <p:cNvSpPr>
            <a:spLocks noChangeArrowheads="1"/>
          </p:cNvSpPr>
          <p:nvPr/>
        </p:nvSpPr>
        <p:spPr bwMode="auto">
          <a:xfrm>
            <a:off x="1116013" y="260350"/>
            <a:ext cx="6769100" cy="3878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5400" b="1">
                <a:solidFill>
                  <a:srgbClr val="00B050"/>
                </a:solidFill>
              </a:rPr>
              <a:t>ЗЕЛЕНЫЙ ДЕНЬ</a:t>
            </a:r>
            <a:r>
              <a:rPr lang="ru-RU" sz="3200">
                <a:solidFill>
                  <a:srgbClr val="00B050"/>
                </a:solidFill>
                <a:latin typeface="Calibri" pitchFamily="34" charset="0"/>
              </a:rPr>
              <a:t/>
            </a:r>
            <a:br>
              <a:rPr lang="ru-RU" sz="3200">
                <a:solidFill>
                  <a:srgbClr val="00B050"/>
                </a:solidFill>
                <a:latin typeface="Calibri" pitchFamily="34" charset="0"/>
              </a:rPr>
            </a:br>
            <a:r>
              <a:rPr lang="ru-RU" sz="3200">
                <a:solidFill>
                  <a:srgbClr val="00B050"/>
                </a:solidFill>
                <a:latin typeface="Calibri" pitchFamily="34" charset="0"/>
              </a:rPr>
              <a:t>Зеленые листочки,</a:t>
            </a:r>
            <a:br>
              <a:rPr lang="ru-RU" sz="3200">
                <a:solidFill>
                  <a:srgbClr val="00B050"/>
                </a:solidFill>
                <a:latin typeface="Calibri" pitchFamily="34" charset="0"/>
              </a:rPr>
            </a:br>
            <a:r>
              <a:rPr lang="ru-RU" sz="3200">
                <a:solidFill>
                  <a:srgbClr val="00B050"/>
                </a:solidFill>
                <a:latin typeface="Calibri" pitchFamily="34" charset="0"/>
              </a:rPr>
              <a:t>Зеленая трава.</a:t>
            </a:r>
            <a:br>
              <a:rPr lang="ru-RU" sz="3200">
                <a:solidFill>
                  <a:srgbClr val="00B050"/>
                </a:solidFill>
                <a:latin typeface="Calibri" pitchFamily="34" charset="0"/>
              </a:rPr>
            </a:br>
            <a:r>
              <a:rPr lang="ru-RU" sz="3200">
                <a:solidFill>
                  <a:srgbClr val="00B050"/>
                </a:solidFill>
                <a:latin typeface="Calibri" pitchFamily="34" charset="0"/>
              </a:rPr>
              <a:t>Зеленые носочки</a:t>
            </a:r>
            <a:br>
              <a:rPr lang="ru-RU" sz="3200">
                <a:solidFill>
                  <a:srgbClr val="00B050"/>
                </a:solidFill>
                <a:latin typeface="Calibri" pitchFamily="34" charset="0"/>
              </a:rPr>
            </a:br>
            <a:r>
              <a:rPr lang="ru-RU" sz="3200">
                <a:solidFill>
                  <a:srgbClr val="00B050"/>
                </a:solidFill>
                <a:latin typeface="Calibri" pitchFamily="34" charset="0"/>
              </a:rPr>
              <a:t>Надену я с утра.</a:t>
            </a:r>
          </a:p>
          <a:p>
            <a:endParaRPr lang="ru-RU" altLang="ru-RU" sz="3200">
              <a:solidFill>
                <a:srgbClr val="000000"/>
              </a:solidFill>
              <a:latin typeface="Calibri" pitchFamily="34" charset="0"/>
            </a:endParaRPr>
          </a:p>
          <a:p>
            <a:pPr algn="ctr"/>
            <a:endParaRPr lang="ru-RU" altLang="ru-RU" sz="3200">
              <a:solidFill>
                <a:srgbClr val="000099"/>
              </a:solidFill>
            </a:endParaRPr>
          </a:p>
        </p:txBody>
      </p:sp>
      <p:pic>
        <p:nvPicPr>
          <p:cNvPr id="5" name="Рисунок 4" descr="IMG_8639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2411760" y="3429000"/>
            <a:ext cx="3923928" cy="2942946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16013" y="1738313"/>
            <a:ext cx="6911975" cy="3683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  <a:cs typeface="+mn-cs"/>
            </a:endParaRPr>
          </a:p>
        </p:txBody>
      </p:sp>
      <p:sp>
        <p:nvSpPr>
          <p:cNvPr id="31747" name="Прямоугольник 3"/>
          <p:cNvSpPr>
            <a:spLocks noChangeArrowheads="1"/>
          </p:cNvSpPr>
          <p:nvPr/>
        </p:nvSpPr>
        <p:spPr bwMode="auto">
          <a:xfrm>
            <a:off x="1116013" y="260350"/>
            <a:ext cx="7777162" cy="354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3200" b="1">
                <a:solidFill>
                  <a:srgbClr val="00B050"/>
                </a:solidFill>
              </a:rPr>
              <a:t>  «Огуречик ,огуречик, не ходи на тот конечик, там мышка живет»</a:t>
            </a:r>
          </a:p>
          <a:p>
            <a:pPr algn="ctr"/>
            <a:endParaRPr lang="ru-RU" sz="3200">
              <a:solidFill>
                <a:srgbClr val="00B050"/>
              </a:solidFill>
              <a:latin typeface="Calibri" pitchFamily="34" charset="0"/>
            </a:endParaRPr>
          </a:p>
          <a:p>
            <a:pPr algn="ctr"/>
            <a:r>
              <a:rPr lang="ru-RU" sz="3200">
                <a:solidFill>
                  <a:srgbClr val="00B050"/>
                </a:solidFill>
                <a:latin typeface="Calibri" pitchFamily="34" charset="0"/>
              </a:rPr>
              <a:t/>
            </a:r>
            <a:br>
              <a:rPr lang="ru-RU" sz="3200">
                <a:solidFill>
                  <a:srgbClr val="00B050"/>
                </a:solidFill>
                <a:latin typeface="Calibri" pitchFamily="34" charset="0"/>
              </a:rPr>
            </a:br>
            <a:r>
              <a:rPr lang="ru-RU" sz="3200">
                <a:solidFill>
                  <a:srgbClr val="00B050"/>
                </a:solidFill>
                <a:latin typeface="Calibri" pitchFamily="34" charset="0"/>
              </a:rPr>
              <a:t>.</a:t>
            </a:r>
          </a:p>
          <a:p>
            <a:endParaRPr lang="ru-RU" altLang="ru-RU" sz="3200">
              <a:solidFill>
                <a:srgbClr val="000000"/>
              </a:solidFill>
              <a:latin typeface="Calibri" pitchFamily="34" charset="0"/>
            </a:endParaRPr>
          </a:p>
          <a:p>
            <a:pPr algn="ctr"/>
            <a:endParaRPr lang="ru-RU" altLang="ru-RU" sz="3200">
              <a:solidFill>
                <a:srgbClr val="000099"/>
              </a:solidFill>
            </a:endParaRPr>
          </a:p>
        </p:txBody>
      </p:sp>
      <p:pic>
        <p:nvPicPr>
          <p:cNvPr id="9" name="Рисунок 8" descr="IMG_8642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899592" y="1412776"/>
            <a:ext cx="2898568" cy="4221088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Рисунок 11" descr="IMG_8645.JP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>
            <a:off x="4211960" y="1556792"/>
            <a:ext cx="4536504" cy="3193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IMG_8648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755576" y="332656"/>
            <a:ext cx="3241654" cy="3933056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 descr="IMG_8650.JP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>
            <a:off x="2915816" y="2636912"/>
            <a:ext cx="5703034" cy="3240360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16013" y="1738313"/>
            <a:ext cx="6911975" cy="3683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  <a:cs typeface="+mn-cs"/>
            </a:endParaRPr>
          </a:p>
        </p:txBody>
      </p:sp>
      <p:sp>
        <p:nvSpPr>
          <p:cNvPr id="38915" name="Прямоугольник 3"/>
          <p:cNvSpPr>
            <a:spLocks noChangeArrowheads="1"/>
          </p:cNvSpPr>
          <p:nvPr/>
        </p:nvSpPr>
        <p:spPr bwMode="auto">
          <a:xfrm>
            <a:off x="1116013" y="260350"/>
            <a:ext cx="7777162" cy="544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5400" b="1">
                <a:solidFill>
                  <a:srgbClr val="FF0000"/>
                </a:solidFill>
              </a:rPr>
              <a:t>Р</a:t>
            </a:r>
            <a:r>
              <a:rPr lang="ru-RU" altLang="ru-RU" sz="5400" b="1">
                <a:solidFill>
                  <a:srgbClr val="0070C0"/>
                </a:solidFill>
              </a:rPr>
              <a:t>А</a:t>
            </a:r>
            <a:r>
              <a:rPr lang="ru-RU" altLang="ru-RU" sz="5400" b="1">
                <a:solidFill>
                  <a:srgbClr val="FFFF00"/>
                </a:solidFill>
              </a:rPr>
              <a:t>З</a:t>
            </a:r>
            <a:r>
              <a:rPr lang="ru-RU" altLang="ru-RU" sz="5400" b="1">
                <a:solidFill>
                  <a:srgbClr val="00B050"/>
                </a:solidFill>
              </a:rPr>
              <a:t>Н</a:t>
            </a:r>
            <a:r>
              <a:rPr lang="ru-RU" altLang="ru-RU" sz="5400" b="1">
                <a:solidFill>
                  <a:srgbClr val="FF0000"/>
                </a:solidFill>
              </a:rPr>
              <a:t>О</a:t>
            </a:r>
            <a:r>
              <a:rPr lang="ru-RU" altLang="ru-RU" sz="5400" b="1">
                <a:solidFill>
                  <a:srgbClr val="0070C0"/>
                </a:solidFill>
              </a:rPr>
              <a:t>Ц</a:t>
            </a:r>
            <a:r>
              <a:rPr lang="ru-RU" altLang="ru-RU" sz="5400" b="1">
                <a:solidFill>
                  <a:srgbClr val="FFFF00"/>
                </a:solidFill>
              </a:rPr>
              <a:t>В</a:t>
            </a:r>
            <a:r>
              <a:rPr lang="ru-RU" altLang="ru-RU" sz="5400" b="1">
                <a:solidFill>
                  <a:srgbClr val="00B050"/>
                </a:solidFill>
              </a:rPr>
              <a:t>Е</a:t>
            </a:r>
            <a:r>
              <a:rPr lang="ru-RU" altLang="ru-RU" sz="5400" b="1">
                <a:solidFill>
                  <a:srgbClr val="FF0000"/>
                </a:solidFill>
              </a:rPr>
              <a:t>Т</a:t>
            </a:r>
            <a:r>
              <a:rPr lang="ru-RU" altLang="ru-RU" sz="5400" b="1">
                <a:solidFill>
                  <a:srgbClr val="0070C0"/>
                </a:solidFill>
              </a:rPr>
              <a:t>Н</a:t>
            </a:r>
            <a:r>
              <a:rPr lang="ru-RU" altLang="ru-RU" sz="5400" b="1">
                <a:solidFill>
                  <a:srgbClr val="FFFF00"/>
                </a:solidFill>
              </a:rPr>
              <a:t>Ы</a:t>
            </a:r>
            <a:r>
              <a:rPr lang="ru-RU" altLang="ru-RU" sz="5400" b="1">
                <a:solidFill>
                  <a:srgbClr val="00B050"/>
                </a:solidFill>
              </a:rPr>
              <a:t>Й </a:t>
            </a:r>
            <a:r>
              <a:rPr lang="ru-RU" altLang="ru-RU" sz="5400" b="1">
                <a:solidFill>
                  <a:srgbClr val="FF0000"/>
                </a:solidFill>
              </a:rPr>
              <a:t>Д</a:t>
            </a:r>
            <a:r>
              <a:rPr lang="ru-RU" altLang="ru-RU" sz="5400" b="1">
                <a:solidFill>
                  <a:srgbClr val="0070C0"/>
                </a:solidFill>
              </a:rPr>
              <a:t>Е</a:t>
            </a:r>
            <a:r>
              <a:rPr lang="ru-RU" altLang="ru-RU" sz="5400" b="1">
                <a:solidFill>
                  <a:srgbClr val="FFFF00"/>
                </a:solidFill>
              </a:rPr>
              <a:t>Н</a:t>
            </a:r>
            <a:r>
              <a:rPr lang="ru-RU" altLang="ru-RU" sz="5400" b="1">
                <a:solidFill>
                  <a:srgbClr val="00B050"/>
                </a:solidFill>
              </a:rPr>
              <a:t>Ь</a:t>
            </a:r>
          </a:p>
          <a:p>
            <a:pPr algn="ctr"/>
            <a:endParaRPr lang="ru-RU" altLang="ru-RU" sz="2400" b="1">
              <a:solidFill>
                <a:srgbClr val="00B050"/>
              </a:solidFill>
            </a:endParaRPr>
          </a:p>
          <a:p>
            <a:pPr algn="ctr"/>
            <a:r>
              <a:rPr lang="ru-RU" altLang="ru-RU" sz="2400" b="1">
                <a:solidFill>
                  <a:srgbClr val="FF0000"/>
                </a:solidFill>
              </a:rPr>
              <a:t>Краски сегодня ужасно устали:</a:t>
            </a:r>
          </a:p>
          <a:p>
            <a:pPr algn="ctr"/>
            <a:r>
              <a:rPr lang="ru-RU" altLang="ru-RU" sz="2400" b="1">
                <a:solidFill>
                  <a:srgbClr val="0070C0"/>
                </a:solidFill>
              </a:rPr>
              <a:t>Радугу в небе они рисовали.</a:t>
            </a:r>
          </a:p>
          <a:p>
            <a:pPr algn="ctr"/>
            <a:r>
              <a:rPr lang="ru-RU" altLang="ru-RU" sz="2400" b="1">
                <a:solidFill>
                  <a:srgbClr val="FFFF00"/>
                </a:solidFill>
              </a:rPr>
              <a:t>Долго трудились над радугой краски,</a:t>
            </a:r>
          </a:p>
          <a:p>
            <a:pPr algn="ctr"/>
            <a:r>
              <a:rPr lang="ru-RU" altLang="ru-RU" sz="2400" b="1">
                <a:solidFill>
                  <a:srgbClr val="00B050"/>
                </a:solidFill>
              </a:rPr>
              <a:t>Вся разноцветная – вот красота!</a:t>
            </a:r>
          </a:p>
          <a:p>
            <a:pPr algn="ctr"/>
            <a:r>
              <a:rPr lang="ru-RU" altLang="ru-RU" sz="2400" b="1">
                <a:solidFill>
                  <a:srgbClr val="FF0000"/>
                </a:solidFill>
              </a:rPr>
              <a:t>Ты </a:t>
            </a:r>
            <a:r>
              <a:rPr lang="ru-RU" altLang="ru-RU" sz="2400" b="1">
                <a:solidFill>
                  <a:srgbClr val="0070C0"/>
                </a:solidFill>
              </a:rPr>
              <a:t>полюбуйся, </a:t>
            </a:r>
            <a:r>
              <a:rPr lang="ru-RU" altLang="ru-RU" sz="2400" b="1">
                <a:solidFill>
                  <a:srgbClr val="FFFF00"/>
                </a:solidFill>
              </a:rPr>
              <a:t>какие</a:t>
            </a:r>
            <a:r>
              <a:rPr lang="ru-RU" altLang="ru-RU" sz="2400" b="1">
                <a:solidFill>
                  <a:srgbClr val="00B050"/>
                </a:solidFill>
              </a:rPr>
              <a:t> цвета.</a:t>
            </a:r>
          </a:p>
          <a:p>
            <a:pPr algn="ctr"/>
            <a:endParaRPr lang="ru-RU" sz="3200">
              <a:solidFill>
                <a:srgbClr val="00B050"/>
              </a:solidFill>
              <a:latin typeface="Calibri" pitchFamily="34" charset="0"/>
            </a:endParaRPr>
          </a:p>
          <a:p>
            <a:pPr algn="ctr"/>
            <a:r>
              <a:rPr lang="ru-RU" sz="3200">
                <a:solidFill>
                  <a:srgbClr val="00B050"/>
                </a:solidFill>
                <a:latin typeface="Calibri" pitchFamily="34" charset="0"/>
              </a:rPr>
              <a:t/>
            </a:r>
            <a:br>
              <a:rPr lang="ru-RU" sz="3200">
                <a:solidFill>
                  <a:srgbClr val="00B050"/>
                </a:solidFill>
                <a:latin typeface="Calibri" pitchFamily="34" charset="0"/>
              </a:rPr>
            </a:br>
            <a:endParaRPr lang="ru-RU" altLang="ru-RU" sz="3200">
              <a:solidFill>
                <a:srgbClr val="0000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8693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1655168" y="620688"/>
            <a:ext cx="6336704" cy="4752528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70C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smtClean="0">
                <a:solidFill>
                  <a:srgbClr val="FF0000"/>
                </a:solidFill>
              </a:rPr>
              <a:t>«Разноцветные шары»</a:t>
            </a:r>
          </a:p>
        </p:txBody>
      </p:sp>
      <p:pic>
        <p:nvPicPr>
          <p:cNvPr id="4" name="Содержимое 3" descr="IMG_8758.JPG"/>
          <p:cNvPicPr>
            <a:picLocks noGrp="1" noChangeAspect="1"/>
          </p:cNvPicPr>
          <p:nvPr>
            <p:ph idx="1"/>
          </p:nvPr>
        </p:nvPicPr>
        <p:blipFill>
          <a:blip r:embed="rId2" cstate="screen"/>
          <a:srcRect/>
          <a:stretch>
            <a:fillRect/>
          </a:stretch>
        </p:blipFill>
        <p:spPr>
          <a:xfrm>
            <a:off x="1259632" y="1268760"/>
            <a:ext cx="6854608" cy="4752528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70C0"/>
            </a:solidFill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Перспективы развития проекта:</a:t>
            </a:r>
            <a:r>
              <a:rPr lang="ru-RU" dirty="0" smtClean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52513"/>
            <a:ext cx="8229600" cy="4608512"/>
          </a:xfrm>
        </p:spPr>
        <p:txBody>
          <a:bodyPr rtlCol="0">
            <a:normAutofit fontScale="925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Дальнейшая непрерывная систематическая работа на формирование сенсорных эталонов у детей раннего возраста;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Дополнение системы дидактическими играми и материалами;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Продолжение работы по использованию проектных технологий по сенсорному развитию.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i="1" dirty="0" smtClean="0">
                <a:solidFill>
                  <a:srgbClr val="66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СПАСИБО ЗА ВНИМАНИЕ!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5894</TotalTime>
  <Words>905</Words>
  <Application>Microsoft Office PowerPoint</Application>
  <PresentationFormat>Экран (4:3)</PresentationFormat>
  <Paragraphs>152</Paragraphs>
  <Slides>32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«Разноцветные шары»</vt:lpstr>
      <vt:lpstr>Перспективы развития проекта: 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Компас</dc:creator>
  <cp:lastModifiedBy>Admin</cp:lastModifiedBy>
  <cp:revision>127</cp:revision>
  <dcterms:created xsi:type="dcterms:W3CDTF">2013-03-10T13:49:57Z</dcterms:created>
  <dcterms:modified xsi:type="dcterms:W3CDTF">2022-02-25T13:00:32Z</dcterms:modified>
</cp:coreProperties>
</file>