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374" r:id="rId3"/>
    <p:sldId id="368" r:id="rId4"/>
    <p:sldId id="261" r:id="rId5"/>
    <p:sldId id="369" r:id="rId6"/>
    <p:sldId id="370" r:id="rId7"/>
    <p:sldId id="371" r:id="rId8"/>
    <p:sldId id="372" r:id="rId9"/>
    <p:sldId id="373" r:id="rId10"/>
    <p:sldId id="263" r:id="rId11"/>
    <p:sldId id="375" r:id="rId12"/>
    <p:sldId id="377" r:id="rId13"/>
    <p:sldId id="264" r:id="rId14"/>
    <p:sldId id="349" r:id="rId15"/>
    <p:sldId id="376" r:id="rId16"/>
    <p:sldId id="265" r:id="rId17"/>
    <p:sldId id="350" r:id="rId18"/>
    <p:sldId id="267" r:id="rId19"/>
    <p:sldId id="297" r:id="rId20"/>
    <p:sldId id="269" r:id="rId21"/>
    <p:sldId id="268" r:id="rId22"/>
    <p:sldId id="352" r:id="rId23"/>
    <p:sldId id="353" r:id="rId24"/>
    <p:sldId id="355" r:id="rId25"/>
    <p:sldId id="266" r:id="rId26"/>
    <p:sldId id="271" r:id="rId27"/>
    <p:sldId id="311" r:id="rId28"/>
    <p:sldId id="360" r:id="rId29"/>
    <p:sldId id="273" r:id="rId30"/>
    <p:sldId id="363" r:id="rId31"/>
    <p:sldId id="364" r:id="rId32"/>
    <p:sldId id="367" r:id="rId33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620"/>
    <a:srgbClr val="002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FBF378-ED72-499A-9DC7-5BFCFDAF9E85}" type="datetimeFigureOut">
              <a:rPr lang="ru-RU"/>
              <a:pPr>
                <a:defRPr/>
              </a:pPr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940E1F-B658-4BD2-8747-4FC1F6D70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78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44D6B-810E-40BD-B307-326FC50487E0}" type="datetimeFigureOut">
              <a:rPr lang="ru-RU"/>
              <a:pPr>
                <a:defRPr/>
              </a:pPr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DDA3-3ABD-4633-8167-179B73934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88E43-8A98-4D37-954E-FD828B60F2F9}" type="datetimeFigureOut">
              <a:rPr lang="ru-RU"/>
              <a:pPr>
                <a:defRPr/>
              </a:pPr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CE8EC-FD3D-4402-8666-E65A419CE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11E36-C327-4E7A-8291-1626A665E19B}" type="datetimeFigureOut">
              <a:rPr lang="ru-RU"/>
              <a:pPr>
                <a:defRPr/>
              </a:pPr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42522-1ED3-4C43-899B-34034E726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15C1-6225-4A89-BC09-FE0C419B0467}" type="datetimeFigureOut">
              <a:rPr lang="ru-RU"/>
              <a:pPr>
                <a:defRPr/>
              </a:pPr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9C864-ABFB-4976-A2F4-748CBFE51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BE994-F298-4E1B-9D5D-D17CC62D4B9B}" type="datetimeFigureOut">
              <a:rPr lang="ru-RU"/>
              <a:pPr>
                <a:defRPr/>
              </a:pPr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82925-C888-44D8-A56B-BEE98552F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2335E-A4D4-45A2-A39E-39A49FB0841F}" type="datetimeFigureOut">
              <a:rPr lang="ru-RU"/>
              <a:pPr>
                <a:defRPr/>
              </a:pPr>
              <a:t>25.02.2022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9472D-20D3-49A0-BB69-420A1AD38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DA709-8DF2-4937-95E6-D840E168A927}" type="datetimeFigureOut">
              <a:rPr lang="ru-RU"/>
              <a:pPr>
                <a:defRPr/>
              </a:pPr>
              <a:t>25.02.2022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6552-AE08-491C-984E-CF617A68A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EA02B-EAB3-43BA-9268-6B266C791F05}" type="datetimeFigureOut">
              <a:rPr lang="ru-RU"/>
              <a:pPr>
                <a:defRPr/>
              </a:pPr>
              <a:t>25.02.2022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8D10-AFD1-4D5D-8744-7EDA505F5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1563B-9DA1-4A32-AE88-07D6A6519E97}" type="datetimeFigureOut">
              <a:rPr lang="ru-RU"/>
              <a:pPr>
                <a:defRPr/>
              </a:pPr>
              <a:t>25.02.2022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5E768-F610-4CB7-BA66-6A3FEFF51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487EB-20DC-42CC-8C92-80FC75542C9C}" type="datetimeFigureOut">
              <a:rPr lang="ru-RU"/>
              <a:pPr>
                <a:defRPr/>
              </a:pPr>
              <a:t>25.02.2022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DBA0A-B25A-491E-A573-A623DD8D1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2C2B3-76B5-4480-9E87-BFE82162C459}" type="datetimeFigureOut">
              <a:rPr lang="ru-RU"/>
              <a:pPr>
                <a:defRPr/>
              </a:pPr>
              <a:t>25.02.2022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03E64-6450-41B1-BBCD-9923867FF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CB089E-C9FD-4A7A-9312-A3575A7C17F2}" type="datetimeFigureOut">
              <a:rPr lang="ru-RU"/>
              <a:pPr>
                <a:defRPr/>
              </a:pPr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D67D4B-C689-4811-9FF2-BB9B022AC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5373688"/>
            <a:ext cx="31686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5373688"/>
            <a:ext cx="31686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5373688"/>
            <a:ext cx="31686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" descr="http://img-fotki.yandex.ru/get/5603/svetlera.233/0_5a2e8_6ca8761b_XS.jp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68313" y="5157788"/>
            <a:ext cx="122872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4" descr="http://img-fotki.yandex.ru/get/5905/svetlera.233/0_5a2e0_a1798d9c_L.png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0"/>
            <a:ext cx="1404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6" descr="http://img-fotki.yandex.ru/get/5905/svetlera.233/0_5a2e9_2bfbcf22_L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039" name="Picture 8" descr="http://img-fotki.yandex.ru/get/5905/svetlera.233/0_5a2e9_2bfbcf22_L.png"/>
          <p:cNvPicPr>
            <a:picLocks noChangeAspect="1" noChangeArrowheads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596188" y="4652963"/>
            <a:ext cx="123983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6013" y="1738313"/>
            <a:ext cx="69119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713587"/>
            <a:ext cx="7560766" cy="3710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/>
              <a:t>      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Педагогический проект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 ДОУ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7200" b="1" dirty="0" smtClean="0">
                <a:solidFill>
                  <a:srgbClr val="0000FF"/>
                </a:solidFill>
                <a:latin typeface="Monotype Corsiva" pitchFamily="66" charset="0"/>
                <a:ea typeface="Calibri" pitchFamily="34" charset="0"/>
                <a:cs typeface="Calibri" pitchFamily="34" charset="0"/>
              </a:rPr>
              <a:t>«</a:t>
            </a: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Calibri" pitchFamily="34" charset="0"/>
              </a:rPr>
              <a:t>Ц</a:t>
            </a:r>
            <a:r>
              <a:rPr lang="ru-RU" sz="7200" b="1" dirty="0" smtClean="0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Calibri" pitchFamily="34" charset="0"/>
              </a:rPr>
              <a:t>в</a:t>
            </a:r>
            <a:r>
              <a:rPr lang="ru-RU" sz="72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Calibri" pitchFamily="34" charset="0"/>
              </a:rPr>
              <a:t>е</a:t>
            </a:r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Calibri" pitchFamily="34" charset="0"/>
              </a:rPr>
              <a:t>т</a:t>
            </a:r>
            <a:r>
              <a:rPr lang="ru-RU" sz="72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Calibri" pitchFamily="34" charset="0"/>
              </a:rPr>
              <a:t>н</a:t>
            </a:r>
            <a:r>
              <a:rPr lang="ru-RU" sz="7200" b="1" dirty="0" smtClean="0">
                <a:solidFill>
                  <a:srgbClr val="05FF76"/>
                </a:solidFill>
                <a:latin typeface="Monotype Corsiva" pitchFamily="66" charset="0"/>
                <a:ea typeface="Calibri" pitchFamily="34" charset="0"/>
                <a:cs typeface="Calibri" pitchFamily="34" charset="0"/>
              </a:rPr>
              <a:t>а</a:t>
            </a:r>
            <a:r>
              <a:rPr lang="ru-RU" sz="7200" b="1" dirty="0" smtClean="0">
                <a:solidFill>
                  <a:srgbClr val="FFC000"/>
                </a:solidFill>
                <a:latin typeface="Monotype Corsiva" pitchFamily="66" charset="0"/>
                <a:ea typeface="Calibri" pitchFamily="34" charset="0"/>
                <a:cs typeface="Calibri" pitchFamily="34" charset="0"/>
              </a:rPr>
              <a:t>я</a:t>
            </a:r>
            <a:r>
              <a:rPr lang="ru-RU" sz="7200" b="1" i="1" dirty="0" smtClean="0">
                <a:latin typeface="Monotype Corsiva" pitchFamily="66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7200" b="1" dirty="0">
                <a:solidFill>
                  <a:srgbClr val="E008B2"/>
                </a:solidFill>
                <a:latin typeface="Monotype Corsiva" pitchFamily="66" charset="0"/>
                <a:ea typeface="Calibri" pitchFamily="34" charset="0"/>
                <a:cs typeface="Calibri" pitchFamily="34" charset="0"/>
              </a:rPr>
              <a:t>н</a:t>
            </a:r>
            <a:r>
              <a:rPr lang="ru-RU" sz="7200" b="1" dirty="0">
                <a:solidFill>
                  <a:srgbClr val="990099"/>
                </a:solidFill>
                <a:latin typeface="Monotype Corsiva" pitchFamily="66" charset="0"/>
                <a:ea typeface="Calibri" pitchFamily="34" charset="0"/>
                <a:cs typeface="Calibri" pitchFamily="34" charset="0"/>
              </a:rPr>
              <a:t>е</a:t>
            </a:r>
            <a:r>
              <a:rPr lang="ru-RU" sz="7200" b="1" dirty="0">
                <a:solidFill>
                  <a:srgbClr val="365F91"/>
                </a:solidFill>
                <a:latin typeface="Monotype Corsiva" pitchFamily="66" charset="0"/>
                <a:ea typeface="Calibri" pitchFamily="34" charset="0"/>
                <a:cs typeface="Calibri" pitchFamily="34" charset="0"/>
              </a:rPr>
              <a:t>д</a:t>
            </a:r>
            <a:r>
              <a:rPr lang="ru-RU" sz="7200" b="1" dirty="0">
                <a:solidFill>
                  <a:srgbClr val="FF00FF"/>
                </a:solidFill>
                <a:latin typeface="Monotype Corsiva" pitchFamily="66" charset="0"/>
                <a:ea typeface="Calibri" pitchFamily="34" charset="0"/>
                <a:cs typeface="Calibri" pitchFamily="34" charset="0"/>
              </a:rPr>
              <a:t>е</a:t>
            </a:r>
            <a:r>
              <a:rPr lang="ru-RU" sz="7200" b="1" dirty="0">
                <a:solidFill>
                  <a:srgbClr val="4F6228"/>
                </a:solidFill>
                <a:latin typeface="Monotype Corsiva" pitchFamily="66" charset="0"/>
                <a:ea typeface="Calibri" pitchFamily="34" charset="0"/>
                <a:cs typeface="Calibri" pitchFamily="34" charset="0"/>
              </a:rPr>
              <a:t>л</a:t>
            </a:r>
            <a:r>
              <a:rPr lang="ru-RU" sz="7200" b="1" dirty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Calibri" pitchFamily="34" charset="0"/>
              </a:rPr>
              <a:t>ь</a:t>
            </a:r>
            <a:r>
              <a:rPr lang="ru-RU" sz="7200" b="1" dirty="0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Calibri" pitchFamily="34" charset="0"/>
              </a:rPr>
              <a:t>к</a:t>
            </a:r>
            <a:r>
              <a:rPr lang="ru-RU" sz="7200" b="1" dirty="0">
                <a:solidFill>
                  <a:srgbClr val="E36C0A"/>
                </a:solidFill>
                <a:latin typeface="Monotype Corsiva" pitchFamily="66" charset="0"/>
                <a:ea typeface="Calibri" pitchFamily="34" charset="0"/>
                <a:cs typeface="Calibri" pitchFamily="34" charset="0"/>
              </a:rPr>
              <a:t>а</a:t>
            </a:r>
            <a:r>
              <a:rPr lang="ru-RU" sz="7200" b="1" dirty="0">
                <a:solidFill>
                  <a:srgbClr val="0000FF"/>
                </a:solidFill>
                <a:latin typeface="Monotype Corsiva" pitchFamily="66" charset="0"/>
                <a:ea typeface="Calibri" pitchFamily="34" charset="0"/>
                <a:cs typeface="Calibri" pitchFamily="34" charset="0"/>
              </a:rPr>
              <a:t>»</a:t>
            </a:r>
            <a:endParaRPr lang="ru-RU" altLang="ru-RU" sz="7200" b="1" dirty="0"/>
          </a:p>
          <a:p>
            <a:pPr algn="ctr">
              <a:buSzPct val="100000"/>
            </a:pPr>
            <a:endParaRPr lang="ru-RU" altLang="ru-RU" sz="2800" dirty="0">
              <a:solidFill>
                <a:srgbClr val="000099"/>
              </a:solidFill>
            </a:endParaRPr>
          </a:p>
          <a:p>
            <a:pPr algn="ctr">
              <a:buSzPct val="100000"/>
            </a:pPr>
            <a:r>
              <a:rPr lang="ru-RU" altLang="ru-RU" sz="2000" dirty="0" smtClean="0">
                <a:solidFill>
                  <a:srgbClr val="000099"/>
                </a:solidFill>
              </a:rPr>
              <a:t>.</a:t>
            </a:r>
            <a:endParaRPr lang="ru-RU" altLang="ru-RU" sz="2000" dirty="0">
              <a:solidFill>
                <a:srgbClr val="000099"/>
              </a:solidFill>
            </a:endParaRPr>
          </a:p>
        </p:txBody>
      </p:sp>
      <p:sp>
        <p:nvSpPr>
          <p:cNvPr id="2052" name="Прямоугольник 4"/>
          <p:cNvSpPr>
            <a:spLocks noChangeArrowheads="1"/>
          </p:cNvSpPr>
          <p:nvPr/>
        </p:nvSpPr>
        <p:spPr bwMode="auto">
          <a:xfrm>
            <a:off x="1331913" y="404813"/>
            <a:ext cx="7343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1042987" y="313035"/>
            <a:ext cx="79216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Ивановский детский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«Теремок»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Нижнегорского района Республики Крым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486916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A96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старший воспитатель Гришина Наталья Николаевна</a:t>
            </a:r>
            <a:endParaRPr lang="ru-RU" dirty="0">
              <a:solidFill>
                <a:srgbClr val="1A96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6013" y="1738313"/>
            <a:ext cx="69119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1116013" y="260350"/>
            <a:ext cx="77771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3200" b="1">
              <a:solidFill>
                <a:srgbClr val="000099"/>
              </a:solidFill>
            </a:endParaRPr>
          </a:p>
          <a:p>
            <a:pPr algn="ctr"/>
            <a:r>
              <a:rPr lang="ru-RU" altLang="ru-RU" sz="3200" b="1">
                <a:solidFill>
                  <a:srgbClr val="000099"/>
                </a:solidFill>
              </a:rPr>
              <a:t>АКТУАЛЬНОСТЬ</a:t>
            </a:r>
          </a:p>
        </p:txBody>
      </p:sp>
      <p:sp>
        <p:nvSpPr>
          <p:cNvPr id="4100" name="Прямоугольник 1"/>
          <p:cNvSpPr>
            <a:spLocks noChangeArrowheads="1"/>
          </p:cNvSpPr>
          <p:nvPr/>
        </p:nvSpPr>
        <p:spPr bwMode="auto">
          <a:xfrm>
            <a:off x="358092" y="1350289"/>
            <a:ext cx="8569646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1875"/>
              </a:lnSpc>
            </a:pPr>
            <a:r>
              <a:rPr lang="ru-RU" sz="2400" dirty="0">
                <a:solidFill>
                  <a:srgbClr val="00061C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Детство – пора удивительных открытий. Мир предстаёт притягивающим разнообразием форм, цветов, запахов, вкусов, звуков. Окружающее обладает множеством явных и скрытых свойств, которые ребёнок учится открывать для себя. Главным признаком предмета для ребёнка – дошкольника является цвет. Наша жизнь наполнена цветом. И ребёнок устанавливает связи: солнце – жёлтое, трава – зелёная, небо – синее. Знакомство с цветом помогает ему полнее и тоньше воспринимать предметы и явления окружающего мира, развивает наблюдение, мышление, обогащает речь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ts val="1875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Дети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закрепят названия цветов, научатся находить их в окружающих предметах, почувствуют себя частью коллектива, испытают яркие положительные эмоции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ts val="1875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данном этапе многие дети не умеют общаться друг с другом, создаются различные конфликтные ситуации, а проведение такого проекта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поможит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детский коллектив сплотить.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875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Разобщённость родителей, устранённое отношение к деятельности детского сада. Приобщение родителей к данному мероприятию поможет им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понимать идеи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принимать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поможет сплотить родительский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24744"/>
            <a:ext cx="8424936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75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Заботясь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развитии творческих способностей детей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возраста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приобщая их к творческому труду, мы, педагоги, создаем необходимые условия для развития технических качеств детей дошкольного возраста. Именно в процессе решения творческих задач, поиска нестандартных способов их решения дошкольники вырабатывают умение критически относиться к окружающему миру, учатся размышлять, мыслить и дискутировать. Раскрытие и развитие творческих способностей, во многом определяющих будущее детей, не терпит стандартных подходов.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Поиск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оптимальных путей раскрытия творческого потенциала каждого ребенка, достижения его эмоционального благополучия необходимо вести постоянно, применяя фантазию и творчество, находя свои варианты решений в ходе непосредственного общения и активного взаимодействия взрослых и детей. На наш взгляд, детско-взрослый арт-проект «Разноцветная неделя» - актуальное, интересное путешествие по стране творчества, положительных эмоций и позитивного жизненного настроя. </a:t>
            </a:r>
          </a:p>
        </p:txBody>
      </p:sp>
    </p:spTree>
    <p:extLst>
      <p:ext uri="{BB962C8B-B14F-4D97-AF65-F5344CB8AC3E}">
        <p14:creationId xmlns:p14="http://schemas.microsoft.com/office/powerpoint/2010/main" val="324485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6812" y="1052736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включает в себя 3 этапа: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(практический)</a:t>
            </a:r>
          </a:p>
          <a:p>
            <a:pPr lvl="0" algn="ctr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недели соответствует определенному цвету. Для поднятия эмоционального настроения каждого из детей предлагается одеться в цвет дня, и принести в детский сад предмет или игрушку этого цвета. Деятельность детей в группе также подчинена определенному цвету.</a:t>
            </a:r>
          </a:p>
        </p:txBody>
      </p:sp>
    </p:spTree>
    <p:extLst>
      <p:ext uri="{BB962C8B-B14F-4D97-AF65-F5344CB8AC3E}">
        <p14:creationId xmlns:p14="http://schemas.microsoft.com/office/powerpoint/2010/main" val="2423583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6013" y="1738313"/>
            <a:ext cx="69119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6013" y="260350"/>
            <a:ext cx="7777162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altLang="ru-RU" sz="3200" b="1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457200" indent="-457200" fontAlgn="auto">
              <a:spcAft>
                <a:spcPts val="0"/>
              </a:spcAft>
              <a:buFontTx/>
              <a:buChar char="-"/>
              <a:defRPr/>
            </a:pPr>
            <a:endParaRPr lang="ru-RU" altLang="ru-RU" sz="3200" dirty="0">
              <a:solidFill>
                <a:srgbClr val="000000"/>
              </a:solidFill>
              <a:latin typeface="+mn-lt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altLang="ru-RU" sz="3200" b="1" dirty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684213" y="981075"/>
            <a:ext cx="74882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серии тематических разноцветных дней с детьми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 группе раннего возраста и </a:t>
            </a:r>
          </a:p>
          <a:p>
            <a:pPr algn="ctr"/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 младшей группе</a:t>
            </a:r>
            <a:endParaRPr lang="ru-RU" sz="32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день"</a:t>
            </a:r>
          </a:p>
          <a:p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Синий день</a:t>
            </a:r>
            <a:r>
              <a:rPr lang="uk-UA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 день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32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Зеленый день</a:t>
            </a:r>
            <a:r>
              <a:rPr lang="uk-UA" sz="32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>
              <a:buFontTx/>
              <a:buChar char="-"/>
            </a:pPr>
            <a:r>
              <a:rPr lang="uk-UA" sz="32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Разноцветный</a:t>
            </a:r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день</a:t>
            </a:r>
            <a:r>
              <a:rPr lang="uk-UA" sz="32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827584" y="404664"/>
            <a:ext cx="748823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Проведение серии тематических разноцветных дней с детьми</a:t>
            </a:r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 средней группе возраста</a:t>
            </a:r>
            <a:endParaRPr lang="ru-RU" sz="32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день"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Синий 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день и голубой</a:t>
            </a:r>
            <a:r>
              <a:rPr lang="uk-UA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день и оранжевый</a:t>
            </a: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32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Зеленый день</a:t>
            </a:r>
            <a:r>
              <a:rPr lang="uk-UA" sz="32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>
              <a:buFontTx/>
              <a:buChar char="-"/>
            </a:pPr>
            <a:r>
              <a:rPr lang="uk-UA" sz="32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Разноцветный</a:t>
            </a:r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день</a:t>
            </a:r>
            <a:r>
              <a:rPr lang="uk-UA" sz="32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584" y="404664"/>
            <a:ext cx="748823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Проведение серии тематических разноцветных дней с детьми</a:t>
            </a:r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 старшей и подготовительной группах 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день"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Синий 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день и голубой</a:t>
            </a:r>
            <a:r>
              <a:rPr lang="uk-UA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день и оранжевый</a:t>
            </a: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32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Зеленый день</a:t>
            </a:r>
            <a:r>
              <a:rPr lang="uk-UA" sz="32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>
              <a:buFontTx/>
              <a:buChar char="-"/>
            </a:pPr>
            <a:r>
              <a:rPr lang="uk-UA" sz="32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Разноцветный</a:t>
            </a:r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день</a:t>
            </a:r>
            <a:r>
              <a:rPr lang="uk-UA" sz="32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95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6013" y="1738313"/>
            <a:ext cx="69119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1116013" y="260350"/>
            <a:ext cx="77771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5400" b="1">
                <a:solidFill>
                  <a:srgbClr val="FF0000"/>
                </a:solidFill>
              </a:rPr>
              <a:t> </a:t>
            </a:r>
            <a:endParaRPr lang="ru-RU" altLang="ru-RU" sz="3200">
              <a:solidFill>
                <a:srgbClr val="FF0000"/>
              </a:solidFill>
            </a:endParaRPr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971600" y="1124744"/>
            <a:ext cx="6264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Тематический день - </a:t>
            </a: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«Красный день»</a:t>
            </a:r>
            <a:r>
              <a:rPr lang="uk-UA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468313" y="1858963"/>
            <a:ext cx="75596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Примерные мероприятия для проведения тематического дня: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- Рассматривание иллюстраций, предметных картинок, игрушек и предметов – красного цвета (предметно развивающая среда).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- Чтение: «Божья коровка лети на небко…», сказка Н. Павловой «Земляничка».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- Конструирование: «Красная башня»</a:t>
            </a:r>
          </a:p>
          <a:p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- Аппликация «Звездочки»</a:t>
            </a:r>
            <a:br>
              <a:rPr lang="ru-RU" sz="2400">
                <a:solidFill>
                  <a:srgbClr val="FF0000"/>
                </a:solidFill>
                <a:latin typeface="Calibri" pitchFamily="34" charset="0"/>
              </a:rPr>
            </a:br>
            <a:endParaRPr lang="ru-RU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839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95536" y="1556792"/>
            <a:ext cx="4093411" cy="2880320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842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55976" y="2924944"/>
            <a:ext cx="4176464" cy="3132348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907704" y="548680"/>
            <a:ext cx="5616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Тематический день -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«Красный день»</a:t>
            </a:r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6013" y="1738313"/>
            <a:ext cx="69119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7" name="Рисунок 6" descr="IMG_84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908720"/>
            <a:ext cx="4283968" cy="3212976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84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20072" y="2204864"/>
            <a:ext cx="3786345" cy="3189813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6013" y="1738313"/>
            <a:ext cx="69119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1116013" y="260350"/>
            <a:ext cx="777716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FF0000"/>
                </a:solidFill>
              </a:rPr>
              <a:t> Аппликация «Звездочки»</a:t>
            </a:r>
          </a:p>
          <a:p>
            <a:pPr algn="ctr"/>
            <a:endParaRPr lang="ru-RU" altLang="ru-RU" sz="3200">
              <a:solidFill>
                <a:srgbClr val="000099"/>
              </a:solidFill>
            </a:endParaRPr>
          </a:p>
          <a:p>
            <a:pPr algn="ctr"/>
            <a:endParaRPr lang="ru-RU" altLang="ru-RU" sz="32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" name="Рисунок 6" descr="IMG_84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2060848"/>
            <a:ext cx="3528391" cy="2646294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876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427984" y="1340768"/>
            <a:ext cx="3924944" cy="2651059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5800" y="381000"/>
            <a:ext cx="7772400" cy="609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i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 проекта</a:t>
            </a:r>
            <a:endParaRPr lang="ru-RU" i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57200" y="1295400"/>
            <a:ext cx="74676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составу: дошкольное образовательное учреждение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срокам: краткосрочный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типу: познавательно - творческий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неделя </a:t>
            </a:r>
          </a:p>
          <a:p>
            <a:pPr algn="just"/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– дети 1,5 - 8 лет </a:t>
            </a:r>
          </a:p>
          <a:p>
            <a:pPr algn="just"/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 партнеры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Воспитатели, дети всех групп группы, родители (законные представители)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58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3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6013" y="1738313"/>
            <a:ext cx="69119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1331913" y="549275"/>
            <a:ext cx="6553200" cy="437038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5400" b="1">
                <a:solidFill>
                  <a:srgbClr val="FFFF00"/>
                </a:solidFill>
              </a:rPr>
              <a:t>ЖЕЛТЫЙ ДЕНЬ</a:t>
            </a:r>
          </a:p>
          <a:p>
            <a:pPr algn="ctr"/>
            <a:r>
              <a:rPr lang="ru-RU" sz="3200" b="1">
                <a:solidFill>
                  <a:srgbClr val="FFFF00"/>
                </a:solidFill>
                <a:latin typeface="Calibri" pitchFamily="34" charset="0"/>
              </a:rPr>
              <a:t>Желтый </a:t>
            </a:r>
            <a:r>
              <a:rPr lang="ru-RU" sz="3200">
                <a:solidFill>
                  <a:srgbClr val="FFFF00"/>
                </a:solidFill>
                <a:latin typeface="Calibri" pitchFamily="34" charset="0"/>
              </a:rPr>
              <a:t>- очень теплый цвет,</a:t>
            </a:r>
            <a:br>
              <a:rPr lang="ru-RU" sz="3200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3200">
                <a:solidFill>
                  <a:srgbClr val="FFFF00"/>
                </a:solidFill>
                <a:latin typeface="Calibri" pitchFamily="34" charset="0"/>
              </a:rPr>
              <a:t>Желтый - солнца в небе свет.</a:t>
            </a:r>
            <a:br>
              <a:rPr lang="ru-RU" sz="3200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3200">
                <a:solidFill>
                  <a:srgbClr val="FFFF00"/>
                </a:solidFill>
                <a:latin typeface="Calibri" pitchFamily="34" charset="0"/>
              </a:rPr>
              <a:t>Желтый есть еще лимон – </a:t>
            </a:r>
            <a:br>
              <a:rPr lang="ru-RU" sz="3200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3200">
                <a:solidFill>
                  <a:srgbClr val="FFFF00"/>
                </a:solidFill>
                <a:latin typeface="Calibri" pitchFamily="34" charset="0"/>
              </a:rPr>
              <a:t>Очень-очень кислый он.</a:t>
            </a:r>
          </a:p>
          <a:p>
            <a:r>
              <a:rPr lang="ru-RU" sz="3200">
                <a:latin typeface="Calibri" pitchFamily="34" charset="0"/>
              </a:rPr>
              <a:t/>
            </a:r>
            <a:br>
              <a:rPr lang="ru-RU" sz="3200">
                <a:latin typeface="Calibri" pitchFamily="34" charset="0"/>
              </a:rPr>
            </a:br>
            <a:endParaRPr lang="ru-RU" altLang="ru-RU" sz="320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ru-RU" altLang="ru-RU" sz="3200">
              <a:solidFill>
                <a:srgbClr val="000099"/>
              </a:solidFill>
            </a:endParaRPr>
          </a:p>
        </p:txBody>
      </p:sp>
      <p:pic>
        <p:nvPicPr>
          <p:cNvPr id="5" name="Рисунок 4" descr="IMG_876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43808" y="3483006"/>
            <a:ext cx="3816424" cy="2862318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6013" y="1738313"/>
            <a:ext cx="69119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9" name="Рисунок 8" descr="IMG_847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932040" y="1628800"/>
            <a:ext cx="3803282" cy="2699760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847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7544" y="1700808"/>
            <a:ext cx="3968265" cy="2808311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3" name="Прямоугольник 7"/>
          <p:cNvSpPr>
            <a:spLocks noChangeArrowheads="1"/>
          </p:cNvSpPr>
          <p:nvPr/>
        </p:nvSpPr>
        <p:spPr bwMode="auto">
          <a:xfrm>
            <a:off x="2771775" y="188913"/>
            <a:ext cx="4032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FFC000"/>
                </a:solidFill>
              </a:rPr>
              <a:t>Утренняя гимнастика 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8533.JPG"/>
          <p:cNvPicPr>
            <a:picLocks noChangeAspect="1"/>
          </p:cNvPicPr>
          <p:nvPr/>
        </p:nvPicPr>
        <p:blipFill rotWithShape="1">
          <a:blip r:embed="rId2" cstate="screen"/>
          <a:srcRect l="14950" t="26957"/>
          <a:stretch/>
        </p:blipFill>
        <p:spPr>
          <a:xfrm>
            <a:off x="4708418" y="1484784"/>
            <a:ext cx="4304075" cy="2772307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852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9552" y="1340768"/>
            <a:ext cx="3851920" cy="2888940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908175" y="188913"/>
            <a:ext cx="4392613" cy="584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+mn-lt"/>
                <a:cs typeface="+mn-cs"/>
              </a:rPr>
              <a:t>«</a:t>
            </a:r>
            <a:r>
              <a:rPr lang="ru-RU" sz="3200" b="1" dirty="0">
                <a:solidFill>
                  <a:srgbClr val="FFFF00"/>
                </a:solidFill>
                <a:latin typeface="+mn-lt"/>
                <a:cs typeface="+mn-cs"/>
              </a:rPr>
              <a:t>Солнышко добра»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859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27584" y="2708920"/>
            <a:ext cx="3384376" cy="3002462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859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692696"/>
            <a:ext cx="4032448" cy="3024336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59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7584" y="620688"/>
            <a:ext cx="3648405" cy="2736304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859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16016" y="1844824"/>
            <a:ext cx="3912523" cy="3356992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6013" y="1738313"/>
            <a:ext cx="69119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1116013" y="260350"/>
            <a:ext cx="7777162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5400" b="1">
                <a:solidFill>
                  <a:srgbClr val="000099"/>
                </a:solidFill>
              </a:rPr>
              <a:t>СИНИЙ ДЕНЬ</a:t>
            </a:r>
            <a:endParaRPr lang="ru-RU" sz="320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ru-RU" sz="3200">
                <a:solidFill>
                  <a:srgbClr val="0070C0"/>
                </a:solidFill>
                <a:latin typeface="Calibri" pitchFamily="34" charset="0"/>
              </a:rPr>
              <a:t>Море синее бушует,</a:t>
            </a:r>
            <a:br>
              <a:rPr lang="ru-RU" sz="3200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3200">
                <a:solidFill>
                  <a:srgbClr val="0070C0"/>
                </a:solidFill>
                <a:latin typeface="Calibri" pitchFamily="34" charset="0"/>
              </a:rPr>
              <a:t>Волны пенные волнует.</a:t>
            </a:r>
            <a:br>
              <a:rPr lang="ru-RU" sz="3200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3200" b="1">
                <a:solidFill>
                  <a:srgbClr val="0070C0"/>
                </a:solidFill>
                <a:latin typeface="Calibri" pitchFamily="34" charset="0"/>
              </a:rPr>
              <a:t>Синий </a:t>
            </a:r>
            <a:r>
              <a:rPr lang="ru-RU" sz="3200">
                <a:solidFill>
                  <a:srgbClr val="0070C0"/>
                </a:solidFill>
                <a:latin typeface="Calibri" pitchFamily="34" charset="0"/>
              </a:rPr>
              <a:t>карандаш мы взяли,</a:t>
            </a:r>
            <a:br>
              <a:rPr lang="ru-RU" sz="3200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3200">
                <a:solidFill>
                  <a:srgbClr val="0070C0"/>
                </a:solidFill>
                <a:latin typeface="Calibri" pitchFamily="34" charset="0"/>
              </a:rPr>
              <a:t>Синий круг нарисовали.</a:t>
            </a:r>
          </a:p>
          <a:p>
            <a:r>
              <a:rPr lang="ru-RU" sz="3200">
                <a:latin typeface="Calibri" pitchFamily="34" charset="0"/>
              </a:rPr>
              <a:t/>
            </a:r>
            <a:br>
              <a:rPr lang="ru-RU" sz="3200">
                <a:latin typeface="Calibri" pitchFamily="34" charset="0"/>
              </a:rPr>
            </a:br>
            <a:endParaRPr lang="ru-RU" altLang="ru-RU" sz="320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ru-RU" altLang="ru-RU" sz="32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6013" y="1738313"/>
            <a:ext cx="69119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1116013" y="260350"/>
            <a:ext cx="67691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5400" b="1">
                <a:solidFill>
                  <a:srgbClr val="00B050"/>
                </a:solidFill>
              </a:rPr>
              <a:t>ЗЕЛЕНЫЙ ДЕНЬ</a:t>
            </a:r>
            <a:r>
              <a:rPr lang="ru-RU" sz="3200">
                <a:solidFill>
                  <a:srgbClr val="00B050"/>
                </a:solidFill>
                <a:latin typeface="Calibri" pitchFamily="34" charset="0"/>
              </a:rPr>
              <a:t/>
            </a:r>
            <a:br>
              <a:rPr lang="ru-RU" sz="3200">
                <a:solidFill>
                  <a:srgbClr val="00B050"/>
                </a:solidFill>
                <a:latin typeface="Calibri" pitchFamily="34" charset="0"/>
              </a:rPr>
            </a:br>
            <a:r>
              <a:rPr lang="ru-RU" sz="3200">
                <a:solidFill>
                  <a:srgbClr val="00B050"/>
                </a:solidFill>
                <a:latin typeface="Calibri" pitchFamily="34" charset="0"/>
              </a:rPr>
              <a:t>Зеленые листочки,</a:t>
            </a:r>
            <a:br>
              <a:rPr lang="ru-RU" sz="3200">
                <a:solidFill>
                  <a:srgbClr val="00B050"/>
                </a:solidFill>
                <a:latin typeface="Calibri" pitchFamily="34" charset="0"/>
              </a:rPr>
            </a:br>
            <a:r>
              <a:rPr lang="ru-RU" sz="3200">
                <a:solidFill>
                  <a:srgbClr val="00B050"/>
                </a:solidFill>
                <a:latin typeface="Calibri" pitchFamily="34" charset="0"/>
              </a:rPr>
              <a:t>Зеленая трава.</a:t>
            </a:r>
            <a:br>
              <a:rPr lang="ru-RU" sz="3200">
                <a:solidFill>
                  <a:srgbClr val="00B050"/>
                </a:solidFill>
                <a:latin typeface="Calibri" pitchFamily="34" charset="0"/>
              </a:rPr>
            </a:br>
            <a:r>
              <a:rPr lang="ru-RU" sz="3200">
                <a:solidFill>
                  <a:srgbClr val="00B050"/>
                </a:solidFill>
                <a:latin typeface="Calibri" pitchFamily="34" charset="0"/>
              </a:rPr>
              <a:t>Зеленые носочки</a:t>
            </a:r>
            <a:br>
              <a:rPr lang="ru-RU" sz="3200">
                <a:solidFill>
                  <a:srgbClr val="00B050"/>
                </a:solidFill>
                <a:latin typeface="Calibri" pitchFamily="34" charset="0"/>
              </a:rPr>
            </a:br>
            <a:r>
              <a:rPr lang="ru-RU" sz="3200">
                <a:solidFill>
                  <a:srgbClr val="00B050"/>
                </a:solidFill>
                <a:latin typeface="Calibri" pitchFamily="34" charset="0"/>
              </a:rPr>
              <a:t>Надену я с утра.</a:t>
            </a:r>
          </a:p>
          <a:p>
            <a:endParaRPr lang="ru-RU" altLang="ru-RU" sz="320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ru-RU" altLang="ru-RU" sz="3200">
              <a:solidFill>
                <a:srgbClr val="000099"/>
              </a:solidFill>
            </a:endParaRPr>
          </a:p>
        </p:txBody>
      </p:sp>
      <p:pic>
        <p:nvPicPr>
          <p:cNvPr id="5" name="Рисунок 4" descr="IMG_863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11760" y="3429000"/>
            <a:ext cx="3923928" cy="2942946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6013" y="1738313"/>
            <a:ext cx="69119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1116013" y="260350"/>
            <a:ext cx="77771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rgbClr val="00B050"/>
                </a:solidFill>
              </a:rPr>
              <a:t>  «Огуречик ,огуречик, не ходи на тот конечик, там мышка живет»</a:t>
            </a:r>
          </a:p>
          <a:p>
            <a:pPr algn="ctr"/>
            <a:endParaRPr lang="ru-RU" sz="3200">
              <a:solidFill>
                <a:srgbClr val="00B050"/>
              </a:solidFill>
              <a:latin typeface="Calibri" pitchFamily="34" charset="0"/>
            </a:endParaRPr>
          </a:p>
          <a:p>
            <a:pPr algn="ctr"/>
            <a:r>
              <a:rPr lang="ru-RU" sz="3200">
                <a:solidFill>
                  <a:srgbClr val="00B050"/>
                </a:solidFill>
                <a:latin typeface="Calibri" pitchFamily="34" charset="0"/>
              </a:rPr>
              <a:t/>
            </a:r>
            <a:br>
              <a:rPr lang="ru-RU" sz="3200">
                <a:solidFill>
                  <a:srgbClr val="00B050"/>
                </a:solidFill>
                <a:latin typeface="Calibri" pitchFamily="34" charset="0"/>
              </a:rPr>
            </a:br>
            <a:r>
              <a:rPr lang="ru-RU" sz="3200">
                <a:solidFill>
                  <a:srgbClr val="00B050"/>
                </a:solidFill>
                <a:latin typeface="Calibri" pitchFamily="34" charset="0"/>
              </a:rPr>
              <a:t>.</a:t>
            </a:r>
          </a:p>
          <a:p>
            <a:endParaRPr lang="ru-RU" altLang="ru-RU" sz="320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ru-RU" altLang="ru-RU" sz="3200">
              <a:solidFill>
                <a:srgbClr val="000099"/>
              </a:solidFill>
            </a:endParaRPr>
          </a:p>
        </p:txBody>
      </p:sp>
      <p:pic>
        <p:nvPicPr>
          <p:cNvPr id="9" name="Рисунок 8" descr="IMG_864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1412776"/>
            <a:ext cx="2898568" cy="4221088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_864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211960" y="1556792"/>
            <a:ext cx="4536504" cy="3193039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864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5576" y="332656"/>
            <a:ext cx="3241654" cy="3933056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865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915816" y="2636912"/>
            <a:ext cx="5703034" cy="3240360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6013" y="1738313"/>
            <a:ext cx="69119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38915" name="Прямоугольник 3"/>
          <p:cNvSpPr>
            <a:spLocks noChangeArrowheads="1"/>
          </p:cNvSpPr>
          <p:nvPr/>
        </p:nvSpPr>
        <p:spPr bwMode="auto">
          <a:xfrm>
            <a:off x="1116013" y="260350"/>
            <a:ext cx="7777162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5400" b="1">
                <a:solidFill>
                  <a:srgbClr val="FF0000"/>
                </a:solidFill>
              </a:rPr>
              <a:t>Р</a:t>
            </a:r>
            <a:r>
              <a:rPr lang="ru-RU" altLang="ru-RU" sz="5400" b="1">
                <a:solidFill>
                  <a:srgbClr val="0070C0"/>
                </a:solidFill>
              </a:rPr>
              <a:t>А</a:t>
            </a:r>
            <a:r>
              <a:rPr lang="ru-RU" altLang="ru-RU" sz="5400" b="1">
                <a:solidFill>
                  <a:srgbClr val="FFFF00"/>
                </a:solidFill>
              </a:rPr>
              <a:t>З</a:t>
            </a:r>
            <a:r>
              <a:rPr lang="ru-RU" altLang="ru-RU" sz="5400" b="1">
                <a:solidFill>
                  <a:srgbClr val="00B050"/>
                </a:solidFill>
              </a:rPr>
              <a:t>Н</a:t>
            </a:r>
            <a:r>
              <a:rPr lang="ru-RU" altLang="ru-RU" sz="5400" b="1">
                <a:solidFill>
                  <a:srgbClr val="FF0000"/>
                </a:solidFill>
              </a:rPr>
              <a:t>О</a:t>
            </a:r>
            <a:r>
              <a:rPr lang="ru-RU" altLang="ru-RU" sz="5400" b="1">
                <a:solidFill>
                  <a:srgbClr val="0070C0"/>
                </a:solidFill>
              </a:rPr>
              <a:t>Ц</a:t>
            </a:r>
            <a:r>
              <a:rPr lang="ru-RU" altLang="ru-RU" sz="5400" b="1">
                <a:solidFill>
                  <a:srgbClr val="FFFF00"/>
                </a:solidFill>
              </a:rPr>
              <a:t>В</a:t>
            </a:r>
            <a:r>
              <a:rPr lang="ru-RU" altLang="ru-RU" sz="5400" b="1">
                <a:solidFill>
                  <a:srgbClr val="00B050"/>
                </a:solidFill>
              </a:rPr>
              <a:t>Е</a:t>
            </a:r>
            <a:r>
              <a:rPr lang="ru-RU" altLang="ru-RU" sz="5400" b="1">
                <a:solidFill>
                  <a:srgbClr val="FF0000"/>
                </a:solidFill>
              </a:rPr>
              <a:t>Т</a:t>
            </a:r>
            <a:r>
              <a:rPr lang="ru-RU" altLang="ru-RU" sz="5400" b="1">
                <a:solidFill>
                  <a:srgbClr val="0070C0"/>
                </a:solidFill>
              </a:rPr>
              <a:t>Н</a:t>
            </a:r>
            <a:r>
              <a:rPr lang="ru-RU" altLang="ru-RU" sz="5400" b="1">
                <a:solidFill>
                  <a:srgbClr val="FFFF00"/>
                </a:solidFill>
              </a:rPr>
              <a:t>Ы</a:t>
            </a:r>
            <a:r>
              <a:rPr lang="ru-RU" altLang="ru-RU" sz="5400" b="1">
                <a:solidFill>
                  <a:srgbClr val="00B050"/>
                </a:solidFill>
              </a:rPr>
              <a:t>Й </a:t>
            </a:r>
            <a:r>
              <a:rPr lang="ru-RU" altLang="ru-RU" sz="5400" b="1">
                <a:solidFill>
                  <a:srgbClr val="FF0000"/>
                </a:solidFill>
              </a:rPr>
              <a:t>Д</a:t>
            </a:r>
            <a:r>
              <a:rPr lang="ru-RU" altLang="ru-RU" sz="5400" b="1">
                <a:solidFill>
                  <a:srgbClr val="0070C0"/>
                </a:solidFill>
              </a:rPr>
              <a:t>Е</a:t>
            </a:r>
            <a:r>
              <a:rPr lang="ru-RU" altLang="ru-RU" sz="5400" b="1">
                <a:solidFill>
                  <a:srgbClr val="FFFF00"/>
                </a:solidFill>
              </a:rPr>
              <a:t>Н</a:t>
            </a:r>
            <a:r>
              <a:rPr lang="ru-RU" altLang="ru-RU" sz="5400" b="1">
                <a:solidFill>
                  <a:srgbClr val="00B050"/>
                </a:solidFill>
              </a:rPr>
              <a:t>Ь</a:t>
            </a:r>
          </a:p>
          <a:p>
            <a:pPr algn="ctr"/>
            <a:endParaRPr lang="ru-RU" altLang="ru-RU" sz="2400" b="1">
              <a:solidFill>
                <a:srgbClr val="00B050"/>
              </a:solidFill>
            </a:endParaRPr>
          </a:p>
          <a:p>
            <a:pPr algn="ctr"/>
            <a:r>
              <a:rPr lang="ru-RU" altLang="ru-RU" sz="2400" b="1">
                <a:solidFill>
                  <a:srgbClr val="FF0000"/>
                </a:solidFill>
              </a:rPr>
              <a:t>Краски сегодня ужасно устали:</a:t>
            </a:r>
          </a:p>
          <a:p>
            <a:pPr algn="ctr"/>
            <a:r>
              <a:rPr lang="ru-RU" altLang="ru-RU" sz="2400" b="1">
                <a:solidFill>
                  <a:srgbClr val="0070C0"/>
                </a:solidFill>
              </a:rPr>
              <a:t>Радугу в небе они рисовали.</a:t>
            </a:r>
          </a:p>
          <a:p>
            <a:pPr algn="ctr"/>
            <a:r>
              <a:rPr lang="ru-RU" altLang="ru-RU" sz="2400" b="1">
                <a:solidFill>
                  <a:srgbClr val="FFFF00"/>
                </a:solidFill>
              </a:rPr>
              <a:t>Долго трудились над радугой краски,</a:t>
            </a:r>
          </a:p>
          <a:p>
            <a:pPr algn="ctr"/>
            <a:r>
              <a:rPr lang="ru-RU" altLang="ru-RU" sz="2400" b="1">
                <a:solidFill>
                  <a:srgbClr val="00B050"/>
                </a:solidFill>
              </a:rPr>
              <a:t>Вся разноцветная – вот красота!</a:t>
            </a:r>
          </a:p>
          <a:p>
            <a:pPr algn="ctr"/>
            <a:r>
              <a:rPr lang="ru-RU" altLang="ru-RU" sz="2400" b="1">
                <a:solidFill>
                  <a:srgbClr val="FF0000"/>
                </a:solidFill>
              </a:rPr>
              <a:t>Ты </a:t>
            </a:r>
            <a:r>
              <a:rPr lang="ru-RU" altLang="ru-RU" sz="2400" b="1">
                <a:solidFill>
                  <a:srgbClr val="0070C0"/>
                </a:solidFill>
              </a:rPr>
              <a:t>полюбуйся, </a:t>
            </a:r>
            <a:r>
              <a:rPr lang="ru-RU" altLang="ru-RU" sz="2400" b="1">
                <a:solidFill>
                  <a:srgbClr val="FFFF00"/>
                </a:solidFill>
              </a:rPr>
              <a:t>какие</a:t>
            </a:r>
            <a:r>
              <a:rPr lang="ru-RU" altLang="ru-RU" sz="2400" b="1">
                <a:solidFill>
                  <a:srgbClr val="00B050"/>
                </a:solidFill>
              </a:rPr>
              <a:t> цвета.</a:t>
            </a:r>
          </a:p>
          <a:p>
            <a:pPr algn="ctr"/>
            <a:endParaRPr lang="ru-RU" sz="3200">
              <a:solidFill>
                <a:srgbClr val="00B050"/>
              </a:solidFill>
              <a:latin typeface="Calibri" pitchFamily="34" charset="0"/>
            </a:endParaRPr>
          </a:p>
          <a:p>
            <a:pPr algn="ctr"/>
            <a:r>
              <a:rPr lang="ru-RU" sz="3200">
                <a:solidFill>
                  <a:srgbClr val="00B050"/>
                </a:solidFill>
                <a:latin typeface="Calibri" pitchFamily="34" charset="0"/>
              </a:rPr>
              <a:t/>
            </a:r>
            <a:br>
              <a:rPr lang="ru-RU" sz="3200">
                <a:solidFill>
                  <a:srgbClr val="00B050"/>
                </a:solidFill>
                <a:latin typeface="Calibri" pitchFamily="34" charset="0"/>
              </a:rPr>
            </a:br>
            <a:endParaRPr lang="ru-RU" altLang="ru-RU" sz="32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64143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записка:</a:t>
            </a:r>
            <a:endParaRPr lang="ru-RU" sz="280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268760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 «Цветная неделька» проводится одновременно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группах и помещениях детского сада. </a:t>
            </a:r>
            <a:endParaRPr lang="ru-RU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«окрашиваются» в тот или иной цвет, при этом активно общаются друг с другом во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совместных режимных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моментов.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ДОУ планируется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достичь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положительных результатов во всестороннем развитии детей.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07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6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55168" y="620688"/>
            <a:ext cx="6336704" cy="4752528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«Разноцветные шары»</a:t>
            </a:r>
          </a:p>
        </p:txBody>
      </p:sp>
      <p:pic>
        <p:nvPicPr>
          <p:cNvPr id="4" name="Содержимое 3" descr="IMG_875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59632" y="1268760"/>
            <a:ext cx="6854608" cy="4752528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проекта:</a:t>
            </a:r>
            <a:r>
              <a:rPr lang="ru-RU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60851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Дальнейшая непрерывная систематическая работа на формирование сенсорных эталонов у детей раннего возраста;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Дополнение системы дидактическими играми и материалами;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Продолжение работы по использованию проектных технологий по сенсорному развитию.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СПАСИБО ЗА ВНИМАНИЕ!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6013" y="1738313"/>
            <a:ext cx="69119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1042988" y="-252413"/>
            <a:ext cx="6481762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3200" b="1">
              <a:solidFill>
                <a:srgbClr val="000099"/>
              </a:solidFill>
            </a:endParaRPr>
          </a:p>
          <a:p>
            <a:pPr algn="ctr"/>
            <a:r>
              <a:rPr lang="ru-RU" altLang="ru-RU" sz="3200" b="1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1038225" y="703263"/>
            <a:ext cx="6408738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467544" y="2204864"/>
            <a:ext cx="83534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3200" dirty="0">
              <a:solidFill>
                <a:srgbClr val="000099"/>
              </a:solidFill>
            </a:endParaRPr>
          </a:p>
          <a:p>
            <a:r>
              <a:rPr lang="ru-RU" altLang="ru-RU" sz="3200" dirty="0">
                <a:solidFill>
                  <a:srgbClr val="000099"/>
                </a:solidFill>
              </a:rPr>
              <a:t> </a:t>
            </a:r>
            <a:endParaRPr lang="ru-RU" altLang="ru-RU" sz="3200" dirty="0">
              <a:solidFill>
                <a:srgbClr val="000000"/>
              </a:solidFill>
            </a:endParaRPr>
          </a:p>
        </p:txBody>
      </p:sp>
      <p:sp>
        <p:nvSpPr>
          <p:cNvPr id="3078" name="Прямоугольник 5"/>
          <p:cNvSpPr>
            <a:spLocks noChangeArrowheads="1"/>
          </p:cNvSpPr>
          <p:nvPr/>
        </p:nvSpPr>
        <p:spPr bwMode="auto">
          <a:xfrm>
            <a:off x="143508" y="548680"/>
            <a:ext cx="8856984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Цели проекта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Сплотить педагогический </a:t>
            </a:r>
            <a:r>
              <a:rPr lang="ru-RU" sz="19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коллектив, </a:t>
            </a:r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взаимодействие </a:t>
            </a:r>
            <a:r>
              <a:rPr lang="ru-RU" sz="19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воспитателями, </a:t>
            </a:r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</a:t>
            </a:r>
            <a:r>
              <a:rPr lang="ru-RU" sz="19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</a:t>
            </a:r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 как у детей, так и у взрослых. </a:t>
            </a:r>
          </a:p>
          <a:p>
            <a:pPr marL="457200" indent="-457200">
              <a:buAutoNum type="arabicPeriod"/>
            </a:pPr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педагогам раскрыть </a:t>
            </a:r>
            <a:r>
              <a:rPr lang="ru-RU" sz="19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</a:t>
            </a:r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</a:t>
            </a:r>
            <a:r>
              <a:rPr lang="ru-RU" sz="19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способности, умение работать в команде, договариваться с родителями, включать их в образовательный </a:t>
            </a:r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процесс.</a:t>
            </a:r>
          </a:p>
          <a:p>
            <a:pPr marL="457200" indent="-457200">
              <a:buAutoNum type="arabicPeriod"/>
            </a:pPr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</a:t>
            </a:r>
            <a:r>
              <a:rPr lang="ru-RU" sz="19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всестороннего развития </a:t>
            </a:r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pPr marL="457200" indent="-457200">
              <a:buAutoNum type="arabicPeriod"/>
            </a:pPr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детей раннего и младшего возраста устойчивые знания цвета, а у детей среднего и старшего возраста закрепить знания </a:t>
            </a:r>
            <a:r>
              <a:rPr lang="ru-RU" sz="19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цветах радуги и днях недели, </a:t>
            </a:r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19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радостного настроения сплочение </a:t>
            </a:r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коллектива в каждой группе. </a:t>
            </a:r>
          </a:p>
          <a:p>
            <a:pPr marL="457200" indent="-457200">
              <a:buAutoNum type="arabicPeriod"/>
            </a:pPr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19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активного участия родителей в жизни </a:t>
            </a:r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возрастной группе и в целом  дошкольном учреждении.</a:t>
            </a:r>
          </a:p>
          <a:p>
            <a:pPr marL="457200" indent="-457200">
              <a:buAutoNum type="arabicPeriod"/>
            </a:pPr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</a:t>
            </a:r>
            <a:r>
              <a:rPr lang="ru-RU" sz="19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 - родительские </a:t>
            </a:r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отношения. Развивать </a:t>
            </a:r>
            <a:r>
              <a:rPr lang="ru-RU" sz="19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 родителей и детей в процессе совместной деятельности.</a:t>
            </a:r>
          </a:p>
          <a:p>
            <a:pPr marL="457200" indent="-457200">
              <a:buAutoNum type="arabicPeriod"/>
            </a:pP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3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521" y="1124744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0099"/>
                </a:solidFill>
              </a:rPr>
              <a:t>Группа раннего возраста: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сформировать умение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и правильно называть основные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у детей зрительные способы обследования предметов;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в  группировании предметов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заданным  признакам, учить работать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образцу. </a:t>
            </a:r>
          </a:p>
          <a:p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Развивающие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зрительную реакцию на предметы окружающего мира, замечать их форму и цвет.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познавательные процессы (восприятие, внимание,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 логическое мышление)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мелкую моторику.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Воспитательные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- воспитывать умение играть рядом, объединяясь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подгруппки;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способность слушать и слышать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воспитателя.</a:t>
            </a:r>
            <a:endParaRPr lang="ru-RU" alt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6296" y="35907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9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5907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024" y="1052736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0099"/>
                </a:solidFill>
              </a:rPr>
              <a:t>Младшая группа :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различать и правильно называть основные цвета;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зрительные способы обследования предметов;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упражнять в  группировании предметов по заданным  признакам,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умение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по образцу.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соотносить форму предметов с формой плоскостных изображений и объемных геометрических тел (шар, кубик, кирпичик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Развивающие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зрительную реакцию на предметы окружающего мира, замечать их форму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познавательные процессы (восприятие, внимание, память) 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мелкую моторику.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Воспитательные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умение играть группой и подгруппой;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способность слушать и слышать воспитателя</a:t>
            </a:r>
            <a:endParaRPr lang="ru-RU" alt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2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332656"/>
            <a:ext cx="2818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96752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0099"/>
                </a:solidFill>
              </a:rPr>
              <a:t>Средняя </a:t>
            </a:r>
            <a:r>
              <a:rPr lang="ru-RU" altLang="ru-RU" b="1" dirty="0">
                <a:solidFill>
                  <a:srgbClr val="000099"/>
                </a:solidFill>
              </a:rPr>
              <a:t>группа :</a:t>
            </a:r>
            <a:r>
              <a:rPr lang="ru-RU" i="1" dirty="0">
                <a:latin typeface="Calibri" pitchFamily="34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pPr lvl="0">
              <a:buClrTx/>
            </a:pP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1.Образовательные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>
              <a:buClrTx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детей знания основных цветов, умения различать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их; находить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предметы заданного цвета в окружающем мире.</a:t>
            </a:r>
          </a:p>
          <a:p>
            <a:pPr>
              <a:buClrTx/>
            </a:pP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Развивающие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умение различать теплые и холодные цвета,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умение рассказывать о цвете,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сопоставлении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предметов и их изображений по цвету.</a:t>
            </a:r>
          </a:p>
          <a:p>
            <a:pPr>
              <a:buClrTx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познавательные процессы (восприятие, внимание, память, мышление)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художественно-эстетическое восприятие окружающего мира.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Воспитательные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Воспитывать эстетические чувства, умение 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видеть </a:t>
            </a:r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прекрасное в окружающем 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мире, желание его беречь и украшать.</a:t>
            </a:r>
            <a:endParaRPr lang="ru-RU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4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96752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0099"/>
                </a:solidFill>
              </a:rPr>
              <a:t>Старшая </a:t>
            </a:r>
            <a:r>
              <a:rPr lang="ru-RU" altLang="ru-RU" b="1" dirty="0">
                <a:solidFill>
                  <a:srgbClr val="000099"/>
                </a:solidFill>
              </a:rPr>
              <a:t>группа :</a:t>
            </a:r>
            <a:r>
              <a:rPr lang="ru-RU" i="1" dirty="0">
                <a:latin typeface="Calibri" pitchFamily="34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pPr lvl="0">
              <a:buClrTx/>
            </a:pP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1.Образовательные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lvl="0" indent="-285750">
              <a:buClrTx/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знания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цветах радуги и днях недели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ClrTx/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 сознания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эмоционального насыщения в процессе детско-взрослого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взаимодействия; </a:t>
            </a:r>
          </a:p>
          <a:p>
            <a:pPr lvl="0">
              <a:buClrTx/>
            </a:pP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Развивающие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/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эмоциональной насыщенности детского творчества, становлению эвристической структуры личности; </a:t>
            </a:r>
          </a:p>
          <a:p>
            <a:pPr marL="285750" lvl="0" indent="-285750">
              <a:buClrTx/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речевую активность, упражнять в подборе существительных к прилагательному, развивать связную речь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творческий, интеллектуальный, чувственный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 потенциала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ребенка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buClrTx/>
            </a:pPr>
            <a:r>
              <a:rPr lang="ru-RU" dirty="0" smtClean="0"/>
              <a:t> </a:t>
            </a: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Воспитательные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Воспитывать эстетические чувства, умение 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видеть </a:t>
            </a:r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прекрасное в окружающем 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мире, желание его беречь и украшать.</a:t>
            </a:r>
          </a:p>
          <a:p>
            <a:pPr>
              <a:buClrTx/>
            </a:pP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-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сплочению детского коллектива.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332656"/>
            <a:ext cx="2818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108650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-34512"/>
            <a:ext cx="2818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9018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0099"/>
                </a:solidFill>
              </a:rPr>
              <a:t>                Подготовительная к школе </a:t>
            </a:r>
            <a:r>
              <a:rPr lang="ru-RU" altLang="ru-RU" b="1" dirty="0">
                <a:solidFill>
                  <a:srgbClr val="000099"/>
                </a:solidFill>
              </a:rPr>
              <a:t>группа :</a:t>
            </a:r>
            <a:r>
              <a:rPr lang="ru-RU" i="1" dirty="0">
                <a:latin typeface="Calibri" pitchFamily="34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pPr lvl="0">
              <a:buClrTx/>
            </a:pP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1.Образовательные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lvl="0" indent="-285750">
              <a:buClrTx/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сознания и эмоционального насыщения в процессе детско-взрослого взаимодействия;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ClrTx/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о цветах радуги и днях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недели; </a:t>
            </a:r>
          </a:p>
          <a:p>
            <a:pPr marL="285750" lvl="0" indent="-285750">
              <a:buClrTx/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кругозор детей.</a:t>
            </a:r>
          </a:p>
          <a:p>
            <a:pPr marL="285750" lvl="0" indent="-285750">
              <a:buClrTx/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договариваться между собой, умение ставить цели, умение определять пути решения, умение делать выводы.</a:t>
            </a:r>
          </a:p>
          <a:p>
            <a:pPr lvl="0">
              <a:buClrTx/>
            </a:pPr>
            <a:r>
              <a:rPr lang="ru-RU" sz="17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Развивающие</a:t>
            </a: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эмоциональность детского творчества; </a:t>
            </a:r>
          </a:p>
          <a:p>
            <a:pPr marL="285750" indent="-285750"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становлению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эвристической структуры личности; </a:t>
            </a:r>
          </a:p>
          <a:p>
            <a:pPr marL="285750" indent="-285750">
              <a:buFontTx/>
              <a:buChar char="-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речевую активность, упражнять в подборе существительных к прилагательному, развивать связную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речь;</a:t>
            </a:r>
          </a:p>
          <a:p>
            <a:pPr marL="285750" indent="-285750"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творческий, интеллектуальный, чувственный и эмоциональный потенциала каждого ребенка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700" dirty="0"/>
              <a:t> </a:t>
            </a:r>
            <a:endParaRPr lang="ru-RU" sz="1700" dirty="0" smtClean="0"/>
          </a:p>
          <a:p>
            <a:pPr marL="285750" indent="-285750">
              <a:buFontTx/>
              <a:buChar char="-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понять, осознать значимость позитивного отношения к жизни;</a:t>
            </a:r>
          </a:p>
          <a:p>
            <a:pPr lvl="0">
              <a:buClrTx/>
            </a:pPr>
            <a:r>
              <a:rPr lang="ru-RU" sz="1700" dirty="0" smtClean="0"/>
              <a:t> </a:t>
            </a:r>
            <a:r>
              <a:rPr 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Воспитательные</a:t>
            </a:r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7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Воспитывать эстетические чувства, умение видеть прекрасное в окружающем мире, желание его беречь и </a:t>
            </a:r>
            <a:r>
              <a:rPr lang="ru-RU" sz="17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украшать;</a:t>
            </a:r>
            <a:endParaRPr lang="ru-RU" sz="17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r>
              <a:rPr lang="ru-RU" sz="17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               -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сплочению детского коллектива.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63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5894</TotalTime>
  <Words>905</Words>
  <Application>Microsoft Office PowerPoint</Application>
  <PresentationFormat>Экран (4:3)</PresentationFormat>
  <Paragraphs>152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«Разноцветные шары»</vt:lpstr>
      <vt:lpstr>Перспективы развития проекта: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Admin</cp:lastModifiedBy>
  <cp:revision>127</cp:revision>
  <dcterms:created xsi:type="dcterms:W3CDTF">2013-03-10T13:49:57Z</dcterms:created>
  <dcterms:modified xsi:type="dcterms:W3CDTF">2022-02-25T13:00:32Z</dcterms:modified>
</cp:coreProperties>
</file>