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0" r:id="rId2"/>
    <p:sldMasterId id="2147483744" r:id="rId3"/>
  </p:sldMasterIdLst>
  <p:notesMasterIdLst>
    <p:notesMasterId r:id="rId46"/>
  </p:notesMasterIdLst>
  <p:sldIdLst>
    <p:sldId id="275" r:id="rId4"/>
    <p:sldId id="276" r:id="rId5"/>
    <p:sldId id="322" r:id="rId6"/>
    <p:sldId id="277" r:id="rId7"/>
    <p:sldId id="298" r:id="rId8"/>
    <p:sldId id="308" r:id="rId9"/>
    <p:sldId id="316" r:id="rId10"/>
    <p:sldId id="307" r:id="rId11"/>
    <p:sldId id="325" r:id="rId12"/>
    <p:sldId id="326" r:id="rId13"/>
    <p:sldId id="327" r:id="rId14"/>
    <p:sldId id="309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14" r:id="rId23"/>
    <p:sldId id="335" r:id="rId24"/>
    <p:sldId id="336" r:id="rId25"/>
    <p:sldId id="338" r:id="rId26"/>
    <p:sldId id="339" r:id="rId27"/>
    <p:sldId id="318" r:id="rId28"/>
    <p:sldId id="310" r:id="rId29"/>
    <p:sldId id="311" r:id="rId30"/>
    <p:sldId id="312" r:id="rId31"/>
    <p:sldId id="315" r:id="rId32"/>
    <p:sldId id="340" r:id="rId33"/>
    <p:sldId id="341" r:id="rId34"/>
    <p:sldId id="317" r:id="rId35"/>
    <p:sldId id="324" r:id="rId36"/>
    <p:sldId id="323" r:id="rId37"/>
    <p:sldId id="321" r:id="rId38"/>
    <p:sldId id="342" r:id="rId39"/>
    <p:sldId id="343" r:id="rId40"/>
    <p:sldId id="344" r:id="rId41"/>
    <p:sldId id="345" r:id="rId42"/>
    <p:sldId id="346" r:id="rId43"/>
    <p:sldId id="319" r:id="rId44"/>
    <p:sldId id="279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42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DAA"/>
    <a:srgbClr val="A31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16" autoAdjust="0"/>
    <p:restoredTop sz="92652" autoAdjust="0"/>
  </p:normalViewPr>
  <p:slideViewPr>
    <p:cSldViewPr>
      <p:cViewPr>
        <p:scale>
          <a:sx n="66" d="100"/>
          <a:sy n="66" d="100"/>
        </p:scale>
        <p:origin x="-1398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4EEE6-529D-4EDA-8DF2-FD1DA0A91BA3}" type="doc">
      <dgm:prSet loTypeId="urn:microsoft.com/office/officeart/2005/8/layout/radial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D164D015-1372-4C3C-97DC-201D20E25E10}">
      <dgm:prSet phldrT="[Текст]" custT="1"/>
      <dgm:spPr/>
      <dgm:t>
        <a:bodyPr/>
        <a:lstStyle/>
        <a:p>
          <a:r>
            <a:rPr lang="ru-RU" sz="1800" u="none" dirty="0" smtClean="0">
              <a:latin typeface="Times New Roman" pitchFamily="18" charset="0"/>
              <a:cs typeface="Times New Roman" pitchFamily="18" charset="0"/>
            </a:rPr>
            <a:t>Участие в музыкально-литературных композициях, музыкально – литературных гостиных</a:t>
          </a:r>
          <a:endParaRPr lang="ru-RU" sz="1800" u="none" dirty="0">
            <a:latin typeface="Times New Roman" pitchFamily="18" charset="0"/>
            <a:cs typeface="Times New Roman" pitchFamily="18" charset="0"/>
          </a:endParaRPr>
        </a:p>
      </dgm:t>
    </dgm:pt>
    <dgm:pt modelId="{C99BF729-D94F-4972-92E4-59B47A1C258B}" type="parTrans" cxnId="{3EBA3C36-24DF-4F4B-AE80-CA8E1860C439}">
      <dgm:prSet/>
      <dgm:spPr/>
      <dgm:t>
        <a:bodyPr/>
        <a:lstStyle/>
        <a:p>
          <a:endParaRPr lang="ru-RU"/>
        </a:p>
      </dgm:t>
    </dgm:pt>
    <dgm:pt modelId="{A7751283-4F59-4B2B-A026-CA451F733F5E}" type="sibTrans" cxnId="{3EBA3C36-24DF-4F4B-AE80-CA8E1860C439}">
      <dgm:prSet/>
      <dgm:spPr/>
      <dgm:t>
        <a:bodyPr/>
        <a:lstStyle/>
        <a:p>
          <a:endParaRPr lang="ru-RU"/>
        </a:p>
      </dgm:t>
    </dgm:pt>
    <dgm:pt modelId="{75E8CC7A-EF49-4B4F-A894-0F04A6BD41A8}">
      <dgm:prSet custT="1"/>
      <dgm:spPr/>
      <dgm:t>
        <a:bodyPr/>
        <a:lstStyle/>
        <a:p>
          <a:r>
            <a:rPr lang="ru-RU" sz="1800" u="none" dirty="0" smtClean="0">
              <a:latin typeface="Times New Roman" pitchFamily="18" charset="0"/>
              <a:cs typeface="Times New Roman" pitchFamily="18" charset="0"/>
            </a:rPr>
            <a:t>Слушание классической музыки русских композиторов</a:t>
          </a:r>
          <a:endParaRPr lang="ru-RU" sz="1800" u="none" dirty="0">
            <a:latin typeface="Times New Roman" pitchFamily="18" charset="0"/>
            <a:cs typeface="Times New Roman" pitchFamily="18" charset="0"/>
          </a:endParaRPr>
        </a:p>
      </dgm:t>
    </dgm:pt>
    <dgm:pt modelId="{49A8E3B5-E001-4256-A914-7638072AB696}" type="parTrans" cxnId="{92E6D49F-9597-4987-8802-56953CC8128F}">
      <dgm:prSet/>
      <dgm:spPr/>
      <dgm:t>
        <a:bodyPr/>
        <a:lstStyle/>
        <a:p>
          <a:endParaRPr lang="ru-RU"/>
        </a:p>
      </dgm:t>
    </dgm:pt>
    <dgm:pt modelId="{F5CA8C95-7A4F-4557-BA22-35A7DE8F25F4}" type="sibTrans" cxnId="{92E6D49F-9597-4987-8802-56953CC8128F}">
      <dgm:prSet/>
      <dgm:spPr/>
      <dgm:t>
        <a:bodyPr/>
        <a:lstStyle/>
        <a:p>
          <a:endParaRPr lang="ru-RU"/>
        </a:p>
      </dgm:t>
    </dgm:pt>
    <dgm:pt modelId="{6B82BB9E-6A51-40FD-8FE8-57B9061B18BE}">
      <dgm:prSet custT="1"/>
      <dgm:spPr/>
      <dgm:t>
        <a:bodyPr/>
        <a:lstStyle/>
        <a:p>
          <a:r>
            <a:rPr lang="ru-RU" sz="1800" u="none" dirty="0" smtClean="0">
              <a:latin typeface="Times New Roman" pitchFamily="18" charset="0"/>
              <a:cs typeface="Times New Roman" pitchFamily="18" charset="0"/>
            </a:rPr>
            <a:t>Исполнение песен о Родине, Дне Победы, Защитниках Отечества</a:t>
          </a:r>
          <a:endParaRPr lang="ru-RU" sz="1800" u="none" dirty="0">
            <a:latin typeface="Times New Roman" pitchFamily="18" charset="0"/>
            <a:cs typeface="Times New Roman" pitchFamily="18" charset="0"/>
          </a:endParaRPr>
        </a:p>
      </dgm:t>
    </dgm:pt>
    <dgm:pt modelId="{0E2F63BE-8BA2-47B1-80DD-B5C06E0D9065}" type="parTrans" cxnId="{6EE6FEB7-D4AF-4B6A-87B4-EFB1474EC8FA}">
      <dgm:prSet/>
      <dgm:spPr/>
      <dgm:t>
        <a:bodyPr/>
        <a:lstStyle/>
        <a:p>
          <a:endParaRPr lang="ru-RU"/>
        </a:p>
      </dgm:t>
    </dgm:pt>
    <dgm:pt modelId="{6199BE99-C271-44CA-ABB4-27ABA6C5D7FC}" type="sibTrans" cxnId="{6EE6FEB7-D4AF-4B6A-87B4-EFB1474EC8FA}">
      <dgm:prSet/>
      <dgm:spPr/>
      <dgm:t>
        <a:bodyPr/>
        <a:lstStyle/>
        <a:p>
          <a:endParaRPr lang="ru-RU"/>
        </a:p>
      </dgm:t>
    </dgm:pt>
    <dgm:pt modelId="{FC8D3162-3DBD-4341-9E47-D260FC872FC4}">
      <dgm:prSet custT="1"/>
      <dgm:spPr/>
      <dgm:t>
        <a:bodyPr/>
        <a:lstStyle/>
        <a:p>
          <a:r>
            <a:rPr lang="ru-RU" sz="1800" u="none" dirty="0" smtClean="0">
              <a:latin typeface="Times New Roman" pitchFamily="18" charset="0"/>
              <a:cs typeface="Times New Roman" pitchFamily="18" charset="0"/>
            </a:rPr>
            <a:t>Знакомство с произведениями народного фольклора</a:t>
          </a:r>
          <a:endParaRPr lang="ru-RU" sz="1800" u="none" dirty="0">
            <a:latin typeface="Times New Roman" pitchFamily="18" charset="0"/>
            <a:cs typeface="Times New Roman" pitchFamily="18" charset="0"/>
          </a:endParaRPr>
        </a:p>
      </dgm:t>
    </dgm:pt>
    <dgm:pt modelId="{214B4831-75C1-4AB6-AFCA-9E149DA1F183}" type="parTrans" cxnId="{91211ED3-5B25-4975-A7AC-9CEBDCD8712C}">
      <dgm:prSet/>
      <dgm:spPr/>
      <dgm:t>
        <a:bodyPr/>
        <a:lstStyle/>
        <a:p>
          <a:endParaRPr lang="ru-RU"/>
        </a:p>
      </dgm:t>
    </dgm:pt>
    <dgm:pt modelId="{8D4EAB7B-ADF9-4624-804B-859BA8AF5869}" type="sibTrans" cxnId="{91211ED3-5B25-4975-A7AC-9CEBDCD8712C}">
      <dgm:prSet/>
      <dgm:spPr/>
      <dgm:t>
        <a:bodyPr/>
        <a:lstStyle/>
        <a:p>
          <a:endParaRPr lang="ru-RU"/>
        </a:p>
      </dgm:t>
    </dgm:pt>
    <dgm:pt modelId="{507356C3-3DBA-4C9C-BAED-F0D3475B73DC}">
      <dgm:prSet custT="1"/>
      <dgm:spPr/>
      <dgm:t>
        <a:bodyPr/>
        <a:lstStyle/>
        <a:p>
          <a:r>
            <a:rPr lang="ru-RU" sz="1800" u="none" dirty="0" smtClean="0">
              <a:latin typeface="Times New Roman" pitchFamily="18" charset="0"/>
              <a:cs typeface="Times New Roman" pitchFamily="18" charset="0"/>
            </a:rPr>
            <a:t>Подготовка и участие в патриотических праздниках</a:t>
          </a:r>
          <a:endParaRPr lang="ru-RU" sz="1800" u="none" dirty="0">
            <a:latin typeface="Times New Roman" pitchFamily="18" charset="0"/>
            <a:cs typeface="Times New Roman" pitchFamily="18" charset="0"/>
          </a:endParaRPr>
        </a:p>
      </dgm:t>
    </dgm:pt>
    <dgm:pt modelId="{75DEDA2D-1631-4837-8DD1-E9F53C4E42D3}" type="parTrans" cxnId="{6C20744A-A3A5-4398-A964-57211A3C6C9A}">
      <dgm:prSet/>
      <dgm:spPr/>
      <dgm:t>
        <a:bodyPr/>
        <a:lstStyle/>
        <a:p>
          <a:endParaRPr lang="ru-RU"/>
        </a:p>
      </dgm:t>
    </dgm:pt>
    <dgm:pt modelId="{30159947-E92E-4443-B9D7-5E2F7D0323B5}" type="sibTrans" cxnId="{6C20744A-A3A5-4398-A964-57211A3C6C9A}">
      <dgm:prSet/>
      <dgm:spPr/>
      <dgm:t>
        <a:bodyPr/>
        <a:lstStyle/>
        <a:p>
          <a:endParaRPr lang="ru-RU"/>
        </a:p>
      </dgm:t>
    </dgm:pt>
    <dgm:pt modelId="{DCCA06C4-32EA-4B73-9D6A-0E9FCD85F950}">
      <dgm:prSet/>
      <dgm:spPr/>
      <dgm:t>
        <a:bodyPr/>
        <a:lstStyle/>
        <a:p>
          <a:endParaRPr lang="ru-RU"/>
        </a:p>
      </dgm:t>
    </dgm:pt>
    <dgm:pt modelId="{D6982462-C73C-4F4D-A900-A4DB2BBEBA0F}" type="parTrans" cxnId="{431FF7F3-A319-4310-B012-553966EE2BE5}">
      <dgm:prSet/>
      <dgm:spPr/>
      <dgm:t>
        <a:bodyPr/>
        <a:lstStyle/>
        <a:p>
          <a:endParaRPr lang="ru-RU"/>
        </a:p>
      </dgm:t>
    </dgm:pt>
    <dgm:pt modelId="{674875B1-BD83-4E24-B9CB-8D96D6C82B0E}" type="sibTrans" cxnId="{431FF7F3-A319-4310-B012-553966EE2BE5}">
      <dgm:prSet/>
      <dgm:spPr/>
      <dgm:t>
        <a:bodyPr/>
        <a:lstStyle/>
        <a:p>
          <a:endParaRPr lang="ru-RU"/>
        </a:p>
      </dgm:t>
    </dgm:pt>
    <dgm:pt modelId="{C47F3038-281B-433E-BCEE-7CD175B6B29D}">
      <dgm:prSet/>
      <dgm:spPr/>
      <dgm:t>
        <a:bodyPr/>
        <a:lstStyle/>
        <a:p>
          <a:endParaRPr lang="ru-RU"/>
        </a:p>
      </dgm:t>
    </dgm:pt>
    <dgm:pt modelId="{A57F70F9-A6F9-4352-96B3-4DF308FAE227}" type="parTrans" cxnId="{EE1DF781-E6EC-4625-AF7A-31B5CDE44AED}">
      <dgm:prSet/>
      <dgm:spPr/>
      <dgm:t>
        <a:bodyPr/>
        <a:lstStyle/>
        <a:p>
          <a:endParaRPr lang="ru-RU"/>
        </a:p>
      </dgm:t>
    </dgm:pt>
    <dgm:pt modelId="{DB5FEF03-47A5-4EB6-8A34-8F70B243B738}" type="sibTrans" cxnId="{EE1DF781-E6EC-4625-AF7A-31B5CDE44AED}">
      <dgm:prSet/>
      <dgm:spPr/>
      <dgm:t>
        <a:bodyPr/>
        <a:lstStyle/>
        <a:p>
          <a:endParaRPr lang="ru-RU"/>
        </a:p>
      </dgm:t>
    </dgm:pt>
    <dgm:pt modelId="{DB2DD0AB-D3F6-4706-8F39-25FED0F1A179}">
      <dgm:prSet/>
      <dgm:spPr/>
      <dgm:t>
        <a:bodyPr/>
        <a:lstStyle/>
        <a:p>
          <a:endParaRPr lang="ru-RU"/>
        </a:p>
      </dgm:t>
    </dgm:pt>
    <dgm:pt modelId="{357365DF-2C94-4877-B1D3-FA5E5CE4D4C0}" type="parTrans" cxnId="{9D6F6372-229A-403A-BF79-43D18E07A8BE}">
      <dgm:prSet/>
      <dgm:spPr/>
      <dgm:t>
        <a:bodyPr/>
        <a:lstStyle/>
        <a:p>
          <a:endParaRPr lang="ru-RU"/>
        </a:p>
      </dgm:t>
    </dgm:pt>
    <dgm:pt modelId="{73D8EA2B-6836-49EC-9539-26E5AA25EE21}" type="sibTrans" cxnId="{9D6F6372-229A-403A-BF79-43D18E07A8BE}">
      <dgm:prSet/>
      <dgm:spPr/>
      <dgm:t>
        <a:bodyPr/>
        <a:lstStyle/>
        <a:p>
          <a:endParaRPr lang="ru-RU"/>
        </a:p>
      </dgm:t>
    </dgm:pt>
    <dgm:pt modelId="{59BF1C93-5596-4E1E-8C8C-E19143ABEDEC}">
      <dgm:prSet/>
      <dgm:spPr/>
      <dgm:t>
        <a:bodyPr/>
        <a:lstStyle/>
        <a:p>
          <a:endParaRPr lang="ru-RU"/>
        </a:p>
      </dgm:t>
    </dgm:pt>
    <dgm:pt modelId="{BC8399E2-764E-442B-A848-3D3AA2C6C67C}" type="parTrans" cxnId="{B7F591B2-B993-4BB9-9332-813A56218F18}">
      <dgm:prSet/>
      <dgm:spPr/>
      <dgm:t>
        <a:bodyPr/>
        <a:lstStyle/>
        <a:p>
          <a:endParaRPr lang="ru-RU"/>
        </a:p>
      </dgm:t>
    </dgm:pt>
    <dgm:pt modelId="{783AE498-CA39-419A-9BFD-A92DA2E084D5}" type="sibTrans" cxnId="{B7F591B2-B993-4BB9-9332-813A56218F18}">
      <dgm:prSet/>
      <dgm:spPr/>
      <dgm:t>
        <a:bodyPr/>
        <a:lstStyle/>
        <a:p>
          <a:endParaRPr lang="ru-RU"/>
        </a:p>
      </dgm:t>
    </dgm:pt>
    <dgm:pt modelId="{EA109E4A-0FB6-40F4-96F0-9A5FA741DC03}">
      <dgm:prSet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нравственно-патриотическое воспитание дошкольников средствами музыки</a:t>
          </a:r>
          <a:endParaRPr lang="ru-RU" dirty="0">
            <a:solidFill>
              <a:schemeClr val="bg1"/>
            </a:solidFill>
          </a:endParaRPr>
        </a:p>
      </dgm:t>
    </dgm:pt>
    <dgm:pt modelId="{76B6F300-2896-439B-913F-38AF74ECAFE7}" type="parTrans" cxnId="{81FF8328-A9F1-4440-BACD-82303D338791}">
      <dgm:prSet/>
      <dgm:spPr/>
      <dgm:t>
        <a:bodyPr/>
        <a:lstStyle/>
        <a:p>
          <a:endParaRPr lang="ru-RU"/>
        </a:p>
      </dgm:t>
    </dgm:pt>
    <dgm:pt modelId="{5521EA8B-ED13-4882-B655-D7F5F95117B6}" type="sibTrans" cxnId="{81FF8328-A9F1-4440-BACD-82303D338791}">
      <dgm:prSet/>
      <dgm:spPr/>
      <dgm:t>
        <a:bodyPr/>
        <a:lstStyle/>
        <a:p>
          <a:endParaRPr lang="ru-RU"/>
        </a:p>
      </dgm:t>
    </dgm:pt>
    <dgm:pt modelId="{84B74137-7BDB-4D64-B6E4-66392222C71A}" type="pres">
      <dgm:prSet presAssocID="{B874EEE6-529D-4EDA-8DF2-FD1DA0A91BA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3FBB3F-DB22-4836-B1C0-1AC953E73445}" type="pres">
      <dgm:prSet presAssocID="{EA109E4A-0FB6-40F4-96F0-9A5FA741DC03}" presName="centerShape" presStyleLbl="node0" presStyleIdx="0" presStyleCnt="1"/>
      <dgm:spPr/>
      <dgm:t>
        <a:bodyPr/>
        <a:lstStyle/>
        <a:p>
          <a:endParaRPr lang="ru-RU"/>
        </a:p>
      </dgm:t>
    </dgm:pt>
    <dgm:pt modelId="{8314664F-7A3A-4DFF-85C1-1909FAC4C192}" type="pres">
      <dgm:prSet presAssocID="{75E8CC7A-EF49-4B4F-A894-0F04A6BD41A8}" presName="node" presStyleLbl="node1" presStyleIdx="0" presStyleCnt="5" custScaleX="151557" custScaleY="114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50E8A-E6DC-4CD2-A837-31C97DDFC594}" type="pres">
      <dgm:prSet presAssocID="{75E8CC7A-EF49-4B4F-A894-0F04A6BD41A8}" presName="dummy" presStyleCnt="0"/>
      <dgm:spPr/>
    </dgm:pt>
    <dgm:pt modelId="{4D0FD5C9-5083-4B92-A02E-476D0BBB7636}" type="pres">
      <dgm:prSet presAssocID="{F5CA8C95-7A4F-4557-BA22-35A7DE8F25F4}" presName="sibTrans" presStyleLbl="sibTrans2D1" presStyleIdx="0" presStyleCnt="5"/>
      <dgm:spPr/>
      <dgm:t>
        <a:bodyPr/>
        <a:lstStyle/>
        <a:p>
          <a:endParaRPr lang="ru-RU"/>
        </a:p>
      </dgm:t>
    </dgm:pt>
    <dgm:pt modelId="{74EC6C0D-8324-4DF4-B009-8F1F971976FC}" type="pres">
      <dgm:prSet presAssocID="{6B82BB9E-6A51-40FD-8FE8-57B9061B18BE}" presName="node" presStyleLbl="node1" presStyleIdx="1" presStyleCnt="5" custScaleX="144217" custScaleY="120113" custRadScaleRad="109592" custRadScaleInc="19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DB5569-0621-4C7A-9F56-D62ED8FF54E3}" type="pres">
      <dgm:prSet presAssocID="{6B82BB9E-6A51-40FD-8FE8-57B9061B18BE}" presName="dummy" presStyleCnt="0"/>
      <dgm:spPr/>
    </dgm:pt>
    <dgm:pt modelId="{60F10B3C-5136-4EF5-8B7B-6C58A59F6D34}" type="pres">
      <dgm:prSet presAssocID="{6199BE99-C271-44CA-ABB4-27ABA6C5D7FC}" presName="sibTrans" presStyleLbl="sibTrans2D1" presStyleIdx="1" presStyleCnt="5"/>
      <dgm:spPr/>
      <dgm:t>
        <a:bodyPr/>
        <a:lstStyle/>
        <a:p>
          <a:endParaRPr lang="ru-RU"/>
        </a:p>
      </dgm:t>
    </dgm:pt>
    <dgm:pt modelId="{FFE8165E-E6CE-4D75-ABF9-0E4909E02C27}" type="pres">
      <dgm:prSet presAssocID="{D164D015-1372-4C3C-97DC-201D20E25E10}" presName="node" presStyleLbl="node1" presStyleIdx="2" presStyleCnt="5" custScaleX="144746" custScaleY="1143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EAE34-89B4-4821-BD9F-57EF8C53B654}" type="pres">
      <dgm:prSet presAssocID="{D164D015-1372-4C3C-97DC-201D20E25E10}" presName="dummy" presStyleCnt="0"/>
      <dgm:spPr/>
    </dgm:pt>
    <dgm:pt modelId="{716DEF97-6B36-4267-A6B6-70536D52E7AF}" type="pres">
      <dgm:prSet presAssocID="{A7751283-4F59-4B2B-A026-CA451F733F5E}" presName="sibTrans" presStyleLbl="sibTrans2D1" presStyleIdx="2" presStyleCnt="5"/>
      <dgm:spPr/>
      <dgm:t>
        <a:bodyPr/>
        <a:lstStyle/>
        <a:p>
          <a:endParaRPr lang="ru-RU"/>
        </a:p>
      </dgm:t>
    </dgm:pt>
    <dgm:pt modelId="{E567D854-5F4C-4BE7-A466-02A1D93E0E87}" type="pres">
      <dgm:prSet presAssocID="{507356C3-3DBA-4C9C-BAED-F0D3475B73DC}" presName="node" presStyleLbl="node1" presStyleIdx="3" presStyleCnt="5" custScaleX="140311" custScaleY="1255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4E1121-3E4E-46F6-BBE4-13F17FA43D98}" type="pres">
      <dgm:prSet presAssocID="{507356C3-3DBA-4C9C-BAED-F0D3475B73DC}" presName="dummy" presStyleCnt="0"/>
      <dgm:spPr/>
    </dgm:pt>
    <dgm:pt modelId="{9273A71B-5E22-4569-BC15-82DB185BC532}" type="pres">
      <dgm:prSet presAssocID="{30159947-E92E-4443-B9D7-5E2F7D0323B5}" presName="sibTrans" presStyleLbl="sibTrans2D1" presStyleIdx="3" presStyleCnt="5"/>
      <dgm:spPr/>
      <dgm:t>
        <a:bodyPr/>
        <a:lstStyle/>
        <a:p>
          <a:endParaRPr lang="ru-RU"/>
        </a:p>
      </dgm:t>
    </dgm:pt>
    <dgm:pt modelId="{B21B4626-27CD-4F21-BF70-92867FFEE145}" type="pres">
      <dgm:prSet presAssocID="{FC8D3162-3DBD-4341-9E47-D260FC872FC4}" presName="node" presStyleLbl="node1" presStyleIdx="4" presStyleCnt="5" custScaleX="148850" custScaleY="112258" custRadScaleRad="109424" custRadScaleInc="-19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BAEC1-5760-4E44-A7D1-C69ECE4BEEEF}" type="pres">
      <dgm:prSet presAssocID="{FC8D3162-3DBD-4341-9E47-D260FC872FC4}" presName="dummy" presStyleCnt="0"/>
      <dgm:spPr/>
    </dgm:pt>
    <dgm:pt modelId="{3B26B946-E5EA-4987-A86B-CA93E279B0AA}" type="pres">
      <dgm:prSet presAssocID="{8D4EAB7B-ADF9-4624-804B-859BA8AF5869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5A4617CE-6E0D-4D40-A062-3B6EB349947F}" type="presOf" srcId="{A7751283-4F59-4B2B-A026-CA451F733F5E}" destId="{716DEF97-6B36-4267-A6B6-70536D52E7AF}" srcOrd="0" destOrd="0" presId="urn:microsoft.com/office/officeart/2005/8/layout/radial6"/>
    <dgm:cxn modelId="{B7F591B2-B993-4BB9-9332-813A56218F18}" srcId="{B874EEE6-529D-4EDA-8DF2-FD1DA0A91BA3}" destId="{59BF1C93-5596-4E1E-8C8C-E19143ABEDEC}" srcOrd="2" destOrd="0" parTransId="{BC8399E2-764E-442B-A848-3D3AA2C6C67C}" sibTransId="{783AE498-CA39-419A-9BFD-A92DA2E084D5}"/>
    <dgm:cxn modelId="{135A3425-66D3-44E4-9693-3BE653A71FB3}" type="presOf" srcId="{6B82BB9E-6A51-40FD-8FE8-57B9061B18BE}" destId="{74EC6C0D-8324-4DF4-B009-8F1F971976FC}" srcOrd="0" destOrd="0" presId="urn:microsoft.com/office/officeart/2005/8/layout/radial6"/>
    <dgm:cxn modelId="{6C20744A-A3A5-4398-A964-57211A3C6C9A}" srcId="{EA109E4A-0FB6-40F4-96F0-9A5FA741DC03}" destId="{507356C3-3DBA-4C9C-BAED-F0D3475B73DC}" srcOrd="3" destOrd="0" parTransId="{75DEDA2D-1631-4837-8DD1-E9F53C4E42D3}" sibTransId="{30159947-E92E-4443-B9D7-5E2F7D0323B5}"/>
    <dgm:cxn modelId="{EE1DF781-E6EC-4625-AF7A-31B5CDE44AED}" srcId="{B874EEE6-529D-4EDA-8DF2-FD1DA0A91BA3}" destId="{C47F3038-281B-433E-BCEE-7CD175B6B29D}" srcOrd="4" destOrd="0" parTransId="{A57F70F9-A6F9-4352-96B3-4DF308FAE227}" sibTransId="{DB5FEF03-47A5-4EB6-8A34-8F70B243B738}"/>
    <dgm:cxn modelId="{4CA2A746-E022-4EB3-82BA-2B4B5D77AC70}" type="presOf" srcId="{507356C3-3DBA-4C9C-BAED-F0D3475B73DC}" destId="{E567D854-5F4C-4BE7-A466-02A1D93E0E87}" srcOrd="0" destOrd="0" presId="urn:microsoft.com/office/officeart/2005/8/layout/radial6"/>
    <dgm:cxn modelId="{C5D0B94F-D757-4075-8999-D43D6C9708C7}" type="presOf" srcId="{8D4EAB7B-ADF9-4624-804B-859BA8AF5869}" destId="{3B26B946-E5EA-4987-A86B-CA93E279B0AA}" srcOrd="0" destOrd="0" presId="urn:microsoft.com/office/officeart/2005/8/layout/radial6"/>
    <dgm:cxn modelId="{3EBA3C36-24DF-4F4B-AE80-CA8E1860C439}" srcId="{EA109E4A-0FB6-40F4-96F0-9A5FA741DC03}" destId="{D164D015-1372-4C3C-97DC-201D20E25E10}" srcOrd="2" destOrd="0" parTransId="{C99BF729-D94F-4972-92E4-59B47A1C258B}" sibTransId="{A7751283-4F59-4B2B-A026-CA451F733F5E}"/>
    <dgm:cxn modelId="{92E6D49F-9597-4987-8802-56953CC8128F}" srcId="{EA109E4A-0FB6-40F4-96F0-9A5FA741DC03}" destId="{75E8CC7A-EF49-4B4F-A894-0F04A6BD41A8}" srcOrd="0" destOrd="0" parTransId="{49A8E3B5-E001-4256-A914-7638072AB696}" sibTransId="{F5CA8C95-7A4F-4557-BA22-35A7DE8F25F4}"/>
    <dgm:cxn modelId="{479C524D-7E84-4B1D-B615-A9E304EBEE46}" type="presOf" srcId="{75E8CC7A-EF49-4B4F-A894-0F04A6BD41A8}" destId="{8314664F-7A3A-4DFF-85C1-1909FAC4C192}" srcOrd="0" destOrd="0" presId="urn:microsoft.com/office/officeart/2005/8/layout/radial6"/>
    <dgm:cxn modelId="{12C919A2-8682-4B5F-A143-A2B15B156988}" type="presOf" srcId="{F5CA8C95-7A4F-4557-BA22-35A7DE8F25F4}" destId="{4D0FD5C9-5083-4B92-A02E-476D0BBB7636}" srcOrd="0" destOrd="0" presId="urn:microsoft.com/office/officeart/2005/8/layout/radial6"/>
    <dgm:cxn modelId="{431FF7F3-A319-4310-B012-553966EE2BE5}" srcId="{B874EEE6-529D-4EDA-8DF2-FD1DA0A91BA3}" destId="{DCCA06C4-32EA-4B73-9D6A-0E9FCD85F950}" srcOrd="3" destOrd="0" parTransId="{D6982462-C73C-4F4D-A900-A4DB2BBEBA0F}" sibTransId="{674875B1-BD83-4E24-B9CB-8D96D6C82B0E}"/>
    <dgm:cxn modelId="{9D6F6372-229A-403A-BF79-43D18E07A8BE}" srcId="{B874EEE6-529D-4EDA-8DF2-FD1DA0A91BA3}" destId="{DB2DD0AB-D3F6-4706-8F39-25FED0F1A179}" srcOrd="1" destOrd="0" parTransId="{357365DF-2C94-4877-B1D3-FA5E5CE4D4C0}" sibTransId="{73D8EA2B-6836-49EC-9539-26E5AA25EE21}"/>
    <dgm:cxn modelId="{333D274B-B077-43FA-BFF2-4C9E2B292586}" type="presOf" srcId="{6199BE99-C271-44CA-ABB4-27ABA6C5D7FC}" destId="{60F10B3C-5136-4EF5-8B7B-6C58A59F6D34}" srcOrd="0" destOrd="0" presId="urn:microsoft.com/office/officeart/2005/8/layout/radial6"/>
    <dgm:cxn modelId="{07EC0FC5-D782-45C2-AD82-094C24491516}" type="presOf" srcId="{30159947-E92E-4443-B9D7-5E2F7D0323B5}" destId="{9273A71B-5E22-4569-BC15-82DB185BC532}" srcOrd="0" destOrd="0" presId="urn:microsoft.com/office/officeart/2005/8/layout/radial6"/>
    <dgm:cxn modelId="{8978EEDB-229D-4A4D-83A4-25BF37F55CC9}" type="presOf" srcId="{D164D015-1372-4C3C-97DC-201D20E25E10}" destId="{FFE8165E-E6CE-4D75-ABF9-0E4909E02C27}" srcOrd="0" destOrd="0" presId="urn:microsoft.com/office/officeart/2005/8/layout/radial6"/>
    <dgm:cxn modelId="{D71E795C-D83E-41D1-B304-24CC8B4ABB93}" type="presOf" srcId="{FC8D3162-3DBD-4341-9E47-D260FC872FC4}" destId="{B21B4626-27CD-4F21-BF70-92867FFEE145}" srcOrd="0" destOrd="0" presId="urn:microsoft.com/office/officeart/2005/8/layout/radial6"/>
    <dgm:cxn modelId="{6EE6FEB7-D4AF-4B6A-87B4-EFB1474EC8FA}" srcId="{EA109E4A-0FB6-40F4-96F0-9A5FA741DC03}" destId="{6B82BB9E-6A51-40FD-8FE8-57B9061B18BE}" srcOrd="1" destOrd="0" parTransId="{0E2F63BE-8BA2-47B1-80DD-B5C06E0D9065}" sibTransId="{6199BE99-C271-44CA-ABB4-27ABA6C5D7FC}"/>
    <dgm:cxn modelId="{81FF8328-A9F1-4440-BACD-82303D338791}" srcId="{B874EEE6-529D-4EDA-8DF2-FD1DA0A91BA3}" destId="{EA109E4A-0FB6-40F4-96F0-9A5FA741DC03}" srcOrd="0" destOrd="0" parTransId="{76B6F300-2896-439B-913F-38AF74ECAFE7}" sibTransId="{5521EA8B-ED13-4882-B655-D7F5F95117B6}"/>
    <dgm:cxn modelId="{91211ED3-5B25-4975-A7AC-9CEBDCD8712C}" srcId="{EA109E4A-0FB6-40F4-96F0-9A5FA741DC03}" destId="{FC8D3162-3DBD-4341-9E47-D260FC872FC4}" srcOrd="4" destOrd="0" parTransId="{214B4831-75C1-4AB6-AFCA-9E149DA1F183}" sibTransId="{8D4EAB7B-ADF9-4624-804B-859BA8AF5869}"/>
    <dgm:cxn modelId="{E5AEB6FB-F0D2-4F01-BEA2-21BFAFA1BE41}" type="presOf" srcId="{B874EEE6-529D-4EDA-8DF2-FD1DA0A91BA3}" destId="{84B74137-7BDB-4D64-B6E4-66392222C71A}" srcOrd="0" destOrd="0" presId="urn:microsoft.com/office/officeart/2005/8/layout/radial6"/>
    <dgm:cxn modelId="{E97A6A7C-3421-48FB-A8A6-22ADF3389980}" type="presOf" srcId="{EA109E4A-0FB6-40F4-96F0-9A5FA741DC03}" destId="{413FBB3F-DB22-4836-B1C0-1AC953E73445}" srcOrd="0" destOrd="0" presId="urn:microsoft.com/office/officeart/2005/8/layout/radial6"/>
    <dgm:cxn modelId="{C0DE42FA-58E7-40A7-82D1-4D56FCA37955}" type="presParOf" srcId="{84B74137-7BDB-4D64-B6E4-66392222C71A}" destId="{413FBB3F-DB22-4836-B1C0-1AC953E73445}" srcOrd="0" destOrd="0" presId="urn:microsoft.com/office/officeart/2005/8/layout/radial6"/>
    <dgm:cxn modelId="{937E0149-9940-47B1-A80D-29107477797C}" type="presParOf" srcId="{84B74137-7BDB-4D64-B6E4-66392222C71A}" destId="{8314664F-7A3A-4DFF-85C1-1909FAC4C192}" srcOrd="1" destOrd="0" presId="urn:microsoft.com/office/officeart/2005/8/layout/radial6"/>
    <dgm:cxn modelId="{2231B03E-4B03-47E6-BE78-2B8BC9A3AB4B}" type="presParOf" srcId="{84B74137-7BDB-4D64-B6E4-66392222C71A}" destId="{84950E8A-E6DC-4CD2-A837-31C97DDFC594}" srcOrd="2" destOrd="0" presId="urn:microsoft.com/office/officeart/2005/8/layout/radial6"/>
    <dgm:cxn modelId="{F2E3DB11-C62F-44B6-99A5-765AD60F0CDD}" type="presParOf" srcId="{84B74137-7BDB-4D64-B6E4-66392222C71A}" destId="{4D0FD5C9-5083-4B92-A02E-476D0BBB7636}" srcOrd="3" destOrd="0" presId="urn:microsoft.com/office/officeart/2005/8/layout/radial6"/>
    <dgm:cxn modelId="{015F7DD5-1190-4DDC-A9A9-4AB46CADBAD0}" type="presParOf" srcId="{84B74137-7BDB-4D64-B6E4-66392222C71A}" destId="{74EC6C0D-8324-4DF4-B009-8F1F971976FC}" srcOrd="4" destOrd="0" presId="urn:microsoft.com/office/officeart/2005/8/layout/radial6"/>
    <dgm:cxn modelId="{F8831406-4E18-4431-AFA4-7CA6E1F883F8}" type="presParOf" srcId="{84B74137-7BDB-4D64-B6E4-66392222C71A}" destId="{0FDB5569-0621-4C7A-9F56-D62ED8FF54E3}" srcOrd="5" destOrd="0" presId="urn:microsoft.com/office/officeart/2005/8/layout/radial6"/>
    <dgm:cxn modelId="{628BB2E0-33C4-404C-9759-3AC20002BAAA}" type="presParOf" srcId="{84B74137-7BDB-4D64-B6E4-66392222C71A}" destId="{60F10B3C-5136-4EF5-8B7B-6C58A59F6D34}" srcOrd="6" destOrd="0" presId="urn:microsoft.com/office/officeart/2005/8/layout/radial6"/>
    <dgm:cxn modelId="{DC7E8ABF-76A3-4349-84EE-C8D6C9CF08BE}" type="presParOf" srcId="{84B74137-7BDB-4D64-B6E4-66392222C71A}" destId="{FFE8165E-E6CE-4D75-ABF9-0E4909E02C27}" srcOrd="7" destOrd="0" presId="urn:microsoft.com/office/officeart/2005/8/layout/radial6"/>
    <dgm:cxn modelId="{41683BC8-3D61-49BD-A8D6-3F0D4AFBDBF1}" type="presParOf" srcId="{84B74137-7BDB-4D64-B6E4-66392222C71A}" destId="{8F9EAE34-89B4-4821-BD9F-57EF8C53B654}" srcOrd="8" destOrd="0" presId="urn:microsoft.com/office/officeart/2005/8/layout/radial6"/>
    <dgm:cxn modelId="{07CE18AD-D890-49C2-9F38-104C64F609EB}" type="presParOf" srcId="{84B74137-7BDB-4D64-B6E4-66392222C71A}" destId="{716DEF97-6B36-4267-A6B6-70536D52E7AF}" srcOrd="9" destOrd="0" presId="urn:microsoft.com/office/officeart/2005/8/layout/radial6"/>
    <dgm:cxn modelId="{B075CBEB-4BBA-4FE8-BA06-9C5C1D8D8598}" type="presParOf" srcId="{84B74137-7BDB-4D64-B6E4-66392222C71A}" destId="{E567D854-5F4C-4BE7-A466-02A1D93E0E87}" srcOrd="10" destOrd="0" presId="urn:microsoft.com/office/officeart/2005/8/layout/radial6"/>
    <dgm:cxn modelId="{99D65B99-CEBF-42E7-B7B4-CE4DDD9DB5D7}" type="presParOf" srcId="{84B74137-7BDB-4D64-B6E4-66392222C71A}" destId="{B84E1121-3E4E-46F6-BBE4-13F17FA43D98}" srcOrd="11" destOrd="0" presId="urn:microsoft.com/office/officeart/2005/8/layout/radial6"/>
    <dgm:cxn modelId="{3C6446F3-43EB-42AC-9746-6892E2EDFF84}" type="presParOf" srcId="{84B74137-7BDB-4D64-B6E4-66392222C71A}" destId="{9273A71B-5E22-4569-BC15-82DB185BC532}" srcOrd="12" destOrd="0" presId="urn:microsoft.com/office/officeart/2005/8/layout/radial6"/>
    <dgm:cxn modelId="{79EB7D74-5F04-4445-B739-533C6540A3A5}" type="presParOf" srcId="{84B74137-7BDB-4D64-B6E4-66392222C71A}" destId="{B21B4626-27CD-4F21-BF70-92867FFEE145}" srcOrd="13" destOrd="0" presId="urn:microsoft.com/office/officeart/2005/8/layout/radial6"/>
    <dgm:cxn modelId="{52D7B9C8-19F1-427D-BFA6-35397A581122}" type="presParOf" srcId="{84B74137-7BDB-4D64-B6E4-66392222C71A}" destId="{602BAEC1-5760-4E44-A7D1-C69ECE4BEEEF}" srcOrd="14" destOrd="0" presId="urn:microsoft.com/office/officeart/2005/8/layout/radial6"/>
    <dgm:cxn modelId="{8E494701-5333-4407-AC0D-358B5921283E}" type="presParOf" srcId="{84B74137-7BDB-4D64-B6E4-66392222C71A}" destId="{3B26B946-E5EA-4987-A86B-CA93E279B0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6B946-E5EA-4987-A86B-CA93E279B0AA}">
      <dsp:nvSpPr>
        <dsp:cNvPr id="0" name=""/>
        <dsp:cNvSpPr/>
      </dsp:nvSpPr>
      <dsp:spPr>
        <a:xfrm>
          <a:off x="1506995" y="805663"/>
          <a:ext cx="5643333" cy="5643333"/>
        </a:xfrm>
        <a:prstGeom prst="blockArc">
          <a:avLst>
            <a:gd name="adj1" fmla="val 11663411"/>
            <a:gd name="adj2" fmla="val 16530298"/>
            <a:gd name="adj3" fmla="val 4641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73A71B-5E22-4569-BC15-82DB185BC532}">
      <dsp:nvSpPr>
        <dsp:cNvPr id="0" name=""/>
        <dsp:cNvSpPr/>
      </dsp:nvSpPr>
      <dsp:spPr>
        <a:xfrm>
          <a:off x="1538843" y="666698"/>
          <a:ext cx="5643333" cy="5643333"/>
        </a:xfrm>
        <a:prstGeom prst="blockArc">
          <a:avLst>
            <a:gd name="adj1" fmla="val 7213545"/>
            <a:gd name="adj2" fmla="val 11485568"/>
            <a:gd name="adj3" fmla="val 4641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DEF97-6B36-4267-A6B6-70536D52E7AF}">
      <dsp:nvSpPr>
        <dsp:cNvPr id="0" name=""/>
        <dsp:cNvSpPr/>
      </dsp:nvSpPr>
      <dsp:spPr>
        <a:xfrm>
          <a:off x="1771401" y="818375"/>
          <a:ext cx="5643333" cy="5643333"/>
        </a:xfrm>
        <a:prstGeom prst="blockArc">
          <a:avLst>
            <a:gd name="adj1" fmla="val 3240000"/>
            <a:gd name="adj2" fmla="val 7560000"/>
            <a:gd name="adj3" fmla="val 464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F10B3C-5136-4EF5-8B7B-6C58A59F6D34}">
      <dsp:nvSpPr>
        <dsp:cNvPr id="0" name=""/>
        <dsp:cNvSpPr/>
      </dsp:nvSpPr>
      <dsp:spPr>
        <a:xfrm>
          <a:off x="2008219" y="664221"/>
          <a:ext cx="5643333" cy="5643333"/>
        </a:xfrm>
        <a:prstGeom prst="blockArc">
          <a:avLst>
            <a:gd name="adj1" fmla="val 20917583"/>
            <a:gd name="adj2" fmla="val 3592601"/>
            <a:gd name="adj3" fmla="val 464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FD5C9-5083-4B92-A02E-476D0BBB7636}">
      <dsp:nvSpPr>
        <dsp:cNvPr id="0" name=""/>
        <dsp:cNvSpPr/>
      </dsp:nvSpPr>
      <dsp:spPr>
        <a:xfrm>
          <a:off x="2040451" y="805211"/>
          <a:ext cx="5643333" cy="5643333"/>
        </a:xfrm>
        <a:prstGeom prst="blockArc">
          <a:avLst>
            <a:gd name="adj1" fmla="val 15863883"/>
            <a:gd name="adj2" fmla="val 20737170"/>
            <a:gd name="adj3" fmla="val 464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FBB3F-DB22-4836-B1C0-1AC953E73445}">
      <dsp:nvSpPr>
        <dsp:cNvPr id="0" name=""/>
        <dsp:cNvSpPr/>
      </dsp:nvSpPr>
      <dsp:spPr>
        <a:xfrm>
          <a:off x="3293798" y="2340772"/>
          <a:ext cx="2598539" cy="25985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нравственно-патриотическое воспитание дошкольников средствами музыки</a:t>
          </a:r>
          <a:endParaRPr lang="ru-RU" sz="1900" kern="1200" dirty="0">
            <a:solidFill>
              <a:schemeClr val="bg1"/>
            </a:solidFill>
          </a:endParaRPr>
        </a:p>
      </dsp:txBody>
      <dsp:txXfrm>
        <a:off x="3674345" y="2721319"/>
        <a:ext cx="1837445" cy="1837445"/>
      </dsp:txXfrm>
    </dsp:sp>
    <dsp:sp modelId="{8314664F-7A3A-4DFF-85C1-1909FAC4C192}">
      <dsp:nvSpPr>
        <dsp:cNvPr id="0" name=""/>
        <dsp:cNvSpPr/>
      </dsp:nvSpPr>
      <dsp:spPr>
        <a:xfrm>
          <a:off x="3214674" y="-153658"/>
          <a:ext cx="2756787" cy="207503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latin typeface="Times New Roman" pitchFamily="18" charset="0"/>
              <a:cs typeface="Times New Roman" pitchFamily="18" charset="0"/>
            </a:rPr>
            <a:t>Слушание классической музыки русских композиторов</a:t>
          </a:r>
          <a:endParaRPr lang="ru-RU" sz="1800" u="none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18396" y="150224"/>
        <a:ext cx="1949343" cy="1467270"/>
      </dsp:txXfrm>
    </dsp:sp>
    <dsp:sp modelId="{74EC6C0D-8324-4DF4-B009-8F1F971976FC}">
      <dsp:nvSpPr>
        <dsp:cNvPr id="0" name=""/>
        <dsp:cNvSpPr/>
      </dsp:nvSpPr>
      <dsp:spPr>
        <a:xfrm>
          <a:off x="6220307" y="1849938"/>
          <a:ext cx="2623274" cy="218482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latin typeface="Times New Roman" pitchFamily="18" charset="0"/>
              <a:cs typeface="Times New Roman" pitchFamily="18" charset="0"/>
            </a:rPr>
            <a:t>Исполнение песен о Родине, Дне Победы, Защитниках Отечества</a:t>
          </a:r>
          <a:endParaRPr lang="ru-RU" sz="1800" u="none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04477" y="2169899"/>
        <a:ext cx="1854934" cy="1544906"/>
      </dsp:txXfrm>
    </dsp:sp>
    <dsp:sp modelId="{FFE8165E-E6CE-4D75-ABF9-0E4909E02C27}">
      <dsp:nvSpPr>
        <dsp:cNvPr id="0" name=""/>
        <dsp:cNvSpPr/>
      </dsp:nvSpPr>
      <dsp:spPr>
        <a:xfrm>
          <a:off x="4896663" y="4829777"/>
          <a:ext cx="2632896" cy="208012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latin typeface="Times New Roman" pitchFamily="18" charset="0"/>
              <a:cs typeface="Times New Roman" pitchFamily="18" charset="0"/>
            </a:rPr>
            <a:t>Участие в музыкально-литературных композициях, музыкально – литературных гостиных</a:t>
          </a:r>
          <a:endParaRPr lang="ru-RU" sz="1800" u="none" kern="1200" dirty="0">
            <a:latin typeface="Times New Roman" pitchFamily="18" charset="0"/>
            <a:cs typeface="Times New Roman" pitchFamily="18" charset="0"/>
          </a:endParaRPr>
        </a:p>
      </dsp:txBody>
      <dsp:txXfrm>
        <a:off x="5282242" y="5134405"/>
        <a:ext cx="1861738" cy="1470871"/>
      </dsp:txXfrm>
    </dsp:sp>
    <dsp:sp modelId="{E567D854-5F4C-4BE7-A466-02A1D93E0E87}">
      <dsp:nvSpPr>
        <dsp:cNvPr id="0" name=""/>
        <dsp:cNvSpPr/>
      </dsp:nvSpPr>
      <dsp:spPr>
        <a:xfrm>
          <a:off x="1696911" y="4728023"/>
          <a:ext cx="2552225" cy="228363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latin typeface="Times New Roman" pitchFamily="18" charset="0"/>
              <a:cs typeface="Times New Roman" pitchFamily="18" charset="0"/>
            </a:rPr>
            <a:t>Подготовка и участие в патриотических праздниках</a:t>
          </a:r>
          <a:endParaRPr lang="ru-RU" sz="1800" u="none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70676" y="5062454"/>
        <a:ext cx="1804695" cy="1614773"/>
      </dsp:txXfrm>
    </dsp:sp>
    <dsp:sp modelId="{B21B4626-27CD-4F21-BF70-92867FFEE145}">
      <dsp:nvSpPr>
        <dsp:cNvPr id="0" name=""/>
        <dsp:cNvSpPr/>
      </dsp:nvSpPr>
      <dsp:spPr>
        <a:xfrm>
          <a:off x="305177" y="1921379"/>
          <a:ext cx="2707547" cy="204194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latin typeface="Times New Roman" pitchFamily="18" charset="0"/>
              <a:cs typeface="Times New Roman" pitchFamily="18" charset="0"/>
            </a:rPr>
            <a:t>Знакомство с произведениями народного фольклора</a:t>
          </a:r>
          <a:endParaRPr lang="ru-RU" sz="1800" u="none" kern="1200" dirty="0">
            <a:latin typeface="Times New Roman" pitchFamily="18" charset="0"/>
            <a:cs typeface="Times New Roman" pitchFamily="18" charset="0"/>
          </a:endParaRPr>
        </a:p>
      </dsp:txBody>
      <dsp:txXfrm>
        <a:off x="701688" y="2220415"/>
        <a:ext cx="1914525" cy="1443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06989-5F30-4E00-BF18-8B85C5A9741B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40B39-3AB8-45A9-ACA6-6809ACEBDD6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16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40B39-3AB8-45A9-ACA6-6809ACEBDD6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40B39-3AB8-45A9-ACA6-6809ACEBDD6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40B39-3AB8-45A9-ACA6-6809ACEBDD6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40B39-3AB8-45A9-ACA6-6809ACEBDD6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40B39-3AB8-45A9-ACA6-6809ACEBDD6E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40B39-3AB8-45A9-ACA6-6809ACEBDD6E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40B39-3AB8-45A9-ACA6-6809ACEBDD6E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40B39-3AB8-45A9-ACA6-6809ACEBDD6E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188" y="12843"/>
            <a:ext cx="9161188" cy="684515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234888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Музыкальные праздники и развлечения, как средство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нравственно-патриотического воспитания дошкольников ДОУ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8640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 ИВАНОВСКИЙ ДЕТСКИЙ САД «ТЕРЕМОК» НИЖНЕГОРСКОГО РАЙОНА РЕСПУБЛИКИ КРЫМ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6523" y="5085184"/>
            <a:ext cx="4932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МБДОУ Ивановский детский сад «Теремок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Хамраева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Людимила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Николаевна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0"/>
          <a:stretch/>
        </p:blipFill>
        <p:spPr>
          <a:xfrm>
            <a:off x="827584" y="355600"/>
            <a:ext cx="7416824" cy="614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" t="22645" r="8889" b="2011"/>
          <a:stretch/>
        </p:blipFill>
        <p:spPr>
          <a:xfrm>
            <a:off x="179510" y="764704"/>
            <a:ext cx="8786595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5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652120" y="572194"/>
            <a:ext cx="32403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Песни о маме – самые любимые 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детском репертуаре.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Они исполняются как на музыкальных занятиях, так и на праздниках,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посвященных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женскому дню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8 Марта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Помимо этого, в нашем детском саду стало доброй традицией отмечать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День Матери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2400" dirty="0"/>
          </a:p>
        </p:txBody>
      </p:sp>
      <p:pic>
        <p:nvPicPr>
          <p:cNvPr id="17410" name="Picture 2" descr="https://pp.userapi.com/c844520/v844520384/107095/Zk-FFJldR_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28800"/>
            <a:ext cx="5184575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" b="7513"/>
          <a:stretch/>
        </p:blipFill>
        <p:spPr>
          <a:xfrm>
            <a:off x="755576" y="366485"/>
            <a:ext cx="7632848" cy="612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8" r="13118" b="15344"/>
          <a:stretch/>
        </p:blipFill>
        <p:spPr>
          <a:xfrm>
            <a:off x="388672" y="908720"/>
            <a:ext cx="8229357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83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5" b="12805"/>
          <a:stretch/>
        </p:blipFill>
        <p:spPr>
          <a:xfrm>
            <a:off x="530398" y="343135"/>
            <a:ext cx="8100392" cy="617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2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7" b="20212"/>
          <a:stretch/>
        </p:blipFill>
        <p:spPr>
          <a:xfrm>
            <a:off x="251520" y="908720"/>
            <a:ext cx="8712968" cy="55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8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" b="28465"/>
          <a:stretch/>
        </p:blipFill>
        <p:spPr>
          <a:xfrm>
            <a:off x="397583" y="692696"/>
            <a:ext cx="8366022" cy="57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4" y="332656"/>
            <a:ext cx="8532440" cy="639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15873" b="34998"/>
          <a:stretch/>
        </p:blipFill>
        <p:spPr>
          <a:xfrm>
            <a:off x="962017" y="415443"/>
            <a:ext cx="7237153" cy="602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0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5" y="-2141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9552" y="1146810"/>
            <a:ext cx="799288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14400" algn="l"/>
              </a:tabLs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408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«Патриотизм – это и есть национальная идея, которая должна объединять страну» 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14400" algn="l"/>
              </a:tabLst>
            </a:pPr>
            <a:r>
              <a:rPr kumimoji="0" lang="ru-RU" sz="4000" i="0" u="none" strike="noStrike" cap="none" normalizeH="0" baseline="0" dirty="0" smtClean="0">
                <a:ln>
                  <a:noFill/>
                </a:ln>
                <a:solidFill>
                  <a:srgbClr val="00408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Владимир Путин, </a:t>
            </a:r>
          </a:p>
          <a:p>
            <a:pPr marL="457200" marR="0" lvl="1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14400" algn="l"/>
              </a:tabLst>
            </a:pPr>
            <a:r>
              <a:rPr kumimoji="0" lang="ru-RU" sz="4000" i="0" u="none" strike="noStrike" cap="none" normalizeH="0" baseline="0" dirty="0" smtClean="0">
                <a:ln>
                  <a:noFill/>
                </a:ln>
                <a:solidFill>
                  <a:srgbClr val="00408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президент РФ</a:t>
            </a:r>
            <a:endParaRPr kumimoji="0" lang="ru-RU" sz="4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88" y="0"/>
            <a:ext cx="916118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1052736"/>
            <a:ext cx="8964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Особое значение в рамках нравственно-патриотического воспитания имеет тема "Защитников Отечества".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Эта тема очень любима детьми.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Песни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пляски, военные игры дети с гордостью </a:t>
            </a: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исполняют на празднике</a:t>
            </a: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посвященном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Дню защитника Отечества.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goroshinskaya.mkdoy7teremok.caduk.ru/images/scrn_big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429000"/>
            <a:ext cx="7848872" cy="299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/>
          <a:stretch/>
        </p:blipFill>
        <p:spPr>
          <a:xfrm>
            <a:off x="1475656" y="692696"/>
            <a:ext cx="5544616" cy="567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0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11111"/>
          <a:stretch/>
        </p:blipFill>
        <p:spPr>
          <a:xfrm>
            <a:off x="476138" y="647711"/>
            <a:ext cx="8208912" cy="604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5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7" t="39577" r="8955" b="26138"/>
          <a:stretch/>
        </p:blipFill>
        <p:spPr>
          <a:xfrm>
            <a:off x="728166" y="500356"/>
            <a:ext cx="7704856" cy="586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9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0" b="23809"/>
          <a:stretch/>
        </p:blipFill>
        <p:spPr>
          <a:xfrm>
            <a:off x="1187624" y="416493"/>
            <a:ext cx="7272808" cy="602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1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-135592"/>
            <a:ext cx="9161188" cy="6858000"/>
          </a:xfrm>
          <a:prstGeom prst="rect">
            <a:avLst/>
          </a:prstGeom>
          <a:noFill/>
        </p:spPr>
      </p:pic>
      <p:pic>
        <p:nvPicPr>
          <p:cNvPr id="8194" name="Picture 2" descr="http://117chita.detkin-club.ru/images/events/unsorted-292_5b32ef1a78ff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365104"/>
            <a:ext cx="2869011" cy="2268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868194" y="692696"/>
            <a:ext cx="612068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Соприкосновение с народным искусством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традициями, историей, природой родного края, участие в народных праздниках помогут нравственно обогатить ребенка, поддержать его интерес к прошлому и настоящему, воспитать любовь к своей малой родине, прививать средствами народного искусства любовь к Родине.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itchFamily="18" charset="0"/>
              </a:rPr>
              <a:t>Фольклорные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произведения:  хороводы, песни, танцы русского народа не только вызывают интерес к обычаям, но и помогают воспринять героические образы и лирическое настроение, веселый юмор и задорные плясовые мелодии.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Чувства, возникающие при восприятии музыки, обогащают переживания  и духовный мир детей.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800" dirty="0" smtClean="0"/>
              <a:t> </a:t>
            </a:r>
            <a:endParaRPr lang="ru-RU" sz="2800" dirty="0"/>
          </a:p>
        </p:txBody>
      </p:sp>
      <p:pic>
        <p:nvPicPr>
          <p:cNvPr id="5" name="Picture 2" descr="https://www.fromrussia.com/media/catalog/product/1/0/103480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60648"/>
            <a:ext cx="2462376" cy="268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188" y="0"/>
            <a:ext cx="9161188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8" t="17143" b="34815"/>
          <a:stretch/>
        </p:blipFill>
        <p:spPr>
          <a:xfrm>
            <a:off x="251520" y="1088740"/>
            <a:ext cx="8417716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3" b="15132"/>
          <a:stretch/>
        </p:blipFill>
        <p:spPr>
          <a:xfrm>
            <a:off x="728166" y="469356"/>
            <a:ext cx="7704856" cy="591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10582" b="2222"/>
          <a:stretch/>
        </p:blipFill>
        <p:spPr>
          <a:xfrm>
            <a:off x="755576" y="332654"/>
            <a:ext cx="7382859" cy="6374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88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5" b="5608"/>
          <a:stretch/>
        </p:blipFill>
        <p:spPr>
          <a:xfrm>
            <a:off x="510658" y="836712"/>
            <a:ext cx="3821926" cy="5492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4" b="6244"/>
          <a:stretch/>
        </p:blipFill>
        <p:spPr>
          <a:xfrm>
            <a:off x="4586102" y="754952"/>
            <a:ext cx="4104456" cy="5574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67744" y="1124743"/>
            <a:ext cx="648072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Только величайшее искусство - музыка - способно коснуться глубин души.</a:t>
            </a:r>
          </a:p>
          <a:p>
            <a:pPr algn="r"/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Максим Горький</a:t>
            </a: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0373" y="3212976"/>
            <a:ext cx="856895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пробудить чувство Родины без   восприятия 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переживания окружающего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 сердце малыша на всю жизнь останутся воспоминания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маленьком уголке далёкого детства.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 этим уголком связывается образ великой Родины.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Василий Сухомлинский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3732" r="12699"/>
          <a:stretch/>
        </p:blipFill>
        <p:spPr>
          <a:xfrm>
            <a:off x="611560" y="251392"/>
            <a:ext cx="7704856" cy="635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8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0939"/>
            <a:ext cx="4311369" cy="5836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595" y="528384"/>
            <a:ext cx="4415404" cy="572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9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sp>
        <p:nvSpPr>
          <p:cNvPr id="107521" name="Rectangle 1"/>
          <p:cNvSpPr>
            <a:spLocks noChangeArrowheads="1"/>
          </p:cNvSpPr>
          <p:nvPr/>
        </p:nvSpPr>
        <p:spPr bwMode="auto">
          <a:xfrm>
            <a:off x="714348" y="1112060"/>
            <a:ext cx="785818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Говоря о защитниках нашей Родины, нельзя оставлять без внимания и тему Великой Победы. В этой теме мы раскрываем детям величие подвига советского солдата, знакомя их с песнями тех времен и о тех временах.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holding-nn.ru/sites/default/files/9_maya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429000"/>
            <a:ext cx="4827817" cy="3111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r="7936" b="13074"/>
          <a:stretch/>
        </p:blipFill>
        <p:spPr>
          <a:xfrm>
            <a:off x="208646" y="1268760"/>
            <a:ext cx="8743895" cy="4729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3175" r="5902" b="14920"/>
          <a:stretch/>
        </p:blipFill>
        <p:spPr>
          <a:xfrm>
            <a:off x="323528" y="1196752"/>
            <a:ext cx="4257066" cy="51645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8" t="4867" r="22118" b="18518"/>
          <a:stretch/>
        </p:blipFill>
        <p:spPr>
          <a:xfrm>
            <a:off x="4875116" y="1628800"/>
            <a:ext cx="4096832" cy="4030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1042987"/>
            <a:ext cx="8953500" cy="4772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t="20106" r="8209" b="6878"/>
          <a:stretch/>
        </p:blipFill>
        <p:spPr>
          <a:xfrm>
            <a:off x="12824" y="925284"/>
            <a:ext cx="8951664" cy="541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0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491880" y="836712"/>
            <a:ext cx="54726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в нашем детском саду мы проводим развлечения ко "Дню семьи"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замечательный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с родителями и 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детьми. Такие мероприятия способствуют воспитанию 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 и уважения к родителям, гордость за свою семью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t="5348" r="9048" b="22116"/>
          <a:stretch/>
        </p:blipFill>
        <p:spPr>
          <a:xfrm>
            <a:off x="4427984" y="3686282"/>
            <a:ext cx="4444580" cy="29927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6712"/>
            <a:ext cx="2996952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3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4" r="14127" b="17037"/>
          <a:stretch/>
        </p:blipFill>
        <p:spPr>
          <a:xfrm>
            <a:off x="654479" y="823685"/>
            <a:ext cx="7852229" cy="521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5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196752"/>
            <a:ext cx="8440025" cy="521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4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188" y="0"/>
            <a:ext cx="9178376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3284984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85720" y="1600437"/>
            <a:ext cx="860676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Задача нравственно-патриотического воспитания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состоит в том, чтобы взрастить в детской душе любовь к родной природе, к родному дому и семье, к истории и культуре страны.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2696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46" y="908720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3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571472" y="1428736"/>
            <a:ext cx="828680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заключении, хочется сказать: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 способна очень тонко воздействовать на чувства, настроения ребенка, поэтому она способна преобразовывать его нравственный и духовный мир, и является сильным средством формирования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нравственно-патриотических чувств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188" y="0"/>
            <a:ext cx="9178376" cy="6858000"/>
          </a:xfrm>
          <a:prstGeom prst="rect">
            <a:avLst/>
          </a:prstGeom>
          <a:noFill/>
        </p:spPr>
      </p:pic>
      <p:sp>
        <p:nvSpPr>
          <p:cNvPr id="3" name="WordArt 1"/>
          <p:cNvSpPr>
            <a:spLocks noChangeArrowheads="1" noChangeShapeType="1" noTextEdit="1"/>
          </p:cNvSpPr>
          <p:nvPr/>
        </p:nvSpPr>
        <p:spPr bwMode="auto">
          <a:xfrm>
            <a:off x="1043608" y="2780928"/>
            <a:ext cx="7200800" cy="11348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58"/>
              </a:avLst>
            </a:prstTxWarp>
          </a:bodyPr>
          <a:lstStyle/>
          <a:p>
            <a:pPr algn="ctr" rtl="0"/>
            <a:r>
              <a:rPr lang="ru-RU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СПАСИБО ЗА ВНИМАНИЕ !</a:t>
            </a:r>
            <a:endParaRPr lang="ru-RU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трелка вниз 2"/>
          <p:cNvSpPr/>
          <p:nvPr/>
        </p:nvSpPr>
        <p:spPr>
          <a:xfrm>
            <a:off x="4499992" y="1844824"/>
            <a:ext cx="216024" cy="504056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/>
          <p:cNvSpPr/>
          <p:nvPr/>
        </p:nvSpPr>
        <p:spPr>
          <a:xfrm>
            <a:off x="5868144" y="2924944"/>
            <a:ext cx="504056" cy="288032"/>
          </a:xfrm>
          <a:prstGeom prst="left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 rot="10800000">
            <a:off x="2843808" y="2924944"/>
            <a:ext cx="576064" cy="288032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 rot="2066343">
            <a:off x="3462420" y="4621522"/>
            <a:ext cx="296935" cy="497156"/>
          </a:xfrm>
          <a:prstGeom prst="up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верх 9"/>
          <p:cNvSpPr/>
          <p:nvPr/>
        </p:nvSpPr>
        <p:spPr>
          <a:xfrm rot="19616792">
            <a:off x="5333508" y="4691289"/>
            <a:ext cx="295109" cy="437792"/>
          </a:xfrm>
          <a:prstGeom prst="up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78893" y="836712"/>
            <a:ext cx="81439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дошкольном учреждении воспитание патриотических качеств личности ребенка проходит непосредственно на тематических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занятиях, праздниках и развлечениях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-1746" b="7513"/>
          <a:stretch/>
        </p:blipFill>
        <p:spPr>
          <a:xfrm>
            <a:off x="3059832" y="2780928"/>
            <a:ext cx="2952328" cy="19604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70" y="2780928"/>
            <a:ext cx="2494199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t="10075"/>
          <a:stretch/>
        </p:blipFill>
        <p:spPr>
          <a:xfrm>
            <a:off x="3059832" y="4803342"/>
            <a:ext cx="2771799" cy="20546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80928"/>
            <a:ext cx="2656878" cy="19926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5" y="4653136"/>
            <a:ext cx="1512168" cy="20162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240" y="4803342"/>
            <a:ext cx="1578884" cy="1930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18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71472" y="908720"/>
            <a:ext cx="807249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Звучание Гимна России </a:t>
            </a:r>
          </a:p>
          <a:p>
            <a:pPr algn="ctr"/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на торжественных мероприятиях, посвященных  государственным праздникам вызывает у детей гордость за нашу великую и могучую Державу.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://900igr.net/up/datas/131079/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636912"/>
            <a:ext cx="5280585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10" y="0"/>
            <a:ext cx="916118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4402" y="836712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нас проходят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досуги,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музыкальные занятия приуроченные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государственным праздникам, на которых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средствами художественного слова и музыки, дети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знакомятся 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символикой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и Республики Крым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/>
          <a:stretch/>
        </p:blipFill>
        <p:spPr>
          <a:xfrm>
            <a:off x="320965" y="2924945"/>
            <a:ext cx="2396864" cy="29523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9736" r="10159" b="13016"/>
          <a:stretch/>
        </p:blipFill>
        <p:spPr>
          <a:xfrm>
            <a:off x="2996457" y="3711809"/>
            <a:ext cx="3200826" cy="216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7" t="12201" b="18095"/>
          <a:stretch/>
        </p:blipFill>
        <p:spPr>
          <a:xfrm>
            <a:off x="6373751" y="3160002"/>
            <a:ext cx="2666923" cy="2717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патриотическое воспитание\фоны патриотические\Snimok-ehkrana-ot-2014-10-31-17442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188" y="28848"/>
            <a:ext cx="9161188" cy="685800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2" y="188640"/>
            <a:ext cx="8412427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1802</TotalTime>
  <Words>473</Words>
  <Application>Microsoft Office PowerPoint</Application>
  <PresentationFormat>Экран (4:3)</PresentationFormat>
  <Paragraphs>62</Paragraphs>
  <Slides>42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Тема Office</vt:lpstr>
      <vt:lpstr>1_Тема Office</vt:lpstr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Admin</cp:lastModifiedBy>
  <cp:revision>217</cp:revision>
  <dcterms:created xsi:type="dcterms:W3CDTF">2016-04-26T07:50:15Z</dcterms:created>
  <dcterms:modified xsi:type="dcterms:W3CDTF">2024-03-26T19:01:44Z</dcterms:modified>
</cp:coreProperties>
</file>