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2" r:id="rId3"/>
    <p:sldMasterId id="2147483657" r:id="rId4"/>
    <p:sldMasterId id="2147483659" r:id="rId5"/>
    <p:sldMasterId id="2147483661" r:id="rId6"/>
    <p:sldMasterId id="2147483663" r:id="rId7"/>
    <p:sldMasterId id="2147483665" r:id="rId8"/>
    <p:sldMasterId id="2147483667" r:id="rId9"/>
  </p:sldMasterIdLst>
  <p:notesMasterIdLst>
    <p:notesMasterId r:id="rId27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28"/>
      <p:bold r:id="rId29"/>
      <p:italic r:id="rId30"/>
      <p:boldItalic r:id="rId31"/>
    </p:embeddedFont>
    <p:embeddedFont>
      <p:font typeface="Libre Franklin Medium" panose="00000600000000000000" charset="0"/>
      <p:regular r:id="rId32"/>
      <p:bold r:id="rId33"/>
      <p:italic r:id="rId34"/>
      <p:boldItalic r:id="rId35"/>
    </p:embeddedFont>
    <p:embeddedFont>
      <p:font typeface="Libre Franklin" panose="00000500000000000000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gKch0R0yLrJeNvmOq8x4wfhRE7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customschemas.google.com/relationships/presentationmetadata" Target="meta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83301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fld id="{00000000-1234-1234-1234-123412341234}" type="slidenum">
              <a:rPr lang="en-US"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9173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2551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020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9225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69486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9" name="Google Shape;25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fld id="{00000000-1234-1234-1234-123412341234}" type="slidenum">
              <a:rPr lang="en-US"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081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44343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1194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7259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8988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7" name="Google Shape;1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fld id="{00000000-1234-1234-1234-123412341234}" type="slidenum">
              <a:rPr lang="en-US" sz="1800" b="1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3256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1154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4192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8552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1635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9918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698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9"/>
          <p:cNvSpPr txBox="1"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>
                <a:solidFill>
                  <a:srgbClr val="3B495D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sldNum" idx="12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4"/>
          <p:cNvSpPr txBox="1"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 Medium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4"/>
          <p:cNvSpPr txBox="1">
            <a:spLocks noGrp="1"/>
          </p:cNvSpPr>
          <p:nvPr>
            <p:ph type="body" idx="1"/>
          </p:nvPr>
        </p:nvSpPr>
        <p:spPr>
          <a:xfrm>
            <a:off x="457200" y="609600"/>
            <a:ext cx="3008313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118" name="Google Shape;118;p34"/>
          <p:cNvSpPr txBox="1">
            <a:spLocks noGrp="1"/>
          </p:cNvSpPr>
          <p:nvPr>
            <p:ph type="body" idx="2"/>
          </p:nvPr>
        </p:nvSpPr>
        <p:spPr>
          <a:xfrm>
            <a:off x="3575050" y="609600"/>
            <a:ext cx="534035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🞭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🞤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🞫"/>
              <a:defRPr sz="2400"/>
            </a:lvl3pPr>
            <a:lvl4pPr marL="1828800" lvl="3" indent="-317500" algn="l">
              <a:spcBef>
                <a:spcPts val="400"/>
              </a:spcBef>
              <a:spcAft>
                <a:spcPts val="0"/>
              </a:spcAft>
              <a:buSzPts val="1400"/>
              <a:buChar char="🞲"/>
              <a:defRPr sz="2000"/>
            </a:lvl4pPr>
            <a:lvl5pPr marL="2286000" lvl="4" indent="-304800" algn="l">
              <a:spcBef>
                <a:spcPts val="400"/>
              </a:spcBef>
              <a:spcAft>
                <a:spcPts val="0"/>
              </a:spcAft>
              <a:buSzPts val="1200"/>
              <a:buChar char="🞩"/>
              <a:defRPr sz="20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119" name="Google Shape;119;p34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4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4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6"/>
          <p:cNvSpPr>
            <a:spLocks noGrp="1"/>
          </p:cNvSpPr>
          <p:nvPr>
            <p:ph type="pic" idx="2"/>
          </p:nvPr>
        </p:nvSpPr>
        <p:spPr>
          <a:xfrm>
            <a:off x="3505200" y="616634"/>
            <a:ext cx="5029200" cy="3657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reflection stA="49000" endA="500" endPos="10000" dist="900" dir="5400000" sy="-90000" algn="bl" rotWithShape="0"/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30" name="Google Shape;130;p36"/>
          <p:cNvSpPr txBox="1"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ibre Franklin Medium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6"/>
          <p:cNvSpPr txBox="1">
            <a:spLocks noGrp="1"/>
          </p:cNvSpPr>
          <p:nvPr>
            <p:ph type="body" idx="1"/>
          </p:nvPr>
        </p:nvSpPr>
        <p:spPr>
          <a:xfrm>
            <a:off x="381000" y="5533218"/>
            <a:ext cx="5867400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81940" algn="l">
              <a:spcBef>
                <a:spcPts val="240"/>
              </a:spcBef>
              <a:spcAft>
                <a:spcPts val="0"/>
              </a:spcAft>
              <a:buSzPts val="840"/>
              <a:buChar char="🞤"/>
              <a:defRPr sz="1200"/>
            </a:lvl2pPr>
            <a:lvl3pPr marL="1371600" lvl="2" indent="-273050" algn="l">
              <a:spcBef>
                <a:spcPts val="200"/>
              </a:spcBef>
              <a:spcAft>
                <a:spcPts val="0"/>
              </a:spcAft>
              <a:buSzPts val="700"/>
              <a:buChar char="🞫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🞲"/>
              <a:defRPr sz="900"/>
            </a:lvl4pPr>
            <a:lvl5pPr marL="2286000" lvl="4" indent="-262889" algn="l">
              <a:spcBef>
                <a:spcPts val="180"/>
              </a:spcBef>
              <a:spcAft>
                <a:spcPts val="0"/>
              </a:spcAft>
              <a:buSzPts val="540"/>
              <a:buChar char="🞩"/>
              <a:defRPr sz="9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132" name="Google Shape;132;p36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6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6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8"/>
          <p:cNvSpPr txBox="1">
            <a:spLocks noGrp="1"/>
          </p:cNvSpPr>
          <p:nvPr>
            <p:ph type="title"/>
          </p:nvPr>
        </p:nvSpPr>
        <p:spPr>
          <a:xfrm rot="5400000">
            <a:off x="4846637" y="2560638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8"/>
          <p:cNvSpPr txBox="1">
            <a:spLocks noGrp="1"/>
          </p:cNvSpPr>
          <p:nvPr>
            <p:ph type="body" idx="1"/>
          </p:nvPr>
        </p:nvSpPr>
        <p:spPr>
          <a:xfrm rot="5400000">
            <a:off x="655638" y="350839"/>
            <a:ext cx="5851525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144" name="Google Shape;144;p38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8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8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1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ftr" idx="11"/>
          </p:nvPr>
        </p:nvSpPr>
        <p:spPr>
          <a:xfrm>
            <a:off x="3581400" y="76200"/>
            <a:ext cx="2895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sldNum" idx="12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аблица" type="tbl">
  <p:cSld name="TABL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3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4"/>
          <p:cNvSpPr txBox="1"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4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5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1"/>
          </p:nvPr>
        </p:nvSpPr>
        <p:spPr>
          <a:xfrm rot="5400000">
            <a:off x="2385219" y="-526257"/>
            <a:ext cx="4525962" cy="86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🞭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🞤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6"/>
          <p:cNvSpPr txBox="1"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304800" y="1600200"/>
            <a:ext cx="41910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🞭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🞤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🞫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3434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🞭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🞤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🞫"/>
              <a:defRPr sz="2000"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🞲"/>
              <a:defRPr sz="1800"/>
            </a:lvl4pPr>
            <a:lvl5pPr marL="2286000" lvl="4" indent="-297179" algn="l">
              <a:spcBef>
                <a:spcPts val="360"/>
              </a:spcBef>
              <a:spcAft>
                <a:spcPts val="0"/>
              </a:spcAft>
              <a:buSzPts val="1080"/>
              <a:buChar char="🞩"/>
              <a:defRPr sz="18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8"/>
          <p:cNvSpPr txBox="1"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spcBef>
                <a:spcPts val="40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3B495D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rgbClr val="888888"/>
                </a:solidFill>
              </a:defRPr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0"/>
          <p:cNvSpPr txBox="1"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0"/>
          <p:cNvSpPr txBox="1"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0" cap="none">
                <a:solidFill>
                  <a:srgbClr val="42719B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92" name="Google Shape;92;p30"/>
          <p:cNvSpPr txBox="1">
            <a:spLocks noGrp="1"/>
          </p:cNvSpPr>
          <p:nvPr>
            <p:ph type="body" idx="2"/>
          </p:nvPr>
        </p:nvSpPr>
        <p:spPr>
          <a:xfrm>
            <a:off x="4645025" y="666750"/>
            <a:ext cx="429224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0" cap="none">
                <a:solidFill>
                  <a:srgbClr val="42719B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 b="1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93" name="Google Shape;93;p30"/>
          <p:cNvSpPr txBox="1">
            <a:spLocks noGrp="1"/>
          </p:cNvSpPr>
          <p:nvPr>
            <p:ph type="body" idx="3"/>
          </p:nvPr>
        </p:nvSpPr>
        <p:spPr>
          <a:xfrm>
            <a:off x="281444" y="1316037"/>
            <a:ext cx="4290556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🞭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🞤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🞲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🞩"/>
              <a:defRPr sz="16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94" name="Google Shape;94;p30"/>
          <p:cNvSpPr txBox="1">
            <a:spLocks noGrp="1"/>
          </p:cNvSpPr>
          <p:nvPr>
            <p:ph type="body" idx="4"/>
          </p:nvPr>
        </p:nvSpPr>
        <p:spPr>
          <a:xfrm>
            <a:off x="4648730" y="1316037"/>
            <a:ext cx="4288536" cy="394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🞭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🞤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🞫"/>
              <a:defRPr sz="1800"/>
            </a:lvl3pPr>
            <a:lvl4pPr marL="1828800" lvl="3" indent="-299719" algn="l">
              <a:spcBef>
                <a:spcPts val="320"/>
              </a:spcBef>
              <a:spcAft>
                <a:spcPts val="0"/>
              </a:spcAft>
              <a:buSzPts val="1120"/>
              <a:buChar char="🞲"/>
              <a:defRPr sz="1600"/>
            </a:lvl4pPr>
            <a:lvl5pPr marL="2286000" lvl="4" indent="-289560" algn="l">
              <a:spcBef>
                <a:spcPts val="320"/>
              </a:spcBef>
              <a:spcAft>
                <a:spcPts val="0"/>
              </a:spcAft>
              <a:buSzPts val="960"/>
              <a:buChar char="🞩"/>
              <a:defRPr sz="1600"/>
            </a:lvl5pPr>
            <a:lvl6pPr marL="2743200" lvl="5" indent="-297179" algn="l">
              <a:spcBef>
                <a:spcPts val="360"/>
              </a:spcBef>
              <a:spcAft>
                <a:spcPts val="0"/>
              </a:spcAft>
              <a:buSzPts val="1080"/>
              <a:buChar char="🞤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🞲"/>
              <a:defRPr/>
            </a:lvl7pPr>
            <a:lvl8pPr marL="3657600" lvl="7" indent="-297179" algn="l">
              <a:spcBef>
                <a:spcPts val="360"/>
              </a:spcBef>
              <a:spcAft>
                <a:spcPts val="0"/>
              </a:spcAft>
              <a:buSzPts val="1080"/>
              <a:buChar char="◆"/>
              <a:defRPr/>
            </a:lvl8pPr>
            <a:lvl9pPr marL="4114800" lvl="8" indent="-297179" algn="l">
              <a:spcBef>
                <a:spcPts val="360"/>
              </a:spcBef>
              <a:spcAft>
                <a:spcPts val="0"/>
              </a:spcAft>
              <a:buSzPts val="1080"/>
              <a:buChar char="◼"/>
              <a:defRPr/>
            </a:lvl9pPr>
          </a:lstStyle>
          <a:p>
            <a:endParaRPr/>
          </a:p>
        </p:txBody>
      </p:sp>
      <p:sp>
        <p:nvSpPr>
          <p:cNvPr id="95" name="Google Shape;95;p30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0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0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2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2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2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18"/>
          <p:cNvCxnSpPr/>
          <p:nvPr/>
        </p:nvCxnSpPr>
        <p:spPr>
          <a:xfrm>
            <a:off x="514350" y="5349902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sldNum" idx="12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Google Shape;23;p20"/>
          <p:cNvCxnSpPr/>
          <p:nvPr/>
        </p:nvCxnSpPr>
        <p:spPr>
          <a:xfrm>
            <a:off x="514350" y="1050898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20"/>
          <p:cNvCxnSpPr/>
          <p:nvPr/>
        </p:nvCxnSpPr>
        <p:spPr>
          <a:xfrm>
            <a:off x="514350" y="1050898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Google Shape;25;p20"/>
          <p:cNvCxnSpPr/>
          <p:nvPr/>
        </p:nvCxnSpPr>
        <p:spPr>
          <a:xfrm>
            <a:off x="514350" y="1057986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" name="Google Shape;26;p20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ftr" idx="11"/>
          </p:nvPr>
        </p:nvSpPr>
        <p:spPr>
          <a:xfrm>
            <a:off x="3581400" y="76200"/>
            <a:ext cx="2895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sldNum" idx="12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22"/>
          <p:cNvCxnSpPr/>
          <p:nvPr/>
        </p:nvCxnSpPr>
        <p:spPr>
          <a:xfrm>
            <a:off x="514350" y="1050898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  <p:sp>
        <p:nvSpPr>
          <p:cNvPr id="43" name="Google Shape;43;p22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cxnSp>
        <p:nvCxnSpPr>
          <p:cNvPr id="44" name="Google Shape;44;p22"/>
          <p:cNvCxnSpPr/>
          <p:nvPr/>
        </p:nvCxnSpPr>
        <p:spPr>
          <a:xfrm>
            <a:off x="514350" y="1050898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" name="Google Shape;45;p22"/>
          <p:cNvCxnSpPr/>
          <p:nvPr/>
        </p:nvCxnSpPr>
        <p:spPr>
          <a:xfrm>
            <a:off x="514350" y="1057986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Google Shape;70;p27"/>
          <p:cNvCxnSpPr/>
          <p:nvPr/>
        </p:nvCxnSpPr>
        <p:spPr>
          <a:xfrm>
            <a:off x="514350" y="3444902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" name="Google Shape;71;p27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Google Shape;83;p29"/>
          <p:cNvCxnSpPr/>
          <p:nvPr/>
        </p:nvCxnSpPr>
        <p:spPr>
          <a:xfrm>
            <a:off x="514350" y="6019800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" name="Google Shape;84;p29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85" name="Google Shape;85;p29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6" name="Google Shape;86;p29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7" name="Google Shape;87;p29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88" name="Google Shape;88;p29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1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00" name="Google Shape;100;p31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01" name="Google Shape;101;p31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02" name="Google Shape;102;p31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03" name="Google Shape;103;p31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Google Shape;109;p33"/>
          <p:cNvCxnSpPr/>
          <p:nvPr/>
        </p:nvCxnSpPr>
        <p:spPr>
          <a:xfrm>
            <a:off x="514350" y="5849117"/>
            <a:ext cx="8629650" cy="23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33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11" name="Google Shape;111;p33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12" name="Google Shape;112;p33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13" name="Google Shape;113;p33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14" name="Google Shape;114;p33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5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24" name="Google Shape;124;p35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25" name="Google Shape;125;p35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26" name="Google Shape;126;p35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27" name="Google Shape;127;p35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7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🞭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5306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60"/>
              <a:buFont typeface="Noto Sans Symbols"/>
              <a:buChar char="🞤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528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🞫"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🞲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🞩"/>
              <a:defRPr sz="2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🞤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🞲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◆"/>
              <a:defRPr sz="1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28194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37" name="Google Shape;137;p37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38" name="Google Shape;138;p37"/>
          <p:cNvSpPr txBox="1">
            <a:spLocks noGrp="1"/>
          </p:cNvSpPr>
          <p:nvPr>
            <p:ph type="dt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39" name="Google Shape;139;p37"/>
          <p:cNvSpPr txBox="1">
            <a:spLocks noGrp="1"/>
          </p:cNvSpPr>
          <p:nvPr>
            <p:ph type="ft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40" name="Google Shape;140;p37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8E27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D38E2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4.jpg"/><Relationship Id="rId5" Type="http://schemas.openxmlformats.org/officeDocument/2006/relationships/image" Target="../media/image18.pn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"/>
          <p:cNvSpPr txBox="1">
            <a:spLocks noGrp="1"/>
          </p:cNvSpPr>
          <p:nvPr>
            <p:ph type="ctrTitle"/>
          </p:nvPr>
        </p:nvSpPr>
        <p:spPr>
          <a:xfrm>
            <a:off x="785812" y="1000125"/>
            <a:ext cx="7772400" cy="242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Times New Roman"/>
              <a:buNone/>
            </a:pPr>
            <a:r>
              <a:rPr lang="en-US" sz="36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ПОМОЧЬ ВЫПУСКНИКУ ПОДГОТОВИТЬСЯ И УСПЕШНО СДАТЬ ЭКЗАМЕНЫ</a:t>
            </a:r>
            <a:endParaRPr/>
          </a:p>
        </p:txBody>
      </p:sp>
      <p:sp>
        <p:nvSpPr>
          <p:cNvPr id="153" name="Google Shape;153;p1"/>
          <p:cNvSpPr txBox="1">
            <a:spLocks noGrp="1"/>
          </p:cNvSpPr>
          <p:nvPr>
            <p:ph type="subTitle" idx="1"/>
          </p:nvPr>
        </p:nvSpPr>
        <p:spPr>
          <a:xfrm>
            <a:off x="539750" y="2708275"/>
            <a:ext cx="8366125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en-US" sz="2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Рекомендации для родителей</a:t>
            </a:r>
            <a:endParaRPr/>
          </a:p>
        </p:txBody>
      </p:sp>
      <p:pic>
        <p:nvPicPr>
          <p:cNvPr id="154" name="Google Shape;15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687" y="3716337"/>
            <a:ext cx="2190750" cy="1643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22962" y="3716337"/>
            <a:ext cx="2143125" cy="1643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56000" y="3684587"/>
            <a:ext cx="1785937" cy="1643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"/>
          <p:cNvSpPr txBox="1">
            <a:spLocks noGrp="1"/>
          </p:cNvSpPr>
          <p:nvPr>
            <p:ph type="title" idx="4294967295"/>
          </p:nvPr>
        </p:nvSpPr>
        <p:spPr>
          <a:xfrm>
            <a:off x="107504" y="188640"/>
            <a:ext cx="8928992" cy="7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ОКАЗАНИЕ ПОМОЩИ </a:t>
            </a:r>
            <a:b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ОРГАНИЗАЦИИ РЕЖИМА ДНЯ </a:t>
            </a:r>
            <a:endParaRPr sz="28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p10"/>
          <p:cNvSpPr txBox="1"/>
          <p:nvPr/>
        </p:nvSpPr>
        <p:spPr>
          <a:xfrm>
            <a:off x="685800" y="3343275"/>
            <a:ext cx="7886700" cy="304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Вы можете оказать им помощь в распределении учебного материала по дням, - в определении еженедельной нагрузки, - в составлении плана. 	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4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Составление плана помогает справиться с тревогой: школьник начинает понимать, что успеть выучить весь материал вполне реально, у него достаточно времени для этого.</a:t>
            </a:r>
            <a:endParaRPr/>
          </a:p>
        </p:txBody>
      </p:sp>
      <p:pic>
        <p:nvPicPr>
          <p:cNvPr id="220" name="Google Shape;22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1557337"/>
            <a:ext cx="1665287" cy="164306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0"/>
          <p:cNvSpPr txBox="1"/>
          <p:nvPr/>
        </p:nvSpPr>
        <p:spPr>
          <a:xfrm>
            <a:off x="2843212" y="1557337"/>
            <a:ext cx="5657850" cy="156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Школьники часто волнуются, т.к. им кажется, что объем материала очень большой, и они не успеют все выучить к экзаменам.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 txBox="1">
            <a:spLocks noGrp="1"/>
          </p:cNvSpPr>
          <p:nvPr>
            <p:ph type="title" idx="4294967295"/>
          </p:nvPr>
        </p:nvSpPr>
        <p:spPr>
          <a:xfrm>
            <a:off x="685800" y="152400"/>
            <a:ext cx="7958166" cy="776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РЕЖИМ ДНЯ</a:t>
            </a:r>
            <a:endParaRPr sz="28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>
            <a:off x="571500" y="3214687"/>
            <a:ext cx="8001000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Важно, чтобы школьник имел возможность отдохнуть, сменить деятельность. Но, например, компьютерные игры только увеличивают усталость. Очень важно помочь </a:t>
            </a:r>
            <a:r>
              <a:rPr lang="en-US" sz="24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такую форму досуга, которая бы школьника не переутомляла: прогулки, общение с одним-двумя друзьями и т.д.</a:t>
            </a:r>
            <a:r>
              <a:rPr lang="en-US" sz="24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В течение дня также необходимо делать </a:t>
            </a:r>
            <a:r>
              <a:rPr lang="en-US" sz="24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короткие перерывы на 10-15 минут каждые 45-60 минут</a:t>
            </a: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Это необходимо для сохранения высокой работоспособности.</a:t>
            </a:r>
            <a:endParaRPr/>
          </a:p>
        </p:txBody>
      </p:sp>
      <p:pic>
        <p:nvPicPr>
          <p:cNvPr id="228" name="Google Shape;22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1285875"/>
            <a:ext cx="2463800" cy="1643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00500" y="1285875"/>
            <a:ext cx="1090612" cy="1643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72125" y="1285875"/>
            <a:ext cx="2405062" cy="1604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2"/>
          <p:cNvSpPr txBox="1">
            <a:spLocks noGrp="1"/>
          </p:cNvSpPr>
          <p:nvPr>
            <p:ph type="title" idx="4294967295"/>
          </p:nvPr>
        </p:nvSpPr>
        <p:spPr>
          <a:xfrm>
            <a:off x="685800" y="152400"/>
            <a:ext cx="8101042" cy="847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СОН</a:t>
            </a:r>
            <a:endParaRPr sz="28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6" name="Google Shape;23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150" y="2068512"/>
            <a:ext cx="257175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2"/>
          <p:cNvSpPr txBox="1"/>
          <p:nvPr/>
        </p:nvSpPr>
        <p:spPr>
          <a:xfrm>
            <a:off x="3635375" y="1989137"/>
            <a:ext cx="4937125" cy="323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нормального самочувствия и хорошей работоспособности необходимо, чтобы ребенок хорошо высыпался.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разрешайте детям учить целыми днями  или ночами, так как это ведет к раздражительности, быстрой утомляемости, беспокойству.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состоянии утомления работоспособность снижается, а продуктивность такой учебы невелика. </a:t>
            </a:r>
            <a:endParaRPr/>
          </a:p>
        </p:txBody>
      </p:sp>
      <p:sp>
        <p:nvSpPr>
          <p:cNvPr id="238" name="Google Shape;238;p12"/>
          <p:cNvSpPr txBox="1"/>
          <p:nvPr/>
        </p:nvSpPr>
        <p:spPr>
          <a:xfrm>
            <a:off x="900112" y="5708650"/>
            <a:ext cx="7743825" cy="979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4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Проследите за тем, чтобы накануне экзамена ваш ребенок обязательно отдохнул и как следует выспался.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3"/>
          <p:cNvSpPr txBox="1">
            <a:spLocks noGrp="1"/>
          </p:cNvSpPr>
          <p:nvPr>
            <p:ph type="title" idx="4294967295"/>
          </p:nvPr>
        </p:nvSpPr>
        <p:spPr>
          <a:xfrm>
            <a:off x="685800" y="152400"/>
            <a:ext cx="7600976" cy="704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ПИТАНИЕ</a:t>
            </a:r>
            <a:endParaRPr sz="28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13"/>
          <p:cNvSpPr txBox="1"/>
          <p:nvPr/>
        </p:nvSpPr>
        <p:spPr>
          <a:xfrm>
            <a:off x="857250" y="3929062"/>
            <a:ext cx="7786687" cy="157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Всегда, а во время экзаменов особенно, заботьтесь об организации полноценного питания.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Такие продукты, как овощи, фрукты, рыба, творог, орехи, шоколад и т.д. стимулируют работу головного мозга. </a:t>
            </a:r>
            <a:endParaRPr/>
          </a:p>
        </p:txBody>
      </p:sp>
      <p:pic>
        <p:nvPicPr>
          <p:cNvPr id="245" name="Google Shape;245;p13" descr="ar1175737168163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4675" y="1390650"/>
            <a:ext cx="1893887" cy="113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3" descr="big_38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87912" y="2671762"/>
            <a:ext cx="1847850" cy="1201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5412" y="1422400"/>
            <a:ext cx="1857375" cy="107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7662" y="2673350"/>
            <a:ext cx="200977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6075" y="1320800"/>
            <a:ext cx="1979612" cy="107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3" descr="post-19-124349828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78112" y="2643187"/>
            <a:ext cx="1808162" cy="1285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3"/>
          <p:cNvSpPr txBox="1"/>
          <p:nvPr/>
        </p:nvSpPr>
        <p:spPr>
          <a:xfrm>
            <a:off x="2357437" y="1071562"/>
            <a:ext cx="86360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Белки</a:t>
            </a:r>
            <a:endParaRPr/>
          </a:p>
        </p:txBody>
      </p:sp>
      <p:pic>
        <p:nvPicPr>
          <p:cNvPr id="252" name="Google Shape;252;p13" descr="i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862512" y="1441450"/>
            <a:ext cx="187325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3" descr="3151_tqfz oyww fxi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938962" y="2617787"/>
            <a:ext cx="1930400" cy="1214437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3"/>
          <p:cNvSpPr txBox="1"/>
          <p:nvPr/>
        </p:nvSpPr>
        <p:spPr>
          <a:xfrm>
            <a:off x="6572250" y="1071562"/>
            <a:ext cx="134461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Витамины</a:t>
            </a:r>
            <a:endParaRPr/>
          </a:p>
        </p:txBody>
      </p:sp>
      <p:pic>
        <p:nvPicPr>
          <p:cNvPr id="255" name="Google Shape;255;p13" descr="3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745037" y="5603875"/>
            <a:ext cx="1643062" cy="107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484437" y="5595937"/>
            <a:ext cx="1687512" cy="1150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"/>
          <p:cNvSpPr txBox="1">
            <a:spLocks noGrp="1"/>
          </p:cNvSpPr>
          <p:nvPr>
            <p:ph type="title" idx="4294967295"/>
          </p:nvPr>
        </p:nvSpPr>
        <p:spPr>
          <a:xfrm>
            <a:off x="685800" y="152400"/>
            <a:ext cx="7886728" cy="704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НУЖНО ЛИ ВО ВРЕМЯ ЭКЗАМЕНОВ ОСВОБОЖДАТЬ РЕБЕНКА ОТ ДОМАШНЕЙ РАБОТЫ? </a:t>
            </a:r>
            <a:endParaRPr sz="24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3" name="Google Shape;263;p14"/>
          <p:cNvSpPr txBox="1"/>
          <p:nvPr/>
        </p:nvSpPr>
        <p:spPr>
          <a:xfrm>
            <a:off x="857250" y="3143250"/>
            <a:ext cx="7572375" cy="304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Это вопрос непростой, потому что иногда школьники начинают манипулировать своей учебой, чтобы избежать помощи по дому. Легкая физическая работа может выступать в роли разгрузки, позволяющей сменить деятельность и отдохнуть, а может только усиливать общее утомление, поэтому </a:t>
            </a:r>
            <a:r>
              <a:rPr lang="en-US" sz="24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вопрос о помощи по дому нужно решать в индивидуальном порядке с учетом особенностей ребенка.</a:t>
            </a:r>
            <a:endParaRPr/>
          </a:p>
        </p:txBody>
      </p:sp>
      <p:pic>
        <p:nvPicPr>
          <p:cNvPr id="264" name="Google Shape;26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29312" y="1143000"/>
            <a:ext cx="2428875" cy="182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8587" y="1184275"/>
            <a:ext cx="267970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250" y="1184275"/>
            <a:ext cx="1228725" cy="1785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5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7743825" cy="70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ЭМОЦИОНАЛЬНЫЙ НАСТРОЙ</a:t>
            </a:r>
            <a:endParaRPr/>
          </a:p>
        </p:txBody>
      </p:sp>
      <p:sp>
        <p:nvSpPr>
          <p:cNvPr id="272" name="Google Shape;272;p15"/>
          <p:cNvSpPr txBox="1"/>
          <p:nvPr/>
        </p:nvSpPr>
        <p:spPr>
          <a:xfrm>
            <a:off x="679450" y="2897187"/>
            <a:ext cx="8035925" cy="397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None/>
            </a:pPr>
            <a:r>
              <a:rPr lang="en-US" sz="1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ic Sans MS"/>
              <a:buNone/>
            </a:pPr>
            <a:endParaRPr sz="19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omic Sans MS"/>
              <a:buNone/>
            </a:pPr>
            <a:endParaRPr sz="19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None/>
            </a:pPr>
            <a:r>
              <a:rPr lang="en-US" sz="1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2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Существует определенный уровень тревоги, оптимальный для организации деятельности, </a:t>
            </a:r>
            <a:r>
              <a:rPr lang="en-US" sz="2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 очень высокий уровень волнения мешает учебной деятельности. Все силы уходят на то, чтобы справиться с волнением. Это особенно характерно для детей тревожных, склонных переживать даже без особого повода (например, когда родители сильно переживают, пьют валерьянку, их дети как бы заражаются этим напряжением и тревогой).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None/>
            </a:pPr>
            <a:r>
              <a:rPr lang="en-US" sz="19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pic>
        <p:nvPicPr>
          <p:cNvPr id="273" name="Google Shape;27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9450" y="1619250"/>
            <a:ext cx="2143125" cy="1595437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5"/>
          <p:cNvSpPr txBox="1"/>
          <p:nvPr/>
        </p:nvSpPr>
        <p:spPr>
          <a:xfrm>
            <a:off x="3059112" y="1619250"/>
            <a:ext cx="5656262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Эмоциональный настрой играет важную роль при подготовке и прохождении ГИА, т.к. период экзаменов для большинства выпускников является очень тревожным.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6"/>
          <p:cNvSpPr txBox="1"/>
          <p:nvPr/>
        </p:nvSpPr>
        <p:spPr>
          <a:xfrm>
            <a:off x="785812" y="4714875"/>
            <a:ext cx="792956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sp>
        <p:nvSpPr>
          <p:cNvPr id="280" name="Google Shape;280;p16"/>
          <p:cNvSpPr txBox="1"/>
          <p:nvPr/>
        </p:nvSpPr>
        <p:spPr>
          <a:xfrm>
            <a:off x="500062" y="928687"/>
            <a:ext cx="8215312" cy="564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Создание эмоционально спокойной, ненапряженной атмосферы (для тревожных детей).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Создание ситуации успеха (для неуверенных детей).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Снижение значимости экзамена: следует дать понять, что ничего страшного не произойдет, даже если результат будет не совсем таким, каким хотелось бы (особенно в том случае, если обучающийся очень ответственный и старается соответствовать ожиданиям взрослых).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Повышение значимости экзамена (для гиперактивных детей, испытывающих недостаток произвольности и самоорганизации).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Определение того, в какой помощи нуждается именно ваш ребенок (например, выслушать выученные им темы или помочь написать планы и конспекты).</a:t>
            </a:r>
            <a:endParaRPr/>
          </a:p>
        </p:txBody>
      </p:sp>
      <p:sp>
        <p:nvSpPr>
          <p:cNvPr id="281" name="Google Shape;281;p16"/>
          <p:cNvSpPr txBox="1"/>
          <p:nvPr/>
        </p:nvSpPr>
        <p:spPr>
          <a:xfrm>
            <a:off x="1285875" y="357187"/>
            <a:ext cx="687070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 РОДИТЕЛЕЙ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7"/>
          <p:cNvSpPr txBox="1">
            <a:spLocks noGrp="1"/>
          </p:cNvSpPr>
          <p:nvPr>
            <p:ph type="title" idx="4294967295"/>
          </p:nvPr>
        </p:nvSpPr>
        <p:spPr>
          <a:xfrm>
            <a:off x="1023851" y="1673424"/>
            <a:ext cx="7128792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/>
              <a:buNone/>
            </a:pPr>
            <a:r>
              <a:rPr lang="en-US" sz="32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32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ВАС ВСЕ ПОЛУЧИТСЯ!</a:t>
            </a:r>
            <a:br>
              <a:rPr lang="en-US" sz="32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УДАЧИ!</a:t>
            </a:r>
            <a:br>
              <a:rPr lang="en-US" sz="32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b="1" i="0" u="none" strike="noStrike" cap="none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0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b="0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400" b="1" i="0" u="none" strike="noStrike" cap="none" dirty="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"/>
          <p:cNvSpPr txBox="1">
            <a:spLocks noGrp="1"/>
          </p:cNvSpPr>
          <p:nvPr>
            <p:ph type="title" idx="4294967295"/>
          </p:nvPr>
        </p:nvSpPr>
        <p:spPr>
          <a:xfrm>
            <a:off x="3779912" y="1052736"/>
            <a:ext cx="5364088" cy="580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Слово </a:t>
            </a:r>
            <a:r>
              <a:rPr lang="en-US" sz="24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«экзамен» </a:t>
            </a:r>
            <a:r>
              <a:rPr lang="en-US"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переводится с латинского как </a:t>
            </a:r>
            <a:r>
              <a:rPr lang="en-US" sz="24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«испытание»</a:t>
            </a:r>
            <a:r>
              <a:rPr lang="en-US"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И именно испытаниями, сложными, подчас драматичными, становятся выпускные экзамены для обучающихся 9-х и 11-х классов.</a:t>
            </a:r>
            <a:br>
              <a:rPr lang="en-US"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Экзамен – самый ответственный период  в жизни каждого выпускника</a:t>
            </a:r>
            <a:r>
              <a:rPr lang="en-US"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Именно на экзамене подводится итог учебной деятельности каждого школьника. Чтобы успешно сдать экзамен, им необходимо хорошо подготовиться к нему. Кроме того, важную роль в подготовке детей к ГИА играет поведение их родителей.</a:t>
            </a:r>
            <a:endParaRPr sz="2400" b="0" i="0" u="none" strike="noStrike" cap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Google Shape;162;p2"/>
          <p:cNvSpPr txBox="1">
            <a:spLocks noGrp="1"/>
          </p:cNvSpPr>
          <p:nvPr>
            <p:ph type="body" idx="1"/>
          </p:nvPr>
        </p:nvSpPr>
        <p:spPr>
          <a:xfrm>
            <a:off x="1187450" y="1773237"/>
            <a:ext cx="7696200" cy="4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None/>
            </a:pPr>
            <a:endParaRPr sz="2600" b="0" i="0" u="none" strike="noStrike" cap="none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342900" marR="0" lvl="0" indent="-227330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None/>
            </a:pPr>
            <a:endParaRPr sz="2600" b="0" i="0" u="none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63" name="Google Shape;16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0037" y="1790700"/>
            <a:ext cx="3219450" cy="399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"/>
          <p:cNvSpPr txBox="1"/>
          <p:nvPr/>
        </p:nvSpPr>
        <p:spPr>
          <a:xfrm>
            <a:off x="179387" y="333375"/>
            <a:ext cx="8964612" cy="52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ГОСУДАРСТВЕННАЯ ИТОГОВАЯ АТТЕСТАЦИЯ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"/>
          <p:cNvSpPr txBox="1">
            <a:spLocks noGrp="1"/>
          </p:cNvSpPr>
          <p:nvPr>
            <p:ph type="title" idx="4294967295"/>
          </p:nvPr>
        </p:nvSpPr>
        <p:spPr>
          <a:xfrm>
            <a:off x="251520" y="116633"/>
            <a:ext cx="8892480" cy="79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3200"/>
              <a:buFont typeface="Times New Roman"/>
              <a:buNone/>
            </a:pPr>
            <a:r>
              <a:rPr lang="en-US" sz="32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Ваш сын или дочь принимают участие в ГИА.</a:t>
            </a:r>
            <a:br>
              <a:rPr lang="en-US" sz="32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Почему они так волнуются?</a:t>
            </a:r>
            <a:endParaRPr sz="32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p3"/>
          <p:cNvSpPr txBox="1"/>
          <p:nvPr/>
        </p:nvSpPr>
        <p:spPr>
          <a:xfrm>
            <a:off x="357187" y="1285875"/>
            <a:ext cx="8501062" cy="54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52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Сомневаются в полноте и прочности своих знаний.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Сомневаются в собственных способностях: умении логически мыслить, анализировать, концентрировать и распределять внимание.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Испытывают страх перед экзаменом в силу личностных особенностей:  тревожности, неуверенности в себе, астеничности (быстрой утомляемости) и т.п.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Боятся незнакомой, неопределенной ситуации.</a:t>
            </a:r>
            <a:endParaRPr/>
          </a:p>
          <a:p>
            <a:pPr marL="0" marR="0" lvl="0" indent="-152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Испытывают повышенную ответственность перед родителями и школой.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Каждая из этих причин может в той или иной степени влиять на состояние ребенка.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en-US" sz="1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"/>
          <p:cNvSpPr txBox="1">
            <a:spLocks noGrp="1"/>
          </p:cNvSpPr>
          <p:nvPr>
            <p:ph type="title" idx="4294967295"/>
          </p:nvPr>
        </p:nvSpPr>
        <p:spPr>
          <a:xfrm>
            <a:off x="214282" y="285728"/>
            <a:ext cx="8686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ПОВЕДЕНИЕ РОДИТЕЛЕЙ</a:t>
            </a:r>
            <a:endParaRPr sz="28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p4"/>
          <p:cNvSpPr txBox="1">
            <a:spLocks noGrp="1"/>
          </p:cNvSpPr>
          <p:nvPr>
            <p:ph type="body" idx="1"/>
          </p:nvPr>
        </p:nvSpPr>
        <p:spPr>
          <a:xfrm>
            <a:off x="304800" y="1554162"/>
            <a:ext cx="8553450" cy="487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экзаменационную пору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основная задача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родителей – создать комфортные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условия для подготовки обучающегося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не мешать ему.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Психологическая поддержка, поощрение,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реальная помощь, спокойствие взрослых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помогают школьнику успешно справиться с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3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собственным волнением.</a:t>
            </a:r>
            <a:endParaRPr/>
          </a:p>
          <a:p>
            <a:pPr marL="342900" marR="0" lvl="0" indent="-20066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endParaRPr sz="32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"/>
          <p:cNvSpPr txBox="1">
            <a:spLocks noGrp="1"/>
          </p:cNvSpPr>
          <p:nvPr>
            <p:ph type="title" idx="4294967295"/>
          </p:nvPr>
        </p:nvSpPr>
        <p:spPr>
          <a:xfrm>
            <a:off x="304800" y="457200"/>
            <a:ext cx="8696356" cy="471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ПСИХОЛОГИЧЕСКАЯ ПОДДЕРЖКА</a:t>
            </a:r>
            <a:endParaRPr sz="28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Google Shape;183;p5"/>
          <p:cNvSpPr txBox="1">
            <a:spLocks noGrp="1"/>
          </p:cNvSpPr>
          <p:nvPr>
            <p:ph type="body" idx="1"/>
          </p:nvPr>
        </p:nvSpPr>
        <p:spPr>
          <a:xfrm>
            <a:off x="611187" y="3573462"/>
            <a:ext cx="8032750" cy="314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70"/>
              <a:buFont typeface="Noto Sans Symbols"/>
              <a:buNone/>
            </a:pPr>
            <a:r>
              <a:rPr lang="en-US" sz="21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sz="2400" b="1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ts val="1890"/>
              <a:buFont typeface="Noto Sans Symbols"/>
              <a:buNone/>
            </a:pPr>
            <a:r>
              <a:rPr lang="en-US" sz="27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None/>
            </a:pPr>
            <a:r>
              <a:rPr lang="en-US" sz="26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Поддерживать - значит верить!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None/>
            </a:pPr>
            <a:r>
              <a:rPr lang="en-US" sz="26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Взрослые имеют немало возможностей, чтобы продемонстрировать ребенку свое удовлетворение от его достижений или  усилий.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None/>
            </a:pPr>
            <a:r>
              <a:rPr lang="en-US" sz="26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02895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630"/>
              <a:buFont typeface="Noto Sans Symbols"/>
              <a:buNone/>
            </a:pPr>
            <a:endParaRPr sz="9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4" name="Google Shape;18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1628775"/>
            <a:ext cx="2522537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5"/>
          <p:cNvSpPr txBox="1"/>
          <p:nvPr/>
        </p:nvSpPr>
        <p:spPr>
          <a:xfrm>
            <a:off x="3132137" y="1628775"/>
            <a:ext cx="5511800" cy="209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B30"/>
              </a:buClr>
              <a:buSzPts val="2600"/>
              <a:buFont typeface="Times New Roman"/>
              <a:buNone/>
            </a:pPr>
            <a:r>
              <a:rPr lang="en-US" sz="2600" b="0" i="0" u="none" strike="noStrike" cap="none">
                <a:solidFill>
                  <a:srgbClr val="4E3B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Психологическая поддержка – это один из важнейших факторов, определяющих успешность выпускника в сдаче государственной (итоговой) аттестации.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121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ЧЕМ РОДИТЕЛИ МОГУТ ПОМОЧЬ?</a:t>
            </a:r>
            <a:endParaRPr sz="2800" b="0" i="0" u="none" strike="noStrike" cap="none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6"/>
          <p:cNvSpPr txBox="1">
            <a:spLocks noGrp="1"/>
          </p:cNvSpPr>
          <p:nvPr>
            <p:ph type="body" idx="1"/>
          </p:nvPr>
        </p:nvSpPr>
        <p:spPr>
          <a:xfrm>
            <a:off x="395287" y="1214437"/>
            <a:ext cx="8462962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Существуют слова, которые поддерживают детей</a:t>
            </a: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например: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«Ты сможешь это сделать», «Зная тебя, я уверен, что ты все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сделаешь хорошо», «Ты знаешь это очень хорошо», «Все у тебя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получится», «Не боги горшки обжигали» и т.д.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Если сын или дочь сильно волнуются, лучше заранее рассказать о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возможных вариантах пересдачи, вариантах развития событий в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случае не самого лучшего исхода («Да, итоговый экзамен очень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важен, но при неудачной сдаче ГИА жизнь не остановится», «Век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живи, век учись»).	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Поддерживать можно посредством прикосновений,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доброжелательного выражения лица, интонации голоса,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None/>
            </a:pPr>
            <a:r>
              <a:rPr lang="en-US" sz="22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 также посредством совместных  усилий в подготовке.</a:t>
            </a:r>
            <a:endParaRPr sz="11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94005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accent1"/>
              </a:buClr>
              <a:buSzPts val="770"/>
              <a:buFont typeface="Noto Sans Symbols"/>
              <a:buNone/>
            </a:pPr>
            <a:endParaRPr sz="11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94005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accent1"/>
              </a:buClr>
              <a:buSzPts val="770"/>
              <a:buFont typeface="Noto Sans Symbols"/>
              <a:buNone/>
            </a:pPr>
            <a:endParaRPr sz="11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94005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accent1"/>
              </a:buClr>
              <a:buSzPts val="770"/>
              <a:buFont typeface="Noto Sans Symbols"/>
              <a:buNone/>
            </a:pPr>
            <a:endParaRPr sz="11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294005" algn="l" rtl="0">
              <a:spcBef>
                <a:spcPts val="220"/>
              </a:spcBef>
              <a:spcAft>
                <a:spcPts val="0"/>
              </a:spcAft>
              <a:buClr>
                <a:schemeClr val="accent1"/>
              </a:buClr>
              <a:buSzPts val="770"/>
              <a:buFont typeface="Noto Sans Symbols"/>
              <a:buNone/>
            </a:pPr>
            <a:endParaRPr sz="11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"/>
          <p:cNvSpPr txBox="1">
            <a:spLocks noGrp="1"/>
          </p:cNvSpPr>
          <p:nvPr>
            <p:ph type="body" idx="1"/>
          </p:nvPr>
        </p:nvSpPr>
        <p:spPr>
          <a:xfrm>
            <a:off x="304800" y="1000125"/>
            <a:ext cx="8267700" cy="357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endParaRPr sz="2400" b="0" i="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rPr lang="en-US" sz="24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ходе подготовки к экзаменам родители нередко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rPr lang="en-US" sz="24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используют тактику запугивания :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rPr lang="en-US" sz="24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«Мало занимаешься – не сдашь», «Не стараешься – будут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rPr lang="en-US" sz="24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плохие результаты», «Ты совсем не готов», «Это так сложно»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rPr lang="en-US" sz="24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т.п.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rPr lang="en-US" sz="24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4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Такая тактика не повышает мотивацию, а создает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rPr lang="en-US" sz="24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эмоциональные барьеры, которые школьник не может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None/>
            </a:pPr>
            <a:r>
              <a:rPr lang="en-US" sz="2400" b="1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самостоятельно преодолеть. </a:t>
            </a:r>
            <a:endParaRPr/>
          </a:p>
        </p:txBody>
      </p:sp>
      <p:pic>
        <p:nvPicPr>
          <p:cNvPr id="197" name="Google Shape;19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187" y="5157787"/>
            <a:ext cx="2214562" cy="1500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1587" y="5229225"/>
            <a:ext cx="190500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51137" y="5157787"/>
            <a:ext cx="2151062" cy="1500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67562" y="5264150"/>
            <a:ext cx="1809750" cy="1357312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7"/>
          <p:cNvSpPr txBox="1"/>
          <p:nvPr/>
        </p:nvSpPr>
        <p:spPr>
          <a:xfrm>
            <a:off x="107950" y="307975"/>
            <a:ext cx="8869362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ОШИБКИ, КОТОРЫХ СЛЕДУЕТ ИЗБЕГАТЬ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"/>
          <p:cNvSpPr txBox="1">
            <a:spLocks noGrp="1"/>
          </p:cNvSpPr>
          <p:nvPr>
            <p:ph type="title" idx="4294967295"/>
          </p:nvPr>
        </p:nvSpPr>
        <p:spPr>
          <a:xfrm>
            <a:off x="500034" y="1142984"/>
            <a:ext cx="8318530" cy="5072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60"/>
              <a:buFont typeface="Times New Roman"/>
              <a:buNone/>
            </a:pPr>
            <a:r>
              <a:rPr lang="en-US" sz="126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26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6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1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Маша - ученица 11  класса. Мама и папа готовят Марию к поступлению в один из престижных вузов страны на факультет связей с общественностью. Потрачена уже не одна тысяча на репетиторов, помогающих Маше сосредоточиться на нужных предметах. Девочка старательно выполняет все задания, приходит домой поздно вечером. Папа ежедневно усаживает ее на диван и расспрашивает об успехах, сурово хмурит брови, наверное, чтобы еще больше навести жути на уже истощенный организм девочки. Мама каждый день устраивает сцены, стоит Маше заговорить о желании на всякий случай подать документы в художественный. Кричит и чуть ли не плачет: «Неблагодарная, ты нас не любишь! Мы столько денег в тебя вбухали, столько усилий потратили! А ты нам вот как отплачиваешь!» Маша разворачивается и тихонько уходит в свою комнату, а по ночам плачет, не понимая, почему то, что сделает ее счастливой - показатель нелюбви к родителям. Иногда родители настолько любят своих детей, что, в сущности, забывают о том, что рядом с ними живет и развивается уже созревшая личность, готовая принимать решения и ответственность за них. Или отказываются видеть это, до 30 лет считая своих детей «маленькими», </a:t>
            </a:r>
            <a:br>
              <a:rPr lang="en-US" sz="1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 этом, требуя от них «взрослых» поступков.</a:t>
            </a:r>
            <a:endParaRPr sz="1800" b="1" i="0" u="none" strike="noStrike" cap="none">
              <a:solidFill>
                <a:srgbClr val="6600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Google Shape;207;p8"/>
          <p:cNvSpPr txBox="1"/>
          <p:nvPr/>
        </p:nvSpPr>
        <p:spPr>
          <a:xfrm>
            <a:off x="428596" y="428604"/>
            <a:ext cx="8334404" cy="526298"/>
          </a:xfrm>
          <a:prstGeom prst="rect">
            <a:avLst/>
          </a:prstGeom>
          <a:gradFill>
            <a:gsLst>
              <a:gs pos="0">
                <a:srgbClr val="FF8044"/>
              </a:gs>
              <a:gs pos="25000">
                <a:srgbClr val="FF620C"/>
              </a:gs>
              <a:gs pos="50000">
                <a:srgbClr val="FE5908"/>
              </a:gs>
              <a:gs pos="65000">
                <a:srgbClr val="FE5908"/>
              </a:gs>
              <a:gs pos="80000">
                <a:srgbClr val="FF610C"/>
              </a:gs>
              <a:gs pos="100000">
                <a:srgbClr val="FF7A3C"/>
              </a:gs>
            </a:gsLst>
            <a:lin ang="5400000" scaled="0"/>
          </a:gra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ИНФОРМАЦИЯ ДЛЯ РАЗМЫШЛЕНИЯ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>
            <a:spLocks noGrp="1"/>
          </p:cNvSpPr>
          <p:nvPr>
            <p:ph type="title" idx="4294967295"/>
          </p:nvPr>
        </p:nvSpPr>
        <p:spPr>
          <a:xfrm>
            <a:off x="301752" y="1214422"/>
            <a:ext cx="8556528" cy="5214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Валера, из параллельного с Машей класса, вовсе ни о чем не беспокоится. За него уже давно обо всем позаботились родители. Единственное, о чем попросил папа – «позаботься о выборе! Ну, там, у друзей поспрашивай, что, да как! Только выбери что-нибудь посолиднее, чтобы перед родственниками и знакомыми стыдно не было!». И парень в самом рассвете сил, продолжает жизнь с осознанием того, что выбор он сделает - не важно как - просто пойдет за тем, что модно или друг посоветует. А все остальное за него сделают родители. За все заплачено, как говорится.  А затем родители обвинят его в несамостоятельности, отсутствии устремлений и т.п. И может быть он и пошел бы подавать документы на кинооператора, о чем в тайне мечтает, но режиссером быть куда более престижно.</a:t>
            </a:r>
            <a:r>
              <a:rPr lang="en-US" sz="3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3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600" b="0" i="0" u="none" strike="noStrike" cap="none">
              <a:solidFill>
                <a:schemeClr val="dk2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13" name="Google Shape;213;p9"/>
          <p:cNvSpPr txBox="1"/>
          <p:nvPr/>
        </p:nvSpPr>
        <p:spPr>
          <a:xfrm>
            <a:off x="428596" y="428604"/>
            <a:ext cx="8334404" cy="526298"/>
          </a:xfrm>
          <a:prstGeom prst="rect">
            <a:avLst/>
          </a:prstGeom>
          <a:gradFill>
            <a:gsLst>
              <a:gs pos="0">
                <a:srgbClr val="FF8044"/>
              </a:gs>
              <a:gs pos="25000">
                <a:srgbClr val="FF620C"/>
              </a:gs>
              <a:gs pos="50000">
                <a:srgbClr val="FE5908"/>
              </a:gs>
              <a:gs pos="65000">
                <a:srgbClr val="FE5908"/>
              </a:gs>
              <a:gs pos="80000">
                <a:srgbClr val="FF610C"/>
              </a:gs>
              <a:gs pos="100000">
                <a:srgbClr val="FF7A3C"/>
              </a:gs>
            </a:gsLst>
            <a:lin ang="5400000" scaled="0"/>
          </a:gra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ИНФОРМАЦИЯ ДЛЯ РАЗМЫШЛЕНИЯ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рек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439</Words>
  <Application>Microsoft Office PowerPoint</Application>
  <PresentationFormat>Экран (4:3)</PresentationFormat>
  <Paragraphs>112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17</vt:i4>
      </vt:variant>
    </vt:vector>
  </HeadingPairs>
  <TitlesOfParts>
    <vt:vector size="32" baseType="lpstr">
      <vt:lpstr>Times New Roman</vt:lpstr>
      <vt:lpstr>Comic Sans MS</vt:lpstr>
      <vt:lpstr>Libre Franklin Medium</vt:lpstr>
      <vt:lpstr>Libre Franklin</vt:lpstr>
      <vt:lpstr>Noto Sans Symbols</vt:lpstr>
      <vt:lpstr>Arial</vt:lpstr>
      <vt:lpstr>1_Трек</vt:lpstr>
      <vt:lpstr>2_Трек</vt:lpstr>
      <vt:lpstr>Трек</vt:lpstr>
      <vt:lpstr>3_Трек</vt:lpstr>
      <vt:lpstr>4_Трек</vt:lpstr>
      <vt:lpstr>5_Трек</vt:lpstr>
      <vt:lpstr>6_Трек</vt:lpstr>
      <vt:lpstr>7_Трек</vt:lpstr>
      <vt:lpstr>8_Трек</vt:lpstr>
      <vt:lpstr>КАК ПОМОЧЬ ВЫПУСКНИКУ ПОДГОТОВИТЬСЯ И УСПЕШНО СДАТЬ ЭКЗАМЕНЫ</vt:lpstr>
      <vt:lpstr>Слово «экзамен» переводится с латинского как «испытание». И именно испытаниями, сложными, подчас драматичными, становятся выпускные экзамены для обучающихся 9-х и 11-х классов. Экзамен – самый ответственный период  в жизни каждого выпускника. Именно на экзамене подводится итог учебной деятельности каждого школьника. Чтобы успешно сдать экзамен, им необходимо хорошо подготовиться к нему. Кроме того, важную роль в подготовке детей к ГИА играет поведение их родителей.</vt:lpstr>
      <vt:lpstr>Ваш сын или дочь принимают участие в ГИА. Почему они так волнуются?</vt:lpstr>
      <vt:lpstr>ПОВЕДЕНИЕ РОДИТЕЛЕЙ</vt:lpstr>
      <vt:lpstr>ПСИХОЛОГИЧЕСКАЯ ПОДДЕРЖКА</vt:lpstr>
      <vt:lpstr>ЧЕМ РОДИТЕЛИ МОГУТ ПОМОЧЬ?</vt:lpstr>
      <vt:lpstr>Презентация PowerPoint</vt:lpstr>
      <vt:lpstr>  Маша - ученица 11  класса. Мама и папа готовят Марию к поступлению в один из престижных вузов страны на факультет связей с общественностью. Потрачена уже не одна тысяча на репетиторов, помогающих Маше сосредоточиться на нужных предметах. Девочка старательно выполняет все задания, приходит домой поздно вечером. Папа ежедневно усаживает ее на диван и расспрашивает об успехах, сурово хмурит брови, наверное, чтобы еще больше навести жути на уже истощенный организм девочки. Мама каждый день устраивает сцены, стоит Маше заговорить о желании на всякий случай подать документы в художественный. Кричит и чуть ли не плачет: «Неблагодарная, ты нас не любишь! Мы столько денег в тебя вбухали, столько усилий потратили! А ты нам вот как отплачиваешь!» Маша разворачивается и тихонько уходит в свою комнату, а по ночам плачет, не понимая, почему то, что сделает ее счастливой - показатель нелюбви к родителям. Иногда родители настолько любят своих детей, что, в сущности, забывают о том, что рядом с ними живет и развивается уже созревшая личность, готовая принимать решения и ответственность за них. Или отказываются видеть это, до 30 лет считая своих детей «маленькими»,  при этом, требуя от них «взрослых» поступков.</vt:lpstr>
      <vt:lpstr> Валера, из параллельного с Машей класса, вовсе ни о чем не беспокоится. За него уже давно обо всем позаботились родители. Единственное, о чем попросил папа – «позаботься о выборе! Ну, там, у друзей поспрашивай, что, да как! Только выбери что-нибудь посолиднее, чтобы перед родственниками и знакомыми стыдно не было!». И парень в самом рассвете сил, продолжает жизнь с осознанием того, что выбор он сделает - не важно как - просто пойдет за тем, что модно или друг посоветует. А все остальное за него сделают родители. За все заплачено, как говорится.  А затем родители обвинят его в несамостоятельности, отсутствии устремлений и т.п. И может быть он и пошел бы подавать документы на кинооператора, о чем в тайне мечтает, но режиссером быть куда более престижно. </vt:lpstr>
      <vt:lpstr>ОКАЗАНИЕ ПОМОЩИ  В ОРГАНИЗАЦИИ РЕЖИМА ДНЯ </vt:lpstr>
      <vt:lpstr>РЕЖИМ ДНЯ</vt:lpstr>
      <vt:lpstr>СОН</vt:lpstr>
      <vt:lpstr>ПИТАНИЕ</vt:lpstr>
      <vt:lpstr>НУЖНО ЛИ ВО ВРЕМЯ ЭКЗАМЕНОВ ОСВОБОЖДАТЬ РЕБЕНКА ОТ ДОМАШНЕЙ РАБОТЫ? </vt:lpstr>
      <vt:lpstr>ЭМОЦИОНАЛЬНЫЙ НАСТРОЙ</vt:lpstr>
      <vt:lpstr>Презентация PowerPoint</vt:lpstr>
      <vt:lpstr> У ВАС ВСЕ ПОЛУЧИТСЯ! УДАЧИ!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ПОМОЧЬ ВЫПУСКНИКУ ПОДГОТОВИТЬСЯ И УСПЕШНО СДАТЬ ЭКЗАМЕНЫ</dc:title>
  <dc:creator>Александра Веснина</dc:creator>
  <cp:lastModifiedBy>admin</cp:lastModifiedBy>
  <cp:revision>1</cp:revision>
  <dcterms:created xsi:type="dcterms:W3CDTF">2006-05-14T05:58:35Z</dcterms:created>
  <dcterms:modified xsi:type="dcterms:W3CDTF">2022-02-07T18:05:37Z</dcterms:modified>
</cp:coreProperties>
</file>