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7" r:id="rId4"/>
    <p:sldMasterId id="2147483659" r:id="rId5"/>
    <p:sldMasterId id="2147483661" r:id="rId6"/>
    <p:sldMasterId id="2147483663" r:id="rId7"/>
    <p:sldMasterId id="2147483665" r:id="rId8"/>
    <p:sldMasterId id="2147483667" r:id="rId9"/>
  </p:sldMasterIdLst>
  <p:notesMasterIdLst>
    <p:notesMasterId r:id="rId27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Libre Franklin Medium" panose="00000600000000000000" charset="0"/>
      <p:regular r:id="rId32"/>
      <p:bold r:id="rId33"/>
      <p:italic r:id="rId34"/>
      <p:boldItalic r:id="rId35"/>
    </p:embeddedFont>
    <p:embeddedFont>
      <p:font typeface="Libre Franklin" panose="00000500000000000000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Kch0R0yLrJeNvmOq8x4wfhRE7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330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173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551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020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225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6948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81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434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119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725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898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25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15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19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55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635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918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9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3B495D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"/>
          <p:cNvSpPr>
            <a:spLocks noGrp="1"/>
          </p:cNvSpPr>
          <p:nvPr>
            <p:ph type="pic" idx="2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body" idx="1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marL="2286000" lvl="4" indent="-262889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32" name="Google Shape;132;p3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body" idx="1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 rot="5400000">
            <a:off x="2385219" y="-526257"/>
            <a:ext cx="4525962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3B495D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rgbClr val="888888"/>
                </a:solidFill>
              </a:defRPr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42719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42719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3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8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20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20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20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22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cxnSp>
        <p:nvCxnSpPr>
          <p:cNvPr id="44" name="Google Shape;44;p22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2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27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29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33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3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7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9" name="Google Shape;139;p3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785812" y="1000125"/>
            <a:ext cx="7772400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ПОМОЧЬ ВЫПУСКНИКУ ПОДГОТОВИТЬСЯ И УСПЕШНО СДАТЬ ЭКЗАМЕНЫ</a:t>
            </a:r>
            <a:endParaRPr/>
          </a:p>
        </p:txBody>
      </p:sp>
      <p:sp>
        <p:nvSpPr>
          <p:cNvPr id="153" name="Google Shape;153;p1"/>
          <p:cNvSpPr txBox="1">
            <a:spLocks noGrp="1"/>
          </p:cNvSpPr>
          <p:nvPr>
            <p:ph type="subTitle" idx="1"/>
          </p:nvPr>
        </p:nvSpPr>
        <p:spPr>
          <a:xfrm>
            <a:off x="539750" y="2708275"/>
            <a:ext cx="836612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Рекомендации для родителей</a:t>
            </a:r>
            <a:endParaRPr/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87" y="3716337"/>
            <a:ext cx="2190750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2962" y="3716337"/>
            <a:ext cx="2143125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6000" y="3684587"/>
            <a:ext cx="1785937" cy="164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>
            <a:spLocks noGrp="1"/>
          </p:cNvSpPr>
          <p:nvPr>
            <p:ph type="title" idx="4294967295"/>
          </p:nvPr>
        </p:nvSpPr>
        <p:spPr>
          <a:xfrm>
            <a:off x="107504" y="188640"/>
            <a:ext cx="8928992" cy="7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ОКАЗАНИЕ ПОМОЩИ </a:t>
            </a:r>
            <a:b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ОРГАНИЗАЦИИ РЕЖИМА ДНЯ 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685800" y="3343275"/>
            <a:ext cx="788670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Вы можете оказать им помощь в распределении учебного материала по дням, - в определении еженедельной нагрузки, - в составлении плана. 	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Составление плана помогает справиться с тревогой: школьник начинает понимать, что успеть выучить весь материал вполне реально, у него достаточно времени для этого.</a:t>
            </a:r>
            <a:endParaRPr/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557337"/>
            <a:ext cx="1665287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2843212" y="1557337"/>
            <a:ext cx="5657850" cy="15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Школьники часто волнуются, т.к. им кажется, что объем материала очень большой, и они не успеют все выучить к экзаменам.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7958166" cy="77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РЕЖИМ ДНЯ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571500" y="3214687"/>
            <a:ext cx="80010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Важно, чтобы школьник имел возможность отдохнуть, сменить деятельность. Но, например, компьютерные игры только увеличивают усталость. Очень важно помочь </a:t>
            </a: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такую форму досуга, которая бы школьника не переутомляла: прогулки, общение с одним-двумя друзьями и т.д.</a:t>
            </a: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 течение дня также необходимо делать </a:t>
            </a: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короткие перерывы на 10-15 минут каждые 45-60 минут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Это необходимо для сохранения высокой работоспособности.</a:t>
            </a:r>
            <a:endParaRPr/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285875"/>
            <a:ext cx="2463800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0500" y="1285875"/>
            <a:ext cx="1090612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72125" y="1285875"/>
            <a:ext cx="2405062" cy="160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8101042" cy="84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2068512"/>
            <a:ext cx="257175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/>
        </p:nvSpPr>
        <p:spPr>
          <a:xfrm>
            <a:off x="3635375" y="1989137"/>
            <a:ext cx="4937125" cy="32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нормального самочувствия и хорошей работоспособности необходимо, чтобы ребенок хорошо высыпался.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разрешайте детям учить целыми днями  или ночами, так как это ведет к раздражительности, быстрой утомляемости, беспокойству.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состоянии утомления работоспособность снижается, а продуктивность такой учебы невелика. </a:t>
            </a:r>
            <a:endParaRPr/>
          </a:p>
        </p:txBody>
      </p:sp>
      <p:sp>
        <p:nvSpPr>
          <p:cNvPr id="238" name="Google Shape;238;p12"/>
          <p:cNvSpPr txBox="1"/>
          <p:nvPr/>
        </p:nvSpPr>
        <p:spPr>
          <a:xfrm>
            <a:off x="900112" y="5708650"/>
            <a:ext cx="7743825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Проследите за тем, чтобы накануне экзамена ваш ребенок обязательно отдохнул и как следует выспался.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7600976" cy="70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ПИТАНИЕ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3"/>
          <p:cNvSpPr txBox="1"/>
          <p:nvPr/>
        </p:nvSpPr>
        <p:spPr>
          <a:xfrm>
            <a:off x="857250" y="3929062"/>
            <a:ext cx="778668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Всегда, а во время экзаменов особенно, заботьтесь об организации полноценного питания.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Такие продукты, как овощи, фрукты, рыба, творог, орехи, шоколад и т.д. стимулируют работу головного мозга. </a:t>
            </a:r>
            <a:endParaRPr/>
          </a:p>
        </p:txBody>
      </p:sp>
      <p:pic>
        <p:nvPicPr>
          <p:cNvPr id="245" name="Google Shape;245;p13" descr="ar117573716816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4675" y="1390650"/>
            <a:ext cx="1893887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 descr="big_38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7912" y="2671762"/>
            <a:ext cx="1847850" cy="12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5412" y="1422400"/>
            <a:ext cx="1857375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662" y="2673350"/>
            <a:ext cx="200977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6075" y="1320800"/>
            <a:ext cx="1979612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 descr="post-19-12434982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78112" y="2643187"/>
            <a:ext cx="1808162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3"/>
          <p:cNvSpPr txBox="1"/>
          <p:nvPr/>
        </p:nvSpPr>
        <p:spPr>
          <a:xfrm>
            <a:off x="2357437" y="1071562"/>
            <a:ext cx="863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Белки</a:t>
            </a:r>
            <a:endParaRPr/>
          </a:p>
        </p:txBody>
      </p:sp>
      <p:pic>
        <p:nvPicPr>
          <p:cNvPr id="252" name="Google Shape;252;p13" descr="i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62512" y="1441450"/>
            <a:ext cx="18732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 descr="3151_tqfz oyww fxi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38962" y="2617787"/>
            <a:ext cx="1930400" cy="121443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 txBox="1"/>
          <p:nvPr/>
        </p:nvSpPr>
        <p:spPr>
          <a:xfrm>
            <a:off x="6572250" y="1071562"/>
            <a:ext cx="13446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Витамины</a:t>
            </a:r>
            <a:endParaRPr/>
          </a:p>
        </p:txBody>
      </p:sp>
      <p:pic>
        <p:nvPicPr>
          <p:cNvPr id="255" name="Google Shape;255;p13" descr="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45037" y="5603875"/>
            <a:ext cx="1643062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84437" y="5595937"/>
            <a:ext cx="1687512" cy="115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>
            <a:spLocks noGrp="1"/>
          </p:cNvSpPr>
          <p:nvPr>
            <p:ph type="title" idx="4294967295"/>
          </p:nvPr>
        </p:nvSpPr>
        <p:spPr>
          <a:xfrm>
            <a:off x="685800" y="152400"/>
            <a:ext cx="7886728" cy="70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НУЖНО ЛИ ВО ВРЕМЯ ЭКЗАМЕНОВ ОСВОБОЖДАТЬ РЕБЕНКА ОТ ДОМАШНЕЙ РАБОТЫ? </a:t>
            </a:r>
            <a:endParaRPr sz="24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857250" y="3143250"/>
            <a:ext cx="7572375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Это вопрос непростой, потому что иногда школьники начинают манипулировать своей учебой, чтобы избежать помощи по дому. Легкая физическая работа может выступать в роли разгрузки, позволяющей сменить деятельность и отдохнуть, а может только усиливать общее утомление, поэтому </a:t>
            </a: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 о помощи по дому нужно решать в индивидуальном порядке с учетом особенностей ребенка.</a:t>
            </a:r>
            <a:endParaRPr/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9312" y="1143000"/>
            <a:ext cx="2428875" cy="18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8587" y="1184275"/>
            <a:ext cx="267970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250" y="1184275"/>
            <a:ext cx="1228725" cy="178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43825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ЭМОЦИОНАЛЬНЫЙ НАСТРОЙ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679450" y="2897187"/>
            <a:ext cx="8035925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c Sans MS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c Sans MS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Существует определенный уровень тревоги, оптимальный для организации деятельности, </a:t>
            </a:r>
            <a:r>
              <a:rPr lang="en-US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очень высокий уровень волнения мешает учебной деятельности. Все силы уходят на то, чтобы справиться с волнением. Это особенно характерно для детей тревожных, склонных переживать даже без особого повода (например, когда родители сильно переживают, пьют валерьянку, их дети как бы заражаются этим напряжением и тревогой).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450" y="1619250"/>
            <a:ext cx="2143125" cy="159543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>
            <a:off x="3059112" y="1619250"/>
            <a:ext cx="5656262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Эмоциональный настрой играет важную роль при подготовке и прохождении ГИА, т.к. период экзаменов для большинства выпускников является очень тревожным.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/>
          <p:nvPr/>
        </p:nvSpPr>
        <p:spPr>
          <a:xfrm>
            <a:off x="785812" y="4714875"/>
            <a:ext cx="79295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80" name="Google Shape;280;p16"/>
          <p:cNvSpPr txBox="1"/>
          <p:nvPr/>
        </p:nvSpPr>
        <p:spPr>
          <a:xfrm>
            <a:off x="500062" y="928687"/>
            <a:ext cx="8215312" cy="564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Создание эмоционально спокойной, ненапряженной атмосферы (для тревожных детей).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Создание ситуации успеха (для неуверенных детей).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Снижение значимости экзамена: следует дать понять, что ничего страшного не произойдет, даже если результат будет не совсем таким, каким хотелось бы (особенно в том случае, если обучающийся очень ответственный и старается соответствовать ожиданиям взрослых).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Повышение значимости экзамена (для гиперактивных детей, испытывающих недостаток произвольности и самоорганизации).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Определение того, в какой помощи нуждается именно ваш ребенок (например, выслушать выученные им темы или помочь написать планы и конспекты).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>
          <a:xfrm>
            <a:off x="1285875" y="357187"/>
            <a:ext cx="68707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РОДИТЕЛЕЙ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 idx="4294967295"/>
          </p:nvPr>
        </p:nvSpPr>
        <p:spPr>
          <a:xfrm>
            <a:off x="1023851" y="1673424"/>
            <a:ext cx="712879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ВАС ВСЕ ПОЛУЧИТСЯ!</a:t>
            </a:r>
            <a:br>
              <a:rPr lang="en-US" sz="32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УДАЧИ!</a:t>
            </a:r>
            <a:br>
              <a:rPr lang="en-US" sz="32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1" i="0" u="none" strike="noStrike" cap="none" dirty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title" idx="4294967295"/>
          </p:nvPr>
        </p:nvSpPr>
        <p:spPr>
          <a:xfrm>
            <a:off x="3779912" y="1052736"/>
            <a:ext cx="5364088" cy="580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 </a:t>
            </a:r>
            <a:r>
              <a:rPr lang="en-US" sz="2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«экзамен» </a:t>
            </a: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переводится с латинского как </a:t>
            </a:r>
            <a:r>
              <a:rPr lang="en-US" sz="2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«испытание»</a:t>
            </a: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И именно испытаниями, сложными, подчас драматичными, становятся выпускные экзамены для обучающихся 9-х и 11-х классов.</a:t>
            </a:r>
            <a:b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Экзамен – самый ответственный период  в жизни каждого выпускника</a:t>
            </a: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Именно на экзамене подводится итог учебной деятельности каждого школьника. Чтобы успешно сдать экзамен, им необходимо хорошо подготовиться к нему. Кроме того, важную роль в подготовке детей к ГИА играет поведение их родителей.</a:t>
            </a: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"/>
          <p:cNvSpPr txBox="1">
            <a:spLocks noGrp="1"/>
          </p:cNvSpPr>
          <p:nvPr>
            <p:ph type="body" idx="1"/>
          </p:nvPr>
        </p:nvSpPr>
        <p:spPr>
          <a:xfrm>
            <a:off x="1187450" y="1773237"/>
            <a:ext cx="7696200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22733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endParaRPr sz="26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7" y="1790700"/>
            <a:ext cx="3219450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179387" y="333375"/>
            <a:ext cx="89646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ГОСУДАРСТВЕННАЯ ИТОГОВАЯ АТТЕСТАЦИЯ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 idx="4294967295"/>
          </p:nvPr>
        </p:nvSpPr>
        <p:spPr>
          <a:xfrm>
            <a:off x="251520" y="116633"/>
            <a:ext cx="8892480" cy="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Ваш сын или дочь принимают участие в ГИА.</a:t>
            </a:r>
            <a:br>
              <a:rPr lang="en-US" sz="32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Почему они так волнуются?</a:t>
            </a:r>
            <a:endParaRPr sz="32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357187" y="1285875"/>
            <a:ext cx="8501062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Сомневаются в полноте и прочности своих знаний.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Сомневаются в собственных способностях: умении логически мыслить, анализировать, концентрировать и распределять внимание.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Испытывают страх перед экзаменом в силу личностных особенностей:  тревожности, неуверенности в себе, астеничности (быстрой утомляемости) и т.п.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Боятся незнакомой, неопределенной ситуации.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Испытывают повышенную ответственность перед родителями и школой.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Каждая из этих причин может в той или иной степени влиять на состояние ребенка.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>
            <a:spLocks noGrp="1"/>
          </p:cNvSpPr>
          <p:nvPr>
            <p:ph type="title" idx="4294967295"/>
          </p:nvPr>
        </p:nvSpPr>
        <p:spPr>
          <a:xfrm>
            <a:off x="214282" y="285728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ПОВЕДЕНИЕ РОДИТЕЛЕЙ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553450" cy="487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экзаменационную пору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основная задача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родителей – создать комфортные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 для подготовки обучающегося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не мешать ему.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Психологическая поддержка, поощрение,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реальная помощь, спокойствие взрослых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помогают школьнику успешно справиться с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собственным волнением.</a:t>
            </a:r>
            <a:endParaRPr/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>
            <a:spLocks noGrp="1"/>
          </p:cNvSpPr>
          <p:nvPr>
            <p:ph type="title" idx="4294967295"/>
          </p:nvPr>
        </p:nvSpPr>
        <p:spPr>
          <a:xfrm>
            <a:off x="304800" y="457200"/>
            <a:ext cx="8696356" cy="47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ПСИХОЛОГИЧЕСКАЯ ПОДДЕРЖКА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5"/>
          <p:cNvSpPr txBox="1">
            <a:spLocks noGrp="1"/>
          </p:cNvSpPr>
          <p:nvPr>
            <p:ph type="body" idx="1"/>
          </p:nvPr>
        </p:nvSpPr>
        <p:spPr>
          <a:xfrm>
            <a:off x="611187" y="3573462"/>
            <a:ext cx="8032750" cy="314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70"/>
              <a:buFont typeface="Noto Sans Symbols"/>
              <a:buNone/>
            </a:pPr>
            <a:r>
              <a:rPr lang="en-US" sz="21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400" b="1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Noto Sans Symbols"/>
              <a:buNone/>
            </a:pPr>
            <a:r>
              <a:rPr lang="en-US" sz="27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rPr lang="en-US" sz="2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Поддерживать - значит верить!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rPr lang="en-US" sz="26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Взрослые имеют немало возможностей, чтобы продемонстрировать ребенку свое удовлетворение от его достижений или  усилий.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rPr lang="en-US" sz="26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02895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</a:pPr>
            <a:endParaRPr sz="9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628775"/>
            <a:ext cx="2522537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 txBox="1"/>
          <p:nvPr/>
        </p:nvSpPr>
        <p:spPr>
          <a:xfrm>
            <a:off x="3132137" y="1628775"/>
            <a:ext cx="5511800" cy="209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ts val="2600"/>
              <a:buFont typeface="Times New Roman"/>
              <a:buNone/>
            </a:pPr>
            <a:r>
              <a:rPr lang="en-US" sz="2600" b="0" i="0" u="none" strike="noStrike" cap="none">
                <a:solidFill>
                  <a:srgbClr val="4E3B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Психологическая поддержка – это один из важнейших факторов, определяющих успешность выпускника в сдаче государственной (итоговой) аттестации.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2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ЧЕМ РОДИТЕЛИ МОГУТ ПОМОЧЬ?</a:t>
            </a:r>
            <a:endParaRPr sz="28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6"/>
          <p:cNvSpPr txBox="1">
            <a:spLocks noGrp="1"/>
          </p:cNvSpPr>
          <p:nvPr>
            <p:ph type="body" idx="1"/>
          </p:nvPr>
        </p:nvSpPr>
        <p:spPr>
          <a:xfrm>
            <a:off x="395287" y="1214437"/>
            <a:ext cx="8462962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Существуют слова, которые поддерживают детей</a:t>
            </a: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например: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«Ты сможешь это сделать», «Зная тебя, я уверен, что ты все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сделаешь хорошо», «Ты знаешь это очень хорошо», «Все у тебя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получится», «Не боги горшки обжигали» и т.д.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Если сын или дочь сильно волнуются, лучше заранее рассказать о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возможных вариантах пересдачи, вариантах развития событий в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случае не самого лучшего исхода («Да, итоговый экзамен очень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важен, но при неудачной сдаче ГИА жизнь не остановится», «Век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живи, век учись»).	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Поддерживать можно посредством прикосновений,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доброжелательного выражения лица, интонации голоса,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</a:pPr>
            <a:r>
              <a:rPr lang="en-US" sz="2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также посредством совместных  усилий в подготовке.</a:t>
            </a:r>
            <a:endParaRPr sz="11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94005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770"/>
              <a:buFont typeface="Noto Sans Symbols"/>
              <a:buNone/>
            </a:pPr>
            <a:endParaRPr sz="11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94005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770"/>
              <a:buFont typeface="Noto Sans Symbols"/>
              <a:buNone/>
            </a:pPr>
            <a:endParaRPr sz="11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94005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770"/>
              <a:buFont typeface="Noto Sans Symbols"/>
              <a:buNone/>
            </a:pPr>
            <a:endParaRPr sz="11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94005" algn="l" rtl="0"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770"/>
              <a:buFont typeface="Noto Sans Symbols"/>
              <a:buNone/>
            </a:pPr>
            <a:endParaRPr sz="11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>
            <a:spLocks noGrp="1"/>
          </p:cNvSpPr>
          <p:nvPr>
            <p:ph type="body" idx="1"/>
          </p:nvPr>
        </p:nvSpPr>
        <p:spPr>
          <a:xfrm>
            <a:off x="304800" y="1000125"/>
            <a:ext cx="8267700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ходе подготовки к экзаменам родители нередко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используют тактику запугивания :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«Мало занимаешься – не сдашь», «Не стараешься – будут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плохие результаты», «Ты совсем не готов», «Это так сложно»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т.п.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Такая тактика не повышает мотивацию, а создает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эмоциональные барьеры, которые школьник не может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самостоятельно преодолеть. </a:t>
            </a:r>
            <a:endParaRPr/>
          </a:p>
        </p:txBody>
      </p:sp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5157787"/>
            <a:ext cx="2214562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1587" y="5229225"/>
            <a:ext cx="1905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1137" y="5157787"/>
            <a:ext cx="2151062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67562" y="5264150"/>
            <a:ext cx="1809750" cy="13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107950" y="307975"/>
            <a:ext cx="88693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ОШИБКИ, КОТОРЫХ СЛЕДУЕТ ИЗБЕГАТЬ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>
            <a:spLocks noGrp="1"/>
          </p:cNvSpPr>
          <p:nvPr>
            <p:ph type="title" idx="4294967295"/>
          </p:nvPr>
        </p:nvSpPr>
        <p:spPr>
          <a:xfrm>
            <a:off x="500034" y="1142984"/>
            <a:ext cx="8318530" cy="50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Times New Roman"/>
              <a:buNone/>
            </a:pPr>
            <a:r>
              <a:rPr lang="en-US" sz="12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2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6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Маша - ученица 11  класса. Мама и папа готовят Марию к поступлению в один из престижных вузов страны на факультет связей с общественностью. Потрачена уже не одна тысяча на репетиторов, помогающих Маше сосредоточиться на нужных предметах. Девочка старательно выполняет все задания, приходит домой поздно вечером. Папа ежедневно усаживает ее на диван и расспрашивает об успехах, сурово хмурит брови, наверное, чтобы еще больше навести жути на уже истощенный организм девочки. Мама каждый день устраивает сцены, стоит Маше заговорить о желании на всякий случай подать документы в художественный. Кричит и чуть ли не плачет: «Неблагодарная, ты нас не любишь! Мы столько денег в тебя вбухали, столько усилий потратили! А ты нам вот как отплачиваешь!» Маша разворачивается и тихонько уходит в свою комнату, а по ночам плачет, не понимая, почему то, что сделает ее счастливой - показатель нелюбви к родителям. Иногда родители настолько любят своих детей, что, в сущности, забывают о том, что рядом с ними живет и развивается уже созревшая личность, готовая принимать решения и ответственность за них. Или отказываются видеть это, до 30 лет считая своих детей «маленькими», </a:t>
            </a:r>
            <a:br>
              <a:rPr lang="en-US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этом, требуя от них «взрослых» поступков.</a:t>
            </a:r>
            <a:endParaRPr sz="1800" b="1" i="0" u="none" strike="noStrike" cap="none">
              <a:solidFill>
                <a:srgbClr val="66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428596" y="428604"/>
            <a:ext cx="8334404" cy="526298"/>
          </a:xfrm>
          <a:prstGeom prst="rect">
            <a:avLst/>
          </a:prstGeom>
          <a:gradFill>
            <a:gsLst>
              <a:gs pos="0">
                <a:srgbClr val="FF8044"/>
              </a:gs>
              <a:gs pos="25000">
                <a:srgbClr val="FF620C"/>
              </a:gs>
              <a:gs pos="50000">
                <a:srgbClr val="FE5908"/>
              </a:gs>
              <a:gs pos="65000">
                <a:srgbClr val="FE5908"/>
              </a:gs>
              <a:gs pos="80000">
                <a:srgbClr val="FF610C"/>
              </a:gs>
              <a:gs pos="100000">
                <a:srgbClr val="FF7A3C"/>
              </a:gs>
            </a:gsLst>
            <a:lin ang="5400000" scaled="0"/>
          </a:grad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ИНФОРМАЦИЯ ДЛЯ РАЗМЫШЛЕНИЯ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>
            <a:spLocks noGrp="1"/>
          </p:cNvSpPr>
          <p:nvPr>
            <p:ph type="title" idx="4294967295"/>
          </p:nvPr>
        </p:nvSpPr>
        <p:spPr>
          <a:xfrm>
            <a:off x="301752" y="1214422"/>
            <a:ext cx="8556528" cy="521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None/>
            </a:pPr>
            <a:r>
              <a:rPr lang="en-US"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Валера, из параллельного с Машей класса, вовсе ни о чем не беспокоится. За него уже давно обо всем позаботились родители. Единственное, о чем попросил папа – «позаботься о выборе! Ну, там, у друзей поспрашивай, что, да как! Только выбери что-нибудь посолиднее, чтобы перед родственниками и знакомыми стыдно не было!». И парень в самом рассвете сил, продолжает жизнь с осознанием того, что выбор он сделает - не важно как - просто пойдет за тем, что модно или друг посоветует. А все остальное за него сделают родители. За все заплачено, как говорится.  А затем родители обвинят его в несамостоятельности, отсутствии устремлений и т.п. И может быть он и пошел бы подавать документы на кинооператора, о чем в тайне мечтает, но режиссером быть куда более престижно.</a:t>
            </a:r>
            <a:r>
              <a:rPr lang="en-US" sz="3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 b="0" i="0" u="none" strike="noStrike" cap="none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428596" y="428604"/>
            <a:ext cx="8334404" cy="526298"/>
          </a:xfrm>
          <a:prstGeom prst="rect">
            <a:avLst/>
          </a:prstGeom>
          <a:gradFill>
            <a:gsLst>
              <a:gs pos="0">
                <a:srgbClr val="FF8044"/>
              </a:gs>
              <a:gs pos="25000">
                <a:srgbClr val="FF620C"/>
              </a:gs>
              <a:gs pos="50000">
                <a:srgbClr val="FE5908"/>
              </a:gs>
              <a:gs pos="65000">
                <a:srgbClr val="FE5908"/>
              </a:gs>
              <a:gs pos="80000">
                <a:srgbClr val="FF610C"/>
              </a:gs>
              <a:gs pos="100000">
                <a:srgbClr val="FF7A3C"/>
              </a:gs>
            </a:gsLst>
            <a:lin ang="5400000" scaled="0"/>
          </a:grad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ИНФОРМАЦИЯ ДЛЯ РАЗМЫШЛЕНИЯ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рек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Экран (4:3)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Times New Roman</vt:lpstr>
      <vt:lpstr>Comic Sans MS</vt:lpstr>
      <vt:lpstr>Libre Franklin Medium</vt:lpstr>
      <vt:lpstr>Libre Franklin</vt:lpstr>
      <vt:lpstr>Noto Sans Symbols</vt:lpstr>
      <vt:lpstr>Arial</vt:lpstr>
      <vt:lpstr>1_Трек</vt:lpstr>
      <vt:lpstr>2_Трек</vt:lpstr>
      <vt:lpstr>Трек</vt:lpstr>
      <vt:lpstr>3_Трек</vt:lpstr>
      <vt:lpstr>4_Трек</vt:lpstr>
      <vt:lpstr>5_Трек</vt:lpstr>
      <vt:lpstr>6_Трек</vt:lpstr>
      <vt:lpstr>7_Трек</vt:lpstr>
      <vt:lpstr>8_Трек</vt:lpstr>
      <vt:lpstr>КАК ПОМОЧЬ ВЫПУСКНИКУ ПОДГОТОВИТЬСЯ И УСПЕШНО СДАТЬ ЭКЗАМЕНЫ</vt:lpstr>
      <vt:lpstr>Слово «экзамен» переводится с латинского как «испытание». И именно испытаниями, сложными, подчас драматичными, становятся выпускные экзамены для обучающихся 9-х и 11-х классов. Экзамен – самый ответственный период  в жизни каждого выпускника. Именно на экзамене подводится итог учебной деятельности каждого школьника. Чтобы успешно сдать экзамен, им необходимо хорошо подготовиться к нему. Кроме того, важную роль в подготовке детей к ГИА играет поведение их родителей.</vt:lpstr>
      <vt:lpstr>Ваш сын или дочь принимают участие в ГИА. Почему они так волнуются?</vt:lpstr>
      <vt:lpstr>ПОВЕДЕНИЕ РОДИТЕЛЕЙ</vt:lpstr>
      <vt:lpstr>ПСИХОЛОГИЧЕСКАЯ ПОДДЕРЖКА</vt:lpstr>
      <vt:lpstr>ЧЕМ РОДИТЕЛИ МОГУТ ПОМОЧЬ?</vt:lpstr>
      <vt:lpstr>Презентация PowerPoint</vt:lpstr>
      <vt:lpstr>  Маша - ученица 11  класса. Мама и папа готовят Марию к поступлению в один из престижных вузов страны на факультет связей с общественностью. Потрачена уже не одна тысяча на репетиторов, помогающих Маше сосредоточиться на нужных предметах. Девочка старательно выполняет все задания, приходит домой поздно вечером. Папа ежедневно усаживает ее на диван и расспрашивает об успехах, сурово хмурит брови, наверное, чтобы еще больше навести жути на уже истощенный организм девочки. Мама каждый день устраивает сцены, стоит Маше заговорить о желании на всякий случай подать документы в художественный. Кричит и чуть ли не плачет: «Неблагодарная, ты нас не любишь! Мы столько денег в тебя вбухали, столько усилий потратили! А ты нам вот как отплачиваешь!» Маша разворачивается и тихонько уходит в свою комнату, а по ночам плачет, не понимая, почему то, что сделает ее счастливой - показатель нелюбви к родителям. Иногда родители настолько любят своих детей, что, в сущности, забывают о том, что рядом с ними живет и развивается уже созревшая личность, готовая принимать решения и ответственность за них. Или отказываются видеть это, до 30 лет считая своих детей «маленькими»,  при этом, требуя от них «взрослых» поступков.</vt:lpstr>
      <vt:lpstr> Валера, из параллельного с Машей класса, вовсе ни о чем не беспокоится. За него уже давно обо всем позаботились родители. Единственное, о чем попросил папа – «позаботься о выборе! Ну, там, у друзей поспрашивай, что, да как! Только выбери что-нибудь посолиднее, чтобы перед родственниками и знакомыми стыдно не было!». И парень в самом рассвете сил, продолжает жизнь с осознанием того, что выбор он сделает - не важно как - просто пойдет за тем, что модно или друг посоветует. А все остальное за него сделают родители. За все заплачено, как говорится.  А затем родители обвинят его в несамостоятельности, отсутствии устремлений и т.п. И может быть он и пошел бы подавать документы на кинооператора, о чем в тайне мечтает, но режиссером быть куда более престижно. </vt:lpstr>
      <vt:lpstr>ОКАЗАНИЕ ПОМОЩИ  В ОРГАНИЗАЦИИ РЕЖИМА ДНЯ </vt:lpstr>
      <vt:lpstr>РЕЖИМ ДНЯ</vt:lpstr>
      <vt:lpstr>СОН</vt:lpstr>
      <vt:lpstr>ПИТАНИЕ</vt:lpstr>
      <vt:lpstr>НУЖНО ЛИ ВО ВРЕМЯ ЭКЗАМЕНОВ ОСВОБОЖДАТЬ РЕБЕНКА ОТ ДОМАШНЕЙ РАБОТЫ? </vt:lpstr>
      <vt:lpstr>ЭМОЦИОНАЛЬНЫЙ НАСТРОЙ</vt:lpstr>
      <vt:lpstr>Презентация PowerPoint</vt:lpstr>
      <vt:lpstr> У ВАС ВСЕ ПОЛУЧИТСЯ! УДАЧИ!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ВЫПУСКНИКУ ПОДГОТОВИТЬСЯ И УСПЕШНО СДАТЬ ЭКЗАМЕНЫ</dc:title>
  <dc:creator>Александра Веснина</dc:creator>
  <cp:lastModifiedBy>admin</cp:lastModifiedBy>
  <cp:revision>1</cp:revision>
  <dcterms:created xsi:type="dcterms:W3CDTF">2006-05-14T05:58:35Z</dcterms:created>
  <dcterms:modified xsi:type="dcterms:W3CDTF">2022-02-07T18:05:37Z</dcterms:modified>
</cp:coreProperties>
</file>