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5" r:id="rId3"/>
  </p:sldMasterIdLst>
  <p:notesMasterIdLst>
    <p:notesMasterId r:id="rId19"/>
  </p:notesMasterIdLst>
  <p:sldIdLst>
    <p:sldId id="256" r:id="rId4"/>
    <p:sldId id="316" r:id="rId5"/>
    <p:sldId id="317" r:id="rId6"/>
    <p:sldId id="319" r:id="rId7"/>
    <p:sldId id="302" r:id="rId8"/>
    <p:sldId id="318" r:id="rId9"/>
    <p:sldId id="320" r:id="rId10"/>
    <p:sldId id="274" r:id="rId11"/>
    <p:sldId id="325" r:id="rId12"/>
    <p:sldId id="261" r:id="rId13"/>
    <p:sldId id="322" r:id="rId14"/>
    <p:sldId id="324" r:id="rId15"/>
    <p:sldId id="326" r:id="rId16"/>
    <p:sldId id="328" r:id="rId17"/>
    <p:sldId id="329" r:id="rId18"/>
  </p:sldIdLst>
  <p:sldSz cx="10693400" cy="7561263"/>
  <p:notesSz cx="6858000" cy="9144000"/>
  <p:defaultTextStyle>
    <a:defPPr>
      <a:defRPr lang="ko-KR"/>
    </a:defPPr>
    <a:lvl1pPr marL="0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200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400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600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165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0365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4565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8765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2965" algn="l" defTabSz="1168400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25E"/>
    <a:srgbClr val="512F3E"/>
    <a:srgbClr val="611F4E"/>
    <a:srgbClr val="710F57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5133" autoAdjust="0"/>
  </p:normalViewPr>
  <p:slideViewPr>
    <p:cSldViewPr>
      <p:cViewPr>
        <p:scale>
          <a:sx n="58" d="100"/>
          <a:sy n="58" d="100"/>
        </p:scale>
        <p:origin x="-2736" y="-1212"/>
      </p:cViewPr>
      <p:guideLst>
        <p:guide orient="horz" pos="1847"/>
        <p:guide orient="horz" pos="2715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2025-12-03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0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4200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8400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2600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6165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0365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4565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8765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2965" algn="l" defTabSz="1168400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88816" y="3886489"/>
            <a:ext cx="6104584" cy="158784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sz="4600" dirty="0">
                <a:ea typeface="Malgun Gothic" panose="020B0503020000020004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88816" y="5474331"/>
            <a:ext cx="6104411" cy="74099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578304" cy="3228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14900" y="4333007"/>
            <a:ext cx="3578500" cy="3228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26258" y="0"/>
            <a:ext cx="2483582" cy="4733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9818" y="2827926"/>
            <a:ext cx="2483582" cy="4733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39496" y="1875219"/>
            <a:ext cx="2863437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05410" y="1875219"/>
            <a:ext cx="2863119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71005" y="1875219"/>
            <a:ext cx="2863119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52" y="1875220"/>
            <a:ext cx="3419167" cy="3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3" y="1875220"/>
            <a:ext cx="3419167" cy="3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50828" y="2020463"/>
            <a:ext cx="3157500" cy="2329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37850" y="2020463"/>
            <a:ext cx="3199600" cy="2329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329538" y="1734298"/>
            <a:ext cx="3977940" cy="500050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94" y="1586205"/>
            <a:ext cx="3944920" cy="60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70623" y="1789291"/>
            <a:ext cx="2275113" cy="4417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58812"/>
            <a:ext cx="9624060" cy="1022171"/>
          </a:xfrm>
          <a:prstGeom prst="rect">
            <a:avLst/>
          </a:prstGeom>
        </p:spPr>
        <p:txBody>
          <a:bodyPr lIns="116824" tIns="58412" rIns="116824" bIns="5841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lIns="116824" tIns="58412" rIns="116824" bIns="5841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6885651"/>
            <a:ext cx="2495127" cy="52508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79" y="6885651"/>
            <a:ext cx="3386243" cy="52508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3603" y="6885651"/>
            <a:ext cx="2495127" cy="525088"/>
          </a:xfrm>
          <a:prstGeom prst="rect">
            <a:avLst/>
          </a:prstGeom>
        </p:spPr>
        <p:txBody>
          <a:bodyPr lIns="116824" tIns="58412" rIns="116824" bIns="58412"/>
          <a:lstStyle>
            <a:lvl1pPr>
              <a:defRPr/>
            </a:lvl1pPr>
          </a:lstStyle>
          <a:p>
            <a:fld id="{7348245F-2988-44DA-9D3D-FC1E66F0DA2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27805" y="3278794"/>
            <a:ext cx="5765595" cy="696186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27805" y="3974979"/>
            <a:ext cx="5765595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12" y="5368476"/>
            <a:ext cx="1185694" cy="14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5" y="1397647"/>
            <a:ext cx="757884" cy="9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617158"/>
            <a:ext cx="517061" cy="6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58" y="2615535"/>
            <a:ext cx="421047" cy="5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304651" y="1875221"/>
            <a:ext cx="3023781" cy="3810821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02" y="5261070"/>
            <a:ext cx="1725698" cy="23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8603" y="66956"/>
            <a:ext cx="1293404" cy="11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3360904" y="229731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276160" y="5290006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2062789" y="3450181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229856" y="1411182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4362719" y="437379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6570179" y="3505680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6150301" y="1309827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5599329" y="4955159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636606" y="365146"/>
            <a:ext cx="5420188" cy="683097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6723" y="3089486"/>
            <a:ext cx="3199954" cy="846848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50" y="3936335"/>
            <a:ext cx="3199954" cy="635137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606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12" y="5328668"/>
            <a:ext cx="1645885" cy="22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325676" y="554394"/>
            <a:ext cx="4042049" cy="509412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08473" y="5630035"/>
            <a:ext cx="4042049" cy="846848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08300" y="6532893"/>
            <a:ext cx="4042049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9895" y="2351837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23714" y="2348239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653952" y="2348239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83810" y="2351837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799395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124033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5448671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7773310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13992" y="1663507"/>
            <a:ext cx="3332730" cy="5364507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41466" y="2065090"/>
            <a:ext cx="7451934" cy="4445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84200" indent="0">
              <a:buNone/>
              <a:defRPr sz="3600"/>
            </a:lvl2pPr>
            <a:lvl3pPr marL="1168400" indent="0">
              <a:buNone/>
              <a:defRPr sz="3100"/>
            </a:lvl3pPr>
            <a:lvl4pPr marL="1752600" indent="0">
              <a:buNone/>
              <a:defRPr sz="2600"/>
            </a:lvl4pPr>
            <a:lvl5pPr marL="2336165" indent="0">
              <a:buNone/>
              <a:defRPr sz="2600"/>
            </a:lvl5pPr>
            <a:lvl6pPr marL="2920365" indent="0">
              <a:buNone/>
              <a:defRPr sz="2600"/>
            </a:lvl6pPr>
            <a:lvl7pPr marL="3504565" indent="0">
              <a:buNone/>
              <a:defRPr sz="2600"/>
            </a:lvl7pPr>
            <a:lvl8pPr marL="4088765" indent="0">
              <a:buNone/>
              <a:defRPr sz="2600"/>
            </a:lvl8pPr>
            <a:lvl9pPr marL="4672965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168400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50" indent="-43815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325" indent="-365125" algn="l" defTabSz="1168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500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700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2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4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6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3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5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defTabSz="1168400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50" indent="-43815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325" indent="-365125" algn="l" defTabSz="1168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500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700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2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4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6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3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5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1168400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150" indent="-43815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325" indent="-365125" algn="l" defTabSz="1168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500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700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2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4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6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65" indent="-292100" algn="l" defTabSz="1168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2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3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5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7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65" algn="l" defTabSz="1168400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48.&#1077;&#1082;&#1072;&#1090;&#1077;&#1088;&#1080;&#1085;&#1073;&#1091;&#1088;&#1075;.&#1088;&#1092;/upload/sc48_new/files/e4/ce/e4ce9dff7456037d2274e792cac8530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94372" y="1663507"/>
            <a:ext cx="8117660" cy="2557352"/>
          </a:xfrm>
        </p:spPr>
        <p:txBody>
          <a:bodyPr/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ФУНКЦИОНАЛЬНАЯ  ГРАМОТНОСТЬ</a:t>
            </a:r>
          </a:p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ОБРАЗОВАТЕЛЬНЫЙ РЕЗУЛЬТАТ».</a:t>
            </a:r>
          </a:p>
          <a:p>
            <a:r>
              <a:rPr lang="en-US" sz="2000" b="1" dirty="0"/>
              <a:t> </a:t>
            </a:r>
            <a:endParaRPr lang="ru-RU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57257" y="3568919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20397" y="4309913"/>
            <a:ext cx="6104584" cy="1718403"/>
          </a:xfrm>
          <a:prstGeom prst="rect">
            <a:avLst/>
          </a:prstGeom>
        </p:spPr>
        <p:txBody>
          <a:bodyPr wrap="square" lIns="116824" tIns="58412" rIns="116824" bIns="58412">
            <a:spAutoFit/>
          </a:bodyPr>
          <a:lstStyle/>
          <a:p>
            <a:pPr algn="ctr" latinLnBrk="0"/>
            <a:r>
              <a:rPr lang="ru-RU" sz="2600" b="1" kern="0" dirty="0">
                <a:solidFill>
                  <a:srgbClr val="0070C0"/>
                </a:solidFill>
                <a:latin typeface="Calibri" panose="020F0502020204030204"/>
              </a:rPr>
              <a:t>Нельзя человека  научить на всю жизнь,</a:t>
            </a:r>
          </a:p>
          <a:p>
            <a:pPr algn="ctr" latinLnBrk="0"/>
            <a:r>
              <a:rPr lang="ru-RU" sz="2600" b="1" kern="0" dirty="0">
                <a:solidFill>
                  <a:srgbClr val="0070C0"/>
                </a:solidFill>
                <a:latin typeface="Calibri" panose="020F0502020204030204"/>
              </a:rPr>
              <a:t>его надо научить учиться  всю жизнь!</a:t>
            </a:r>
            <a:endParaRPr lang="ru-RU" sz="2600" kern="0" dirty="0">
              <a:solidFill>
                <a:srgbClr val="0070C0"/>
              </a:solidFill>
            </a:endParaRPr>
          </a:p>
          <a:p>
            <a:pPr latinLnBrk="0">
              <a:defRPr/>
            </a:pPr>
            <a:endParaRPr lang="ru-RU" sz="2600" b="1" kern="0" dirty="0">
              <a:solidFill>
                <a:srgbClr val="C00000"/>
              </a:solidFill>
              <a:latin typeface="Calibri" panose="020F0502020204030204"/>
            </a:endParaRPr>
          </a:p>
          <a:p>
            <a:pPr latinLnBrk="0"/>
            <a:r>
              <a:rPr lang="ru-RU" sz="2600" b="1" kern="0" dirty="0">
                <a:solidFill>
                  <a:srgbClr val="C00000"/>
                </a:solidFill>
                <a:latin typeface="Calibri" panose="020F0502020204030204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/>
          <p:nvPr/>
        </p:nvSpPr>
        <p:spPr>
          <a:xfrm>
            <a:off x="0" y="393233"/>
            <a:ext cx="10693400" cy="635137"/>
          </a:xfrm>
          <a:prstGeom prst="rect">
            <a:avLst/>
          </a:prstGeom>
        </p:spPr>
        <p:txBody>
          <a:bodyPr lIns="116824" tIns="58412" rIns="116824" bIns="58412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формирования </a:t>
            </a: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12745" y="1437176"/>
            <a:ext cx="6684817" cy="858900"/>
            <a:chOff x="7895" y="941559"/>
            <a:chExt cx="5716233" cy="584261"/>
          </a:xfrm>
        </p:grpSpPr>
        <p:grpSp>
          <p:nvGrpSpPr>
            <p:cNvPr id="4" name="Group 3"/>
            <p:cNvGrpSpPr/>
            <p:nvPr/>
          </p:nvGrpSpPr>
          <p:grpSpPr>
            <a:xfrm>
              <a:off x="7895" y="941559"/>
              <a:ext cx="5716233" cy="584261"/>
              <a:chOff x="1151472" y="3187501"/>
              <a:chExt cx="6552728" cy="914400"/>
            </a:xfrm>
          </p:grpSpPr>
          <p:sp>
            <p:nvSpPr>
              <p:cNvPr id="5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" name="직사각형 39"/>
            <p:cNvSpPr/>
            <p:nvPr/>
          </p:nvSpPr>
          <p:spPr>
            <a:xfrm>
              <a:off x="218283" y="1004154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03817" y="971654"/>
              <a:ext cx="4752528" cy="489106"/>
              <a:chOff x="2299400" y="1781114"/>
              <a:chExt cx="4576856" cy="489106"/>
            </a:xfrm>
          </p:grpSpPr>
          <p:sp>
            <p:nvSpPr>
              <p:cNvPr id="10" name="TextBox 10"/>
              <p:cNvSpPr txBox="1"/>
              <p:nvPr/>
            </p:nvSpPr>
            <p:spPr bwMode="auto">
              <a:xfrm>
                <a:off x="2299400" y="1781114"/>
                <a:ext cx="4576856" cy="38732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Математическая грамотность</a:t>
                </a:r>
                <a:endParaRPr lang="en-US" altLang="ko-KR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3753843" y="2470236"/>
            <a:ext cx="6735512" cy="719941"/>
            <a:chOff x="3173125" y="1491181"/>
            <a:chExt cx="5759583" cy="489735"/>
          </a:xfrm>
        </p:grpSpPr>
        <p:grpSp>
          <p:nvGrpSpPr>
            <p:cNvPr id="12" name="Group 11"/>
            <p:cNvGrpSpPr/>
            <p:nvPr/>
          </p:nvGrpSpPr>
          <p:grpSpPr>
            <a:xfrm>
              <a:off x="3173125" y="1491181"/>
              <a:ext cx="5759583" cy="489735"/>
              <a:chOff x="1151472" y="3187501"/>
              <a:chExt cx="6552728" cy="914400"/>
            </a:xfrm>
          </p:grpSpPr>
          <p:sp>
            <p:nvSpPr>
              <p:cNvPr id="13" name="Pentagon 12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39"/>
            <p:cNvSpPr/>
            <p:nvPr/>
          </p:nvSpPr>
          <p:spPr>
            <a:xfrm>
              <a:off x="3410950" y="1501977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043585" y="1491182"/>
              <a:ext cx="4752528" cy="482177"/>
              <a:chOff x="2299400" y="1781114"/>
              <a:chExt cx="4576856" cy="494912"/>
            </a:xfrm>
          </p:grpSpPr>
          <p:sp>
            <p:nvSpPr>
              <p:cNvPr id="26" name="TextBox 10"/>
              <p:cNvSpPr txBox="1"/>
              <p:nvPr/>
            </p:nvSpPr>
            <p:spPr bwMode="auto">
              <a:xfrm>
                <a:off x="2299400" y="1781114"/>
                <a:ext cx="4576856" cy="39755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Читательская грамотность</a:t>
                </a:r>
                <a:endParaRPr lang="en-US" altLang="ko-KR" sz="3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12"/>
              <p:cNvSpPr txBox="1"/>
              <p:nvPr/>
            </p:nvSpPr>
            <p:spPr bwMode="auto">
              <a:xfrm>
                <a:off x="2299400" y="2050389"/>
                <a:ext cx="4576856" cy="225637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221065" y="3329077"/>
            <a:ext cx="6597228" cy="822015"/>
            <a:chOff x="101431" y="2006673"/>
            <a:chExt cx="5641335" cy="559170"/>
          </a:xfrm>
        </p:grpSpPr>
        <p:grpSp>
          <p:nvGrpSpPr>
            <p:cNvPr id="16" name="Group 15"/>
            <p:cNvGrpSpPr/>
            <p:nvPr/>
          </p:nvGrpSpPr>
          <p:grpSpPr>
            <a:xfrm>
              <a:off x="101431" y="2006673"/>
              <a:ext cx="5641335" cy="559170"/>
              <a:chOff x="1151472" y="3187501"/>
              <a:chExt cx="6552728" cy="914400"/>
            </a:xfrm>
          </p:grpSpPr>
          <p:sp>
            <p:nvSpPr>
              <p:cNvPr id="17" name="Pentagon 16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Pentagon 17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직사각형 39"/>
            <p:cNvSpPr/>
            <p:nvPr/>
          </p:nvSpPr>
          <p:spPr>
            <a:xfrm>
              <a:off x="293449" y="2063077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3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7738" y="2080502"/>
              <a:ext cx="4752528" cy="461956"/>
              <a:chOff x="2299400" y="1781114"/>
              <a:chExt cx="4576856" cy="513756"/>
            </a:xfrm>
          </p:grpSpPr>
          <p:sp>
            <p:nvSpPr>
              <p:cNvPr id="30" name="TextBox 10"/>
              <p:cNvSpPr txBox="1"/>
              <p:nvPr/>
            </p:nvSpPr>
            <p:spPr bwMode="auto">
              <a:xfrm>
                <a:off x="2299400" y="1781114"/>
                <a:ext cx="4576856" cy="372543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Естественнонаучная грамотность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2"/>
              <p:cNvSpPr txBox="1"/>
              <p:nvPr/>
            </p:nvSpPr>
            <p:spPr bwMode="auto">
              <a:xfrm>
                <a:off x="2299400" y="2050389"/>
                <a:ext cx="4576856" cy="24448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3753842" y="4332600"/>
            <a:ext cx="6495190" cy="790111"/>
            <a:chOff x="3266507" y="2608895"/>
            <a:chExt cx="5554082" cy="537468"/>
          </a:xfrm>
        </p:grpSpPr>
        <p:grpSp>
          <p:nvGrpSpPr>
            <p:cNvPr id="20" name="Group 19"/>
            <p:cNvGrpSpPr/>
            <p:nvPr/>
          </p:nvGrpSpPr>
          <p:grpSpPr>
            <a:xfrm>
              <a:off x="3266507" y="2608895"/>
              <a:ext cx="5411838" cy="482877"/>
              <a:chOff x="1151472" y="3187501"/>
              <a:chExt cx="6552728" cy="914400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Pentagon 21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직사각형 39"/>
            <p:cNvSpPr/>
            <p:nvPr/>
          </p:nvSpPr>
          <p:spPr>
            <a:xfrm>
              <a:off x="3442512" y="2638165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4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68061" y="2657257"/>
              <a:ext cx="4752528" cy="489106"/>
              <a:chOff x="2299400" y="1781114"/>
              <a:chExt cx="4576856" cy="489106"/>
            </a:xfrm>
          </p:grpSpPr>
          <p:sp>
            <p:nvSpPr>
              <p:cNvPr id="34" name="TextBox 10"/>
              <p:cNvSpPr txBox="1"/>
              <p:nvPr/>
            </p:nvSpPr>
            <p:spPr bwMode="auto">
              <a:xfrm>
                <a:off x="2299400" y="1781114"/>
                <a:ext cx="4576856" cy="33498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Финансовая грамотность</a:t>
                </a:r>
                <a:endParaRPr lang="en-US" altLang="ko-KR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186007" y="5157075"/>
            <a:ext cx="6684817" cy="858900"/>
            <a:chOff x="101431" y="3152705"/>
            <a:chExt cx="5716233" cy="584261"/>
          </a:xfrm>
        </p:grpSpPr>
        <p:grpSp>
          <p:nvGrpSpPr>
            <p:cNvPr id="36" name="Group 3"/>
            <p:cNvGrpSpPr/>
            <p:nvPr/>
          </p:nvGrpSpPr>
          <p:grpSpPr>
            <a:xfrm>
              <a:off x="101431" y="3152705"/>
              <a:ext cx="5716233" cy="584261"/>
              <a:chOff x="1151472" y="3187501"/>
              <a:chExt cx="6552728" cy="914400"/>
            </a:xfrm>
          </p:grpSpPr>
          <p:sp>
            <p:nvSpPr>
              <p:cNvPr id="37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8" name="직사각형 39"/>
            <p:cNvSpPr/>
            <p:nvPr/>
          </p:nvSpPr>
          <p:spPr>
            <a:xfrm>
              <a:off x="315103" y="3217721"/>
              <a:ext cx="403184" cy="43966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5</a:t>
              </a:r>
              <a:r>
                <a:rPr lang="en-US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8"/>
            <p:cNvGrpSpPr/>
            <p:nvPr/>
          </p:nvGrpSpPr>
          <p:grpSpPr>
            <a:xfrm>
              <a:off x="915722" y="3187932"/>
              <a:ext cx="4752528" cy="489106"/>
              <a:chOff x="2299400" y="1781114"/>
              <a:chExt cx="4576856" cy="489106"/>
            </a:xfrm>
          </p:grpSpPr>
          <p:sp>
            <p:nvSpPr>
              <p:cNvPr id="52" name="TextBox 10"/>
              <p:cNvSpPr txBox="1"/>
              <p:nvPr/>
            </p:nvSpPr>
            <p:spPr bwMode="auto">
              <a:xfrm>
                <a:off x="2299400" y="1781114"/>
                <a:ext cx="4576856" cy="38732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Глобальные компетенции</a:t>
                </a:r>
                <a:endParaRPr lang="en-US" altLang="ko-KR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3707065" y="6204669"/>
            <a:ext cx="6684817" cy="858899"/>
            <a:chOff x="3169936" y="3766688"/>
            <a:chExt cx="5716233" cy="584261"/>
          </a:xfrm>
        </p:grpSpPr>
        <p:grpSp>
          <p:nvGrpSpPr>
            <p:cNvPr id="40" name="Group 3"/>
            <p:cNvGrpSpPr/>
            <p:nvPr/>
          </p:nvGrpSpPr>
          <p:grpSpPr>
            <a:xfrm>
              <a:off x="3169936" y="3766688"/>
              <a:ext cx="5716233" cy="584261"/>
              <a:chOff x="1151472" y="3187501"/>
              <a:chExt cx="6552728" cy="914400"/>
            </a:xfrm>
          </p:grpSpPr>
          <p:sp>
            <p:nvSpPr>
              <p:cNvPr id="41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0" name="직사각형 39"/>
            <p:cNvSpPr/>
            <p:nvPr/>
          </p:nvSpPr>
          <p:spPr>
            <a:xfrm>
              <a:off x="3389121" y="3818542"/>
              <a:ext cx="403184" cy="439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Group 8"/>
            <p:cNvGrpSpPr/>
            <p:nvPr/>
          </p:nvGrpSpPr>
          <p:grpSpPr>
            <a:xfrm>
              <a:off x="4011490" y="3808797"/>
              <a:ext cx="4752528" cy="489106"/>
              <a:chOff x="2299400" y="1781114"/>
              <a:chExt cx="4576856" cy="489106"/>
            </a:xfrm>
          </p:grpSpPr>
          <p:sp>
            <p:nvSpPr>
              <p:cNvPr id="55" name="TextBox 10"/>
              <p:cNvSpPr txBox="1"/>
              <p:nvPr/>
            </p:nvSpPr>
            <p:spPr bwMode="auto">
              <a:xfrm>
                <a:off x="2299400" y="1781114"/>
                <a:ext cx="4576856" cy="38732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3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Креативное мышление</a:t>
                </a:r>
                <a:endParaRPr lang="en-US" altLang="ko-KR" sz="3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12"/>
              <p:cNvSpPr txBox="1"/>
              <p:nvPr/>
            </p:nvSpPr>
            <p:spPr bwMode="auto">
              <a:xfrm>
                <a:off x="2299400" y="2050389"/>
                <a:ext cx="4576856" cy="219831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166843" y="945161"/>
            <a:ext cx="3258146" cy="708870"/>
          </a:xfrm>
        </p:spPr>
        <p:txBody>
          <a:bodyPr/>
          <a:lstStyle/>
          <a:p>
            <a:pPr algn="ctr"/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b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9557" y="2063939"/>
            <a:ext cx="3613959" cy="2016337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тексты,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них и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для того, чтобы достигать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целей, расширять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возможности,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0" y="243032"/>
            <a:ext cx="3833597" cy="8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грамотность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992301"/>
            <a:ext cx="3657974" cy="53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и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естественнонаучные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распознания и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знаний, для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естественнонаучных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 и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ормулирования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основанных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доказательствах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</a:t>
            </a:r>
            <a:r>
              <a:rPr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проблематикой</a:t>
            </a:r>
            <a:endParaRPr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7451934" y="424844"/>
            <a:ext cx="2820419" cy="9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7451934" y="1291147"/>
            <a:ext cx="3031537" cy="39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</a:t>
            </a:r>
            <a:r>
              <a:rPr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мире, в 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живет, 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обоснованные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суждения</a:t>
            </a:r>
            <a:r>
              <a:rPr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присущие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созидательному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заинтересованному и 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9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мыслящему</a:t>
            </a:r>
            <a:r>
              <a:rPr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гражданину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823428" y="3779707"/>
            <a:ext cx="5670947" cy="185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448970" y="3860467"/>
            <a:ext cx="5670947" cy="185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657973" y="5105638"/>
            <a:ext cx="3601654" cy="12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</p:txBody>
      </p:sp>
      <p:sp>
        <p:nvSpPr>
          <p:cNvPr id="19468" name="Левая фигурная скобка 16"/>
          <p:cNvSpPr/>
          <p:nvPr/>
        </p:nvSpPr>
        <p:spPr bwMode="auto">
          <a:xfrm rot="-5400000">
            <a:off x="5061618" y="4979391"/>
            <a:ext cx="767941" cy="3675856"/>
          </a:xfrm>
          <a:prstGeom prst="leftBrace">
            <a:avLst>
              <a:gd name="adj1" fmla="val 111690"/>
              <a:gd name="adj2" fmla="val 51004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6824" tIns="58412" rIns="116824" bIns="5841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90841" y="590722"/>
            <a:ext cx="3258146" cy="708870"/>
          </a:xfrm>
        </p:spPr>
        <p:txBody>
          <a:bodyPr/>
          <a:lstStyle/>
          <a:p>
            <a:pPr algn="ctr"/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</a:t>
            </a:r>
            <a:b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1302" y="1252070"/>
            <a:ext cx="3552168" cy="4245793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продуктивно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процессе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выработки,  оценки и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совершенствовании идей,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(новых,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новаторских, оригинальных, 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нестандартных, непривычных) и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(действенных, результативных, 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экономичных, оптимальных )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6859805" y="211433"/>
            <a:ext cx="3833597" cy="9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057259" y="1663508"/>
            <a:ext cx="3802543" cy="333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 </a:t>
            </a:r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многогранная цель </a:t>
            </a:r>
            <a:endParaRPr lang="ru-RU" sz="19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 всей жизни.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 компетентная </a:t>
            </a:r>
            <a:endParaRPr lang="ru-RU" sz="19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</a:t>
            </a:r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 </a:t>
            </a:r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местные,  </a:t>
            </a: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проблемы и </a:t>
            </a:r>
            <a:endParaRPr lang="ru-RU" sz="19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межкультурного</a:t>
            </a:r>
          </a:p>
          <a:p>
            <a:pPr algn="ctr"/>
            <a:r>
              <a:rPr lang="ru-RU" sz="19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взаимодействия.</a:t>
            </a:r>
            <a:endParaRPr lang="ru-RU"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102303" y="167231"/>
            <a:ext cx="2820419" cy="9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02303" y="1332359"/>
            <a:ext cx="2820419" cy="456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824" tIns="58412" rIns="116824" bIns="584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9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целесообразных моделей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разнообразных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ситуациях,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 финансами.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льтернативных 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решениях </a:t>
            </a:r>
            <a:endParaRPr 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и семейных 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проблем.</a:t>
            </a:r>
          </a:p>
          <a:p>
            <a:endParaRPr 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109661" y="3779703"/>
            <a:ext cx="5670947" cy="185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094901" y="4023669"/>
            <a:ext cx="5670947" cy="185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386" y="1329562"/>
            <a:ext cx="9775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Минпросвещения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России от 31.05.2021 № 286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"Об утверждении федерального образовательного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стандарта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НОО и ООО»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6380" y="3193115"/>
            <a:ext cx="7801632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и ООО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(новый)</a:t>
            </a:r>
          </a:p>
          <a:p>
            <a:pPr lvl="0"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начали действовать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школе, а обучающиеся,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приняты на обучение в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пятые классы в 2022 году,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уже по обновленным ФГОС.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196" y="1548383"/>
            <a:ext cx="9739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Функциональная грамотность не дань моде ,  а благо и </a:t>
            </a:r>
          </a:p>
          <a:p>
            <a:pPr algn="ctr"/>
            <a:r>
              <a:rPr lang="ru-RU" sz="5400" dirty="0" smtClean="0"/>
              <a:t>необходимость для </a:t>
            </a:r>
          </a:p>
          <a:p>
            <a:pPr algn="ctr"/>
            <a:r>
              <a:rPr lang="ru-RU" sz="5400" dirty="0" smtClean="0"/>
              <a:t>подрастающего поколения.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5133871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40" y="119041"/>
            <a:ext cx="1242635" cy="12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196" y="1548383"/>
            <a:ext cx="9739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«Детей надо учить тому, что пригодиться им применять в жизни, когда они вырастут».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772" y="450071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</a:t>
            </a:r>
            <a:r>
              <a:rPr lang="ru-RU" sz="2000" dirty="0" smtClean="0"/>
              <a:t>илософ Аристипп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0"/>
            <a:ext cx="997821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57169" y="3739937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0"/>
            <a:ext cx="10146633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4" y="4521625"/>
            <a:ext cx="2189443" cy="2752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062425" y="57134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31" y="652296"/>
            <a:ext cx="2497725" cy="31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57134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8" y="0"/>
            <a:ext cx="10146633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87744" y="1240082"/>
            <a:ext cx="9073231" cy="529281"/>
          </a:xfrm>
        </p:spPr>
        <p:txBody>
          <a:bodyPr/>
          <a:lstStyle/>
          <a:p>
            <a:pPr lvl="0" algn="ctr"/>
            <a:r>
              <a:rPr lang="ru-RU" altLang="ko-KR" dirty="0" smtClean="0">
                <a:solidFill>
                  <a:srgbClr val="FF0000"/>
                </a:solidFill>
                <a:ea typeface="Malgun Gothic" panose="020B0503020000020004" pitchFamily="50" charset="-127"/>
              </a:rPr>
              <a:t>«Функциональная грамотность</a:t>
            </a:r>
            <a:r>
              <a:rPr lang="ru-RU" altLang="ko-KR" dirty="0">
                <a:solidFill>
                  <a:srgbClr val="FF0000"/>
                </a:solidFill>
                <a:ea typeface="Malgun Gothic" panose="020B0503020000020004" pitchFamily="50" charset="-127"/>
              </a:rPr>
              <a:t>»</a:t>
            </a:r>
            <a:endParaRPr lang="ru-RU" altLang="ko-KR" dirty="0" smtClean="0">
              <a:solidFill>
                <a:srgbClr val="FF0000"/>
              </a:solidFill>
              <a:ea typeface="Malgun Gothic" panose="020B0503020000020004" pitchFamily="50" charset="-127"/>
            </a:endParaRPr>
          </a:p>
          <a:p>
            <a:pPr lvl="0" algn="ctr"/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4132" y="4500710"/>
            <a:ext cx="10156427" cy="120213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использовать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приобретаемые в течение жизни знания для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широкого диапазона жизненных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в различных сферах человеческой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общения и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социальных отношений.</a:t>
            </a:r>
          </a:p>
          <a:p>
            <a:pPr algn="ctr">
              <a:spcBef>
                <a:spcPts val="0"/>
              </a:spcBef>
            </a:pP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4100" dirty="0"/>
          </a:p>
          <a:p>
            <a:endParaRPr lang="ru-RU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6181" y="1345939"/>
            <a:ext cx="9527420" cy="3057231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Функциональная грамотность помогает:</a:t>
            </a:r>
          </a:p>
          <a:p>
            <a:pPr algn="ctr"/>
            <a:r>
              <a:rPr lang="ru-RU" sz="3100" dirty="0"/>
              <a:t>выбрать будущую профессию</a:t>
            </a:r>
          </a:p>
          <a:p>
            <a:pPr algn="ctr"/>
            <a:r>
              <a:rPr lang="ru-RU" sz="3100" dirty="0"/>
              <a:t>решать бытовые задачи</a:t>
            </a:r>
          </a:p>
          <a:p>
            <a:pPr algn="ctr"/>
            <a:r>
              <a:rPr lang="ru-RU" sz="3100" dirty="0"/>
              <a:t>взаимодействовать с людьми</a:t>
            </a:r>
          </a:p>
          <a:p>
            <a:pPr algn="ctr"/>
            <a:r>
              <a:rPr lang="ru-RU" sz="3100" dirty="0"/>
              <a:t>ориентироваться  в культурном пространстве</a:t>
            </a:r>
          </a:p>
          <a:p>
            <a:pPr algn="ctr"/>
            <a:r>
              <a:rPr lang="ru-RU" sz="3100" dirty="0"/>
              <a:t>взаимодействовать с природной средой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50000" r="47619"/>
          <a:stretch>
            <a:fillRect/>
          </a:stretch>
        </p:blipFill>
        <p:spPr bwMode="auto">
          <a:xfrm>
            <a:off x="1183200" y="5047153"/>
            <a:ext cx="3547492" cy="2408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4" y="2185970"/>
            <a:ext cx="10189332" cy="512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5493" y="340635"/>
            <a:ext cx="9010401" cy="73351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Функциональная   Неграмотность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162125" y="1260351"/>
            <a:ext cx="10237138" cy="1249506"/>
          </a:xfrm>
          <a:prstGeom prst="rect">
            <a:avLst/>
          </a:prstGeom>
        </p:spPr>
        <p:txBody>
          <a:bodyPr lIns="116824" tIns="58412" rIns="116824" bIns="58412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</a:rPr>
              <a:t>Модель оценки функциональной грамотности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                                  </a:t>
            </a:r>
            <a:r>
              <a:rPr lang="en-GB" sz="4000" b="1" dirty="0">
                <a:solidFill>
                  <a:srgbClr val="FF0000"/>
                </a:solidFill>
              </a:rPr>
              <a:t>PISA-201</a:t>
            </a:r>
            <a:r>
              <a:rPr lang="ru-RU" sz="4000" b="1" dirty="0">
                <a:solidFill>
                  <a:srgbClr val="FF0000"/>
                </a:solidFill>
              </a:rPr>
              <a:t>9</a:t>
            </a:r>
            <a:r>
              <a:rPr lang="en-GB" sz="4100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337" y="181520"/>
            <a:ext cx="10693400" cy="846850"/>
          </a:xfrm>
        </p:spPr>
        <p:txBody>
          <a:bodyPr/>
          <a:lstStyle/>
          <a:p>
            <a:r>
              <a:rPr lang="ru-RU" altLang="ko-K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99351" y="2185336"/>
            <a:ext cx="1240434" cy="2101492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787628" y="3674776"/>
            <a:ext cx="1284636" cy="140497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961933" y="2250383"/>
            <a:ext cx="1559300" cy="1671751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668062" y="3334737"/>
            <a:ext cx="1559300" cy="1671751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5403270" y="4402723"/>
            <a:ext cx="1240434" cy="2101492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3168507" y="3874205"/>
            <a:ext cx="2145920" cy="2314555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-1" fmla="*/ 832104 w 1060704"/>
                <a:gd name="connsiteY0-2" fmla="*/ 1584176 h 1584176"/>
                <a:gd name="connsiteX1-3" fmla="*/ 228600 w 1060704"/>
                <a:gd name="connsiteY1-4" fmla="*/ 1584176 h 1584176"/>
                <a:gd name="connsiteX2-5" fmla="*/ 0 w 1060704"/>
                <a:gd name="connsiteY2-6" fmla="*/ 1126976 h 1584176"/>
                <a:gd name="connsiteX3-7" fmla="*/ 228600 w 1060704"/>
                <a:gd name="connsiteY3-8" fmla="*/ 669776 h 1584176"/>
                <a:gd name="connsiteX4-9" fmla="*/ 226249 w 1060704"/>
                <a:gd name="connsiteY4-10" fmla="*/ 669776 h 1584176"/>
                <a:gd name="connsiteX5-11" fmla="*/ 531051 w 1060704"/>
                <a:gd name="connsiteY5-12" fmla="*/ 0 h 1584176"/>
                <a:gd name="connsiteX6-13" fmla="*/ 831087 w 1060704"/>
                <a:gd name="connsiteY6-14" fmla="*/ 660747 h 1584176"/>
                <a:gd name="connsiteX7-15" fmla="*/ 831087 w 1060704"/>
                <a:gd name="connsiteY7-16" fmla="*/ 669776 h 1584176"/>
                <a:gd name="connsiteX8-17" fmla="*/ 832104 w 1060704"/>
                <a:gd name="connsiteY8-18" fmla="*/ 669776 h 1584176"/>
                <a:gd name="connsiteX9-19" fmla="*/ 1060704 w 1060704"/>
                <a:gd name="connsiteY9-20" fmla="*/ 1126976 h 1584176"/>
                <a:gd name="connsiteX10" fmla="*/ 832104 w 1060704"/>
                <a:gd name="connsiteY10" fmla="*/ 1584176 h 1584176"/>
                <a:gd name="connsiteX0-21" fmla="*/ 832104 w 1060704"/>
                <a:gd name="connsiteY0-22" fmla="*/ 1584176 h 1584176"/>
                <a:gd name="connsiteX1-23" fmla="*/ 228600 w 1060704"/>
                <a:gd name="connsiteY1-24" fmla="*/ 1584176 h 1584176"/>
                <a:gd name="connsiteX2-25" fmla="*/ 0 w 1060704"/>
                <a:gd name="connsiteY2-26" fmla="*/ 1126976 h 1584176"/>
                <a:gd name="connsiteX3-27" fmla="*/ 228600 w 1060704"/>
                <a:gd name="connsiteY3-28" fmla="*/ 669776 h 1584176"/>
                <a:gd name="connsiteX4-29" fmla="*/ 226249 w 1060704"/>
                <a:gd name="connsiteY4-30" fmla="*/ 669776 h 1584176"/>
                <a:gd name="connsiteX5-31" fmla="*/ 531051 w 1060704"/>
                <a:gd name="connsiteY5-32" fmla="*/ 0 h 1584176"/>
                <a:gd name="connsiteX6-33" fmla="*/ 831087 w 1060704"/>
                <a:gd name="connsiteY6-34" fmla="*/ 653603 h 1584176"/>
                <a:gd name="connsiteX7-35" fmla="*/ 831087 w 1060704"/>
                <a:gd name="connsiteY7-36" fmla="*/ 660747 h 1584176"/>
                <a:gd name="connsiteX8-37" fmla="*/ 831087 w 1060704"/>
                <a:gd name="connsiteY8-38" fmla="*/ 669776 h 1584176"/>
                <a:gd name="connsiteX9-39" fmla="*/ 832104 w 1060704"/>
                <a:gd name="connsiteY9-40" fmla="*/ 669776 h 1584176"/>
                <a:gd name="connsiteX10-41" fmla="*/ 1060704 w 1060704"/>
                <a:gd name="connsiteY10-42" fmla="*/ 1126976 h 1584176"/>
                <a:gd name="connsiteX11" fmla="*/ 832104 w 1060704"/>
                <a:gd name="connsiteY11" fmla="*/ 1584176 h 1584176"/>
                <a:gd name="connsiteX0-43" fmla="*/ 832104 w 1060704"/>
                <a:gd name="connsiteY0-44" fmla="*/ 1584176 h 1584176"/>
                <a:gd name="connsiteX1-45" fmla="*/ 228600 w 1060704"/>
                <a:gd name="connsiteY1-46" fmla="*/ 1584176 h 1584176"/>
                <a:gd name="connsiteX2-47" fmla="*/ 0 w 1060704"/>
                <a:gd name="connsiteY2-48" fmla="*/ 1126976 h 1584176"/>
                <a:gd name="connsiteX3-49" fmla="*/ 228600 w 1060704"/>
                <a:gd name="connsiteY3-50" fmla="*/ 669776 h 1584176"/>
                <a:gd name="connsiteX4-51" fmla="*/ 226249 w 1060704"/>
                <a:gd name="connsiteY4-52" fmla="*/ 669776 h 1584176"/>
                <a:gd name="connsiteX5-53" fmla="*/ 531051 w 1060704"/>
                <a:gd name="connsiteY5-54" fmla="*/ 0 h 1584176"/>
                <a:gd name="connsiteX6-55" fmla="*/ 831087 w 1060704"/>
                <a:gd name="connsiteY6-56" fmla="*/ 653603 h 1584176"/>
                <a:gd name="connsiteX7-57" fmla="*/ 831087 w 1060704"/>
                <a:gd name="connsiteY7-58" fmla="*/ 660747 h 1584176"/>
                <a:gd name="connsiteX8-59" fmla="*/ 831087 w 1060704"/>
                <a:gd name="connsiteY8-60" fmla="*/ 669776 h 1584176"/>
                <a:gd name="connsiteX9-61" fmla="*/ 832104 w 1060704"/>
                <a:gd name="connsiteY9-62" fmla="*/ 669776 h 1584176"/>
                <a:gd name="connsiteX10-63" fmla="*/ 1060704 w 1060704"/>
                <a:gd name="connsiteY10-64" fmla="*/ 1126976 h 1584176"/>
                <a:gd name="connsiteX11-65" fmla="*/ 832104 w 1060704"/>
                <a:gd name="connsiteY11-66" fmla="*/ 1584176 h 1584176"/>
                <a:gd name="connsiteX0-67" fmla="*/ 832104 w 1060704"/>
                <a:gd name="connsiteY0-68" fmla="*/ 1584176 h 1584176"/>
                <a:gd name="connsiteX1-69" fmla="*/ 228600 w 1060704"/>
                <a:gd name="connsiteY1-70" fmla="*/ 1584176 h 1584176"/>
                <a:gd name="connsiteX2-71" fmla="*/ 0 w 1060704"/>
                <a:gd name="connsiteY2-72" fmla="*/ 1126976 h 1584176"/>
                <a:gd name="connsiteX3-73" fmla="*/ 228600 w 1060704"/>
                <a:gd name="connsiteY3-74" fmla="*/ 669776 h 1584176"/>
                <a:gd name="connsiteX4-75" fmla="*/ 226249 w 1060704"/>
                <a:gd name="connsiteY4-76" fmla="*/ 669776 h 1584176"/>
                <a:gd name="connsiteX5-77" fmla="*/ 531051 w 1060704"/>
                <a:gd name="connsiteY5-78" fmla="*/ 0 h 1584176"/>
                <a:gd name="connsiteX6-79" fmla="*/ 831087 w 1060704"/>
                <a:gd name="connsiteY6-80" fmla="*/ 653603 h 1584176"/>
                <a:gd name="connsiteX7-81" fmla="*/ 831087 w 1060704"/>
                <a:gd name="connsiteY7-82" fmla="*/ 660747 h 1584176"/>
                <a:gd name="connsiteX8-83" fmla="*/ 831087 w 1060704"/>
                <a:gd name="connsiteY8-84" fmla="*/ 669776 h 1584176"/>
                <a:gd name="connsiteX9-85" fmla="*/ 832104 w 1060704"/>
                <a:gd name="connsiteY9-86" fmla="*/ 669776 h 1584176"/>
                <a:gd name="connsiteX10-87" fmla="*/ 1060704 w 1060704"/>
                <a:gd name="connsiteY10-88" fmla="*/ 1126976 h 1584176"/>
                <a:gd name="connsiteX11-89" fmla="*/ 832104 w 1060704"/>
                <a:gd name="connsiteY11-90" fmla="*/ 1584176 h 1584176"/>
                <a:gd name="connsiteX0-91" fmla="*/ 832104 w 1060704"/>
                <a:gd name="connsiteY0-92" fmla="*/ 1584176 h 1584176"/>
                <a:gd name="connsiteX1-93" fmla="*/ 228600 w 1060704"/>
                <a:gd name="connsiteY1-94" fmla="*/ 1584176 h 1584176"/>
                <a:gd name="connsiteX2-95" fmla="*/ 0 w 1060704"/>
                <a:gd name="connsiteY2-96" fmla="*/ 1126976 h 1584176"/>
                <a:gd name="connsiteX3-97" fmla="*/ 228600 w 1060704"/>
                <a:gd name="connsiteY3-98" fmla="*/ 669776 h 1584176"/>
                <a:gd name="connsiteX4-99" fmla="*/ 226249 w 1060704"/>
                <a:gd name="connsiteY4-100" fmla="*/ 669776 h 1584176"/>
                <a:gd name="connsiteX5-101" fmla="*/ 531051 w 1060704"/>
                <a:gd name="connsiteY5-102" fmla="*/ 0 h 1584176"/>
                <a:gd name="connsiteX6-103" fmla="*/ 831087 w 1060704"/>
                <a:gd name="connsiteY6-104" fmla="*/ 653603 h 1584176"/>
                <a:gd name="connsiteX7-105" fmla="*/ 831087 w 1060704"/>
                <a:gd name="connsiteY7-106" fmla="*/ 660747 h 1584176"/>
                <a:gd name="connsiteX8-107" fmla="*/ 831087 w 1060704"/>
                <a:gd name="connsiteY8-108" fmla="*/ 669776 h 1584176"/>
                <a:gd name="connsiteX9-109" fmla="*/ 832104 w 1060704"/>
                <a:gd name="connsiteY9-110" fmla="*/ 669776 h 1584176"/>
                <a:gd name="connsiteX10-111" fmla="*/ 1060704 w 1060704"/>
                <a:gd name="connsiteY10-112" fmla="*/ 1126976 h 1584176"/>
                <a:gd name="connsiteX11-113" fmla="*/ 832104 w 1060704"/>
                <a:gd name="connsiteY11-114" fmla="*/ 1584176 h 1584176"/>
                <a:gd name="connsiteX0-115" fmla="*/ 832104 w 1060704"/>
                <a:gd name="connsiteY0-116" fmla="*/ 1584176 h 1584176"/>
                <a:gd name="connsiteX1-117" fmla="*/ 228600 w 1060704"/>
                <a:gd name="connsiteY1-118" fmla="*/ 1584176 h 1584176"/>
                <a:gd name="connsiteX2-119" fmla="*/ 0 w 1060704"/>
                <a:gd name="connsiteY2-120" fmla="*/ 1126976 h 1584176"/>
                <a:gd name="connsiteX3-121" fmla="*/ 228600 w 1060704"/>
                <a:gd name="connsiteY3-122" fmla="*/ 669776 h 1584176"/>
                <a:gd name="connsiteX4-123" fmla="*/ 226249 w 1060704"/>
                <a:gd name="connsiteY4-124" fmla="*/ 669776 h 1584176"/>
                <a:gd name="connsiteX5-125" fmla="*/ 531051 w 1060704"/>
                <a:gd name="connsiteY5-126" fmla="*/ 0 h 1584176"/>
                <a:gd name="connsiteX6-127" fmla="*/ 831087 w 1060704"/>
                <a:gd name="connsiteY6-128" fmla="*/ 653603 h 1584176"/>
                <a:gd name="connsiteX7-129" fmla="*/ 831087 w 1060704"/>
                <a:gd name="connsiteY7-130" fmla="*/ 669776 h 1584176"/>
                <a:gd name="connsiteX8-131" fmla="*/ 832104 w 1060704"/>
                <a:gd name="connsiteY8-132" fmla="*/ 669776 h 1584176"/>
                <a:gd name="connsiteX9-133" fmla="*/ 1060704 w 1060704"/>
                <a:gd name="connsiteY9-134" fmla="*/ 1126976 h 1584176"/>
                <a:gd name="connsiteX10-135" fmla="*/ 832104 w 1060704"/>
                <a:gd name="connsiteY10-136" fmla="*/ 1584176 h 1584176"/>
                <a:gd name="connsiteX0-137" fmla="*/ 832104 w 1060704"/>
                <a:gd name="connsiteY0-138" fmla="*/ 1584176 h 1584176"/>
                <a:gd name="connsiteX1-139" fmla="*/ 228600 w 1060704"/>
                <a:gd name="connsiteY1-140" fmla="*/ 1584176 h 1584176"/>
                <a:gd name="connsiteX2-141" fmla="*/ 0 w 1060704"/>
                <a:gd name="connsiteY2-142" fmla="*/ 1126976 h 1584176"/>
                <a:gd name="connsiteX3-143" fmla="*/ 228600 w 1060704"/>
                <a:gd name="connsiteY3-144" fmla="*/ 669776 h 1584176"/>
                <a:gd name="connsiteX4-145" fmla="*/ 226249 w 1060704"/>
                <a:gd name="connsiteY4-146" fmla="*/ 669776 h 1584176"/>
                <a:gd name="connsiteX5-147" fmla="*/ 531051 w 1060704"/>
                <a:gd name="connsiteY5-148" fmla="*/ 0 h 1584176"/>
                <a:gd name="connsiteX6-149" fmla="*/ 831087 w 1060704"/>
                <a:gd name="connsiteY6-150" fmla="*/ 669776 h 1584176"/>
                <a:gd name="connsiteX7-151" fmla="*/ 832104 w 1060704"/>
                <a:gd name="connsiteY7-152" fmla="*/ 669776 h 1584176"/>
                <a:gd name="connsiteX8-153" fmla="*/ 1060704 w 1060704"/>
                <a:gd name="connsiteY8-154" fmla="*/ 1126976 h 1584176"/>
                <a:gd name="connsiteX9-155" fmla="*/ 832104 w 1060704"/>
                <a:gd name="connsiteY9-156" fmla="*/ 1584176 h 1584176"/>
                <a:gd name="connsiteX0-157" fmla="*/ 832104 w 1060704"/>
                <a:gd name="connsiteY0-158" fmla="*/ 1584176 h 1584176"/>
                <a:gd name="connsiteX1-159" fmla="*/ 228600 w 1060704"/>
                <a:gd name="connsiteY1-160" fmla="*/ 1584176 h 1584176"/>
                <a:gd name="connsiteX2-161" fmla="*/ 0 w 1060704"/>
                <a:gd name="connsiteY2-162" fmla="*/ 1126976 h 1584176"/>
                <a:gd name="connsiteX3-163" fmla="*/ 228600 w 1060704"/>
                <a:gd name="connsiteY3-164" fmla="*/ 669776 h 1584176"/>
                <a:gd name="connsiteX4-165" fmla="*/ 226249 w 1060704"/>
                <a:gd name="connsiteY4-166" fmla="*/ 669776 h 1584176"/>
                <a:gd name="connsiteX5-167" fmla="*/ 531051 w 1060704"/>
                <a:gd name="connsiteY5-168" fmla="*/ 0 h 1584176"/>
                <a:gd name="connsiteX6-169" fmla="*/ 831087 w 1060704"/>
                <a:gd name="connsiteY6-170" fmla="*/ 669776 h 1584176"/>
                <a:gd name="connsiteX7-171" fmla="*/ 1060704 w 1060704"/>
                <a:gd name="connsiteY7-172" fmla="*/ 1126976 h 1584176"/>
                <a:gd name="connsiteX8-173" fmla="*/ 832104 w 1060704"/>
                <a:gd name="connsiteY8-174" fmla="*/ 1584176 h 1584176"/>
                <a:gd name="connsiteX0-175" fmla="*/ 832104 w 1060704"/>
                <a:gd name="connsiteY0-176" fmla="*/ 1584176 h 1584176"/>
                <a:gd name="connsiteX1-177" fmla="*/ 228600 w 1060704"/>
                <a:gd name="connsiteY1-178" fmla="*/ 1584176 h 1584176"/>
                <a:gd name="connsiteX2-179" fmla="*/ 0 w 1060704"/>
                <a:gd name="connsiteY2-180" fmla="*/ 1126976 h 1584176"/>
                <a:gd name="connsiteX3-181" fmla="*/ 228600 w 1060704"/>
                <a:gd name="connsiteY3-182" fmla="*/ 669776 h 1584176"/>
                <a:gd name="connsiteX4-183" fmla="*/ 226249 w 1060704"/>
                <a:gd name="connsiteY4-184" fmla="*/ 669776 h 1584176"/>
                <a:gd name="connsiteX5-185" fmla="*/ 531051 w 1060704"/>
                <a:gd name="connsiteY5-186" fmla="*/ 0 h 1584176"/>
                <a:gd name="connsiteX6-187" fmla="*/ 1060704 w 1060704"/>
                <a:gd name="connsiteY6-188" fmla="*/ 1126976 h 1584176"/>
                <a:gd name="connsiteX7-189" fmla="*/ 832104 w 1060704"/>
                <a:gd name="connsiteY7-190" fmla="*/ 1584176 h 1584176"/>
                <a:gd name="connsiteX0-191" fmla="*/ 832104 w 1060704"/>
                <a:gd name="connsiteY0-192" fmla="*/ 1584176 h 1584176"/>
                <a:gd name="connsiteX1-193" fmla="*/ 228600 w 1060704"/>
                <a:gd name="connsiteY1-194" fmla="*/ 1584176 h 1584176"/>
                <a:gd name="connsiteX2-195" fmla="*/ 0 w 1060704"/>
                <a:gd name="connsiteY2-196" fmla="*/ 1126976 h 1584176"/>
                <a:gd name="connsiteX3-197" fmla="*/ 228600 w 1060704"/>
                <a:gd name="connsiteY3-198" fmla="*/ 669776 h 1584176"/>
                <a:gd name="connsiteX4-199" fmla="*/ 531051 w 1060704"/>
                <a:gd name="connsiteY4-200" fmla="*/ 0 h 1584176"/>
                <a:gd name="connsiteX5-201" fmla="*/ 1060704 w 1060704"/>
                <a:gd name="connsiteY5-202" fmla="*/ 1126976 h 1584176"/>
                <a:gd name="connsiteX6-203" fmla="*/ 832104 w 1060704"/>
                <a:gd name="connsiteY6-204" fmla="*/ 1584176 h 1584176"/>
                <a:gd name="connsiteX0-205" fmla="*/ 832104 w 1060704"/>
                <a:gd name="connsiteY0-206" fmla="*/ 1584176 h 1584176"/>
                <a:gd name="connsiteX1-207" fmla="*/ 228600 w 1060704"/>
                <a:gd name="connsiteY1-208" fmla="*/ 1584176 h 1584176"/>
                <a:gd name="connsiteX2-209" fmla="*/ 0 w 1060704"/>
                <a:gd name="connsiteY2-210" fmla="*/ 1126976 h 1584176"/>
                <a:gd name="connsiteX3-211" fmla="*/ 531051 w 1060704"/>
                <a:gd name="connsiteY3-212" fmla="*/ 0 h 1584176"/>
                <a:gd name="connsiteX4-213" fmla="*/ 1060704 w 1060704"/>
                <a:gd name="connsiteY4-214" fmla="*/ 1126976 h 1584176"/>
                <a:gd name="connsiteX5-215" fmla="*/ 832104 w 1060704"/>
                <a:gd name="connsiteY5-216" fmla="*/ 1584176 h 1584176"/>
                <a:gd name="connsiteX0-217" fmla="*/ 832104 w 1060704"/>
                <a:gd name="connsiteY0-218" fmla="*/ 1553220 h 1553220"/>
                <a:gd name="connsiteX1-219" fmla="*/ 228600 w 1060704"/>
                <a:gd name="connsiteY1-220" fmla="*/ 1553220 h 1553220"/>
                <a:gd name="connsiteX2-221" fmla="*/ 0 w 1060704"/>
                <a:gd name="connsiteY2-222" fmla="*/ 1096020 h 1553220"/>
                <a:gd name="connsiteX3-223" fmla="*/ 523907 w 1060704"/>
                <a:gd name="connsiteY3-224" fmla="*/ 0 h 1553220"/>
                <a:gd name="connsiteX4-225" fmla="*/ 1060704 w 1060704"/>
                <a:gd name="connsiteY4-226" fmla="*/ 1096020 h 1553220"/>
                <a:gd name="connsiteX5-227" fmla="*/ 832104 w 1060704"/>
                <a:gd name="connsiteY5-228" fmla="*/ 1553220 h 1553220"/>
                <a:gd name="connsiteX0-229" fmla="*/ 832104 w 1060704"/>
                <a:gd name="connsiteY0-230" fmla="*/ 1522263 h 1522263"/>
                <a:gd name="connsiteX1-231" fmla="*/ 228600 w 1060704"/>
                <a:gd name="connsiteY1-232" fmla="*/ 1522263 h 1522263"/>
                <a:gd name="connsiteX2-233" fmla="*/ 0 w 1060704"/>
                <a:gd name="connsiteY2-234" fmla="*/ 1065063 h 1522263"/>
                <a:gd name="connsiteX3-235" fmla="*/ 519144 w 1060704"/>
                <a:gd name="connsiteY3-236" fmla="*/ 0 h 1522263"/>
                <a:gd name="connsiteX4-237" fmla="*/ 1060704 w 1060704"/>
                <a:gd name="connsiteY4-238" fmla="*/ 1065063 h 1522263"/>
                <a:gd name="connsiteX5-239" fmla="*/ 832104 w 1060704"/>
                <a:gd name="connsiteY5-240" fmla="*/ 1522263 h 1522263"/>
                <a:gd name="connsiteX0-241" fmla="*/ 832104 w 1060704"/>
                <a:gd name="connsiteY0-242" fmla="*/ 1522263 h 1522263"/>
                <a:gd name="connsiteX1-243" fmla="*/ 228600 w 1060704"/>
                <a:gd name="connsiteY1-244" fmla="*/ 1522263 h 1522263"/>
                <a:gd name="connsiteX2-245" fmla="*/ 0 w 1060704"/>
                <a:gd name="connsiteY2-246" fmla="*/ 1065063 h 1522263"/>
                <a:gd name="connsiteX3-247" fmla="*/ 533432 w 1060704"/>
                <a:gd name="connsiteY3-248" fmla="*/ 0 h 1522263"/>
                <a:gd name="connsiteX4-249" fmla="*/ 1060704 w 1060704"/>
                <a:gd name="connsiteY4-250" fmla="*/ 1065063 h 1522263"/>
                <a:gd name="connsiteX5-251" fmla="*/ 832104 w 1060704"/>
                <a:gd name="connsiteY5-252" fmla="*/ 1522263 h 1522263"/>
                <a:gd name="connsiteX0-253" fmla="*/ 832104 w 1060704"/>
                <a:gd name="connsiteY0-254" fmla="*/ 1524644 h 1524644"/>
                <a:gd name="connsiteX1-255" fmla="*/ 228600 w 1060704"/>
                <a:gd name="connsiteY1-256" fmla="*/ 1524644 h 1524644"/>
                <a:gd name="connsiteX2-257" fmla="*/ 0 w 1060704"/>
                <a:gd name="connsiteY2-258" fmla="*/ 1067444 h 1524644"/>
                <a:gd name="connsiteX3-259" fmla="*/ 526288 w 1060704"/>
                <a:gd name="connsiteY3-260" fmla="*/ 0 h 1524644"/>
                <a:gd name="connsiteX4-261" fmla="*/ 1060704 w 1060704"/>
                <a:gd name="connsiteY4-262" fmla="*/ 1067444 h 1524644"/>
                <a:gd name="connsiteX5-263" fmla="*/ 832104 w 1060704"/>
                <a:gd name="connsiteY5-264" fmla="*/ 1524644 h 1524644"/>
                <a:gd name="connsiteX0-265" fmla="*/ 832104 w 1060704"/>
                <a:gd name="connsiteY0-266" fmla="*/ 1517309 h 1517309"/>
                <a:gd name="connsiteX1-267" fmla="*/ 228600 w 1060704"/>
                <a:gd name="connsiteY1-268" fmla="*/ 1517309 h 1517309"/>
                <a:gd name="connsiteX2-269" fmla="*/ 0 w 1060704"/>
                <a:gd name="connsiteY2-270" fmla="*/ 1060109 h 1517309"/>
                <a:gd name="connsiteX3-271" fmla="*/ 528733 w 1060704"/>
                <a:gd name="connsiteY3-272" fmla="*/ 0 h 1517309"/>
                <a:gd name="connsiteX4-273" fmla="*/ 1060704 w 1060704"/>
                <a:gd name="connsiteY4-274" fmla="*/ 1060109 h 1517309"/>
                <a:gd name="connsiteX5-275" fmla="*/ 832104 w 1060704"/>
                <a:gd name="connsiteY5-276" fmla="*/ 1517309 h 1517309"/>
                <a:gd name="connsiteX0-277" fmla="*/ 832104 w 1060704"/>
                <a:gd name="connsiteY0-278" fmla="*/ 1422211 h 1422211"/>
                <a:gd name="connsiteX1-279" fmla="*/ 228600 w 1060704"/>
                <a:gd name="connsiteY1-280" fmla="*/ 1422211 h 1422211"/>
                <a:gd name="connsiteX2-281" fmla="*/ 0 w 1060704"/>
                <a:gd name="connsiteY2-282" fmla="*/ 965011 h 1422211"/>
                <a:gd name="connsiteX3-283" fmla="*/ 543363 w 1060704"/>
                <a:gd name="connsiteY3-284" fmla="*/ 0 h 1422211"/>
                <a:gd name="connsiteX4-285" fmla="*/ 1060704 w 1060704"/>
                <a:gd name="connsiteY4-286" fmla="*/ 965011 h 1422211"/>
                <a:gd name="connsiteX5-287" fmla="*/ 832104 w 1060704"/>
                <a:gd name="connsiteY5-288" fmla="*/ 1422211 h 1422211"/>
                <a:gd name="connsiteX0-289" fmla="*/ 832104 w 1060704"/>
                <a:gd name="connsiteY0-290" fmla="*/ 1429526 h 1429526"/>
                <a:gd name="connsiteX1-291" fmla="*/ 228600 w 1060704"/>
                <a:gd name="connsiteY1-292" fmla="*/ 1429526 h 1429526"/>
                <a:gd name="connsiteX2-293" fmla="*/ 0 w 1060704"/>
                <a:gd name="connsiteY2-294" fmla="*/ 972326 h 1429526"/>
                <a:gd name="connsiteX3-295" fmla="*/ 543363 w 1060704"/>
                <a:gd name="connsiteY3-296" fmla="*/ 0 h 1429526"/>
                <a:gd name="connsiteX4-297" fmla="*/ 1060704 w 1060704"/>
                <a:gd name="connsiteY4-298" fmla="*/ 972326 h 1429526"/>
                <a:gd name="connsiteX5-299" fmla="*/ 832104 w 1060704"/>
                <a:gd name="connsiteY5-300" fmla="*/ 1429526 h 14295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Block Arc 14"/>
          <p:cNvSpPr/>
          <p:nvPr/>
        </p:nvSpPr>
        <p:spPr>
          <a:xfrm rot="16200000">
            <a:off x="4860763" y="4010868"/>
            <a:ext cx="920548" cy="7327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0517" y="2503462"/>
            <a:ext cx="1570308" cy="5796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7030A0"/>
                </a:solidFill>
                <a:cs typeface="Arial" panose="020B0604020202020204" pitchFamily="34" charset="0"/>
              </a:rPr>
              <a:t>Общая грамотность</a:t>
            </a:r>
            <a:endParaRPr lang="ko-KR" altLang="en-US" sz="15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2214" y="2503461"/>
            <a:ext cx="2099912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C00000"/>
                </a:solidFill>
                <a:cs typeface="Arial" panose="020B0604020202020204" pitchFamily="34" charset="0"/>
              </a:rPr>
              <a:t>Коммуникативная </a:t>
            </a:r>
            <a:endParaRPr lang="ko-KR" altLang="en-US" sz="15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0984" y="4120882"/>
            <a:ext cx="2136036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00B050"/>
                </a:solidFill>
                <a:cs typeface="Arial" panose="020B0604020202020204" pitchFamily="34" charset="0"/>
              </a:rPr>
              <a:t>Информационная</a:t>
            </a:r>
            <a:endParaRPr lang="ko-KR" altLang="en-US" sz="15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946" y="5456534"/>
            <a:ext cx="2016431" cy="39496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endParaRPr lang="ko-KR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205" y="4038453"/>
            <a:ext cx="1599423" cy="1041295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710F57"/>
                </a:solidFill>
                <a:cs typeface="Arial" panose="020B0604020202020204" pitchFamily="34" charset="0"/>
              </a:rPr>
              <a:t>Грамотность при решении бытовых проблем</a:t>
            </a:r>
            <a:endParaRPr lang="ko-KR" altLang="en-US" sz="1500" b="1" dirty="0">
              <a:solidFill>
                <a:srgbClr val="710F57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917" y="1158915"/>
            <a:ext cx="3427156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Считать без калькулятора</a:t>
            </a:r>
          </a:p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Отвечать на вопросы, не испытывая затруднений в построении фраз, подборе слов.</a:t>
            </a:r>
          </a:p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Написать сочинение, рефераты</a:t>
            </a:r>
            <a:endParaRPr lang="ko-KR" altLang="en-US" sz="180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61" y="3392263"/>
            <a:ext cx="3628889" cy="3718951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продукты, товары и услуги</a:t>
            </a: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технические бытовые устройства пользуясь инструкциями</a:t>
            </a: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и незнакомом городе ,пользуясь справочником, картой</a:t>
            </a:r>
            <a:endParaRPr lang="ko-KR" altLang="en-US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77107" y="964645"/>
            <a:ext cx="2855428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FF0000"/>
                </a:solidFill>
                <a:cs typeface="Arial" panose="020B0604020202020204" pitchFamily="34" charset="0"/>
              </a:rPr>
              <a:t>Работать в группе, команде, умение договариваться, согласовывать действия</a:t>
            </a:r>
          </a:p>
          <a:p>
            <a:pPr algn="r"/>
            <a:r>
              <a:rPr lang="ru-RU" altLang="ko-KR" sz="1800" dirty="0">
                <a:solidFill>
                  <a:srgbClr val="FF0000"/>
                </a:solidFill>
                <a:cs typeface="Arial" panose="020B0604020202020204" pitchFamily="34" charset="0"/>
              </a:rPr>
              <a:t>Расположить к себе других людей</a:t>
            </a:r>
            <a:endParaRPr lang="ko-KR" altLang="en-US" sz="1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16218" y="3431280"/>
            <a:ext cx="3141339" cy="2940929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anose="020B0604020202020204" pitchFamily="34" charset="0"/>
              </a:rPr>
              <a:t>Находить и отбирать информацию из книг, энциклопедий и др. </a:t>
            </a:r>
          </a:p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anose="020B0604020202020204" pitchFamily="34" charset="0"/>
              </a:rPr>
              <a:t>Использовать информацию из СМИ( газеты, журналы, телевидение)</a:t>
            </a:r>
          </a:p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anose="020B0604020202020204" pitchFamily="34" charset="0"/>
              </a:rPr>
              <a:t>Читать чертежи, схемы, графики</a:t>
            </a: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53535" y="5938966"/>
            <a:ext cx="4036168" cy="122596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anose="020B0604020202020204" pitchFamily="34" charset="0"/>
              </a:rPr>
              <a:t>Искать информацию в сети Интернет</a:t>
            </a:r>
          </a:p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anose="020B0604020202020204" pitchFamily="34" charset="0"/>
              </a:rPr>
              <a:t>Пользоваться электронной почтой</a:t>
            </a:r>
          </a:p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anose="020B0604020202020204" pitchFamily="34" charset="0"/>
              </a:rPr>
              <a:t>Создавать и распечатывать тексты</a:t>
            </a:r>
            <a:endParaRPr lang="ko-KR" altLang="en-US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3257286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5100" b="1" dirty="0">
                <a:solidFill>
                  <a:srgbClr val="0070C0"/>
                </a:solidFill>
              </a:rPr>
              <a:t>Необходимость учиться </a:t>
            </a:r>
          </a:p>
          <a:p>
            <a:pPr algn="ctr"/>
            <a:r>
              <a:rPr lang="ru-RU" sz="5100" b="1" dirty="0">
                <a:solidFill>
                  <a:srgbClr val="0070C0"/>
                </a:solidFill>
              </a:rPr>
              <a:t>для жизни, а не для школы – </a:t>
            </a:r>
          </a:p>
          <a:p>
            <a:pPr algn="ctr"/>
            <a:r>
              <a:rPr lang="ru-RU" sz="5100" b="1" dirty="0">
                <a:solidFill>
                  <a:srgbClr val="0070C0"/>
                </a:solidFill>
              </a:rPr>
              <a:t>вот что лежит в основе 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функциональной   гр</a:t>
            </a:r>
            <a:r>
              <a:rPr lang="ru-RU" sz="5100" b="1" dirty="0">
                <a:solidFill>
                  <a:srgbClr val="0070C0"/>
                </a:solidFill>
              </a:rPr>
              <a:t>амотности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40" y="4283862"/>
            <a:ext cx="3340635" cy="3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197" y="4360284"/>
            <a:ext cx="3215591" cy="34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Произвольный</PresentationFormat>
  <Paragraphs>183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Читательская  грамотность</vt:lpstr>
      <vt:lpstr>Глобальные  компетенции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138</cp:revision>
  <dcterms:created xsi:type="dcterms:W3CDTF">2016-12-05T23:26:00Z</dcterms:created>
  <dcterms:modified xsi:type="dcterms:W3CDTF">2025-12-03T05:41:38Z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FBD419C800014A6E9A9F2C122E1462FA_12</vt:lpwstr>
  </property>
  <property fmtid="{D5CDD505-2E9C-101B-9397-08002B2CF9AE}" pid="3" name="KSOProductBuildVer">
    <vt:lpwstr>1049-12.2.0.23155</vt:lpwstr>
  </property>
</Properties>
</file>