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300" r:id="rId2"/>
    <p:sldId id="293" r:id="rId3"/>
    <p:sldId id="276" r:id="rId4"/>
    <p:sldId id="262" r:id="rId5"/>
    <p:sldId id="258" r:id="rId6"/>
    <p:sldId id="260" r:id="rId7"/>
    <p:sldId id="261" r:id="rId8"/>
    <p:sldId id="264" r:id="rId9"/>
    <p:sldId id="265" r:id="rId10"/>
    <p:sldId id="266" r:id="rId11"/>
    <p:sldId id="268" r:id="rId12"/>
    <p:sldId id="272" r:id="rId13"/>
    <p:sldId id="284" r:id="rId14"/>
    <p:sldId id="285" r:id="rId15"/>
    <p:sldId id="286" r:id="rId16"/>
    <p:sldId id="287" r:id="rId17"/>
    <p:sldId id="301" r:id="rId18"/>
    <p:sldId id="296" r:id="rId19"/>
    <p:sldId id="302" r:id="rId20"/>
    <p:sldId id="303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99"/>
    <a:srgbClr val="517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6" autoAdjust="0"/>
    <p:restoredTop sz="94660"/>
  </p:normalViewPr>
  <p:slideViewPr>
    <p:cSldViewPr>
      <p:cViewPr varScale="1">
        <p:scale>
          <a:sx n="67" d="100"/>
          <a:sy n="67" d="100"/>
        </p:scale>
        <p:origin x="14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pPr>
              <a:defRPr/>
            </a:pPr>
            <a:fld id="{4C1BC0F7-96FF-4F72-8BD3-F460F7BBC20D}" type="datetimeFigureOut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05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815" y="9428105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362A1E6E-195D-4AE7-943C-B2F9B68E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823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pPr>
              <a:defRPr/>
            </a:pPr>
            <a:fld id="{12B0D271-BCE1-424B-830B-1054A9AFD671}" type="datetimeFigureOut">
              <a:rPr lang="ru-RU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4" y="4714839"/>
            <a:ext cx="5437827" cy="4467931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05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28105"/>
            <a:ext cx="2945293" cy="496961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pPr>
              <a:defRPr/>
            </a:pPr>
            <a:fld id="{7775A49D-9522-4109-A192-D3809007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ACD57-6D24-4A2F-A0CE-D79B35DE61FB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4472A-DE3D-4440-B106-061D2285B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1EBDF-B007-479F-9C22-85A4A1524646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B6D7-7850-4538-8A20-4C8BC1F6E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9736FD-ABFE-4F6A-B030-C70E38AFEF39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B9C11-16DE-47E5-9CE6-52803F828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E8171-2805-4EE5-BD20-EDD01D06FB1E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4C92C-9279-48CF-898B-07738E32B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8E3A1-53A5-4B66-BF33-1C971881CCB6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BF024-3C7B-4D57-A3DC-ECF07E1EAE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37474-CDBD-4804-BA5D-BFA3948B020C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2E555-A00A-4FB3-9295-ACC7A4580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26621C-BB1B-44D8-9EB9-6BF82A454426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CE58F-B0C7-40C3-89A8-E5E1020BC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E55BF-6A59-4B9B-A26D-BA7F8C17AF65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D11E7-C1D6-4E22-9484-5D21A9C17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E1E6A-72F7-4575-B9FA-389F6728FF38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14803-3231-426B-BEF3-1CDF58543B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AEC94-C414-4088-97EC-13B9E6536933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1EFFA-0F1F-4FE3-87A3-9DDB95262A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F0202-D178-4B81-BBDC-B717AA696DD7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13F28-6A6D-4F13-B8F5-5EC843E44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87B9949-27DA-4288-AC32-68EFF9A8E1CD}" type="datetimeFigureOut">
              <a:rPr lang="ru-RU" smtClean="0"/>
              <a:pPr>
                <a:defRPr/>
              </a:pPr>
              <a:t>03.06.2018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669ABB4-A586-4545-8A7D-5814268EC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3" y="44798"/>
            <a:ext cx="8229600" cy="1600200"/>
          </a:xfrm>
        </p:spPr>
        <p:txBody>
          <a:bodyPr/>
          <a:lstStyle/>
          <a:p>
            <a:r>
              <a:rPr lang="en-US" b="1" dirty="0" smtClean="0"/>
              <a:t>Travel </a:t>
            </a:r>
            <a:r>
              <a:rPr lang="en-US" b="1" dirty="0" smtClean="0"/>
              <a:t>around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the city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" t="1955" r="1550" b="2273"/>
          <a:stretch/>
        </p:blipFill>
        <p:spPr bwMode="auto">
          <a:xfrm>
            <a:off x="899592" y="1916832"/>
            <a:ext cx="624982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ртинки по запросу путешественники рису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293439" cy="27090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ьная выноска 5"/>
          <p:cNvSpPr/>
          <p:nvPr/>
        </p:nvSpPr>
        <p:spPr>
          <a:xfrm>
            <a:off x="7619658" y="2420888"/>
            <a:ext cx="1390810" cy="82448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Where is the </a:t>
            </a:r>
            <a:r>
              <a:rPr lang="en-US" sz="1600" dirty="0" smtClean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…??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7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755576" y="5867400"/>
            <a:ext cx="6943799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FAST FOOD RESTAURANT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7415" name="Picture 2" descr="http://www.kazved.ru/Thumbnail.aspx?w=670&amp;img=/uploadimg/92400_189419_i281290641_1499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44" y="1884487"/>
            <a:ext cx="4818831" cy="36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http://www.almightydad.com/wp-content/uploads/2009/07/fast-food-logos12315206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31051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377890" y="5620872"/>
            <a:ext cx="4495527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NEWSAGENT’S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9463" name="Picture 2" descr="http://cdn2.vienna.at/2010/07/image-news-atv-278fba0dc4216ab4ab4de1fc0c49862-634150229455812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4095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http://robertscommercial.files.wordpress.com/2012/08/newsagent.jpg?w=5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815857"/>
            <a:ext cx="4821683" cy="361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052434" y="2107927"/>
            <a:ext cx="4041775" cy="6096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PARK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20487" name="Picture 2" descr="http://img1.liveinternet.ru/images/attach/c/3/75/492/75492029_Izobrazhenie_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www.poetryclub.com.ua/upload/poem_all/002484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45" y="2760390"/>
            <a:ext cx="6141355" cy="409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GO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4040188" cy="609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Florist’s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6" y="2467676"/>
            <a:ext cx="5616624" cy="421246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3948776"/>
            <a:ext cx="2667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GO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Toy shop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93279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3733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GO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Clothes Shop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420888"/>
            <a:ext cx="7909309" cy="4042534"/>
          </a:xfrm>
        </p:spPr>
      </p:pic>
    </p:spTree>
    <p:extLst>
      <p:ext uri="{BB962C8B-B14F-4D97-AF65-F5344CB8AC3E}">
        <p14:creationId xmlns:p14="http://schemas.microsoft.com/office/powerpoint/2010/main" val="2916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PLACES TO GO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Music Shop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64004"/>
            <a:ext cx="6840760" cy="4564652"/>
          </a:xfrm>
        </p:spPr>
      </p:pic>
    </p:spTree>
    <p:extLst>
      <p:ext uri="{BB962C8B-B14F-4D97-AF65-F5344CB8AC3E}">
        <p14:creationId xmlns:p14="http://schemas.microsoft.com/office/powerpoint/2010/main" val="22877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VOCABULARY</a:t>
            </a:r>
            <a:br>
              <a:rPr lang="en-US" sz="3600" dirty="0" smtClean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394310453"/>
              </p:ext>
            </p:extLst>
          </p:nvPr>
        </p:nvGraphicFramePr>
        <p:xfrm>
          <a:off x="333868" y="670024"/>
          <a:ext cx="813690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3"/>
                <a:gridCol w="4068453"/>
              </a:tblGrid>
              <a:tr h="42696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words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transcription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direction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 </a:t>
                      </a:r>
                      <a:r>
                        <a:rPr lang="en-US" sz="3600" dirty="0" err="1" smtClean="0"/>
                        <a:t>daɪrekʃ</a:t>
                      </a:r>
                      <a:r>
                        <a:rPr lang="en-US" sz="3600" dirty="0" smtClean="0"/>
                        <a:t>(ə)n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street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</a:t>
                      </a:r>
                      <a:r>
                        <a:rPr lang="en-US" sz="3600" dirty="0" err="1" smtClean="0"/>
                        <a:t>striːt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road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</a:t>
                      </a:r>
                      <a:r>
                        <a:rPr lang="en-US" sz="3600" dirty="0" err="1" smtClean="0"/>
                        <a:t>roud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corner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['</a:t>
                      </a:r>
                      <a:r>
                        <a:rPr lang="en-US" sz="3600" dirty="0" err="1" smtClean="0"/>
                        <a:t>kɔːnə</a:t>
                      </a:r>
                      <a:r>
                        <a:rPr lang="en-US" sz="3600" dirty="0" smtClean="0"/>
                        <a:t>]</a:t>
                      </a:r>
                      <a:endParaRPr lang="ru-RU" sz="3600" dirty="0" smtClean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opposite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['</a:t>
                      </a:r>
                      <a:r>
                        <a:rPr lang="en-US" sz="3600" dirty="0" err="1" smtClean="0"/>
                        <a:t>ɔpəzɪt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turn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</a:t>
                      </a:r>
                      <a:r>
                        <a:rPr lang="en-US" sz="3600" dirty="0" err="1" smtClean="0"/>
                        <a:t>tɜːn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  <a:tr h="432895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straight</a:t>
                      </a:r>
                      <a:endParaRPr lang="ru-RU" sz="3600" dirty="0"/>
                    </a:p>
                  </a:txBody>
                  <a:tcPr marL="67275" marR="67275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[</a:t>
                      </a:r>
                      <a:r>
                        <a:rPr lang="en-US" sz="3600" dirty="0" err="1" smtClean="0"/>
                        <a:t>streɪt</a:t>
                      </a:r>
                      <a:r>
                        <a:rPr lang="en-US" sz="3600" dirty="0" smtClean="0"/>
                        <a:t>]</a:t>
                      </a:r>
                      <a:endParaRPr lang="ru-RU" sz="3600" dirty="0"/>
                    </a:p>
                  </a:txBody>
                  <a:tcPr marL="67275" marR="67275"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7887" y="5790664"/>
            <a:ext cx="7992887" cy="127611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Can you tell me how do get to…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Where exactly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4492033"/>
              </p:ext>
            </p:extLst>
          </p:nvPr>
        </p:nvGraphicFramePr>
        <p:xfrm>
          <a:off x="159927" y="404664"/>
          <a:ext cx="8964488" cy="673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1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82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8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ASKING FOR DIRECTIONS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GIVING DIRECTION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WHERE IS THE…</a:t>
                      </a:r>
                      <a:r>
                        <a:rPr lang="ru-RU" sz="2600" dirty="0">
                          <a:effectLst/>
                        </a:rPr>
                        <a:t>?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TURN RIGHT/ LEFT</a:t>
                      </a:r>
                      <a:endParaRPr lang="ru-RU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HOW DO I GET TO …?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GO STRAIGHT ON 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effectLst/>
                        </a:rPr>
                        <a:t>COULD YOU TELL ME HOW TO GET TO…?</a:t>
                      </a:r>
                      <a:endParaRPr lang="ru-RU" sz="2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GO UP/ GO DOWN THIS STREET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effectLst/>
                        </a:rPr>
                        <a:t>WHERE EXACTLY</a:t>
                      </a:r>
                      <a:r>
                        <a:rPr lang="ru-RU" sz="2600" dirty="0" smtClean="0">
                          <a:effectLst/>
                        </a:rPr>
                        <a:t>?</a:t>
                      </a:r>
                      <a:endParaRPr lang="ru-RU" sz="2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CROSS THE ROAD 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IT’S ON THE CORNER OF…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ru-RU" sz="2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IT’S NEXT TO/ NEAR/ OPPOSITE/ BETWEEN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8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IT’S ON YOUR LEFT/RIGHT</a:t>
                      </a:r>
                      <a:endParaRPr lang="ru-RU" sz="2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08" marR="45608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8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9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23731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Aims: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1</a:t>
            </a:r>
            <a:r>
              <a:rPr lang="en-US" dirty="0">
                <a:effectLst/>
              </a:rPr>
              <a:t>. Rules of behavior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en-US" dirty="0" smtClean="0">
                <a:effectLst/>
              </a:rPr>
              <a:t>2</a:t>
            </a:r>
            <a:r>
              <a:rPr lang="en-US" dirty="0">
                <a:effectLst/>
              </a:rPr>
              <a:t>. Places to visit in the </a:t>
            </a:r>
            <a:r>
              <a:rPr lang="en-US" dirty="0" smtClean="0">
                <a:effectLst/>
              </a:rPr>
              <a:t>city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en-US" dirty="0" smtClean="0">
                <a:effectLst/>
              </a:rPr>
              <a:t>3. Asking and giving directions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en-US" dirty="0" smtClean="0">
                <a:effectLst/>
              </a:rPr>
              <a:t>4. Making up dialogues</a:t>
            </a:r>
            <a:br>
              <a:rPr lang="en-US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60848"/>
            <a:ext cx="1800200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7207" y="2958"/>
            <a:ext cx="8147248" cy="1628800"/>
          </a:xfrm>
        </p:spPr>
        <p:txBody>
          <a:bodyPr/>
          <a:lstStyle/>
          <a:p>
            <a:r>
              <a:rPr lang="en-US" sz="3600" b="1" dirty="0" smtClean="0"/>
              <a:t>FEEDBACK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>
            <a:off x="251520" y="1124744"/>
            <a:ext cx="8496944" cy="5472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060848"/>
            <a:ext cx="1800200" cy="1008112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384435"/>
            <a:ext cx="1800200" cy="10081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6078" y="5325590"/>
            <a:ext cx="1800200" cy="10138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495808" y="4719759"/>
            <a:ext cx="4040188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ru-RU" sz="3200" dirty="0" smtClean="0">
                <a:solidFill>
                  <a:schemeClr val="tx1"/>
                </a:solidFill>
              </a:rPr>
              <a:t>It was interesting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916289" y="1387624"/>
            <a:ext cx="2668166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ru-RU" sz="3200" dirty="0" smtClean="0">
                <a:solidFill>
                  <a:schemeClr val="tx1"/>
                </a:solidFill>
              </a:rPr>
              <a:t>Now I can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5529459" y="4653878"/>
            <a:ext cx="4040188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ru-RU" sz="3200" dirty="0" smtClean="0">
                <a:solidFill>
                  <a:schemeClr val="tx1"/>
                </a:solidFill>
              </a:rPr>
              <a:t>It was difficult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alt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907976" y="1387624"/>
            <a:ext cx="4040188" cy="609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altLang="ru-RU" sz="3200" dirty="0" smtClean="0">
                <a:solidFill>
                  <a:schemeClr val="tx1"/>
                </a:solidFill>
              </a:rPr>
              <a:t>Now I know</a:t>
            </a:r>
            <a:endParaRPr lang="ru-RU" alt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7643192" cy="10096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effectLst/>
              </a:rPr>
              <a:t>YOU MUST / YOU MUSTN’T</a:t>
            </a:r>
            <a:endParaRPr lang="ru-RU" sz="3600" b="1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277" y="4049833"/>
            <a:ext cx="4860974" cy="23241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2800" dirty="0" smtClean="0">
                <a:solidFill>
                  <a:schemeClr val="tx1"/>
                </a:solidFill>
              </a:rPr>
              <a:t>Litter</a:t>
            </a:r>
          </a:p>
          <a:p>
            <a:pPr eaLnBrk="1" hangingPunct="1"/>
            <a:r>
              <a:rPr lang="en-US" altLang="ru-RU" sz="2800" dirty="0" smtClean="0">
                <a:solidFill>
                  <a:schemeClr val="tx1"/>
                </a:solidFill>
              </a:rPr>
              <a:t>Turn off phones</a:t>
            </a:r>
          </a:p>
          <a:p>
            <a:pPr eaLnBrk="1" hangingPunct="1"/>
            <a:r>
              <a:rPr lang="en-US" altLang="ru-RU" sz="2800" dirty="0" smtClean="0">
                <a:solidFill>
                  <a:schemeClr val="tx1"/>
                </a:solidFill>
              </a:rPr>
              <a:t>Take photographs</a:t>
            </a:r>
          </a:p>
          <a:p>
            <a:r>
              <a:rPr lang="en-US" altLang="ru-RU" sz="2800" dirty="0" smtClean="0">
                <a:solidFill>
                  <a:schemeClr val="tx1"/>
                </a:solidFill>
              </a:rPr>
              <a:t>Be quiet</a:t>
            </a:r>
          </a:p>
          <a:p>
            <a:r>
              <a:rPr lang="en-US" altLang="ru-RU" sz="2800" dirty="0" smtClean="0">
                <a:solidFill>
                  <a:schemeClr val="tx1"/>
                </a:solidFill>
              </a:rPr>
              <a:t>stop </a:t>
            </a:r>
            <a:r>
              <a:rPr lang="en-US" altLang="ru-RU" sz="2800" dirty="0">
                <a:solidFill>
                  <a:schemeClr val="tx1"/>
                </a:solidFill>
              </a:rPr>
              <a:t>at </a:t>
            </a:r>
            <a:r>
              <a:rPr lang="en-US" altLang="ru-RU" sz="2800" dirty="0" smtClean="0">
                <a:solidFill>
                  <a:schemeClr val="tx1"/>
                </a:solidFill>
              </a:rPr>
              <a:t>the </a:t>
            </a:r>
            <a:r>
              <a:rPr lang="en-US" altLang="ru-RU" sz="2800" dirty="0">
                <a:solidFill>
                  <a:schemeClr val="tx1"/>
                </a:solidFill>
              </a:rPr>
              <a:t>red </a:t>
            </a:r>
            <a:r>
              <a:rPr lang="en-US" altLang="ru-RU" sz="2800" dirty="0" smtClean="0">
                <a:solidFill>
                  <a:schemeClr val="tx1"/>
                </a:solidFill>
              </a:rPr>
              <a:t>traffic light</a:t>
            </a:r>
            <a:endParaRPr lang="en-US" altLang="ru-RU" sz="2800" dirty="0">
              <a:solidFill>
                <a:schemeClr val="tx1"/>
              </a:solidFill>
            </a:endParaRPr>
          </a:p>
          <a:p>
            <a:pPr eaLnBrk="1" hangingPunct="1"/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6631" name="Picture 2" descr="http://letopisi.ru/images/2/29/%d0%92_%d0%bb%d0%b8%d1%86%d0%b5%d0%b5_%d0%bd%d0%b5_%d1%84%d0%be%d1%82%d0%be%d0%b3%d1%80%d0%b0%d1%84%d0%b8%d1%80%d0%be%d0%b2%d0%b0%d1%82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3" y="1252276"/>
            <a:ext cx="17367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http://www.proffice.ru/image/cache/data/610436_x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18" y="123348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" descr="http://im7-tub-ru.yandex.net/i?id=948183974-5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82" y="29205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0" descr="http://im7-tub-ru.yandex.net/i?id=92757436-4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72" y="1295397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Похожее изображение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13031" r="52979" b="50991"/>
          <a:stretch/>
        </p:blipFill>
        <p:spPr bwMode="auto">
          <a:xfrm>
            <a:off x="6827564" y="4802308"/>
            <a:ext cx="1739429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Похожее изображение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5" t="12465" r="28502" b="49858"/>
          <a:stretch/>
        </p:blipFill>
        <p:spPr bwMode="auto">
          <a:xfrm>
            <a:off x="6996150" y="3066563"/>
            <a:ext cx="1607195" cy="1536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3" t="11898" r="4831" b="51275"/>
          <a:stretch/>
        </p:blipFill>
        <p:spPr bwMode="auto">
          <a:xfrm>
            <a:off x="5123582" y="1197371"/>
            <a:ext cx="1609476" cy="1562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9" descr="traffic-light-red-clip-art_4308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9" y="1264444"/>
            <a:ext cx="1405355" cy="165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ART GALLERY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8199" name="Picture 6" descr="http://dreamworlds.ru/uploads/posts/2011-03/1300631446_shambo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41306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tourkrym.ru/uploads/posts/2009-03/1237443157_ayv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9462" y="1747935"/>
            <a:ext cx="4040188" cy="6096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BAKERY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0247" name="Picture 2" descr="http://im8-tub-ru.yandex.net/i?id=348552420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35" y="1747935"/>
            <a:ext cx="38274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http://www.alpinepastryshoppe.com/images/WeddingCakesAlpineBakeryPastryShopLongIslandNY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89" y="3114870"/>
            <a:ext cx="4843604" cy="322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1835696" y="5867400"/>
            <a:ext cx="5863679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BOOKSHOP / LIBRARY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2295" name="Picture 6" descr="http://static.diary.ru/userdir/1/7/7/4/1774534/55800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14625"/>
            <a:ext cx="40005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www.mterra.ru/media/images/800x600/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580243"/>
            <a:ext cx="4619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CAFE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3319" name="Picture 2" descr="http://i1134.photobucket.com/albums/m601/silverwolfstar1/Mobile%20Uploads/c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2500312"/>
            <a:ext cx="5648325" cy="424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www.bis.bg/fsh/a/a/6/6/9/28041/photo/e/b/d/3833a9a3d15bfed98b02a79a754499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81622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CINEMA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4343" name="Picture 2" descr="http://gazetaua.com/wp-content/uploads/2012/12/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6781"/>
            <a:ext cx="5366709" cy="402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http://www.midural.ru/files/address/day_k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7181"/>
            <a:ext cx="4258816" cy="34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PLACES TO GO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4000" dirty="0" smtClean="0">
                <a:solidFill>
                  <a:schemeClr val="tx1"/>
                </a:solidFill>
              </a:rPr>
              <a:t>CHEMIST’S</a:t>
            </a:r>
            <a:endParaRPr lang="ru-RU" alt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6391" name="Picture 2" descr="http://ds5.tiei.ru/wp-content/uploads/2011/03/1314172338_235887152_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5720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http://www.airfresh.ru/files/apte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28850"/>
            <a:ext cx="5072062" cy="33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2588</TotalTime>
  <Words>205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Travel around the city</vt:lpstr>
      <vt:lpstr> Aims: 1. Rules of behavior 2. Places to visit in the city 3. Asking and giving directions 4. Making up dialogues </vt:lpstr>
      <vt:lpstr>YOU MUST / YOU MUSTN’T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PLACES TO GO</vt:lpstr>
      <vt:lpstr>VOCABULARY </vt:lpstr>
      <vt:lpstr>Презентация PowerPoint</vt:lpstr>
      <vt:lpstr>Презентация PowerPoint</vt:lpstr>
      <vt:lpstr>FEEDBACK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Медия</cp:lastModifiedBy>
  <cp:revision>58</cp:revision>
  <cp:lastPrinted>2016-04-19T21:28:07Z</cp:lastPrinted>
  <dcterms:created xsi:type="dcterms:W3CDTF">2013-04-20T18:55:02Z</dcterms:created>
  <dcterms:modified xsi:type="dcterms:W3CDTF">2018-06-03T11:27:13Z</dcterms:modified>
</cp:coreProperties>
</file>