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21.png" ContentType="image/png"/>
  <Override PartName="/ppt/media/image6.jpeg" ContentType="image/jpeg"/>
  <Override PartName="/ppt/media/image5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1209960" y="694800"/>
            <a:ext cx="4437000" cy="342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3630" spc="-1" strike="noStrike">
                <a:solidFill>
                  <a:srgbClr val="ffffff"/>
                </a:solidFill>
                <a:latin typeface="DejaVu Sans"/>
              </a:rPr>
              <a:t>Для перемещения страницы щёлкните мышью</a:t>
            </a:r>
            <a:endParaRPr b="0" lang="ru-RU" sz="3630" spc="-1" strike="noStrike">
              <a:solidFill>
                <a:srgbClr val="ffffff"/>
              </a:solidFill>
              <a:latin typeface="DejaVu Sans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400" spc="-1" strike="noStrike">
                <a:latin typeface="DejaVu Sans Condensed"/>
              </a:rPr>
              <a:t>Для правки формата примечаний щёлкните мышью</a:t>
            </a:r>
            <a:endParaRPr b="0" lang="ru-RU" sz="2400" spc="-1" strike="noStrike">
              <a:latin typeface="DejaVu Sans Condensed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612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solidFill>
                  <a:srgbClr val="dddddd"/>
                </a:solidFill>
                <a:latin typeface="DejaVu Sans"/>
              </a:rPr>
              <a:t>&lt;верхний колонтитул&gt;</a:t>
            </a:r>
            <a:endParaRPr b="0" lang="ru-RU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dt"/>
          </p:nvPr>
        </p:nvSpPr>
        <p:spPr>
          <a:xfrm>
            <a:off x="3881520" y="0"/>
            <a:ext cx="297612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solidFill>
                  <a:srgbClr val="dddddd"/>
                </a:solidFill>
                <a:latin typeface="DejaVu Sans"/>
              </a:rPr>
              <a:t>&lt;дата/время&gt;</a:t>
            </a:r>
            <a:endParaRPr b="0" lang="ru-RU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ftr"/>
          </p:nvPr>
        </p:nvSpPr>
        <p:spPr>
          <a:xfrm>
            <a:off x="0" y="8686800"/>
            <a:ext cx="297612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solidFill>
                  <a:srgbClr val="dddddd"/>
                </a:solidFill>
                <a:latin typeface="DejaVu Sans"/>
              </a:rPr>
              <a:t>&lt;нижний колонтитул&gt;</a:t>
            </a:r>
            <a:endParaRPr b="0" lang="ru-RU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 type="sldNum"/>
          </p:nvPr>
        </p:nvSpPr>
        <p:spPr>
          <a:xfrm>
            <a:off x="3881520" y="8686800"/>
            <a:ext cx="297612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138D41C-B126-425E-A3A4-AEDFDBF5EB56}" type="slidenum">
              <a:rPr b="0" lang="ru-RU" sz="1400" spc="-1" strike="noStrike">
                <a:solidFill>
                  <a:srgbClr val="dddddd"/>
                </a:solidFill>
                <a:latin typeface="DejaVu Sans"/>
              </a:rPr>
              <a:t>&lt;номер&gt;</a:t>
            </a:fld>
            <a:endParaRPr b="0" lang="ru-RU" sz="1400" spc="-1" strike="noStrike">
              <a:solidFill>
                <a:srgbClr val="dddddd"/>
              </a:solidFill>
              <a:latin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F4DAFE3-1FDF-4873-B47C-3CF521EE5307}" type="slidenum">
              <a:rPr b="0" lang="ru-RU" sz="1200" spc="-1" strike="noStrike">
                <a:solidFill>
                  <a:srgbClr val="dddddd"/>
                </a:solidFill>
                <a:latin typeface="Arial"/>
              </a:rPr>
              <a:t>9</a:t>
            </a:fld>
            <a:endParaRPr b="0" lang="ru-RU" sz="12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DejaVu Sans Condensed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EEB9934-B912-4514-B312-E4EEEC6E7525}" type="slidenum">
              <a:rPr b="0" lang="ru-RU" sz="1200" spc="-1" strike="noStrike">
                <a:latin typeface="Arial"/>
              </a:rPr>
              <a:t>9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ED465D-6305-41A5-8D04-F036FD191619}" type="slidenum">
              <a:rPr b="0" lang="ru-RU" sz="1200" spc="-1" strike="noStrike">
                <a:latin typeface="Arial"/>
              </a:rPr>
              <a:t>9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F91D74F-A013-478B-BD9B-70E994736330}" type="slidenum">
              <a:rPr b="0" lang="ru-RU" sz="1200" spc="-1" strike="noStrike">
                <a:latin typeface="Arial"/>
              </a:rPr>
              <a:t>9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B312A7E-A738-41BE-B7F2-BFBE8440DA92}" type="slidenum">
              <a:rPr b="0" lang="ru-RU" sz="1200" spc="-1" strike="noStrike"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515956D-8894-4FDC-8F9A-D33B5FCBBE1C}" type="slidenum">
              <a:rPr b="0" lang="ru-RU" sz="1200" spc="-1" strike="noStrike"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24A8A40-FF3E-47E2-AEFE-69F0162EE2F0}" type="slidenum">
              <a:rPr b="0" lang="ru-RU" sz="1200" spc="-1" strike="noStrike"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25008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1056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8960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325008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601056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5008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1056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8960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5008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1056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5008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1056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8960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5008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01056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25008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1056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8960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325008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601056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325008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01056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48960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22" name="PlaceHolder 6"/>
          <p:cNvSpPr>
            <a:spLocks noGrp="1"/>
          </p:cNvSpPr>
          <p:nvPr>
            <p:ph type="body"/>
          </p:nvPr>
        </p:nvSpPr>
        <p:spPr>
          <a:xfrm>
            <a:off x="325008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23" name="PlaceHolder 7"/>
          <p:cNvSpPr>
            <a:spLocks noGrp="1"/>
          </p:cNvSpPr>
          <p:nvPr>
            <p:ph type="body"/>
          </p:nvPr>
        </p:nvSpPr>
        <p:spPr>
          <a:xfrm>
            <a:off x="601056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489600" y="1959120"/>
            <a:ext cx="6858000" cy="55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663300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25008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6010560" y="370080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48960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61" name="PlaceHolder 6"/>
          <p:cNvSpPr>
            <a:spLocks noGrp="1"/>
          </p:cNvSpPr>
          <p:nvPr>
            <p:ph type="body"/>
          </p:nvPr>
        </p:nvSpPr>
        <p:spPr>
          <a:xfrm>
            <a:off x="325008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62" name="PlaceHolder 7"/>
          <p:cNvSpPr>
            <a:spLocks noGrp="1"/>
          </p:cNvSpPr>
          <p:nvPr>
            <p:ph type="body"/>
          </p:nvPr>
        </p:nvSpPr>
        <p:spPr>
          <a:xfrm>
            <a:off x="6010560" y="5179320"/>
            <a:ext cx="2628720" cy="1350000"/>
          </a:xfrm>
          <a:prstGeom prst="rect">
            <a:avLst/>
          </a:prstGeom>
        </p:spPr>
        <p:txBody>
          <a:bodyPr lIns="0" rIns="0" tIns="0" bIns="0">
            <a:normAutofit fontScale="52000"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283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672800" y="517932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2800" y="3700800"/>
            <a:ext cx="398376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89600" y="5179320"/>
            <a:ext cx="8164080" cy="135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91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en-US" sz="5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-31680" y="4321080"/>
            <a:ext cx="1395000" cy="781560"/>
          </a:xfrm>
          <a:custGeom>
            <a:avLst/>
            <a:gdLst/>
            <a:ah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423360" y="452952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F4F2F11-C9BE-4F45-B5B9-C664E87EC379}" type="slidenum">
              <a:rPr b="0" lang="ru-RU" sz="2000" spc="-1" strike="noStrike">
                <a:solidFill>
                  <a:srgbClr val="feffff"/>
                </a:solidFill>
                <a:latin typeface="Comic Sans MS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83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685800" y="152280"/>
            <a:ext cx="6870240" cy="15998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71720" cy="36572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body"/>
          </p:nvPr>
        </p:nvSpPr>
        <p:spPr>
          <a:xfrm>
            <a:off x="4610160" y="1828800"/>
            <a:ext cx="3771720" cy="36572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dt"/>
          </p:nvPr>
        </p:nvSpPr>
        <p:spPr>
          <a:xfrm>
            <a:off x="1371600" y="6248520"/>
            <a:ext cx="1904760" cy="4568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0" name="PlaceHolder 32"/>
          <p:cNvSpPr>
            <a:spLocks noGrp="1"/>
          </p:cNvSpPr>
          <p:nvPr>
            <p:ph type="ftr"/>
          </p:nvPr>
        </p:nvSpPr>
        <p:spPr>
          <a:xfrm>
            <a:off x="3556080" y="6248520"/>
            <a:ext cx="2895120" cy="4568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6718320" y="6248520"/>
            <a:ext cx="1904760" cy="456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7004D4B-DFB0-49AD-A8C9-F0B11B687C20}" type="slidenum">
              <a:rPr b="0" lang="ru-RU" sz="2000" spc="-1" strike="noStrike">
                <a:solidFill>
                  <a:srgbClr val="feffff"/>
                </a:solidFill>
                <a:latin typeface="Comic Sans MS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152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28"/>
          <p:cNvSpPr>
            <a:spLocks noGrp="1"/>
          </p:cNvSpPr>
          <p:nvPr>
            <p:ph type="title"/>
          </p:nvPr>
        </p:nvSpPr>
        <p:spPr>
          <a:xfrm>
            <a:off x="685800" y="152280"/>
            <a:ext cx="6870240" cy="15998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71720" cy="36572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body"/>
          </p:nvPr>
        </p:nvSpPr>
        <p:spPr>
          <a:xfrm>
            <a:off x="4610160" y="1828800"/>
            <a:ext cx="3771720" cy="1752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8" name="PlaceHolder 31"/>
          <p:cNvSpPr>
            <a:spLocks noGrp="1"/>
          </p:cNvSpPr>
          <p:nvPr>
            <p:ph type="body"/>
          </p:nvPr>
        </p:nvSpPr>
        <p:spPr>
          <a:xfrm>
            <a:off x="4610160" y="3733920"/>
            <a:ext cx="3771720" cy="1752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9" name="PlaceHolder 32"/>
          <p:cNvSpPr>
            <a:spLocks noGrp="1"/>
          </p:cNvSpPr>
          <p:nvPr>
            <p:ph type="dt"/>
          </p:nvPr>
        </p:nvSpPr>
        <p:spPr>
          <a:xfrm>
            <a:off x="1371600" y="6248520"/>
            <a:ext cx="1904760" cy="4568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0" name="PlaceHolder 33"/>
          <p:cNvSpPr>
            <a:spLocks noGrp="1"/>
          </p:cNvSpPr>
          <p:nvPr>
            <p:ph type="ftr"/>
          </p:nvPr>
        </p:nvSpPr>
        <p:spPr>
          <a:xfrm>
            <a:off x="3556080" y="6248520"/>
            <a:ext cx="2895120" cy="4568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1" name="PlaceHolder 34"/>
          <p:cNvSpPr>
            <a:spLocks noGrp="1"/>
          </p:cNvSpPr>
          <p:nvPr>
            <p:ph type="sldNum"/>
          </p:nvPr>
        </p:nvSpPr>
        <p:spPr>
          <a:xfrm>
            <a:off x="6718320" y="6248520"/>
            <a:ext cx="1904760" cy="456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41F86F-EDE8-413A-B966-223AEF02AC70}" type="slidenum">
              <a:rPr b="0" lang="ru-RU" sz="2000" spc="-1" strike="noStrike">
                <a:solidFill>
                  <a:srgbClr val="feffff"/>
                </a:solidFill>
                <a:latin typeface="Comic Sans MS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209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1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222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5" name="PlaceHolder 28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36" name="PlaceHolder 29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7" name="PlaceHolder 30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38" name="PlaceHolder 31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39" name="CustomShape 32"/>
          <p:cNvSpPr/>
          <p:nvPr/>
        </p:nvSpPr>
        <p:spPr>
          <a:xfrm flipV="1">
            <a:off x="0" y="71100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PlaceHolder 33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4DE2E0F-1190-4D11-B88B-DC2F09DC1389}" type="slidenum">
              <a:rPr b="0" lang="ru-RU" sz="2000" spc="-1" strike="noStrike">
                <a:solidFill>
                  <a:srgbClr val="feffff"/>
                </a:solidFill>
                <a:latin typeface="Comic Sans MS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 1"/>
          <p:cNvSpPr/>
          <p:nvPr/>
        </p:nvSpPr>
        <p:spPr>
          <a:xfrm>
            <a:off x="360" y="0"/>
            <a:ext cx="4408920" cy="3483720"/>
          </a:xfrm>
          <a:custGeom>
            <a:avLst/>
            <a:gdLst/>
            <a:ahLst/>
            <a:rect l="0" t="0" r="r" b="b"/>
            <a:pathLst>
              <a:path w="12247" h="9677">
                <a:moveTo>
                  <a:pt x="0" y="0"/>
                </a:moveTo>
                <a:lnTo>
                  <a:pt x="0" y="605"/>
                </a:lnTo>
                <a:lnTo>
                  <a:pt x="9438" y="9676"/>
                </a:lnTo>
                <a:lnTo>
                  <a:pt x="12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10d0c"/>
          </a:solidFill>
          <a:ln w="0">
            <a:solidFill>
              <a:srgbClr val="3465a4"/>
            </a:solidFill>
          </a:ln>
        </p:spPr>
      </p:sp>
      <p:sp>
        <p:nvSpPr>
          <p:cNvPr id="278" name="Freeform 2"/>
          <p:cNvSpPr/>
          <p:nvPr/>
        </p:nvSpPr>
        <p:spPr>
          <a:xfrm>
            <a:off x="3918600" y="0"/>
            <a:ext cx="5225400" cy="2612880"/>
          </a:xfrm>
          <a:custGeom>
            <a:avLst/>
            <a:gdLst/>
            <a:ahLst/>
            <a:rect l="0" t="0" r="r" b="b"/>
            <a:pathLst>
              <a:path w="14515" h="7258">
                <a:moveTo>
                  <a:pt x="14514" y="0"/>
                </a:moveTo>
                <a:lnTo>
                  <a:pt x="2268" y="0"/>
                </a:lnTo>
                <a:lnTo>
                  <a:pt x="0" y="7257"/>
                </a:lnTo>
                <a:lnTo>
                  <a:pt x="14514" y="3024"/>
                </a:lnTo>
                <a:lnTo>
                  <a:pt x="14514" y="0"/>
                </a:lnTo>
                <a:close/>
              </a:path>
            </a:pathLst>
          </a:custGeom>
          <a:solidFill>
            <a:srgbClr val="ea7500"/>
          </a:solidFill>
          <a:ln w="0">
            <a:solidFill>
              <a:srgbClr val="3465a4"/>
            </a:solidFill>
          </a:ln>
        </p:spPr>
      </p:sp>
      <p:sp>
        <p:nvSpPr>
          <p:cNvPr id="279" name="Freeform 3"/>
          <p:cNvSpPr/>
          <p:nvPr/>
        </p:nvSpPr>
        <p:spPr>
          <a:xfrm>
            <a:off x="5061600" y="1523880"/>
            <a:ext cx="4082400" cy="4572360"/>
          </a:xfrm>
          <a:custGeom>
            <a:avLst/>
            <a:gdLst/>
            <a:ahLst/>
            <a:rect l="0" t="0" r="r" b="b"/>
            <a:pathLst>
              <a:path w="11340" h="12701">
                <a:moveTo>
                  <a:pt x="11339" y="12700"/>
                </a:moveTo>
                <a:lnTo>
                  <a:pt x="11339" y="0"/>
                </a:lnTo>
                <a:lnTo>
                  <a:pt x="0" y="3024"/>
                </a:lnTo>
                <a:lnTo>
                  <a:pt x="11339" y="12700"/>
                </a:lnTo>
                <a:close/>
              </a:path>
            </a:pathLst>
          </a:custGeom>
          <a:solidFill>
            <a:srgbClr val="e8a202"/>
          </a:solidFill>
          <a:ln w="0">
            <a:solidFill>
              <a:srgbClr val="3465a4"/>
            </a:solidFill>
          </a:ln>
        </p:spPr>
      </p:sp>
      <p:sp>
        <p:nvSpPr>
          <p:cNvPr id="280" name="Freeform 4"/>
          <p:cNvSpPr/>
          <p:nvPr/>
        </p:nvSpPr>
        <p:spPr>
          <a:xfrm>
            <a:off x="5061600" y="3700800"/>
            <a:ext cx="4082400" cy="3157200"/>
          </a:xfrm>
          <a:custGeom>
            <a:avLst/>
            <a:gdLst/>
            <a:ahLst/>
            <a:rect l="0" t="0" r="r" b="b"/>
            <a:pathLst>
              <a:path w="11340" h="8770">
                <a:moveTo>
                  <a:pt x="11339" y="8769"/>
                </a:moveTo>
                <a:lnTo>
                  <a:pt x="11339" y="7862"/>
                </a:lnTo>
                <a:lnTo>
                  <a:pt x="1814" y="0"/>
                </a:lnTo>
                <a:lnTo>
                  <a:pt x="0" y="8769"/>
                </a:lnTo>
                <a:lnTo>
                  <a:pt x="11339" y="8769"/>
                </a:lnTo>
                <a:close/>
              </a:path>
            </a:pathLst>
          </a:custGeom>
          <a:solidFill>
            <a:srgbClr val="168253"/>
          </a:solidFill>
          <a:ln w="0">
            <a:solidFill>
              <a:srgbClr val="3465a4"/>
            </a:solidFill>
          </a:ln>
        </p:spPr>
      </p:sp>
      <p:sp>
        <p:nvSpPr>
          <p:cNvPr id="281" name="Freeform 5"/>
          <p:cNvSpPr/>
          <p:nvPr/>
        </p:nvSpPr>
        <p:spPr>
          <a:xfrm>
            <a:off x="360" y="4553280"/>
            <a:ext cx="5225400" cy="2304720"/>
          </a:xfrm>
          <a:custGeom>
            <a:avLst/>
            <a:gdLst/>
            <a:ahLst/>
            <a:rect l="0" t="0" r="r" b="b"/>
            <a:pathLst>
              <a:path w="14515" h="6402">
                <a:moveTo>
                  <a:pt x="0" y="6401"/>
                </a:moveTo>
                <a:lnTo>
                  <a:pt x="13153" y="6401"/>
                </a:lnTo>
                <a:lnTo>
                  <a:pt x="14514" y="0"/>
                </a:lnTo>
                <a:lnTo>
                  <a:pt x="0" y="3075"/>
                </a:lnTo>
                <a:lnTo>
                  <a:pt x="0" y="6401"/>
                </a:lnTo>
                <a:close/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</p:spPr>
      </p:sp>
      <p:sp>
        <p:nvSpPr>
          <p:cNvPr id="282" name="Freeform 6"/>
          <p:cNvSpPr/>
          <p:nvPr/>
        </p:nvSpPr>
        <p:spPr>
          <a:xfrm>
            <a:off x="360" y="653040"/>
            <a:ext cx="3919320" cy="4572360"/>
          </a:xfrm>
          <a:custGeom>
            <a:avLst/>
            <a:gdLst/>
            <a:ahLst/>
            <a:rect l="0" t="0" r="r" b="b"/>
            <a:pathLst>
              <a:path w="10887" h="12701">
                <a:moveTo>
                  <a:pt x="0" y="0"/>
                </a:moveTo>
                <a:lnTo>
                  <a:pt x="0" y="12700"/>
                </a:lnTo>
                <a:lnTo>
                  <a:pt x="10886" y="10281"/>
                </a:lnTo>
                <a:lnTo>
                  <a:pt x="0" y="0"/>
                </a:lnTo>
                <a:close/>
              </a:path>
            </a:pathLst>
          </a:custGeom>
          <a:solidFill>
            <a:srgbClr val="780373"/>
          </a:solidFill>
          <a:ln w="0">
            <a:solidFill>
              <a:srgbClr val="3465a4"/>
            </a:solidFill>
          </a:ln>
        </p:spPr>
      </p:sp>
      <p:sp>
        <p:nvSpPr>
          <p:cNvPr id="283" name="PlaceHolder 7"/>
          <p:cNvSpPr>
            <a:spLocks noGrp="1"/>
          </p:cNvSpPr>
          <p:nvPr>
            <p:ph type="dt"/>
          </p:nvPr>
        </p:nvSpPr>
        <p:spPr>
          <a:xfrm>
            <a:off x="326520" y="6313680"/>
            <a:ext cx="2122560" cy="435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solidFill>
                  <a:srgbClr val="dddddd"/>
                </a:solidFill>
                <a:latin typeface="DejaVu Sans"/>
              </a:rPr>
              <a:t>&lt;дата/время&gt;</a:t>
            </a:r>
            <a:endParaRPr b="0" lang="ru-RU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284" name="PlaceHolder 8"/>
          <p:cNvSpPr>
            <a:spLocks noGrp="1"/>
          </p:cNvSpPr>
          <p:nvPr>
            <p:ph type="ftr"/>
          </p:nvPr>
        </p:nvSpPr>
        <p:spPr>
          <a:xfrm>
            <a:off x="3102120" y="6313680"/>
            <a:ext cx="2939040" cy="435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solidFill>
                  <a:srgbClr val="dddddd"/>
                </a:solidFill>
                <a:latin typeface="DejaVu Sans"/>
              </a:rPr>
              <a:t>&lt;нижний колонтитул&gt;</a:t>
            </a:r>
            <a:endParaRPr b="0" lang="ru-RU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285" name="PlaceHolder 9"/>
          <p:cNvSpPr>
            <a:spLocks noGrp="1"/>
          </p:cNvSpPr>
          <p:nvPr>
            <p:ph type="sldNum"/>
          </p:nvPr>
        </p:nvSpPr>
        <p:spPr>
          <a:xfrm>
            <a:off x="6694560" y="6313680"/>
            <a:ext cx="2122560" cy="435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EAAEA34-95E7-4D00-B9DB-6EE4B45EDF76}" type="slidenum">
              <a:rPr b="0" lang="ru-RU" sz="1400" spc="-1" strike="noStrike">
                <a:solidFill>
                  <a:srgbClr val="dddddd"/>
                </a:solidFill>
                <a:latin typeface="DejaVu Sans"/>
              </a:rPr>
              <a:t>&lt;номер&gt;</a:t>
            </a:fld>
            <a:endParaRPr b="0" lang="ru-RU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286" name="PlaceHolder 10"/>
          <p:cNvSpPr>
            <a:spLocks noGrp="1"/>
          </p:cNvSpPr>
          <p:nvPr>
            <p:ph type="body"/>
          </p:nvPr>
        </p:nvSpPr>
        <p:spPr>
          <a:xfrm>
            <a:off x="3429000" y="2394720"/>
            <a:ext cx="2286000" cy="3242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spcAft>
                <a:spcPts val="1281"/>
              </a:spcAft>
            </a:pPr>
            <a:r>
              <a:rPr b="0" lang="ru-RU" sz="2910" spc="-1" strike="noStrike">
                <a:solidFill>
                  <a:srgbClr val="666666"/>
                </a:solidFill>
                <a:latin typeface="DejaVu Sans"/>
              </a:rPr>
              <a:t>Для правки структуры щёлкните мышью</a:t>
            </a:r>
            <a:endParaRPr b="0" lang="ru-RU" sz="2910" spc="-1" strike="noStrike">
              <a:solidFill>
                <a:srgbClr val="666666"/>
              </a:solidFill>
              <a:latin typeface="DejaVu Sans"/>
            </a:endParaRPr>
          </a:p>
          <a:p>
            <a:pPr lvl="1" algn="ctr">
              <a:spcAft>
                <a:spcPts val="1023"/>
              </a:spcAft>
            </a:pPr>
            <a:r>
              <a:rPr b="0" lang="ru-RU" sz="2180" spc="-1" strike="noStrike">
                <a:solidFill>
                  <a:srgbClr val="666666"/>
                </a:solidFill>
                <a:latin typeface="DejaVu Sans"/>
              </a:rPr>
              <a:t>Второй уровень структуры</a:t>
            </a:r>
            <a:endParaRPr b="0" lang="ru-RU" sz="2180" spc="-1" strike="noStrike">
              <a:solidFill>
                <a:srgbClr val="666666"/>
              </a:solidFill>
              <a:latin typeface="DejaVu Sans"/>
            </a:endParaRPr>
          </a:p>
          <a:p>
            <a:pPr lvl="2" algn="ctr">
              <a:spcAft>
                <a:spcPts val="765"/>
              </a:spcAft>
            </a:pPr>
            <a:r>
              <a:rPr b="0" lang="ru-RU" sz="1690" spc="-1" strike="noStrike">
                <a:solidFill>
                  <a:srgbClr val="666666"/>
                </a:solidFill>
                <a:latin typeface="DejaVu Sans"/>
              </a:rPr>
              <a:t>Третий уровень структуры</a:t>
            </a:r>
            <a:endParaRPr b="0" lang="ru-RU" sz="1690" spc="-1" strike="noStrike">
              <a:solidFill>
                <a:srgbClr val="666666"/>
              </a:solidFill>
              <a:latin typeface="DejaVu Sans"/>
            </a:endParaRPr>
          </a:p>
          <a:p>
            <a:pPr lvl="3" algn="ctr">
              <a:spcAft>
                <a:spcPts val="507"/>
              </a:spcAft>
            </a:pPr>
            <a:r>
              <a:rPr b="0" lang="ru-RU" sz="1210" spc="-1" strike="noStrike">
                <a:solidFill>
                  <a:srgbClr val="666666"/>
                </a:solidFill>
                <a:latin typeface="DejaVu Sans"/>
              </a:rPr>
              <a:t>Четвёртый уровень структуры</a:t>
            </a:r>
            <a:endParaRPr b="0" lang="ru-RU" sz="1210" spc="-1" strike="noStrike">
              <a:solidFill>
                <a:srgbClr val="666666"/>
              </a:solidFill>
              <a:latin typeface="DejaVu Sans"/>
            </a:endParaRPr>
          </a:p>
          <a:p>
            <a:pPr lvl="4" algn="ctr">
              <a:spcAft>
                <a:spcPts val="255"/>
              </a:spcAft>
            </a:pPr>
            <a:r>
              <a:rPr b="0" lang="ru-RU" sz="970" spc="-1" strike="noStrike">
                <a:solidFill>
                  <a:srgbClr val="666666"/>
                </a:solidFill>
                <a:latin typeface="DejaVu Sans"/>
              </a:rPr>
              <a:t>Пятый уровень структуры</a:t>
            </a:r>
            <a:endParaRPr b="0" lang="ru-RU" sz="970" spc="-1" strike="noStrike">
              <a:solidFill>
                <a:srgbClr val="666666"/>
              </a:solidFill>
              <a:latin typeface="DejaVu Sans"/>
            </a:endParaRPr>
          </a:p>
          <a:p>
            <a:pPr lvl="5" algn="ctr">
              <a:spcAft>
                <a:spcPts val="306"/>
              </a:spcAft>
            </a:pPr>
            <a:r>
              <a:rPr b="0" lang="ru-RU" sz="730" spc="-1" strike="noStrike">
                <a:solidFill>
                  <a:srgbClr val="666666"/>
                </a:solidFill>
                <a:latin typeface="DejaVu Sans"/>
              </a:rPr>
              <a:t>Шестой уровень структуры</a:t>
            </a:r>
            <a:endParaRPr b="0" lang="ru-RU" sz="730" spc="-1" strike="noStrike">
              <a:solidFill>
                <a:srgbClr val="666666"/>
              </a:solidFill>
              <a:latin typeface="DejaVu Sans"/>
            </a:endParaRPr>
          </a:p>
          <a:p>
            <a:pPr lvl="6" algn="ctr">
              <a:spcAft>
                <a:spcPts val="369"/>
              </a:spcAft>
            </a:pPr>
            <a:r>
              <a:rPr b="0" lang="ru-RU" sz="880" spc="-1" strike="noStrike">
                <a:solidFill>
                  <a:srgbClr val="666666"/>
                </a:solidFill>
                <a:latin typeface="DejaVu Sans"/>
              </a:rPr>
              <a:t>Седьмой уровень структуры</a:t>
            </a:r>
            <a:endParaRPr b="0" lang="ru-RU" sz="88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287" name="PlaceHolder 11"/>
          <p:cNvSpPr>
            <a:spLocks noGrp="1"/>
          </p:cNvSpPr>
          <p:nvPr>
            <p:ph type="title"/>
          </p:nvPr>
        </p:nvSpPr>
        <p:spPr>
          <a:xfrm>
            <a:off x="489600" y="217440"/>
            <a:ext cx="3592080" cy="10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3630" spc="-1" strike="noStrike">
                <a:solidFill>
                  <a:srgbClr val="ffffff"/>
                </a:solidFill>
                <a:latin typeface="DejaVu Sans"/>
              </a:rPr>
              <a:t>Для правки текста заглавия щёлкните мышью</a:t>
            </a:r>
            <a:endParaRPr b="0" lang="ru-RU" sz="3630" spc="-1" strike="noStrike">
              <a:solidFill>
                <a:srgbClr val="ffffff"/>
              </a:solidFill>
              <a:latin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89600" y="1959120"/>
            <a:ext cx="6858000" cy="119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3409" spc="-1" strike="noStrike">
                <a:solidFill>
                  <a:srgbClr val="ff8000"/>
                </a:solidFill>
                <a:highlight>
                  <a:srgbClr val="ffffff"/>
                </a:highlight>
                <a:latin typeface="Arial"/>
              </a:rPr>
              <a:t>Для правки текста заглавия щёлкните мышью</a:t>
            </a:r>
            <a:endParaRPr b="0" lang="ru-RU" sz="3409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89600" y="3700800"/>
            <a:ext cx="8164080" cy="283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281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ru-RU" sz="2910" spc="-1" strike="noStrike">
                <a:highlight>
                  <a:srgbClr val="ffffff"/>
                </a:highlight>
                <a:latin typeface="Arial"/>
              </a:rPr>
              <a:t>Для правки структуры щёлкните мышью</a:t>
            </a:r>
            <a:endParaRPr b="0" lang="ru-RU" sz="2910" spc="-1" strike="noStrike">
              <a:highlight>
                <a:srgbClr val="ffffff"/>
              </a:highlight>
              <a:latin typeface="Arial"/>
            </a:endParaRPr>
          </a:p>
          <a:p>
            <a:pPr lvl="1" marL="864000" indent="-324000">
              <a:spcBef>
                <a:spcPts val="102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ru-RU" sz="2540" spc="-1" strike="noStrike">
                <a:highlight>
                  <a:srgbClr val="ffffff"/>
                </a:highlight>
                <a:latin typeface="Arial"/>
              </a:rPr>
              <a:t>Второй уровень структуры</a:t>
            </a:r>
            <a:endParaRPr b="0" lang="ru-RU" sz="2540" spc="-1" strike="noStrike">
              <a:highlight>
                <a:srgbClr val="ffffff"/>
              </a:highlight>
              <a:latin typeface="Arial"/>
            </a:endParaRPr>
          </a:p>
          <a:p>
            <a:pPr lvl="2" marL="1296000" indent="-288000">
              <a:spcBef>
                <a:spcPts val="7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ru-RU" sz="2180" spc="-1" strike="noStrike">
                <a:highlight>
                  <a:srgbClr val="ffffff"/>
                </a:highlight>
                <a:latin typeface="Arial"/>
              </a:rPr>
              <a:t>Третий уровень структуры</a:t>
            </a:r>
            <a:endParaRPr b="0" lang="ru-RU" sz="2180" spc="-1" strike="noStrike">
              <a:highlight>
                <a:srgbClr val="ffffff"/>
              </a:highlight>
              <a:latin typeface="Arial"/>
            </a:endParaRPr>
          </a:p>
          <a:p>
            <a:pPr lvl="3" marL="1728000" indent="-216000">
              <a:spcBef>
                <a:spcPts val="51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ru-RU" sz="1810" spc="-1" strike="noStrike">
                <a:highlight>
                  <a:srgbClr val="ffffff"/>
                </a:highlight>
                <a:latin typeface="Arial"/>
              </a:rPr>
              <a:t>Четвёртый уровень структуры</a:t>
            </a:r>
            <a:endParaRPr b="0" lang="ru-RU" sz="1810" spc="-1" strike="noStrike">
              <a:highlight>
                <a:srgbClr val="ffffff"/>
              </a:highlight>
              <a:latin typeface="Arial"/>
            </a:endParaRPr>
          </a:p>
          <a:p>
            <a:pPr lvl="4" marL="2160000" indent="-216000">
              <a:spcBef>
                <a:spcPts val="25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ru-RU" sz="2190" spc="-1" strike="noStrike">
                <a:highlight>
                  <a:srgbClr val="ffffff"/>
                </a:highlight>
                <a:latin typeface="Arial"/>
              </a:rPr>
              <a:t>Пятый уровень структуры</a:t>
            </a:r>
            <a:endParaRPr b="0" lang="ru-RU" sz="2190" spc="-1" strike="noStrike">
              <a:highlight>
                <a:srgbClr val="ffffff"/>
              </a:highlight>
              <a:latin typeface="Arial"/>
            </a:endParaRPr>
          </a:p>
          <a:p>
            <a:pPr lvl="5" marL="2592000" indent="-216000">
              <a:spcBef>
                <a:spcPts val="30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ru-RU" sz="2650" spc="-1" strike="noStrike">
                <a:highlight>
                  <a:srgbClr val="ffffff"/>
                </a:highlight>
                <a:latin typeface="Arial"/>
              </a:rPr>
              <a:t>Шестой уровень структуры</a:t>
            </a:r>
            <a:endParaRPr b="0" lang="ru-RU" sz="2650" spc="-1" strike="noStrike">
              <a:highlight>
                <a:srgbClr val="ffffff"/>
              </a:highlight>
              <a:latin typeface="Arial"/>
            </a:endParaRPr>
          </a:p>
          <a:p>
            <a:pPr lvl="6" marL="3024000" indent="-216000">
              <a:spcBef>
                <a:spcPts val="36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highlight>
                  <a:srgbClr val="ffffff"/>
                </a:highlight>
                <a:latin typeface="Arial"/>
              </a:rPr>
              <a:t>Седьмой уровень структуры</a:t>
            </a:r>
            <a:endParaRPr b="0" lang="ru-RU" sz="32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326" name="" descr=""/>
          <p:cNvPicPr/>
          <p:nvPr/>
        </p:nvPicPr>
        <p:blipFill>
          <a:blip r:embed="rId2"/>
          <a:stretch/>
        </p:blipFill>
        <p:spPr>
          <a:xfrm>
            <a:off x="326520" y="1741680"/>
            <a:ext cx="8275320" cy="17416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50.xml"/><Relationship Id="rId6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68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1331640" y="2505960"/>
            <a:ext cx="6705360" cy="1447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45000"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fc5c00"/>
                </a:solidFill>
                <a:latin typeface="Century Gothic"/>
              </a:rPr>
              <a:t>Развитие креативного мышления</a:t>
            </a:r>
            <a:endParaRPr b="0" lang="ru-RU" sz="4800" spc="-1" strike="noStrike">
              <a:solidFill>
                <a:srgbClr val="fc5c00"/>
              </a:solidFill>
              <a:latin typeface="DejaVu Sans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467640" y="5854680"/>
            <a:ext cx="8676000" cy="8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i="1" lang="ru-RU" sz="2200" spc="-1" strike="noStrike">
                <a:solidFill>
                  <a:srgbClr val="404040"/>
                </a:solidFill>
                <a:latin typeface="Century Gothic"/>
              </a:rPr>
              <a:t>Пожалуйста, подготовьте для работы: </a:t>
            </a:r>
            <a:br/>
            <a:r>
              <a:rPr b="0" i="1" lang="ru-RU" sz="2200" spc="-1" strike="noStrike">
                <a:solidFill>
                  <a:srgbClr val="404040"/>
                </a:solidFill>
                <a:latin typeface="Century Gothic"/>
              </a:rPr>
              <a:t>листы бумаги, ручку, карандаши.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71" name="Picture 2" descr="https://oprezi.ru/fl/image.raw?view=image&amp;type=img&amp;id=70"/>
          <p:cNvPicPr/>
          <p:nvPr/>
        </p:nvPicPr>
        <p:blipFill>
          <a:blip r:embed="rId1"/>
          <a:stretch/>
        </p:blipFill>
        <p:spPr>
          <a:xfrm>
            <a:off x="2555640" y="4077000"/>
            <a:ext cx="2608920" cy="142848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4" descr="https://catherineasquithgallery.com/uploads/posts/2021-03/1614611438_171-p-klipart-fon-dlya-fotoshopa-241.png"/>
          <p:cNvPicPr/>
          <p:nvPr/>
        </p:nvPicPr>
        <p:blipFill>
          <a:blip r:embed="rId2"/>
          <a:stretch/>
        </p:blipFill>
        <p:spPr>
          <a:xfrm>
            <a:off x="6140880" y="3258360"/>
            <a:ext cx="2679120" cy="250164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6" descr="https://xn--80ajk9a.xn--80acgfbsl1azdqr.xn--p1ai/files/%D0%9F%D0%BE%D1%81%D1%82%D1%83%D0%BF%D0%BB%D0%B5%D0%BD%D0%B8%D0%B5/%D0%94%D0%BD%D0%B8_%D0%BE%D1%82%D0%BA%D1%80%D1%8B%D1%82%D1%8B%D1%85_%D0%B4%D0%B2%D0%B5%D1%80%D0%B5%D0%B9/%D0%97%D0%B5%D0%BB%D0%B5%D0%BD%D1%8B%D0%B9_%D0%BC%D0%B0%D1%80%D0%BA%D0%B5%D1%80.png"/>
          <p:cNvPicPr/>
          <p:nvPr/>
        </p:nvPicPr>
        <p:blipFill>
          <a:blip r:embed="rId3"/>
          <a:stretch/>
        </p:blipFill>
        <p:spPr>
          <a:xfrm>
            <a:off x="6588360" y="116640"/>
            <a:ext cx="1703520" cy="206100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8" descr="https://cdn.idntimes.com/content-images/community/2020/05/creative-2734399-1280-4fd7e02b4d9d45c0ce6a1ee0a13ef481_wm_600x315.png"/>
          <p:cNvPicPr/>
          <p:nvPr/>
        </p:nvPicPr>
        <p:blipFill>
          <a:blip r:embed="rId4"/>
          <a:srcRect l="0" t="27877" r="0" b="26521"/>
          <a:stretch/>
        </p:blipFill>
        <p:spPr>
          <a:xfrm>
            <a:off x="474480" y="604800"/>
            <a:ext cx="5714640" cy="136764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755640" y="548640"/>
            <a:ext cx="7272360" cy="837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Aft>
                <a:spcPts val="720"/>
              </a:spcAft>
            </a:pPr>
            <a:r>
              <a:rPr b="0" lang="ru-RU" sz="36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Креативное мышление. Что это?</a:t>
            </a:r>
            <a:endParaRPr b="0" lang="ru-RU" sz="36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4212000" y="1917000"/>
            <a:ext cx="4723920" cy="4343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533520" indent="-533160">
              <a:lnSpc>
                <a:spcPct val="90000"/>
              </a:lnSpc>
              <a:spcAft>
                <a:spcPts val="839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1" lang="ru-RU" sz="28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Креативность</a:t>
            </a:r>
            <a:r>
              <a:rPr b="0" lang="ru-RU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</a:rPr>
              <a:t> – это способность решать вопросы нестандартным путем, смотреть на окружающий мир с неожиданного ракурса и находить необычные способы выполнения различных задач.</a:t>
            </a:r>
            <a:endParaRPr b="0" lang="ru-RU" sz="28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377" name="Picture 2" descr="https://cm.author.today/content/2021/12/13/13fa158d17bd44968f6f39070b6b916a.jpg"/>
          <p:cNvPicPr/>
          <p:nvPr/>
        </p:nvPicPr>
        <p:blipFill>
          <a:blip r:embed="rId1"/>
          <a:srcRect l="17441" t="0" r="7575" b="0"/>
          <a:stretch/>
        </p:blipFill>
        <p:spPr>
          <a:xfrm>
            <a:off x="608400" y="2493000"/>
            <a:ext cx="3777480" cy="3312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611640" y="422640"/>
            <a:ext cx="7262280" cy="1236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262626"/>
                </a:solidFill>
                <a:highlight>
                  <a:srgbClr val="ffffff"/>
                </a:highlight>
                <a:latin typeface="Arial"/>
              </a:rPr>
              <a:t>Гимнастика для мозга «Ухо-нос»</a:t>
            </a:r>
            <a:endParaRPr b="0" lang="ru-RU" sz="32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639720" y="1285560"/>
            <a:ext cx="7920360" cy="2702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533520" indent="-533160">
              <a:lnSpc>
                <a:spcPct val="90000"/>
              </a:lnSpc>
              <a:spcAft>
                <a:spcPts val="720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4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Левой рукой возьмитесь за кончик носа, </a:t>
            </a:r>
            <a:br/>
            <a:r>
              <a:rPr b="0" lang="ru-RU" sz="24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а правой рукой – за левое ухо.</a:t>
            </a:r>
            <a:endParaRPr b="0" lang="ru-RU" sz="2400" spc="-1" strike="noStrike">
              <a:highlight>
                <a:srgbClr val="ffffff"/>
              </a:highlight>
              <a:latin typeface="Arial"/>
            </a:endParaRPr>
          </a:p>
          <a:p>
            <a:pPr marL="533520" indent="-533160">
              <a:lnSpc>
                <a:spcPct val="90000"/>
              </a:lnSpc>
              <a:spcAft>
                <a:spcPts val="720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4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Одновременно отпустите ухо и нос, хлопните в ладоши, поменяйте положение рук </a:t>
            </a:r>
            <a:br/>
            <a:r>
              <a:rPr b="0" lang="ru-RU" sz="24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(правая рука – кончик носа, левая рука – правое ухо).</a:t>
            </a:r>
            <a:endParaRPr b="0" lang="ru-RU" sz="2400" spc="-1" strike="noStrike">
              <a:highlight>
                <a:srgbClr val="ffffff"/>
              </a:highlight>
              <a:latin typeface="Arial"/>
            </a:endParaRPr>
          </a:p>
          <a:p>
            <a:pPr marL="533520" indent="-533160">
              <a:lnSpc>
                <a:spcPct val="90000"/>
              </a:lnSpc>
              <a:spcAft>
                <a:spcPts val="720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4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Повторите упражнение 5 раз.</a:t>
            </a:r>
            <a:endParaRPr b="0" lang="ru-RU" sz="24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380" name="Picture 8" descr="Кинезиологические упражнения для развития старших дошкольников ..."/>
          <p:cNvPicPr/>
          <p:nvPr/>
        </p:nvPicPr>
        <p:blipFill>
          <a:blip r:embed="rId1"/>
          <a:srcRect l="6393" t="22445" r="57562" b="5823"/>
          <a:stretch/>
        </p:blipFill>
        <p:spPr>
          <a:xfrm>
            <a:off x="2339640" y="3988080"/>
            <a:ext cx="1964160" cy="27352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381" name="Picture 10" descr="Кинезиологические упражнения для развития старших дошкольников ..."/>
          <p:cNvPicPr/>
          <p:nvPr/>
        </p:nvPicPr>
        <p:blipFill>
          <a:blip r:embed="rId2"/>
          <a:srcRect l="50008" t="22985" r="14826" b="5916"/>
          <a:stretch/>
        </p:blipFill>
        <p:spPr>
          <a:xfrm>
            <a:off x="4874400" y="3988080"/>
            <a:ext cx="1933200" cy="27352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382" name="Рисунок 1" descr=""/>
          <p:cNvPicPr/>
          <p:nvPr/>
        </p:nvPicPr>
        <p:blipFill>
          <a:blip r:embed="rId3"/>
          <a:stretch/>
        </p:blipFill>
        <p:spPr>
          <a:xfrm>
            <a:off x="6676560" y="188640"/>
            <a:ext cx="2439720" cy="162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683640" y="188640"/>
            <a:ext cx="6870240" cy="837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highlight>
                  <a:srgbClr val="ffffff"/>
                </a:highlight>
                <a:latin typeface="Arial"/>
              </a:rPr>
              <a:t>Игра «Изобретатель»</a:t>
            </a:r>
            <a:endParaRPr b="0" lang="ru-RU" sz="36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611640" y="1196640"/>
            <a:ext cx="7418520" cy="3168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spcAft>
                <a:spcPts val="720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4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Выберите один из предметов, приведенных на слайде, и придумайте как можно больше вариантов того, что можно сделать с помощью этого предмета.</a:t>
            </a:r>
            <a:endParaRPr b="0" lang="ru-RU" sz="24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i="1" lang="ru-RU" sz="20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Пример:</a:t>
            </a:r>
            <a:r>
              <a:rPr b="0" lang="ru-RU" sz="20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 спичечный коробок.</a:t>
            </a:r>
            <a:endParaRPr b="0" lang="ru-RU" sz="2000" spc="-1" strike="noStrike">
              <a:highlight>
                <a:srgbClr val="ffffff"/>
              </a:highlight>
              <a:latin typeface="Arial"/>
            </a:endParaRPr>
          </a:p>
          <a:p>
            <a:pPr marL="343080" indent="11160">
              <a:lnSpc>
                <a:spcPct val="100000"/>
              </a:lnSpc>
              <a:buClr>
                <a:srgbClr val="3b382a"/>
              </a:buClr>
              <a:buSzPct val="150000"/>
              <a:buFont typeface="Arial"/>
              <a:buChar char="•"/>
            </a:pPr>
            <a:r>
              <a:rPr b="0" lang="ru-RU" sz="20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можно зажечь спичку;</a:t>
            </a:r>
            <a:endParaRPr b="0" lang="ru-RU" sz="2000" spc="-1" strike="noStrike">
              <a:highlight>
                <a:srgbClr val="ffffff"/>
              </a:highlight>
              <a:latin typeface="Arial"/>
            </a:endParaRPr>
          </a:p>
          <a:p>
            <a:pPr marL="343080" indent="11160">
              <a:lnSpc>
                <a:spcPct val="100000"/>
              </a:lnSpc>
              <a:buClr>
                <a:srgbClr val="3b382a"/>
              </a:buClr>
              <a:buSzPct val="150000"/>
              <a:buFont typeface="Arial"/>
              <a:buChar char="•"/>
            </a:pPr>
            <a:r>
              <a:rPr b="0" lang="ru-RU" sz="20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можно хранить мелкие предметы;</a:t>
            </a:r>
            <a:endParaRPr b="0" lang="ru-RU" sz="2000" spc="-1" strike="noStrike">
              <a:highlight>
                <a:srgbClr val="ffffff"/>
              </a:highlight>
              <a:latin typeface="Arial"/>
            </a:endParaRPr>
          </a:p>
          <a:p>
            <a:pPr marL="343080" indent="11160">
              <a:lnSpc>
                <a:spcPct val="100000"/>
              </a:lnSpc>
              <a:buClr>
                <a:srgbClr val="3b382a"/>
              </a:buClr>
              <a:buSzPct val="150000"/>
              <a:buFont typeface="Arial"/>
              <a:buChar char="•"/>
            </a:pPr>
            <a:r>
              <a:rPr b="0" lang="ru-RU" sz="20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можно устроить маленький террариум;</a:t>
            </a:r>
            <a:endParaRPr b="0" lang="ru-RU" sz="2000" spc="-1" strike="noStrike">
              <a:highlight>
                <a:srgbClr val="ffffff"/>
              </a:highlight>
              <a:latin typeface="Arial"/>
            </a:endParaRPr>
          </a:p>
          <a:p>
            <a:pPr marL="343080" indent="11160">
              <a:lnSpc>
                <a:spcPct val="100000"/>
              </a:lnSpc>
              <a:buClr>
                <a:srgbClr val="3b382a"/>
              </a:buClr>
              <a:buSzPct val="150000"/>
              <a:buFont typeface="Arial"/>
              <a:buChar char="•"/>
            </a:pPr>
            <a:r>
              <a:rPr b="0" lang="ru-RU" sz="20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можно сделать мебель для куклы и т.д.</a:t>
            </a:r>
            <a:endParaRPr b="0" lang="ru-RU" sz="20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385" name="Picture 2" descr="Стол обеденный Дорн 120/160*80 Черный, Дуб морас в Минске ..."/>
          <p:cNvPicPr/>
          <p:nvPr/>
        </p:nvPicPr>
        <p:blipFill>
          <a:blip r:embed="rId1"/>
          <a:srcRect l="0" t="21215" r="0" b="6862"/>
          <a:stretch/>
        </p:blipFill>
        <p:spPr>
          <a:xfrm>
            <a:off x="5292000" y="4509000"/>
            <a:ext cx="3203280" cy="230400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4" descr="картонная коробка, бумажная коробка, бумажный ящик - cкачать ..."/>
          <p:cNvPicPr/>
          <p:nvPr/>
        </p:nvPicPr>
        <p:blipFill>
          <a:blip r:embed="rId2"/>
          <a:stretch/>
        </p:blipFill>
        <p:spPr>
          <a:xfrm>
            <a:off x="6660360" y="2478600"/>
            <a:ext cx="2261880" cy="188496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Тетрадь, 18 листов: купить в Москве и РФ, цена, фото, характеристики"/>
          <p:cNvPicPr/>
          <p:nvPr/>
        </p:nvPicPr>
        <p:blipFill>
          <a:blip r:embed="rId3"/>
          <a:stretch/>
        </p:blipFill>
        <p:spPr>
          <a:xfrm>
            <a:off x="415800" y="4550400"/>
            <a:ext cx="2060640" cy="20606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2" descr="https://nuotraukos.mediakatalogas.lt/thumbs/hat-157581_1280.png"/>
          <p:cNvPicPr/>
          <p:nvPr/>
        </p:nvPicPr>
        <p:blipFill>
          <a:blip r:embed="rId4"/>
          <a:stretch/>
        </p:blipFill>
        <p:spPr>
          <a:xfrm>
            <a:off x="2915640" y="4869000"/>
            <a:ext cx="2145960" cy="15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971640" y="332640"/>
            <a:ext cx="7776360" cy="854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highlight>
                  <a:srgbClr val="ffffff"/>
                </a:highlight>
                <a:latin typeface="Arial"/>
              </a:rPr>
              <a:t>Игра «Путешествие Гулливера»</a:t>
            </a:r>
            <a:endParaRPr b="0" lang="ru-RU" sz="36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251640" y="1562040"/>
            <a:ext cx="5236560" cy="2783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3000"/>
          </a:bodyPr>
          <a:p>
            <a:pPr marL="533520" indent="-533160">
              <a:lnSpc>
                <a:spcPct val="90000"/>
              </a:lnSpc>
              <a:spcAft>
                <a:spcPts val="689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3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Вы - Гулливер, совершающий путешествие.</a:t>
            </a:r>
            <a:endParaRPr b="0" lang="ru-RU" sz="2300" spc="-1" strike="noStrike">
              <a:highlight>
                <a:srgbClr val="ffffff"/>
              </a:highlight>
              <a:latin typeface="Arial"/>
            </a:endParaRPr>
          </a:p>
          <a:p>
            <a:pPr marL="533520" indent="-533160">
              <a:lnSpc>
                <a:spcPct val="90000"/>
              </a:lnSpc>
              <a:spcAft>
                <a:spcPts val="689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3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Если ваша фамилия начинается на букву от «А» до «К», вы попадаете в </a:t>
            </a:r>
            <a:r>
              <a:rPr b="0" i="1" lang="ru-RU" sz="23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Страну великанов</a:t>
            </a:r>
            <a:r>
              <a:rPr b="0" lang="ru-RU" sz="23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.</a:t>
            </a:r>
            <a:br/>
            <a:r>
              <a:rPr b="0" lang="ru-RU" sz="23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Если ваша фамилия начинается на букву от «Л» до «Я», вы окажетесь в </a:t>
            </a:r>
            <a:r>
              <a:rPr b="0" i="1" lang="ru-RU" sz="23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Стране лилипутов</a:t>
            </a:r>
            <a:r>
              <a:rPr b="0" lang="ru-RU" sz="23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.</a:t>
            </a:r>
            <a:endParaRPr b="0" lang="ru-RU" sz="23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391" name="Picture 2" descr="Gulliver's Travels by Jonathan Swift. ISBN 978-5-389-02434-2, 2012 ..."/>
          <p:cNvPicPr/>
          <p:nvPr/>
        </p:nvPicPr>
        <p:blipFill>
          <a:blip r:embed="rId1"/>
          <a:stretch/>
        </p:blipFill>
        <p:spPr>
          <a:xfrm>
            <a:off x="5928120" y="1129320"/>
            <a:ext cx="2388240" cy="3163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92" name="Picture 2" descr="· Сказка. &quot;Гулливер в стране великанов&quot; (звуковой). Диафильм ..."/>
          <p:cNvPicPr/>
          <p:nvPr/>
        </p:nvPicPr>
        <p:blipFill>
          <a:blip r:embed="rId2"/>
          <a:srcRect l="12614" t="0" r="12357" b="0"/>
          <a:stretch/>
        </p:blipFill>
        <p:spPr>
          <a:xfrm>
            <a:off x="1159920" y="4293000"/>
            <a:ext cx="2920680" cy="2189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93" name="CustomShape 3"/>
          <p:cNvSpPr/>
          <p:nvPr/>
        </p:nvSpPr>
        <p:spPr>
          <a:xfrm>
            <a:off x="3852000" y="4452120"/>
            <a:ext cx="4950000" cy="19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33520" indent="-533160" algn="r">
              <a:lnSpc>
                <a:spcPct val="90000"/>
              </a:lnSpc>
              <a:spcAft>
                <a:spcPts val="689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300" spc="-1" strike="noStrike">
                <a:solidFill>
                  <a:srgbClr val="0d0d0d"/>
                </a:solidFill>
                <a:latin typeface="Comic Sans MS"/>
              </a:rPr>
              <a:t>Придумайте</a:t>
            </a:r>
            <a:r>
              <a:rPr b="0" lang="ru-RU" sz="2300" spc="-1" strike="noStrike">
                <a:solidFill>
                  <a:srgbClr val="000000"/>
                </a:solidFill>
                <a:latin typeface="Comic Sans MS"/>
              </a:rPr>
              <a:t> как можно больше идей о том, какие предметы вы смогли бы использовать в этих странах в качестве </a:t>
            </a:r>
            <a:r>
              <a:rPr b="0" lang="ru-RU" sz="2300" spc="-1" strike="noStrike" u="sng">
                <a:solidFill>
                  <a:srgbClr val="000000"/>
                </a:solidFill>
                <a:uFillTx/>
                <a:latin typeface="Comic Sans MS"/>
              </a:rPr>
              <a:t>инвентаря для различных видов спорта</a:t>
            </a:r>
            <a:r>
              <a:rPr b="0" lang="ru-RU" sz="2300" spc="-1" strike="noStrike">
                <a:solidFill>
                  <a:srgbClr val="000000"/>
                </a:solidFill>
                <a:latin typeface="Comic Sans MS"/>
              </a:rPr>
              <a:t>.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1316520" y="283320"/>
            <a:ext cx="6870240" cy="684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262626"/>
                </a:solidFill>
                <a:highlight>
                  <a:srgbClr val="ffffff"/>
                </a:highlight>
                <a:latin typeface="Arial"/>
              </a:rPr>
              <a:t>Сетка цифр</a:t>
            </a:r>
            <a:r>
              <a:rPr b="0" lang="ru-RU" sz="3600" spc="-1" strike="noStrike">
                <a:solidFill>
                  <a:srgbClr val="262626"/>
                </a:solidFill>
                <a:highlight>
                  <a:srgbClr val="ffffff"/>
                </a:highlight>
                <a:latin typeface="Arial"/>
              </a:rPr>
              <a:t> (составить слово)</a:t>
            </a:r>
            <a:endParaRPr b="0" lang="ru-RU" sz="36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899640" y="1196640"/>
            <a:ext cx="7486200" cy="1023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Задание:</a:t>
            </a:r>
            <a:r>
              <a:rPr b="0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 нанесите сетку на таблицу чисел и выпишите соответствующие буквы, из которых составьте слово, означающее одну из технологических операций.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96" name="TextShape 3"/>
          <p:cNvSpPr txBox="1"/>
          <p:nvPr/>
        </p:nvSpPr>
        <p:spPr>
          <a:xfrm>
            <a:off x="971640" y="5805360"/>
            <a:ext cx="7776360" cy="935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1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Задание на составление слова, буквы которого необходимо правильно выписать, причем каждая буква зашифрована определенной цифрой. Цифра означает порядковый номер буквы в алфавите. Участникам раздаются карточки. За 2 мин. на отдельной лист нужно выписать буквы и из них составить слово, после чего отдать учителю.</a:t>
            </a:r>
            <a:endParaRPr b="0" lang="ru-RU" sz="11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397" name="Рисунок 4" descr="https://urok.1sept.ru/articles/691004/img3.jpg"/>
          <p:cNvPicPr/>
          <p:nvPr/>
        </p:nvPicPr>
        <p:blipFill>
          <a:blip r:embed="rId1"/>
          <a:stretch/>
        </p:blipFill>
        <p:spPr>
          <a:xfrm>
            <a:off x="1331640" y="2450160"/>
            <a:ext cx="6912360" cy="314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2555640" y="415440"/>
            <a:ext cx="5273280" cy="854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highlight>
                  <a:srgbClr val="ffffff"/>
                </a:highlight>
                <a:latin typeface="Arial"/>
              </a:rPr>
              <a:t>Игра «Стоп-кадр»</a:t>
            </a:r>
            <a:endParaRPr b="0" lang="ru-RU" sz="36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2195640" y="1965600"/>
            <a:ext cx="4647960" cy="4032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533520" indent="-533160">
              <a:lnSpc>
                <a:spcPct val="90000"/>
              </a:lnSpc>
              <a:spcAft>
                <a:spcPts val="751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По сигналу </a:t>
            </a:r>
            <a:br/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(хлопок в ладоши) вы демонстрируете с помощью мимики и пантомимики (позы, жесты, движения тела) то слово, которое называет ведущий.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533520" indent="-533160">
              <a:lnSpc>
                <a:spcPct val="90000"/>
              </a:lnSpc>
              <a:spcAft>
                <a:spcPts val="751"/>
              </a:spcAft>
              <a:buClr>
                <a:srgbClr val="766f54"/>
              </a:buClr>
              <a:buSzPct val="150000"/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«Стоп-кадр» продолжается </a:t>
            </a:r>
            <a:br/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15-20 секунд.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400" name="Picture 2" descr="https://www.pngtosvg.com/gallery/wp-content/uploads/2020/11/285712722.png"/>
          <p:cNvPicPr/>
          <p:nvPr/>
        </p:nvPicPr>
        <p:blipFill>
          <a:blip r:embed="rId1"/>
          <a:srcRect l="21506" t="0" r="18350" b="0"/>
          <a:stretch/>
        </p:blipFill>
        <p:spPr>
          <a:xfrm>
            <a:off x="467640" y="390600"/>
            <a:ext cx="2160000" cy="3591000"/>
          </a:xfrm>
          <a:prstGeom prst="rect">
            <a:avLst/>
          </a:prstGeom>
          <a:ln w="0">
            <a:noFill/>
          </a:ln>
        </p:spPr>
      </p:pic>
      <p:pic>
        <p:nvPicPr>
          <p:cNvPr id="401" name="Picture 8" descr="https://doc.webzi.ir/uploads/f1a5779cc59c4aec816fbb3db592e529.w_487,h_434,r_k.png"/>
          <p:cNvPicPr/>
          <p:nvPr/>
        </p:nvPicPr>
        <p:blipFill>
          <a:blip r:embed="rId2"/>
          <a:stretch/>
        </p:blipFill>
        <p:spPr>
          <a:xfrm>
            <a:off x="5886360" y="4005000"/>
            <a:ext cx="2861640" cy="264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539640" y="332640"/>
            <a:ext cx="7128360" cy="1928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262626"/>
                </a:solidFill>
                <a:highlight>
                  <a:srgbClr val="ffffff"/>
                </a:highlight>
                <a:latin typeface="Arial"/>
              </a:rPr>
              <a:t>Анаграммы</a:t>
            </a:r>
            <a:br/>
            <a:br/>
            <a:r>
              <a:rPr b="0" lang="ru-RU" sz="2200" spc="-1" strike="noStrike">
                <a:solidFill>
                  <a:srgbClr val="262626"/>
                </a:solidFill>
                <a:highlight>
                  <a:srgbClr val="ffffff"/>
                </a:highlight>
                <a:latin typeface="Century Gothic"/>
              </a:rPr>
              <a:t>Для выполнения учебного задания необходимо в каждом слове правильно переставить буквы так, чтобы получить правильный ответ. </a:t>
            </a:r>
            <a:endParaRPr b="0" lang="ru-RU" sz="22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1115640" y="2506680"/>
            <a:ext cx="3771720" cy="3657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ОРАТНП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ТАСННАИ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ЁРЧЖЕТ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НЯОГЛЕТХИО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МААКССЕТ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5148000" y="2493000"/>
            <a:ext cx="3771720" cy="3657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ПАТРОН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СТАНИНА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ЧЕРТЁЖ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ТЕХНОЛОГИЯ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СТАМЕСКА</a:t>
            </a:r>
            <a:endParaRPr b="0" lang="ru-RU" sz="18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405" name="Picture 8" descr="https://helloworldkids.org/wp-content/uploads/2018/07/parents_icons-05.png"/>
          <p:cNvPicPr/>
          <p:nvPr/>
        </p:nvPicPr>
        <p:blipFill>
          <a:blip r:embed="rId1"/>
          <a:stretch/>
        </p:blipFill>
        <p:spPr>
          <a:xfrm>
            <a:off x="6804360" y="116640"/>
            <a:ext cx="2160000" cy="2160000"/>
          </a:xfrm>
          <a:prstGeom prst="rect">
            <a:avLst/>
          </a:prstGeom>
          <a:ln w="0">
            <a:noFill/>
          </a:ln>
        </p:spPr>
      </p:pic>
      <p:pic>
        <p:nvPicPr>
          <p:cNvPr id="406" name="Picture 10" descr="https://wizardry.ua/assets/img/projects/idea2.png"/>
          <p:cNvPicPr/>
          <p:nvPr/>
        </p:nvPicPr>
        <p:blipFill>
          <a:blip r:embed="rId2"/>
          <a:stretch/>
        </p:blipFill>
        <p:spPr>
          <a:xfrm flipH="1">
            <a:off x="1927800" y="4293000"/>
            <a:ext cx="3546720" cy="225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1907640" y="621000"/>
            <a:ext cx="6870240" cy="756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404040"/>
                </a:solidFill>
                <a:highlight>
                  <a:srgbClr val="ffffff"/>
                </a:highlight>
                <a:latin typeface="Arial"/>
              </a:rPr>
              <a:t>Креативная жизнь</a:t>
            </a:r>
            <a:endParaRPr b="0" lang="ru-RU" sz="3600" spc="-1" strike="noStrike">
              <a:solidFill>
                <a:srgbClr val="ff8000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1187640" y="1700640"/>
            <a:ext cx="7695720" cy="4217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1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Регулярно выполняйте разминку для мозга.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Занимайтесь спортом.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Мечтайте.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Посещайте больше музеев, театров, выставок – ищите вдохновение.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Решайте головоломки, друдлы.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Фантазируйте над обычными вещами.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Творите: рисуйте, лепите, сочиняйте истории и стихи.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Задавайте больше вопросов.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Попробуйте рассматривать </a:t>
            </a:r>
            <a:br/>
            <a:r>
              <a:rPr b="0" lang="ru-RU" sz="2500" spc="-1" strike="noStrike">
                <a:solidFill>
                  <a:srgbClr val="404040"/>
                </a:solidFill>
                <a:highlight>
                  <a:srgbClr val="ffffff"/>
                </a:highlight>
                <a:latin typeface="Century Gothic"/>
              </a:rPr>
              <a:t>предметы с разных точек зрения.</a:t>
            </a:r>
            <a:endParaRPr b="0" lang="ru-RU" sz="25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409" name="Picture 2" descr="https://zen-kanal.ru/upload/iblock/f9e/tipichnyy_iskusstvoved.jpg"/>
          <p:cNvPicPr/>
          <p:nvPr/>
        </p:nvPicPr>
        <p:blipFill>
          <a:blip r:embed="rId1"/>
          <a:srcRect l="24967" t="0" r="26578" b="0"/>
          <a:stretch/>
        </p:blipFill>
        <p:spPr>
          <a:xfrm>
            <a:off x="6948360" y="4709880"/>
            <a:ext cx="1511640" cy="19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586</TotalTime>
  <Application>LibreOffice/7.0.3.1$Windows_X86_64 LibreOffice_project/d7547858d014d4cf69878db179d326fc3483e082</Application>
  <Words>295</Words>
  <Paragraphs>53</Paragraphs>
  <Company>diakov.net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2020-04-26T16:03:18Z</dcterms:created>
  <dc:creator>RePack by Diakov</dc:creator>
  <dc:description/>
  <dc:language>ru-RU</dc:language>
  <cp:lastModifiedBy/>
  <dcterms:modified xsi:type="dcterms:W3CDTF">2024-12-03T14:08:59Z</dcterms:modified>
  <cp:revision>42</cp:revision>
  <dc:subject/>
  <dc:title>Развитие креативного мышления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  <property fmtid="{D5CDD505-2E9C-101B-9397-08002B2CF9AE}" pid="13" name="_TemplateID">
    <vt:lpwstr>TC063649261049</vt:lpwstr>
  </property>
</Properties>
</file>