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8" r:id="rId5"/>
    <p:sldId id="270" r:id="rId6"/>
    <p:sldId id="261" r:id="rId7"/>
    <p:sldId id="263" r:id="rId8"/>
    <p:sldId id="271" r:id="rId9"/>
    <p:sldId id="264" r:id="rId10"/>
    <p:sldId id="265" r:id="rId11"/>
    <p:sldId id="269" r:id="rId12"/>
    <p:sldId id="266" r:id="rId13"/>
    <p:sldId id="267" r:id="rId14"/>
    <p:sldId id="272" r:id="rId15"/>
    <p:sldId id="273" r:id="rId16"/>
    <p:sldId id="274" r:id="rId17"/>
    <p:sldId id="275" r:id="rId18"/>
    <p:sldId id="276" r:id="rId19"/>
    <p:sldId id="277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4" autoAdjust="0"/>
    <p:restoredTop sz="94660"/>
  </p:normalViewPr>
  <p:slideViewPr>
    <p:cSldViewPr>
      <p:cViewPr>
        <p:scale>
          <a:sx n="102" d="100"/>
          <a:sy n="102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 школа\6.png"/>
          <p:cNvPicPr>
            <a:picLocks noChangeAspect="1" noChangeArrowheads="1"/>
          </p:cNvPicPr>
          <p:nvPr/>
        </p:nvPicPr>
        <p:blipFill>
          <a:blip r:embed="rId2"/>
          <a:srcRect r="374" b="134"/>
          <a:stretch>
            <a:fillRect/>
          </a:stretch>
        </p:blipFill>
        <p:spPr bwMode="auto">
          <a:xfrm>
            <a:off x="285720" y="1500150"/>
            <a:ext cx="8643998" cy="5357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Испокон века книга растит человека</a:t>
            </a:r>
            <a:endParaRPr lang="ru-RU" b="1" i="1" cap="all" dirty="0">
              <a:ln w="900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2132856"/>
            <a:ext cx="3400404" cy="1440160"/>
          </a:xfrm>
        </p:spPr>
        <p:txBody>
          <a:bodyPr>
            <a:noAutofit/>
          </a:bodyPr>
          <a:lstStyle/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учитель начальных классов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Зуйская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СШ № 1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им. А. А.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Вильямсона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Гросул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Ксения Игоревна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Отметь примеры, содержащие олицетворение.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1) Океан не забыл про нас.</a:t>
            </a:r>
          </a:p>
          <a:p>
            <a:pPr>
              <a:buNone/>
            </a:pPr>
            <a:r>
              <a:rPr lang="ru-RU" dirty="0" smtClean="0"/>
              <a:t>2) Безбрежен, мрачен, угрюм, беспределен, неизмерим и неукротим.</a:t>
            </a:r>
          </a:p>
          <a:p>
            <a:pPr>
              <a:buNone/>
            </a:pPr>
            <a:r>
              <a:rPr lang="ru-RU" dirty="0" smtClean="0"/>
              <a:t>3) Чем океан угостит пловцов?..</a:t>
            </a:r>
          </a:p>
          <a:p>
            <a:pPr>
              <a:buNone/>
            </a:pPr>
            <a:r>
              <a:rPr lang="ru-RU" dirty="0" smtClean="0"/>
              <a:t>4) …Ветер уже превратился в крепкий и жестокий.</a:t>
            </a:r>
          </a:p>
          <a:p>
            <a:pPr>
              <a:buNone/>
            </a:pPr>
            <a:r>
              <a:rPr lang="ru-RU" dirty="0" smtClean="0"/>
              <a:t>5) …Вздымаются водяные стены.</a:t>
            </a:r>
          </a:p>
          <a:p>
            <a:pPr>
              <a:buNone/>
            </a:pPr>
            <a:r>
              <a:rPr lang="ru-RU" dirty="0" smtClean="0"/>
              <a:t>6) …Без устали свирепствовавший холодный ветер и серое небо…</a:t>
            </a:r>
          </a:p>
          <a:p>
            <a:pPr>
              <a:buNone/>
            </a:pPr>
            <a:r>
              <a:rPr lang="ru-RU" dirty="0" smtClean="0"/>
              <a:t>7) Огромные холмы с белым гребнем, с воем толкая друг друга, встают, падают, опять встают…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14290"/>
            <a:ext cx="7786742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По какому океану рассказчик описывает свое путешествие?</a:t>
            </a:r>
            <a:endParaRPr lang="ru-RU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5E9EFF">
                <a:alpha val="3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узнали о детстве Д.Н. </a:t>
            </a:r>
            <a:r>
              <a:rPr lang="ru-RU" dirty="0" err="1" smtClean="0"/>
              <a:t>Мамина-Сибиряка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19"/>
          </a:xfrm>
        </p:spPr>
        <p:txBody>
          <a:bodyPr/>
          <a:lstStyle/>
          <a:p>
            <a:r>
              <a:rPr lang="ru-RU" dirty="0" smtClean="0"/>
              <a:t>Где родился писатель?</a:t>
            </a:r>
          </a:p>
          <a:p>
            <a:r>
              <a:rPr lang="ru-RU" dirty="0" smtClean="0"/>
              <a:t>Какая у него бала фамилия в детстве?</a:t>
            </a:r>
          </a:p>
          <a:p>
            <a:r>
              <a:rPr lang="ru-RU" dirty="0" smtClean="0"/>
              <a:t>Какие книги он больше всего любил читать?</a:t>
            </a:r>
          </a:p>
          <a:p>
            <a:r>
              <a:rPr lang="ru-RU" dirty="0" smtClean="0"/>
              <a:t>Благодаря чему он получил</a:t>
            </a:r>
          </a:p>
          <a:p>
            <a:pPr>
              <a:buNone/>
            </a:pPr>
            <a:r>
              <a:rPr lang="ru-RU" dirty="0" smtClean="0"/>
              <a:t>свою известность в литератур-</a:t>
            </a:r>
          </a:p>
          <a:p>
            <a:pPr>
              <a:buNone/>
            </a:pPr>
            <a:r>
              <a:rPr lang="ru-RU" dirty="0" smtClean="0"/>
              <a:t>ном жанре?</a:t>
            </a:r>
            <a:endParaRPr lang="ru-RU" dirty="0"/>
          </a:p>
        </p:txBody>
      </p:sp>
      <p:pic>
        <p:nvPicPr>
          <p:cNvPr id="4" name="Picture 2" descr="D:\4 кл. 2017-2018\лит.чт.на род.яз 4 кл\original.jpeg"/>
          <p:cNvPicPr>
            <a:picLocks noChangeAspect="1" noChangeArrowheads="1"/>
          </p:cNvPicPr>
          <p:nvPr/>
        </p:nvPicPr>
        <p:blipFill>
          <a:blip r:embed="rId2"/>
          <a:srcRect l="17999" r="9702" b="-386"/>
          <a:stretch>
            <a:fillRect/>
          </a:stretch>
        </p:blipFill>
        <p:spPr bwMode="auto">
          <a:xfrm>
            <a:off x="5923665" y="3500414"/>
            <a:ext cx="3220335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43932" cy="868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Сергей Тимофеевич Аксаков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428737"/>
            <a:ext cx="5857916" cy="107157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Первый русский писатель-натуралист, который для многих открыл мир русской природы.</a:t>
            </a:r>
            <a:endParaRPr lang="ru-RU" dirty="0"/>
          </a:p>
        </p:txBody>
      </p:sp>
      <p:sp>
        <p:nvSpPr>
          <p:cNvPr id="21506" name="AutoShape 2" descr="https://xn----7sbbaazuatxpyidedi7gqh.xn--p1ai/i/personalii/Aksakov%20S.T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xn----7sbbaazuatxpyidedi7gqh.xn--p1ai/i/personalii/Aksakov%20S.T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xn----7sbbaazuatxpyidedi7gqh.xn--p1ai/i/personalii/Aksakov%20S.T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ds05.infourok.ru/uploads/ex/11bc/0012e9f3-47a7a10d/2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 descr="http://expositions.nlr.ru/ex_rare/slavophils/images/11/aks_1.jpg"/>
          <p:cNvPicPr>
            <a:picLocks noChangeAspect="1" noChangeArrowheads="1"/>
          </p:cNvPicPr>
          <p:nvPr/>
        </p:nvPicPr>
        <p:blipFill>
          <a:blip r:embed="rId2"/>
          <a:srcRect t="6000" b="3999"/>
          <a:stretch>
            <a:fillRect/>
          </a:stretch>
        </p:blipFill>
        <p:spPr bwMode="auto">
          <a:xfrm>
            <a:off x="214282" y="1428736"/>
            <a:ext cx="3286116" cy="3669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16" name="AutoShape 12" descr="https://prcbs.oren.muzkult.ru/media/2021/10/01/1305907509/Aksakov_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https://s0.slide-share.ru/s_slide/15c59fd50956252c00e736e0e4986d24/72ba4802-81bf-4cb1-bc06-42f2b354b491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20" name="Picture 16" descr="https://sun9-41.userapi.com/impg/T8NYasH7Q2J8zcpqlY3-OPRPI_yni6s8CfM4aw/AD45f0VBVGo.jpg?size=604x453&amp;quality=96&amp;sign=fc4e0c864d7d28d1ece605946b10f552&amp;type=album"/>
          <p:cNvPicPr>
            <a:picLocks noChangeAspect="1" noChangeArrowheads="1"/>
          </p:cNvPicPr>
          <p:nvPr/>
        </p:nvPicPr>
        <p:blipFill>
          <a:blip r:embed="rId3"/>
          <a:srcRect l="7450" t="17219" r="10595" b="4966"/>
          <a:stretch>
            <a:fillRect/>
          </a:stretch>
        </p:blipFill>
        <p:spPr bwMode="auto">
          <a:xfrm>
            <a:off x="357158" y="1214422"/>
            <a:ext cx="8215370" cy="53924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1757362"/>
          </a:xfrm>
        </p:spPr>
        <p:txBody>
          <a:bodyPr/>
          <a:lstStyle/>
          <a:p>
            <a:r>
              <a:rPr lang="ru-RU" dirty="0" smtClean="0"/>
              <a:t>Натура (лат.)– так называли природу.</a:t>
            </a:r>
          </a:p>
          <a:p>
            <a:r>
              <a:rPr lang="ru-RU" dirty="0" smtClean="0"/>
              <a:t>Натуралист – тот, кто занимается изучением природы; естествоиспытатель</a:t>
            </a:r>
            <a:endParaRPr lang="ru-RU" dirty="0"/>
          </a:p>
        </p:txBody>
      </p:sp>
      <p:pic>
        <p:nvPicPr>
          <p:cNvPr id="23554" name="Picture 2" descr="https://www.culture.ru/storage/images/d11de8be1d733c02bf0b598b90127884/78594273e8c9329b65e599561e3524c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46620"/>
            <a:ext cx="6286544" cy="471490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5472122" cy="1654164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Детские годы  «</a:t>
            </a:r>
            <a:r>
              <a:rPr lang="ru-RU" sz="5400" b="1" i="1" dirty="0" err="1" smtClean="0">
                <a:solidFill>
                  <a:srgbClr val="002060"/>
                </a:solidFill>
              </a:rPr>
              <a:t>Багрова-внука</a:t>
            </a:r>
            <a:r>
              <a:rPr lang="ru-RU" sz="5400" b="1" i="1" dirty="0" smtClean="0">
                <a:solidFill>
                  <a:srgbClr val="002060"/>
                </a:solidFill>
              </a:rPr>
              <a:t>»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4972056" cy="255428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Какому подарку обрадовался «до слез» Серёжа? Почему?</a:t>
            </a:r>
          </a:p>
          <a:p>
            <a:r>
              <a:rPr lang="ru-RU" dirty="0" smtClean="0"/>
              <a:t>О чем читал мальчик?</a:t>
            </a:r>
          </a:p>
          <a:p>
            <a:r>
              <a:rPr lang="ru-RU" dirty="0" smtClean="0"/>
              <a:t>Кем стал Серёжа в своей взрослой жизни?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10" descr="http://expositions.nlr.ru/ex_rare/slavophils/images/11/aks_1.jpg"/>
          <p:cNvPicPr>
            <a:picLocks noChangeAspect="1" noChangeArrowheads="1"/>
          </p:cNvPicPr>
          <p:nvPr/>
        </p:nvPicPr>
        <p:blipFill>
          <a:blip r:embed="rId2"/>
          <a:srcRect t="6000" b="3999"/>
          <a:stretch>
            <a:fillRect/>
          </a:stretch>
        </p:blipFill>
        <p:spPr bwMode="auto">
          <a:xfrm>
            <a:off x="0" y="0"/>
            <a:ext cx="3286116" cy="3669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https://regnum.ru/uploads/pictures/news/2017/11/22/regnum_picture_1511348885167888_nor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928802"/>
            <a:ext cx="3343275" cy="4643446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  <a:alpha val="3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nteresnyefakty.org/wp-content/uploads/Foto-Suvorova-interesnyefakty.org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21144" cy="4571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14290"/>
            <a:ext cx="5614998" cy="2000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Александр Васильевич Суворов</a:t>
            </a:r>
            <a:br>
              <a:rPr lang="ru-RU" dirty="0" smtClean="0"/>
            </a:br>
            <a:r>
              <a:rPr lang="ru-RU" dirty="0" smtClean="0"/>
              <a:t>(1730-1800).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85992"/>
            <a:ext cx="8643998" cy="3840171"/>
          </a:xfrm>
        </p:spPr>
        <p:txBody>
          <a:bodyPr>
            <a:normAutofit lnSpcReduction="10000"/>
          </a:bodyPr>
          <a:lstStyle/>
          <a:p>
            <a:pPr marL="5472113" indent="-1979613">
              <a:buNone/>
            </a:pPr>
            <a:r>
              <a:rPr lang="ru-RU" i="1" dirty="0" smtClean="0"/>
              <a:t>великий русский полководец.</a:t>
            </a:r>
          </a:p>
          <a:p>
            <a:pPr marL="3762375" indent="-269875">
              <a:buNone/>
            </a:pPr>
            <a:r>
              <a:rPr lang="ru-RU" dirty="0" smtClean="0"/>
              <a:t>Он прославился тем, что не проиграл ни одного </a:t>
            </a:r>
          </a:p>
          <a:p>
            <a:pPr marL="0" indent="0">
              <a:buNone/>
            </a:pPr>
            <a:r>
              <a:rPr lang="ru-RU" dirty="0" smtClean="0"/>
              <a:t>сражения. Суворов написал книгу для солдат ≪Наука побеждать≫. С детства мечтал быть военным. Родные сомневались, потому что он был мал ростом и слаб здоровьем.</a:t>
            </a:r>
          </a:p>
          <a:p>
            <a:pPr marL="0" indent="630238">
              <a:buNone/>
            </a:pPr>
            <a:endParaRPr lang="ru-RU" i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С.Т.Григорьев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«Детство Суворова»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9"/>
            <a:ext cx="8229600" cy="15716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79388" indent="360363">
              <a:buNone/>
            </a:pPr>
            <a:r>
              <a:rPr lang="ru-RU" dirty="0" smtClean="0"/>
              <a:t>«Дом заснул. Александр тихо поднялся с постели, завесив оконце одеялом, он взял с полки большую книгу…»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857628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mbria" pitchFamily="18" charset="0"/>
              </a:rPr>
              <a:t>Какую книгу читал Александр Суворов, стоя на коленях и держа в руке свечу?</a:t>
            </a: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4429156"/>
          </a:xfrm>
        </p:spPr>
        <p:txBody>
          <a:bodyPr>
            <a:normAutofit/>
          </a:bodyPr>
          <a:lstStyle/>
          <a:p>
            <a:r>
              <a:rPr lang="ru-RU" dirty="0" smtClean="0"/>
              <a:t>Как вы поняли из текста, кто такой Ганнибал?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Карфаген – это древнее государство, располагавшееся на севере Африки.</a:t>
            </a:r>
          </a:p>
          <a:p>
            <a:r>
              <a:rPr lang="ru-RU" dirty="0" smtClean="0"/>
              <a:t>Что стремился завоевать Ганнибал? </a:t>
            </a:r>
            <a:endParaRPr lang="ru-RU" i="1" dirty="0" smtClean="0"/>
          </a:p>
          <a:p>
            <a:r>
              <a:rPr lang="ru-RU" dirty="0" smtClean="0"/>
              <a:t>Что предстояло преодолеть его воинам? </a:t>
            </a:r>
            <a:endParaRPr lang="ru-RU" i="1" dirty="0" smtClean="0"/>
          </a:p>
          <a:p>
            <a:r>
              <a:rPr lang="ru-RU" dirty="0" smtClean="0"/>
              <a:t>О каких качествах полководца рассказано в этой книге?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485776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ambria" pitchFamily="18" charset="0"/>
              </a:rPr>
              <a:t>Галлы- </a:t>
            </a:r>
            <a:endParaRPr lang="ru-RU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4929198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племена, обитавшие в </a:t>
            </a:r>
            <a:r>
              <a:rPr lang="ru-RU" sz="2400" dirty="0" err="1" smtClean="0">
                <a:solidFill>
                  <a:srgbClr val="002060"/>
                </a:solidFill>
                <a:latin typeface="Cambria" pitchFamily="18" charset="0"/>
              </a:rPr>
              <a:t>Галии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, ныне Франция </a:t>
            </a:r>
            <a:endParaRPr lang="ru-RU" sz="24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5429264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  <a:latin typeface="Cambria" pitchFamily="18" charset="0"/>
              </a:rPr>
              <a:t>Нумидийская</a:t>
            </a:r>
            <a:r>
              <a:rPr lang="ru-RU" sz="3200" dirty="0" smtClean="0">
                <a:solidFill>
                  <a:srgbClr val="C00000"/>
                </a:solidFill>
                <a:latin typeface="Cambria" pitchFamily="18" charset="0"/>
              </a:rPr>
              <a:t> конница-</a:t>
            </a:r>
            <a:endParaRPr lang="ru-RU" sz="32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5429264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конница </a:t>
            </a:r>
            <a:r>
              <a:rPr lang="ru-RU" sz="2400" dirty="0" err="1" smtClean="0">
                <a:solidFill>
                  <a:srgbClr val="002060"/>
                </a:solidFill>
                <a:latin typeface="Cambria" pitchFamily="18" charset="0"/>
              </a:rPr>
              <a:t>нумидийцев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, племена, живущие на севере Африки</a:t>
            </a:r>
            <a:endParaRPr lang="ru-RU" sz="24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  <a:alpha val="3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600201"/>
            <a:ext cx="3400420" cy="2328866"/>
          </a:xfrm>
        </p:spPr>
        <p:txBody>
          <a:bodyPr/>
          <a:lstStyle/>
          <a:p>
            <a:pPr indent="17463">
              <a:buNone/>
            </a:pPr>
            <a:r>
              <a:rPr lang="ru-RU" dirty="0" smtClean="0"/>
              <a:t>В.И.Суриков</a:t>
            </a:r>
          </a:p>
          <a:p>
            <a:pPr indent="17463">
              <a:buNone/>
            </a:pPr>
            <a:r>
              <a:rPr lang="ru-RU" dirty="0" smtClean="0"/>
              <a:t>«Переход Суворова через Альпы в 1799»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22" name="Picture 2" descr="D:\4 кл. 2017-2018\лит.чт.на род.яз 4 кл\4287350_original.jpg"/>
          <p:cNvPicPr>
            <a:picLocks noChangeAspect="1" noChangeArrowheads="1"/>
          </p:cNvPicPr>
          <p:nvPr/>
        </p:nvPicPr>
        <p:blipFill>
          <a:blip r:embed="rId2"/>
          <a:srcRect l="50000"/>
          <a:stretch>
            <a:fillRect/>
          </a:stretch>
        </p:blipFill>
        <p:spPr bwMode="auto">
          <a:xfrm>
            <a:off x="357158" y="158568"/>
            <a:ext cx="5214974" cy="65708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Подведем итоги: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428736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Какие книги в детстве читал 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3255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b="1" u="sng" dirty="0" err="1" smtClean="0"/>
              <a:t>Д.Н.Мамин-Сибиряк</a:t>
            </a:r>
            <a:r>
              <a:rPr lang="ru-RU" b="1" u="sng" dirty="0" smtClean="0"/>
              <a:t>:</a:t>
            </a:r>
          </a:p>
          <a:p>
            <a:r>
              <a:rPr lang="ru-RU" dirty="0" smtClean="0"/>
              <a:t>О путешествиях, о завоевании Камчатки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8" y="1428736"/>
            <a:ext cx="4041775" cy="639762"/>
          </a:xfrm>
        </p:spPr>
        <p:txBody>
          <a:bodyPr/>
          <a:lstStyle/>
          <a:p>
            <a:r>
              <a:rPr lang="ru-RU" dirty="0" smtClean="0"/>
              <a:t>Кем стал в жизни: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3438" y="2071678"/>
            <a:ext cx="4041775" cy="161131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Известность он получил благодаря своим путевым очеркам ≪От Урала до  Москвы≫.</a:t>
            </a:r>
            <a:endParaRPr lang="ru-RU" dirty="0"/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500034" y="3786191"/>
            <a:ext cx="4040188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2.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С.Т.Аксаков: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 явлениях в природе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7"/>
          <p:cNvSpPr txBox="1">
            <a:spLocks/>
          </p:cNvSpPr>
          <p:nvPr/>
        </p:nvSpPr>
        <p:spPr>
          <a:xfrm>
            <a:off x="4643438" y="3857629"/>
            <a:ext cx="4041775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Писатель-натуралист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>
          <a:xfrm>
            <a:off x="571472" y="5072074"/>
            <a:ext cx="4040188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/>
              <a:t>3.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А.В.Суворов: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 исторических фактах, истории Древнего мира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7"/>
          <p:cNvSpPr txBox="1">
            <a:spLocks/>
          </p:cNvSpPr>
          <p:nvPr/>
        </p:nvSpPr>
        <p:spPr>
          <a:xfrm>
            <a:off x="4786314" y="5143512"/>
            <a:ext cx="4041775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Великий русский полководец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uiExpand="1" build="p" animBg="1"/>
      <p:bldP spid="9" grpId="0" build="p" animBg="1"/>
      <p:bldP spid="10" grpId="0" build="p" animBg="1"/>
      <p:bldP spid="11" grpId="0" build="p" animBg="1"/>
      <p:bldP spid="1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4 кл. 2017-2018\лит.чт.на род.яз 4 кл\e095c932c7180ffaed2ecd471a51a05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339540" cy="31183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2928926" y="302359"/>
            <a:ext cx="60007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старые времена книги переписывали вручную монахи. Книгу обкладывали деревянным переплётом, обтягивали кожей или украшали тканью.  Так появилось выражение </a:t>
            </a:r>
            <a:r>
              <a:rPr lang="ru-RU" sz="2400" b="1" dirty="0" smtClean="0"/>
              <a:t>прочитать «от доски до доски»  </a:t>
            </a:r>
            <a:r>
              <a:rPr lang="ru-RU" sz="2400" dirty="0" smtClean="0"/>
              <a:t>- прочитать от начала до конца.</a:t>
            </a:r>
          </a:p>
          <a:p>
            <a:endParaRPr lang="ru-RU" sz="2000" dirty="0" smtClean="0"/>
          </a:p>
        </p:txBody>
      </p:sp>
      <p:pic>
        <p:nvPicPr>
          <p:cNvPr id="2050" name="Picture 2" descr="D:\4 кл. 2017-2018\лит.чт.на род.яз 4 кл\005.jpg"/>
          <p:cNvPicPr>
            <a:picLocks noChangeAspect="1" noChangeArrowheads="1"/>
          </p:cNvPicPr>
          <p:nvPr/>
        </p:nvPicPr>
        <p:blipFill>
          <a:blip r:embed="rId3"/>
          <a:srcRect l="10377" t="14465" r="8490" b="12578"/>
          <a:stretch>
            <a:fillRect/>
          </a:stretch>
        </p:blipFill>
        <p:spPr bwMode="auto">
          <a:xfrm>
            <a:off x="2857488" y="2714596"/>
            <a:ext cx="5929354" cy="3998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654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Закончи пословицу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071546"/>
            <a:ext cx="4038600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С книгой поведешься</a:t>
            </a:r>
          </a:p>
          <a:p>
            <a:r>
              <a:rPr lang="ru-RU" sz="3600" dirty="0" smtClean="0"/>
              <a:t>Кто много читает, </a:t>
            </a:r>
          </a:p>
          <a:p>
            <a:r>
              <a:rPr lang="ru-RU" sz="3600" dirty="0" smtClean="0"/>
              <a:t>С книгами знаться -</a:t>
            </a:r>
          </a:p>
          <a:p>
            <a:r>
              <a:rPr lang="ru-RU" sz="3600" dirty="0" smtClean="0"/>
              <a:t> Хорошую книгу читать не в тягость, </a:t>
            </a:r>
          </a:p>
          <a:p>
            <a:r>
              <a:rPr lang="ru-RU" sz="3600" dirty="0" smtClean="0"/>
              <a:t>Дом без книги -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500694" y="1071546"/>
            <a:ext cx="3186106" cy="53578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3600" dirty="0" smtClean="0"/>
              <a:t>что день без солнца.</a:t>
            </a:r>
          </a:p>
          <a:p>
            <a:r>
              <a:rPr lang="ru-RU" sz="3600" dirty="0" smtClean="0"/>
              <a:t>ума набраться.</a:t>
            </a:r>
          </a:p>
          <a:p>
            <a:r>
              <a:rPr lang="ru-RU" sz="3600" dirty="0" smtClean="0"/>
              <a:t>а в радость.</a:t>
            </a:r>
          </a:p>
          <a:p>
            <a:r>
              <a:rPr lang="ru-RU" sz="3600" dirty="0" smtClean="0"/>
              <a:t>– ума наберешься.</a:t>
            </a:r>
          </a:p>
          <a:p>
            <a:r>
              <a:rPr lang="ru-RU" sz="3600" dirty="0" smtClean="0"/>
              <a:t>тот много знает.</a:t>
            </a:r>
          </a:p>
          <a:p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286116" y="1857364"/>
            <a:ext cx="2428892" cy="2286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3536149" y="3107529"/>
            <a:ext cx="2714644" cy="15001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643174" y="2428868"/>
            <a:ext cx="3071834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714612" y="3500438"/>
            <a:ext cx="2928958" cy="20717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2285984" y="2857496"/>
            <a:ext cx="4786346" cy="1785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4 кл. 2017-2018\лит.чт.на род.яз 4 кл\13915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589" t="8264" r="5479"/>
          <a:stretch>
            <a:fillRect/>
          </a:stretch>
        </p:blipFill>
        <p:spPr bwMode="auto">
          <a:xfrm rot="21243259">
            <a:off x="509532" y="1649602"/>
            <a:ext cx="4429156" cy="3172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Первую букву на странице расписывали узорами, раскрашивали красной краской, отсюда произошёл </a:t>
            </a:r>
            <a:r>
              <a:rPr lang="ru-RU" b="1" dirty="0" smtClean="0"/>
              <a:t>фразеологизм ≪красная строка≫</a:t>
            </a:r>
            <a:r>
              <a:rPr lang="ru-RU" dirty="0" smtClean="0"/>
              <a:t>. Поэтому мы говорим: начинаем писать с красной строки.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5072074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Позднее появился печатный станок, но ещё долгое время книги были доступны только обеспеченным людям. </a:t>
            </a:r>
          </a:p>
          <a:p>
            <a:r>
              <a:rPr lang="ru-RU" sz="2000" dirty="0" smtClean="0"/>
              <a:t>Книги были роскошью, их берегли, передавали из поколения в поколение в семье по наследству.</a:t>
            </a:r>
            <a:endParaRPr lang="ru-RU" sz="2000" dirty="0"/>
          </a:p>
        </p:txBody>
      </p:sp>
      <p:pic>
        <p:nvPicPr>
          <p:cNvPr id="1026" name="Picture 2" descr="D:\4 кл. 2017-2018\лит.чт.на род.яз 4 кл\a29f99e4f0615024e487e58d26k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142984"/>
            <a:ext cx="2878929" cy="38385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5357826"/>
            <a:ext cx="6357982" cy="1296974"/>
          </a:xfrm>
        </p:spPr>
        <p:txBody>
          <a:bodyPr>
            <a:noAutofit/>
          </a:bodyPr>
          <a:lstStyle/>
          <a:p>
            <a:r>
              <a:rPr lang="ru-RU" i="1" dirty="0" smtClean="0"/>
              <a:t>Дмитрий </a:t>
            </a:r>
            <a:r>
              <a:rPr lang="ru-RU" i="1" dirty="0" err="1" smtClean="0"/>
              <a:t>Наркисович</a:t>
            </a:r>
            <a:r>
              <a:rPr lang="ru-RU" i="1" dirty="0" smtClean="0"/>
              <a:t> </a:t>
            </a:r>
            <a:r>
              <a:rPr lang="ru-RU" i="1" dirty="0" err="1" smtClean="0"/>
              <a:t>Мамин-Сибиряк</a:t>
            </a:r>
            <a:endParaRPr lang="ru-RU" i="1" dirty="0"/>
          </a:p>
        </p:txBody>
      </p:sp>
      <p:pic>
        <p:nvPicPr>
          <p:cNvPr id="2050" name="Picture 2" descr="D:\4 кл. 2017-2018\лит.чт.на род.яз 4 кл\origina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999" r="9702" b="-386"/>
          <a:stretch>
            <a:fillRect/>
          </a:stretch>
        </p:blipFill>
        <p:spPr bwMode="auto">
          <a:xfrm>
            <a:off x="0" y="0"/>
            <a:ext cx="3220335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785794"/>
            <a:ext cx="8443914" cy="4500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773363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Д.Н. Мамин (позже он возьмёт себе псевдоним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Мамин-Сибиряк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родился в 1852 году в семье священнослужителя. Мамин поступает в медико-хирургическую академию, а затем в университет. Но здоровье не позволило закончить его.</a:t>
            </a:r>
          </a:p>
          <a:p>
            <a:pPr marL="2773363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Дмитрий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Наркисович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возвращается домой, начинает заниматься литературным трудом. Известность он получил благодаря своим путевым очеркам ≪От Урала до  Москвы≫.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 много путешествует по Уралу и Сибири, пишет повести и романы, которые успешно издаются.</a:t>
            </a:r>
          </a:p>
          <a:p>
            <a:pPr marL="0" marR="0" lvl="0" indent="7191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1892 году у 39‑летнего писателя умирает жена, он остаётся с маленькой дочкой на руках. Девочка серьёзно болела. Для неё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Мамин-Сибиряк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написал ≪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Алёнушкины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сказки≫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214290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«Книжка с картинками»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14290"/>
            <a:ext cx="8828749" cy="6357958"/>
            <a:chOff x="0" y="214290"/>
            <a:chExt cx="8828749" cy="6357958"/>
          </a:xfrm>
        </p:grpSpPr>
        <p:pic>
          <p:nvPicPr>
            <p:cNvPr id="4" name="Picture 3" descr="D:\4 кл. 2017-2018\лит.чт.на род.яз 4 кл\img2.jpg"/>
            <p:cNvPicPr>
              <a:picLocks noChangeAspect="1" noChangeArrowheads="1"/>
            </p:cNvPicPr>
            <p:nvPr/>
          </p:nvPicPr>
          <p:blipFill>
            <a:blip r:embed="rId2"/>
            <a:srcRect b="4347"/>
            <a:stretch>
              <a:fillRect/>
            </a:stretch>
          </p:blipFill>
          <p:spPr bwMode="auto">
            <a:xfrm>
              <a:off x="0" y="2264249"/>
              <a:ext cx="6000760" cy="43049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0" name="Picture 2" descr="https://i.mycdn.me/i?r=AyH4iRPQ2q0otWIFepML2LxRyi3ZDkqMWnPtoH0GESHz_Q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214290"/>
              <a:ext cx="7566537" cy="1785926"/>
            </a:xfrm>
            <a:prstGeom prst="rect">
              <a:avLst/>
            </a:prstGeom>
            <a:noFill/>
          </p:spPr>
        </p:pic>
        <p:pic>
          <p:nvPicPr>
            <p:cNvPr id="2052" name="Picture 4" descr="https://myslide.ru/documents_7/9567421cdef77481ab988270f91c0e36/img6.jpg"/>
            <p:cNvPicPr>
              <a:picLocks noChangeAspect="1" noChangeArrowheads="1"/>
            </p:cNvPicPr>
            <p:nvPr/>
          </p:nvPicPr>
          <p:blipFill>
            <a:blip r:embed="rId4"/>
            <a:srcRect l="29063" t="6250" r="4374"/>
            <a:stretch>
              <a:fillRect/>
            </a:stretch>
          </p:blipFill>
          <p:spPr bwMode="auto">
            <a:xfrm>
              <a:off x="4500562" y="2000240"/>
              <a:ext cx="4328187" cy="45720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4 кл. 2017-2018\лит.чт.на род.яз 4 кл\s-l300.jpg"/>
          <p:cNvPicPr>
            <a:picLocks noChangeAspect="1" noChangeArrowheads="1"/>
          </p:cNvPicPr>
          <p:nvPr/>
        </p:nvPicPr>
        <p:blipFill>
          <a:blip r:embed="rId2"/>
          <a:srcRect l="16875" r="15624"/>
          <a:stretch>
            <a:fillRect/>
          </a:stretch>
        </p:blipFill>
        <p:spPr bwMode="auto">
          <a:xfrm>
            <a:off x="5214942" y="1071546"/>
            <a:ext cx="3745140" cy="554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3429000"/>
            <a:ext cx="4643470" cy="10001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Оказия </a:t>
            </a:r>
            <a:r>
              <a:rPr lang="ru-RU" sz="2400" dirty="0" smtClean="0"/>
              <a:t>– </a:t>
            </a:r>
            <a:r>
              <a:rPr lang="ru-RU" sz="2200" dirty="0" smtClean="0"/>
              <a:t>удобный случай для посылки, отправки чего-либо с кем-нибудь.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4357694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Офеня</a:t>
            </a:r>
            <a:r>
              <a:rPr lang="ru-RU" dirty="0" smtClean="0"/>
              <a:t> </a:t>
            </a:r>
            <a:r>
              <a:rPr lang="ru-RU" sz="2000" dirty="0" smtClean="0"/>
              <a:t>– торговец, продававший по деревням мелкие товары и книги.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000108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«В детстве я не знал другой вещи более красивой. В нем,  как в электрической батарее, сосредоточилась таинственная, могучая сила». О чем говорит автор?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214290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«Книжка с картинками».</a:t>
            </a:r>
            <a:endParaRPr lang="ru-RU" sz="48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357826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Каких писателей-классиков можно 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было встретить на полках шкафа?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428736"/>
            <a:ext cx="435771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i="1" dirty="0" smtClean="0">
                <a:ln w="90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Как попадали книги в дом?</a:t>
            </a:r>
            <a:endParaRPr lang="ru-RU" sz="3200" b="1" i="1" dirty="0">
              <a:ln w="9000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4 кл. 2017-2018\лит.чт.на род.яз 4 кл\c9e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143404" cy="5972474"/>
          </a:xfrm>
          <a:prstGeom prst="rect">
            <a:avLst/>
          </a:prstGeom>
          <a:noFill/>
        </p:spPr>
      </p:pic>
      <p:pic>
        <p:nvPicPr>
          <p:cNvPr id="4098" name="Picture 2" descr="https://interesnyefakty.org/wp-content/uploads/konstantin-ushinskij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000240"/>
            <a:ext cx="2065004" cy="26432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357166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К.Д. Ушинский писал книги специально</a:t>
            </a:r>
          </a:p>
          <a:p>
            <a:r>
              <a:rPr lang="ru-RU" b="1" dirty="0" smtClean="0"/>
              <a:t> для детей. Он также был учителем. По его книгам дети учились читать, узнавали, как устроен окружающий мир, историю своей страны.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3406" y="4786322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Какие рассказы увлекали маленького Дмитрия?</a:t>
            </a:r>
            <a:endParaRPr lang="ru-RU" sz="3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500042"/>
            <a:ext cx="8001056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Cambria" pitchFamily="18" charset="0"/>
              </a:rPr>
              <a:t>Какую книгу пришлось выписывать из Петербурга, и ждали её каждый день чуть не три месяца?</a:t>
            </a:r>
            <a:endParaRPr lang="ru-RU" sz="2800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«…Я с нетерпением дожидался вечера, когда мать кончала дневную работу и усаживалась к столу с заветной книгой…»</a:t>
            </a:r>
            <a:endParaRPr lang="ru-RU" dirty="0"/>
          </a:p>
        </p:txBody>
      </p:sp>
      <p:pic>
        <p:nvPicPr>
          <p:cNvPr id="1025" name="Picture 1" descr="D:\4 кл. 2017-2018\лит.чт.на род.яз 4 кл\15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956" t="10417" r="2648" b="12241"/>
          <a:stretch>
            <a:fillRect/>
          </a:stretch>
        </p:blipFill>
        <p:spPr bwMode="auto">
          <a:xfrm>
            <a:off x="4429124" y="3071810"/>
            <a:ext cx="4429156" cy="35004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000504"/>
            <a:ext cx="3857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Сальная свеча </a:t>
            </a:r>
            <a:r>
              <a:rPr lang="ru-RU" sz="2000" dirty="0" smtClean="0"/>
              <a:t>-источники освещения использовались</a:t>
            </a:r>
          </a:p>
          <a:p>
            <a:r>
              <a:rPr lang="ru-RU" sz="2000" dirty="0" smtClean="0"/>
              <a:t> еще в 500 году до новой эры. Римляне изготавливали их из</a:t>
            </a:r>
          </a:p>
          <a:p>
            <a:r>
              <a:rPr lang="ru-RU" sz="2000" dirty="0" smtClean="0"/>
              <a:t> твердого жира животных. </a:t>
            </a:r>
            <a:r>
              <a:rPr lang="ru-RU" sz="2000" b="1" dirty="0" smtClean="0"/>
              <a:t>Сальная</a:t>
            </a:r>
            <a:r>
              <a:rPr lang="ru-RU" sz="2000" dirty="0" smtClean="0"/>
              <a:t> </a:t>
            </a:r>
            <a:r>
              <a:rPr lang="ru-RU" sz="2000" b="1" dirty="0" smtClean="0"/>
              <a:t>свеча</a:t>
            </a:r>
            <a:r>
              <a:rPr lang="ru-RU" sz="2000" dirty="0" smtClean="0"/>
              <a:t> была дешева,</a:t>
            </a:r>
          </a:p>
          <a:p>
            <a:r>
              <a:rPr lang="ru-RU" sz="2000" dirty="0" smtClean="0"/>
              <a:t> но плохо горела и неприятно пахла.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257"/>
            <a:ext cx="8329642" cy="107156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Книга очерков Ивана Александровича Гончарова, составленная на основе путевых заметок, которые написаны во время экспедиции на военном парусном корабле в 1852-1855 годах. </a:t>
            </a:r>
            <a:endParaRPr lang="ru-RU" dirty="0"/>
          </a:p>
        </p:txBody>
      </p:sp>
      <p:pic>
        <p:nvPicPr>
          <p:cNvPr id="3074" name="Picture 2" descr="https://avatars.mds.yandex.net/get-zen_doc/1921148/pub_5d39e9a886c4a900aecffa6e_5d3a0a9495aa9f00ae398ca0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3429024" cy="3772540"/>
          </a:xfrm>
          <a:prstGeom prst="rect">
            <a:avLst/>
          </a:prstGeom>
          <a:noFill/>
        </p:spPr>
      </p:pic>
      <p:sp>
        <p:nvSpPr>
          <p:cNvPr id="3076" name="AutoShape 4" descr="https://imgprx.livejournal.net/ec2cd43f17eba32893484f0062dc3e94783f63b0/llYbLy1jWZKQjUKQ_3WgS3pA-ytl1dqNbP9zHgthlQPLm7Jm6xbRFy3kyXLbMss8r87ASWMd3ixXkY_pFJHTS7kJmcf7ZDlD6v4CLHRSvcZdBS2LtN-zgmTa8yidg5X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imgprx.livejournal.net/ec2cd43f17eba32893484f0062dc3e94783f63b0/llYbLy1jWZKQjUKQ_3WgS3pA-ytl1dqNbP9zHgthlQPLm7Jm6xbRFy3kyXLbMss8r87ASWMd3ixXkY_pFJHTS7kJmcf7ZDlD6v4CLHRSvcZdBS2LtN-zgmTa8yidg5X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imgprx.livejournal.net/ec2cd43f17eba32893484f0062dc3e94783f63b0/llYbLy1jWZKQjUKQ_3WgS3pA-ytl1dqNbP9zHgthlQPLm7Jm6xbRFy3kyXLbMss8r87ASWMd3ixXkY_pFJHTS7kJmcf7ZDlD6v4CLHRSvcZdBS2LtN-zgmTa8yidg5X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https://imgprx.livejournal.net/ec2cd43f17eba32893484f0062dc3e94783f63b0/llYbLy1jWZKQjUKQ_3WgS3pA-ytl1dqNbP9zHgthlQPLm7Jm6xbRFy3kyXLbMss8r87ASWMd3ixXkY_pFJHTS7kJmcf7ZDlD6v4CLHRSvcZdBS2LtN-zgmTa8yidg5X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s://b1.culture.ru/c/468330.jpg"/>
          <p:cNvPicPr>
            <a:picLocks noChangeAspect="1" noChangeArrowheads="1"/>
          </p:cNvPicPr>
          <p:nvPr/>
        </p:nvPicPr>
        <p:blipFill>
          <a:blip r:embed="rId3"/>
          <a:srcRect l="21028" t="10976" r="19392" b="18292"/>
          <a:stretch>
            <a:fillRect/>
          </a:stretch>
        </p:blipFill>
        <p:spPr bwMode="auto">
          <a:xfrm>
            <a:off x="4357686" y="500042"/>
            <a:ext cx="4158184" cy="35466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2" y="5500702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Ют </a:t>
            </a:r>
            <a:r>
              <a:rPr lang="ru-RU" sz="4000" dirty="0" smtClean="0"/>
              <a:t>– 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57356" y="5572140"/>
            <a:ext cx="671517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это надстройка на корабле на корме (задней части судна) или кормовая часть верхней палубы.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928</Words>
  <Application>Microsoft Office PowerPoint</Application>
  <PresentationFormat>Экран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Испокон века книга растит человека</vt:lpstr>
      <vt:lpstr>Презентация PowerPoint</vt:lpstr>
      <vt:lpstr>Презентация PowerPoint</vt:lpstr>
      <vt:lpstr>Дмитрий Наркисович Мамин-Сибиряк</vt:lpstr>
      <vt:lpstr>Презентация PowerPoint</vt:lpstr>
      <vt:lpstr>Презентация PowerPoint</vt:lpstr>
      <vt:lpstr>Презентация PowerPoint</vt:lpstr>
      <vt:lpstr>«…Я с нетерпением дожидался вечера, когда мать кончала дневную работу и усаживалась к столу с заветной книгой…»</vt:lpstr>
      <vt:lpstr>Презентация PowerPoint</vt:lpstr>
      <vt:lpstr>Отметь примеры, содержащие олицетворение.</vt:lpstr>
      <vt:lpstr>Что узнали о детстве Д.Н. Мамина-Сибиряка?</vt:lpstr>
      <vt:lpstr>Сергей Тимофеевич Аксаков</vt:lpstr>
      <vt:lpstr>Презентация PowerPoint</vt:lpstr>
      <vt:lpstr>Детские годы  «Багрова-внука»</vt:lpstr>
      <vt:lpstr>Александр Васильевич Суворов (1730-1800).</vt:lpstr>
      <vt:lpstr>С.Т.Григорьев  «Детство Суворова»</vt:lpstr>
      <vt:lpstr>Презентация PowerPoint</vt:lpstr>
      <vt:lpstr>Презентация PowerPoint</vt:lpstr>
      <vt:lpstr>Подведем итоги:</vt:lpstr>
      <vt:lpstr>Закончи пословицу.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Испокон века книга расти человека</dc:title>
  <dc:creator>user</dc:creator>
  <cp:lastModifiedBy>Admin</cp:lastModifiedBy>
  <cp:revision>65</cp:revision>
  <dcterms:created xsi:type="dcterms:W3CDTF">2021-12-19T05:22:15Z</dcterms:created>
  <dcterms:modified xsi:type="dcterms:W3CDTF">2024-11-18T16:59:23Z</dcterms:modified>
</cp:coreProperties>
</file>