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74" r:id="rId2"/>
    <p:sldId id="27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10" r:id="rId15"/>
    <p:sldId id="311" r:id="rId16"/>
    <p:sldId id="314" r:id="rId17"/>
    <p:sldId id="319" r:id="rId18"/>
    <p:sldId id="316" r:id="rId19"/>
    <p:sldId id="318" r:id="rId20"/>
    <p:sldId id="321" r:id="rId21"/>
    <p:sldId id="323" r:id="rId22"/>
    <p:sldId id="325" r:id="rId23"/>
    <p:sldId id="326" r:id="rId24"/>
    <p:sldId id="328" r:id="rId25"/>
    <p:sldId id="330" r:id="rId26"/>
    <p:sldId id="332" r:id="rId27"/>
    <p:sldId id="333" r:id="rId28"/>
    <p:sldId id="336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37" r:id="rId41"/>
    <p:sldId id="338" r:id="rId42"/>
    <p:sldId id="351" r:id="rId43"/>
    <p:sldId id="286" r:id="rId44"/>
  </p:sldIdLst>
  <p:sldSz cx="12192000" cy="6858000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6A3"/>
    <a:srgbClr val="E48B9A"/>
    <a:srgbClr val="EE6C68"/>
    <a:srgbClr val="3A6D89"/>
    <a:srgbClr val="F6E4D3"/>
    <a:srgbClr val="C6ECFD"/>
    <a:srgbClr val="FFFCE7"/>
    <a:srgbClr val="F7E4D3"/>
    <a:srgbClr val="FBE4D1"/>
    <a:srgbClr val="F1C3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17"/>
    <p:restoredTop sz="94674"/>
  </p:normalViewPr>
  <p:slideViewPr>
    <p:cSldViewPr snapToGrid="0" snapToObjects="1" showGuides="1">
      <p:cViewPr>
        <p:scale>
          <a:sx n="75" d="100"/>
          <a:sy n="75" d="100"/>
        </p:scale>
        <p:origin x="126" y="-6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6240E-2283-416B-9AD6-EED7F507DE3C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2C7D-B13C-4435-9593-ED18880EFA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75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1FB4BB-72E3-AB4E-BB2D-B839003DA70A}"/>
              </a:ext>
            </a:extLst>
          </p:cNvPr>
          <p:cNvSpPr/>
          <p:nvPr userDrawn="1"/>
        </p:nvSpPr>
        <p:spPr>
          <a:xfrm>
            <a:off x="0" y="4446372"/>
            <a:ext cx="12192000" cy="2371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anual Input 16">
            <a:extLst>
              <a:ext uri="{FF2B5EF4-FFF2-40B4-BE49-F238E27FC236}">
                <a16:creationId xmlns:a16="http://schemas.microsoft.com/office/drawing/2014/main" xmlns="" id="{1142FDB4-67A2-2740-BF02-B9EF7CAA7C4B}"/>
              </a:ext>
            </a:extLst>
          </p:cNvPr>
          <p:cNvSpPr/>
          <p:nvPr userDrawn="1"/>
        </p:nvSpPr>
        <p:spPr>
          <a:xfrm rot="5400000">
            <a:off x="1142998" y="-1143001"/>
            <a:ext cx="6857999" cy="9144001"/>
          </a:xfrm>
          <a:prstGeom prst="flowChartManualInput">
            <a:avLst/>
          </a:prstGeom>
          <a:solidFill>
            <a:srgbClr val="FCE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CD606B-6317-2646-90A2-502EA28786FD}"/>
              </a:ext>
            </a:extLst>
          </p:cNvPr>
          <p:cNvSpPr/>
          <p:nvPr userDrawn="1"/>
        </p:nvSpPr>
        <p:spPr>
          <a:xfrm>
            <a:off x="0" y="4784108"/>
            <a:ext cx="12192000" cy="2073892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194DC-5EEA-1145-AFBD-6A0AE5F932D2}"/>
              </a:ext>
            </a:extLst>
          </p:cNvPr>
          <p:cNvSpPr/>
          <p:nvPr userDrawn="1"/>
        </p:nvSpPr>
        <p:spPr>
          <a:xfrm>
            <a:off x="0" y="4566392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A4FC4D-CB3E-A240-8208-3B7C9F6EFD67}"/>
              </a:ext>
            </a:extLst>
          </p:cNvPr>
          <p:cNvSpPr/>
          <p:nvPr userDrawn="1"/>
        </p:nvSpPr>
        <p:spPr>
          <a:xfrm>
            <a:off x="0" y="4392221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12">
            <a:extLst>
              <a:ext uri="{FF2B5EF4-FFF2-40B4-BE49-F238E27FC236}">
                <a16:creationId xmlns:a16="http://schemas.microsoft.com/office/drawing/2014/main" xmlns="" id="{937F3AB1-CCCE-DA46-A7DA-A71849FEA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462" y="1109894"/>
            <a:ext cx="3465571" cy="158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AC87-5FBA-0746-8866-81230AFE4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67" y="709884"/>
            <a:ext cx="6480493" cy="2387600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F33109-551F-1F4B-92BD-D8A3CD8D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67" y="3602038"/>
            <a:ext cx="6480493" cy="666810"/>
          </a:xfrm>
        </p:spPr>
        <p:txBody>
          <a:bodyPr/>
          <a:lstStyle>
            <a:lvl1pPr marL="0" indent="0" algn="ctr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5C7EA-28E5-DD41-817D-AA63577F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0D46-6335-448F-A6AF-5960CB01A152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EB5D0-DFD1-8543-82E9-9A12B6B9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DC7D-AB72-DC4B-AC4E-9F198F83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976A2A-2574-9446-A155-07F788DD437E}"/>
              </a:ext>
            </a:extLst>
          </p:cNvPr>
          <p:cNvSpPr txBox="1"/>
          <p:nvPr userDrawn="1"/>
        </p:nvSpPr>
        <p:spPr>
          <a:xfrm>
            <a:off x="360967" y="4961744"/>
            <a:ext cx="1147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34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115B1-F67F-B84E-9881-C44578B0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98BF00-A794-3044-832D-174DBC61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DADC-3F4F-477B-8B77-C8B8A10A2AC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CB7047-032F-7E4B-84A9-65DBD058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4D631C-5BE4-1C48-96B8-3C16118D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47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F173FD-94BF-014A-8BC0-1F412A08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52B-B586-4BC6-8430-157AD15E6C5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022C9F-860C-4F4E-AE30-21B0D7FE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62392E-B3C9-2A4C-B3FB-1F414CEF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90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BCA4B-DE0D-D247-9455-6F4D95A4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7B624-A13C-8D4F-9FD7-6EAC71D5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B00BD4-EFC8-5247-99C2-395C4C5C8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C7E9A0-135C-8541-84D8-39F59F5B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BF92-F561-4DCD-92CA-C847E1491655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90602-4CE9-DE46-BAC8-5410764B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8A64-976F-8045-B1B2-362C74C5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56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BC5D7-95E9-9C4E-8B21-F95EE22F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19BF6A-25CC-744A-84B3-63A69B0AE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E78D3-48C6-1C4D-95C0-039BAE5BA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D773C1-9855-764E-8379-E12AF668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11EA-3BE2-45D6-B5ED-EC256FBF32AE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A5F377-DE57-D74D-ADAF-254AE135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934B5D-885F-9C41-B6D0-D9BF702D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635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D10C9-DD84-924B-B1E1-AB8C41D3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2EA088-B29A-8347-AB23-2B49905EB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650FC8-E410-CA4B-AD83-B8DFA77B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9345-988F-4DF4-A5B8-A404473211A2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9562D-921E-694C-827A-DBB9E76D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860F10-17B5-B64F-AB93-610192F6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22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C0CADB-4727-854A-B1E7-CF2AED5DF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8384CA-60D4-E740-98DF-DF7B9C2B8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6A5CF-4471-7641-AE7B-DE5524B7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35A5-009F-431E-8954-65F0ABD7ED99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BBC53D-D058-434D-985E-E504D307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24EB56-C16B-3940-8E3D-62C6CC00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1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D9FE8-8152-1747-95C8-3563A04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6067-447A-4807-8CDD-76F2A1C83179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F77EE-DD51-0C4A-8A60-DC80CFB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976F1-5C84-7141-9165-5A8A8C9E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B9BC0A-5F18-5045-81C6-97394E343506}"/>
              </a:ext>
            </a:extLst>
          </p:cNvPr>
          <p:cNvSpPr/>
          <p:nvPr userDrawn="1"/>
        </p:nvSpPr>
        <p:spPr>
          <a:xfrm>
            <a:off x="0" y="6087785"/>
            <a:ext cx="12192000" cy="783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5D74CD-A2B5-4A4E-870E-87B864CB234B}"/>
              </a:ext>
            </a:extLst>
          </p:cNvPr>
          <p:cNvSpPr/>
          <p:nvPr userDrawn="1"/>
        </p:nvSpPr>
        <p:spPr>
          <a:xfrm>
            <a:off x="0" y="6456185"/>
            <a:ext cx="12192000" cy="416804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4A975-1751-534E-AAE0-9EA7434A7A20}"/>
              </a:ext>
            </a:extLst>
          </p:cNvPr>
          <p:cNvSpPr/>
          <p:nvPr userDrawn="1"/>
        </p:nvSpPr>
        <p:spPr>
          <a:xfrm>
            <a:off x="0" y="6255379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706D5-EA6E-7E48-93E4-3C807E2703CF}"/>
              </a:ext>
            </a:extLst>
          </p:cNvPr>
          <p:cNvSpPr/>
          <p:nvPr userDrawn="1"/>
        </p:nvSpPr>
        <p:spPr>
          <a:xfrm>
            <a:off x="0" y="6081208"/>
            <a:ext cx="12192000" cy="94343"/>
          </a:xfrm>
          <a:prstGeom prst="rect">
            <a:avLst/>
          </a:prstGeom>
          <a:solidFill>
            <a:srgbClr val="F28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75FC1-4F48-8242-8097-6FEED50A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0634208" cy="667609"/>
          </a:xfrm>
        </p:spPr>
        <p:txBody>
          <a:bodyPr anchor="t">
            <a:normAutofit/>
          </a:bodyPr>
          <a:lstStyle>
            <a:lvl1pPr>
              <a:defRPr sz="3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CB4CF-3B41-BE4F-B0DF-426D8B5E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19797"/>
            <a:ext cx="10634209" cy="4217267"/>
          </a:xfrm>
        </p:spPr>
        <p:txBody>
          <a:bodyPr/>
          <a:lstStyle>
            <a:lvl1pPr>
              <a:buClr>
                <a:srgbClr val="E48B9A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Clr>
                <a:srgbClr val="E48B9A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Clr>
                <a:srgbClr val="E48B9A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Clr>
                <a:srgbClr val="E48B9A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Clr>
                <a:srgbClr val="E48B9A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cxnSp>
        <p:nvCxnSpPr>
          <p:cNvPr id="20" name="Прямая соединительная линия 6">
            <a:extLst>
              <a:ext uri="{FF2B5EF4-FFF2-40B4-BE49-F238E27FC236}">
                <a16:creationId xmlns:a16="http://schemas.microsoft.com/office/drawing/2014/main" xmlns="" id="{F9D5EC11-F280-224C-9162-70C06B757595}"/>
              </a:ext>
            </a:extLst>
          </p:cNvPr>
          <p:cNvCxnSpPr>
            <a:cxnSpLocks/>
          </p:cNvCxnSpPr>
          <p:nvPr userDrawn="1"/>
        </p:nvCxnSpPr>
        <p:spPr>
          <a:xfrm>
            <a:off x="0" y="1144588"/>
            <a:ext cx="953589" cy="0"/>
          </a:xfrm>
          <a:prstGeom prst="line">
            <a:avLst/>
          </a:prstGeom>
          <a:ln w="50800" cap="sq">
            <a:solidFill>
              <a:srgbClr val="FCE6A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7E4FD5D5-154C-234C-B286-8790A6769B7B}"/>
              </a:ext>
            </a:extLst>
          </p:cNvPr>
          <p:cNvCxnSpPr>
            <a:cxnSpLocks/>
          </p:cNvCxnSpPr>
          <p:nvPr userDrawn="1"/>
        </p:nvCxnSpPr>
        <p:spPr>
          <a:xfrm>
            <a:off x="359795" y="-1"/>
            <a:ext cx="0" cy="1619798"/>
          </a:xfrm>
          <a:prstGeom prst="line">
            <a:avLst/>
          </a:prstGeom>
          <a:ln w="50800" cap="flat">
            <a:solidFill>
              <a:srgbClr val="FCE6A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CB0AD6CC-2173-4A4B-BCA9-DE613BEB74C4}"/>
              </a:ext>
            </a:extLst>
          </p:cNvPr>
          <p:cNvCxnSpPr>
            <a:cxnSpLocks/>
          </p:cNvCxnSpPr>
          <p:nvPr userDrawn="1"/>
        </p:nvCxnSpPr>
        <p:spPr>
          <a:xfrm>
            <a:off x="0" y="1262154"/>
            <a:ext cx="953589" cy="0"/>
          </a:xfrm>
          <a:prstGeom prst="line">
            <a:avLst/>
          </a:prstGeom>
          <a:ln w="50800" cap="sq">
            <a:solidFill>
              <a:srgbClr val="E48B9A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">
            <a:extLst>
              <a:ext uri="{FF2B5EF4-FFF2-40B4-BE49-F238E27FC236}">
                <a16:creationId xmlns:a16="http://schemas.microsoft.com/office/drawing/2014/main" xmlns="" id="{99C1C76E-DFE0-9946-AD9A-750646798508}"/>
              </a:ext>
            </a:extLst>
          </p:cNvPr>
          <p:cNvCxnSpPr>
            <a:cxnSpLocks/>
          </p:cNvCxnSpPr>
          <p:nvPr userDrawn="1"/>
        </p:nvCxnSpPr>
        <p:spPr>
          <a:xfrm>
            <a:off x="464298" y="0"/>
            <a:ext cx="0" cy="1619797"/>
          </a:xfrm>
          <a:prstGeom prst="line">
            <a:avLst/>
          </a:prstGeom>
          <a:ln w="50800" cap="flat">
            <a:solidFill>
              <a:srgbClr val="E48B9A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943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1FB4BB-72E3-AB4E-BB2D-B839003DA70A}"/>
              </a:ext>
            </a:extLst>
          </p:cNvPr>
          <p:cNvSpPr/>
          <p:nvPr userDrawn="1"/>
        </p:nvSpPr>
        <p:spPr>
          <a:xfrm>
            <a:off x="0" y="4446372"/>
            <a:ext cx="12192000" cy="2371436"/>
          </a:xfrm>
          <a:prstGeom prst="rect">
            <a:avLst/>
          </a:prstGeom>
          <a:solidFill>
            <a:srgbClr val="C6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anual Input 16">
            <a:extLst>
              <a:ext uri="{FF2B5EF4-FFF2-40B4-BE49-F238E27FC236}">
                <a16:creationId xmlns:a16="http://schemas.microsoft.com/office/drawing/2014/main" xmlns="" id="{1142FDB4-67A2-2740-BF02-B9EF7CAA7C4B}"/>
              </a:ext>
            </a:extLst>
          </p:cNvPr>
          <p:cNvSpPr/>
          <p:nvPr userDrawn="1"/>
        </p:nvSpPr>
        <p:spPr>
          <a:xfrm rot="5400000">
            <a:off x="1142998" y="-1143001"/>
            <a:ext cx="6857999" cy="9144001"/>
          </a:xfrm>
          <a:prstGeom prst="flowChartManualInput">
            <a:avLst/>
          </a:prstGeom>
          <a:solidFill>
            <a:srgbClr val="C6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CD606B-6317-2646-90A2-502EA28786FD}"/>
              </a:ext>
            </a:extLst>
          </p:cNvPr>
          <p:cNvSpPr/>
          <p:nvPr userDrawn="1"/>
        </p:nvSpPr>
        <p:spPr>
          <a:xfrm>
            <a:off x="0" y="4784108"/>
            <a:ext cx="12192000" cy="2073892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194DC-5EEA-1145-AFBD-6A0AE5F932D2}"/>
              </a:ext>
            </a:extLst>
          </p:cNvPr>
          <p:cNvSpPr/>
          <p:nvPr userDrawn="1"/>
        </p:nvSpPr>
        <p:spPr>
          <a:xfrm>
            <a:off x="0" y="4566392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A4FC4D-CB3E-A240-8208-3B7C9F6EFD67}"/>
              </a:ext>
            </a:extLst>
          </p:cNvPr>
          <p:cNvSpPr/>
          <p:nvPr userDrawn="1"/>
        </p:nvSpPr>
        <p:spPr>
          <a:xfrm>
            <a:off x="0" y="4392221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12">
            <a:extLst>
              <a:ext uri="{FF2B5EF4-FFF2-40B4-BE49-F238E27FC236}">
                <a16:creationId xmlns:a16="http://schemas.microsoft.com/office/drawing/2014/main" xmlns="" id="{937F3AB1-CCCE-DA46-A7DA-A71849FEA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462" y="1109894"/>
            <a:ext cx="3465571" cy="158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AC87-5FBA-0746-8866-81230AFE4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67" y="709884"/>
            <a:ext cx="6480493" cy="2387600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F33109-551F-1F4B-92BD-D8A3CD8D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67" y="3602038"/>
            <a:ext cx="6480493" cy="666810"/>
          </a:xfrm>
        </p:spPr>
        <p:txBody>
          <a:bodyPr/>
          <a:lstStyle>
            <a:lvl1pPr marL="0" indent="0" algn="ctr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5C7EA-28E5-DD41-817D-AA63577F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CCCB-32D2-41EC-AEA9-60AF12F7B37E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EB5D0-DFD1-8543-82E9-9A12B6B9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DC7D-AB72-DC4B-AC4E-9F198F83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976A2A-2574-9446-A155-07F788DD437E}"/>
              </a:ext>
            </a:extLst>
          </p:cNvPr>
          <p:cNvSpPr txBox="1"/>
          <p:nvPr userDrawn="1"/>
        </p:nvSpPr>
        <p:spPr>
          <a:xfrm>
            <a:off x="360967" y="4961744"/>
            <a:ext cx="1147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D9FE8-8152-1747-95C8-3563A04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83AD-038B-425A-8A21-3D23B073CAA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F77EE-DD51-0C4A-8A60-DC80CFB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976F1-5C84-7141-9165-5A8A8C9E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B9BC0A-5F18-5045-81C6-97394E343506}"/>
              </a:ext>
            </a:extLst>
          </p:cNvPr>
          <p:cNvSpPr/>
          <p:nvPr userDrawn="1"/>
        </p:nvSpPr>
        <p:spPr>
          <a:xfrm>
            <a:off x="0" y="6087785"/>
            <a:ext cx="12192000" cy="783935"/>
          </a:xfrm>
          <a:prstGeom prst="rect">
            <a:avLst/>
          </a:prstGeom>
          <a:solidFill>
            <a:srgbClr val="C6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5D74CD-A2B5-4A4E-870E-87B864CB234B}"/>
              </a:ext>
            </a:extLst>
          </p:cNvPr>
          <p:cNvSpPr/>
          <p:nvPr userDrawn="1"/>
        </p:nvSpPr>
        <p:spPr>
          <a:xfrm>
            <a:off x="0" y="6456185"/>
            <a:ext cx="12192000" cy="416804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4A975-1751-534E-AAE0-9EA7434A7A20}"/>
              </a:ext>
            </a:extLst>
          </p:cNvPr>
          <p:cNvSpPr/>
          <p:nvPr userDrawn="1"/>
        </p:nvSpPr>
        <p:spPr>
          <a:xfrm>
            <a:off x="0" y="6255379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706D5-EA6E-7E48-93E4-3C807E2703CF}"/>
              </a:ext>
            </a:extLst>
          </p:cNvPr>
          <p:cNvSpPr/>
          <p:nvPr userDrawn="1"/>
        </p:nvSpPr>
        <p:spPr>
          <a:xfrm>
            <a:off x="0" y="6081208"/>
            <a:ext cx="12192000" cy="94343"/>
          </a:xfrm>
          <a:prstGeom prst="rect">
            <a:avLst/>
          </a:prstGeom>
          <a:solidFill>
            <a:srgbClr val="EE6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75FC1-4F48-8242-8097-6FEED50A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0634208" cy="667609"/>
          </a:xfrm>
        </p:spPr>
        <p:txBody>
          <a:bodyPr anchor="t">
            <a:normAutofit/>
          </a:bodyPr>
          <a:lstStyle>
            <a:lvl1pPr>
              <a:defRPr sz="3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CB4CF-3B41-BE4F-B0DF-426D8B5E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19797"/>
            <a:ext cx="10634209" cy="4217267"/>
          </a:xfrm>
        </p:spPr>
        <p:txBody>
          <a:bodyPr/>
          <a:lstStyle>
            <a:lvl1pPr>
              <a:buClr>
                <a:srgbClr val="EE6C68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Clr>
                <a:srgbClr val="EE6C68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Clr>
                <a:srgbClr val="EE6C68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Clr>
                <a:srgbClr val="EE6C68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Clr>
                <a:srgbClr val="EE6C68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cxnSp>
        <p:nvCxnSpPr>
          <p:cNvPr id="20" name="Прямая соединительная линия 6">
            <a:extLst>
              <a:ext uri="{FF2B5EF4-FFF2-40B4-BE49-F238E27FC236}">
                <a16:creationId xmlns:a16="http://schemas.microsoft.com/office/drawing/2014/main" xmlns="" id="{F9D5EC11-F280-224C-9162-70C06B757595}"/>
              </a:ext>
            </a:extLst>
          </p:cNvPr>
          <p:cNvCxnSpPr>
            <a:cxnSpLocks/>
          </p:cNvCxnSpPr>
          <p:nvPr userDrawn="1"/>
        </p:nvCxnSpPr>
        <p:spPr>
          <a:xfrm>
            <a:off x="0" y="1144588"/>
            <a:ext cx="953589" cy="0"/>
          </a:xfrm>
          <a:prstGeom prst="line">
            <a:avLst/>
          </a:prstGeom>
          <a:ln w="50800" cap="sq">
            <a:solidFill>
              <a:srgbClr val="C6ECFD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7E4FD5D5-154C-234C-B286-8790A6769B7B}"/>
              </a:ext>
            </a:extLst>
          </p:cNvPr>
          <p:cNvCxnSpPr>
            <a:cxnSpLocks/>
          </p:cNvCxnSpPr>
          <p:nvPr userDrawn="1"/>
        </p:nvCxnSpPr>
        <p:spPr>
          <a:xfrm>
            <a:off x="359795" y="-1"/>
            <a:ext cx="0" cy="1619798"/>
          </a:xfrm>
          <a:prstGeom prst="line">
            <a:avLst/>
          </a:prstGeom>
          <a:ln w="50800" cap="flat">
            <a:solidFill>
              <a:srgbClr val="C6ECFD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CB0AD6CC-2173-4A4B-BCA9-DE613BEB74C4}"/>
              </a:ext>
            </a:extLst>
          </p:cNvPr>
          <p:cNvCxnSpPr>
            <a:cxnSpLocks/>
          </p:cNvCxnSpPr>
          <p:nvPr userDrawn="1"/>
        </p:nvCxnSpPr>
        <p:spPr>
          <a:xfrm>
            <a:off x="0" y="1262154"/>
            <a:ext cx="953589" cy="0"/>
          </a:xfrm>
          <a:prstGeom prst="line">
            <a:avLst/>
          </a:prstGeom>
          <a:ln w="50800" cap="sq">
            <a:solidFill>
              <a:srgbClr val="EE6C68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">
            <a:extLst>
              <a:ext uri="{FF2B5EF4-FFF2-40B4-BE49-F238E27FC236}">
                <a16:creationId xmlns:a16="http://schemas.microsoft.com/office/drawing/2014/main" xmlns="" id="{99C1C76E-DFE0-9946-AD9A-750646798508}"/>
              </a:ext>
            </a:extLst>
          </p:cNvPr>
          <p:cNvCxnSpPr>
            <a:cxnSpLocks/>
          </p:cNvCxnSpPr>
          <p:nvPr userDrawn="1"/>
        </p:nvCxnSpPr>
        <p:spPr>
          <a:xfrm>
            <a:off x="464298" y="0"/>
            <a:ext cx="0" cy="1619797"/>
          </a:xfrm>
          <a:prstGeom prst="line">
            <a:avLst/>
          </a:prstGeom>
          <a:ln w="50800" cap="flat">
            <a:solidFill>
              <a:srgbClr val="EE6C68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387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B1FB4BB-72E3-AB4E-BB2D-B839003DA70A}"/>
              </a:ext>
            </a:extLst>
          </p:cNvPr>
          <p:cNvSpPr/>
          <p:nvPr userDrawn="1"/>
        </p:nvSpPr>
        <p:spPr>
          <a:xfrm>
            <a:off x="0" y="4446372"/>
            <a:ext cx="12192000" cy="2371436"/>
          </a:xfrm>
          <a:prstGeom prst="rect">
            <a:avLst/>
          </a:prstGeom>
          <a:solidFill>
            <a:srgbClr val="F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anual Input 16">
            <a:extLst>
              <a:ext uri="{FF2B5EF4-FFF2-40B4-BE49-F238E27FC236}">
                <a16:creationId xmlns:a16="http://schemas.microsoft.com/office/drawing/2014/main" xmlns="" id="{1142FDB4-67A2-2740-BF02-B9EF7CAA7C4B}"/>
              </a:ext>
            </a:extLst>
          </p:cNvPr>
          <p:cNvSpPr/>
          <p:nvPr userDrawn="1"/>
        </p:nvSpPr>
        <p:spPr>
          <a:xfrm rot="5400000">
            <a:off x="1142998" y="-1143001"/>
            <a:ext cx="6857999" cy="9144001"/>
          </a:xfrm>
          <a:prstGeom prst="flowChartManualInput">
            <a:avLst/>
          </a:prstGeom>
          <a:solidFill>
            <a:srgbClr val="F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5CD606B-6317-2646-90A2-502EA28786FD}"/>
              </a:ext>
            </a:extLst>
          </p:cNvPr>
          <p:cNvSpPr/>
          <p:nvPr userDrawn="1"/>
        </p:nvSpPr>
        <p:spPr>
          <a:xfrm>
            <a:off x="0" y="4784108"/>
            <a:ext cx="12192000" cy="2073892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F194DC-5EEA-1145-AFBD-6A0AE5F932D2}"/>
              </a:ext>
            </a:extLst>
          </p:cNvPr>
          <p:cNvSpPr/>
          <p:nvPr userDrawn="1"/>
        </p:nvSpPr>
        <p:spPr>
          <a:xfrm>
            <a:off x="0" y="4566392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A4FC4D-CB3E-A240-8208-3B7C9F6EFD67}"/>
              </a:ext>
            </a:extLst>
          </p:cNvPr>
          <p:cNvSpPr/>
          <p:nvPr userDrawn="1"/>
        </p:nvSpPr>
        <p:spPr>
          <a:xfrm>
            <a:off x="0" y="4392221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12">
            <a:extLst>
              <a:ext uri="{FF2B5EF4-FFF2-40B4-BE49-F238E27FC236}">
                <a16:creationId xmlns:a16="http://schemas.microsoft.com/office/drawing/2014/main" xmlns="" id="{937F3AB1-CCCE-DA46-A7DA-A71849FEA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462" y="1109894"/>
            <a:ext cx="3465571" cy="1587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8AC87-5FBA-0746-8866-81230AFE4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67" y="709884"/>
            <a:ext cx="6480493" cy="2387600"/>
          </a:xfr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F33109-551F-1F4B-92BD-D8A3CD8D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67" y="3602038"/>
            <a:ext cx="6480493" cy="666810"/>
          </a:xfrm>
        </p:spPr>
        <p:txBody>
          <a:bodyPr/>
          <a:lstStyle>
            <a:lvl1pPr marL="0" indent="0" algn="ctr">
              <a:buNone/>
              <a:defRPr sz="2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B5C7EA-28E5-DD41-817D-AA63577F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9DB8-53B8-4321-9825-65F8682FC0F5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EB5D0-DFD1-8543-82E9-9A12B6B9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6DC7D-AB72-DC4B-AC4E-9F198F83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5976A2A-2574-9446-A155-07F788DD437E}"/>
              </a:ext>
            </a:extLst>
          </p:cNvPr>
          <p:cNvSpPr txBox="1"/>
          <p:nvPr userDrawn="1"/>
        </p:nvSpPr>
        <p:spPr>
          <a:xfrm>
            <a:off x="360967" y="4961744"/>
            <a:ext cx="1147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«Содействие повышению уровня финансовой грамотности населения и развитию финансового образования в Российской Федерации» в рамках «Конкурсной поддержки инициатив в области развития финансовой грамотности и защиты прав потребителей»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43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4D9FE8-8152-1747-95C8-3563A04C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15E9-B3BF-4ADC-8CE4-8041810F8D66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F77EE-DD51-0C4A-8A60-DC80CFB6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976F1-5C84-7141-9165-5A8A8C9E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B9BC0A-5F18-5045-81C6-97394E343506}"/>
              </a:ext>
            </a:extLst>
          </p:cNvPr>
          <p:cNvSpPr/>
          <p:nvPr userDrawn="1"/>
        </p:nvSpPr>
        <p:spPr>
          <a:xfrm>
            <a:off x="0" y="6075085"/>
            <a:ext cx="12192000" cy="783935"/>
          </a:xfrm>
          <a:prstGeom prst="rect">
            <a:avLst/>
          </a:prstGeom>
          <a:solidFill>
            <a:srgbClr val="F6E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5D74CD-A2B5-4A4E-870E-87B864CB234B}"/>
              </a:ext>
            </a:extLst>
          </p:cNvPr>
          <p:cNvSpPr/>
          <p:nvPr userDrawn="1"/>
        </p:nvSpPr>
        <p:spPr>
          <a:xfrm>
            <a:off x="0" y="6456185"/>
            <a:ext cx="12192000" cy="416804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4A975-1751-534E-AAE0-9EA7434A7A20}"/>
              </a:ext>
            </a:extLst>
          </p:cNvPr>
          <p:cNvSpPr/>
          <p:nvPr userDrawn="1"/>
        </p:nvSpPr>
        <p:spPr>
          <a:xfrm>
            <a:off x="0" y="6255379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706D5-EA6E-7E48-93E4-3C807E2703CF}"/>
              </a:ext>
            </a:extLst>
          </p:cNvPr>
          <p:cNvSpPr/>
          <p:nvPr userDrawn="1"/>
        </p:nvSpPr>
        <p:spPr>
          <a:xfrm>
            <a:off x="0" y="6081208"/>
            <a:ext cx="12192000" cy="94343"/>
          </a:xfrm>
          <a:prstGeom prst="rect">
            <a:avLst/>
          </a:prstGeom>
          <a:solidFill>
            <a:srgbClr val="3A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75FC1-4F48-8242-8097-6FEED50A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1" y="356526"/>
            <a:ext cx="10634208" cy="667609"/>
          </a:xfrm>
        </p:spPr>
        <p:txBody>
          <a:bodyPr anchor="t">
            <a:normAutofit/>
          </a:bodyPr>
          <a:lstStyle>
            <a:lvl1pPr>
              <a:defRPr sz="3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4CB4CF-3B41-BE4F-B0DF-426D8B5E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91" y="1619797"/>
            <a:ext cx="10634209" cy="4217267"/>
          </a:xfrm>
        </p:spPr>
        <p:txBody>
          <a:bodyPr/>
          <a:lstStyle>
            <a:lvl1pPr>
              <a:buClr>
                <a:srgbClr val="3A6D89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Clr>
                <a:srgbClr val="3A6D89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buClr>
                <a:srgbClr val="3A6D89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buClr>
                <a:srgbClr val="3A6D89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buClr>
                <a:srgbClr val="3A6D89"/>
              </a:buCl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ru-RU" dirty="0"/>
          </a:p>
        </p:txBody>
      </p:sp>
      <p:cxnSp>
        <p:nvCxnSpPr>
          <p:cNvPr id="20" name="Прямая соединительная линия 6">
            <a:extLst>
              <a:ext uri="{FF2B5EF4-FFF2-40B4-BE49-F238E27FC236}">
                <a16:creationId xmlns:a16="http://schemas.microsoft.com/office/drawing/2014/main" xmlns="" id="{F9D5EC11-F280-224C-9162-70C06B757595}"/>
              </a:ext>
            </a:extLst>
          </p:cNvPr>
          <p:cNvCxnSpPr>
            <a:cxnSpLocks/>
          </p:cNvCxnSpPr>
          <p:nvPr userDrawn="1"/>
        </p:nvCxnSpPr>
        <p:spPr>
          <a:xfrm>
            <a:off x="0" y="1144588"/>
            <a:ext cx="953589" cy="0"/>
          </a:xfrm>
          <a:prstGeom prst="line">
            <a:avLst/>
          </a:prstGeom>
          <a:ln w="50800" cap="sq">
            <a:solidFill>
              <a:srgbClr val="F6E4D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6">
            <a:extLst>
              <a:ext uri="{FF2B5EF4-FFF2-40B4-BE49-F238E27FC236}">
                <a16:creationId xmlns:a16="http://schemas.microsoft.com/office/drawing/2014/main" xmlns="" id="{7E4FD5D5-154C-234C-B286-8790A6769B7B}"/>
              </a:ext>
            </a:extLst>
          </p:cNvPr>
          <p:cNvCxnSpPr>
            <a:cxnSpLocks/>
          </p:cNvCxnSpPr>
          <p:nvPr userDrawn="1"/>
        </p:nvCxnSpPr>
        <p:spPr>
          <a:xfrm>
            <a:off x="359795" y="-1"/>
            <a:ext cx="0" cy="1619798"/>
          </a:xfrm>
          <a:prstGeom prst="line">
            <a:avLst/>
          </a:prstGeom>
          <a:ln w="50800" cap="flat">
            <a:solidFill>
              <a:srgbClr val="F6E4D3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6">
            <a:extLst>
              <a:ext uri="{FF2B5EF4-FFF2-40B4-BE49-F238E27FC236}">
                <a16:creationId xmlns:a16="http://schemas.microsoft.com/office/drawing/2014/main" xmlns="" id="{CB0AD6CC-2173-4A4B-BCA9-DE613BEB74C4}"/>
              </a:ext>
            </a:extLst>
          </p:cNvPr>
          <p:cNvCxnSpPr>
            <a:cxnSpLocks/>
          </p:cNvCxnSpPr>
          <p:nvPr userDrawn="1"/>
        </p:nvCxnSpPr>
        <p:spPr>
          <a:xfrm>
            <a:off x="0" y="1262154"/>
            <a:ext cx="953589" cy="0"/>
          </a:xfrm>
          <a:prstGeom prst="line">
            <a:avLst/>
          </a:prstGeom>
          <a:ln w="50800" cap="sq">
            <a:solidFill>
              <a:srgbClr val="3A6D89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6">
            <a:extLst>
              <a:ext uri="{FF2B5EF4-FFF2-40B4-BE49-F238E27FC236}">
                <a16:creationId xmlns:a16="http://schemas.microsoft.com/office/drawing/2014/main" xmlns="" id="{99C1C76E-DFE0-9946-AD9A-750646798508}"/>
              </a:ext>
            </a:extLst>
          </p:cNvPr>
          <p:cNvCxnSpPr>
            <a:cxnSpLocks/>
          </p:cNvCxnSpPr>
          <p:nvPr userDrawn="1"/>
        </p:nvCxnSpPr>
        <p:spPr>
          <a:xfrm>
            <a:off x="464298" y="0"/>
            <a:ext cx="0" cy="1619797"/>
          </a:xfrm>
          <a:prstGeom prst="line">
            <a:avLst/>
          </a:prstGeom>
          <a:ln w="50800" cap="flat">
            <a:solidFill>
              <a:srgbClr val="3A6D89"/>
            </a:solidFill>
            <a:bevel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88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47DCE-7F84-0047-834B-03A1234F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78C2DA-EE3D-D04B-A65E-F6A57A56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68946-785E-6643-B201-01B0A110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99BE-09D7-4BE2-8742-39A547926BF2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29D9C1-CF25-AE4D-B863-3B2BC9C4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8C1B8-7CDD-6F48-8F5D-0FF2330D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99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3E6D9-E5EC-7840-B40F-B82316B7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8B1CB-DD72-0E48-B58C-DBC70303D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B7FD5E-937E-4240-ACD6-074C00E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E99130-6365-E242-964B-926A3AEA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D9A4-0544-49E2-8972-F192A5BFBB7F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9BF8A-FADA-1E43-9EDE-E89675DE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3C8979-005D-6648-9337-609D8CCD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7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4B971-210B-FF4A-AD0E-441C84BF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78D163-8E59-164F-B573-BC1BB097C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575D06-A968-D84E-8B53-BE45CA58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2861ED-5A32-D948-9B74-143F58A22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1C03DF-0A72-E04B-93B5-3DF4634A2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361BB7-63C3-6D43-808F-04C0F1BF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229D-435E-4343-A87D-BDA2319CCBD1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752178-167F-4A47-BAD4-53F75127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30950B-25C3-5F41-B77A-A778413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02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B3160A-3564-B54E-A90C-AE53A92B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3F18D5-7834-FF43-B268-EDD1A2489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CAC4C-1D1C-BE4C-A061-4ADCD3BFF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C165-023F-4E0F-9D8E-D6CDF855C74A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376D48-1D65-1543-8CFF-0374D2663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DDDFF-BEEE-B442-91DC-7C4DA9691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71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61" r:id="rId4"/>
    <p:sldLayoutId id="2147483649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4660F6-5DCB-A54A-B94B-78EA47EF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ИНТЕЛЛЕКТУАЛЬНОГО ШОУ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20000" y="1440000"/>
            <a:ext cx="10826006" cy="3377660"/>
          </a:xfrm>
        </p:spPr>
        <p:txBody>
          <a:bodyPr>
            <a:normAutofit/>
          </a:bodyPr>
          <a:lstStyle/>
          <a:p>
            <a:pPr marL="531813" indent="-531813">
              <a:buFont typeface="Wingdings" panose="05000000000000000000" pitchFamily="2" charset="2"/>
              <a:buChar char="v"/>
            </a:pPr>
            <a:r>
              <a:rPr lang="ru-RU" dirty="0"/>
              <a:t>5</a:t>
            </a:r>
            <a:r>
              <a:rPr lang="en-US" dirty="0" smtClean="0"/>
              <a:t> </a:t>
            </a:r>
            <a:r>
              <a:rPr lang="ru-RU" dirty="0"/>
              <a:t>интеллектуальных раундов</a:t>
            </a:r>
            <a:endParaRPr lang="en-US" dirty="0"/>
          </a:p>
          <a:p>
            <a:pPr marL="531813" indent="-531813">
              <a:buFont typeface="Wingdings" panose="05000000000000000000" pitchFamily="2" charset="2"/>
              <a:buChar char="v"/>
            </a:pPr>
            <a:endParaRPr lang="en-US" sz="1050" dirty="0"/>
          </a:p>
          <a:p>
            <a:pPr marL="531813" indent="-531813">
              <a:buFont typeface="Wingdings" panose="05000000000000000000" pitchFamily="2" charset="2"/>
              <a:buChar char="v"/>
            </a:pPr>
            <a:r>
              <a:rPr lang="ru-RU" dirty="0"/>
              <a:t>По итогам каждого раунда начисляются баллы</a:t>
            </a:r>
            <a:endParaRPr lang="en-US" dirty="0"/>
          </a:p>
          <a:p>
            <a:pPr marL="531813" indent="-531813">
              <a:buFont typeface="Wingdings" panose="05000000000000000000" pitchFamily="2" charset="2"/>
              <a:buChar char="v"/>
            </a:pPr>
            <a:endParaRPr lang="en-US" sz="1050" dirty="0"/>
          </a:p>
          <a:p>
            <a:pPr marL="531813" indent="-531813">
              <a:buFont typeface="Wingdings" panose="05000000000000000000" pitchFamily="2" charset="2"/>
              <a:buChar char="v"/>
            </a:pPr>
            <a:r>
              <a:rPr lang="ru-RU" dirty="0"/>
              <a:t>Ответ засчитывается только, когда он озвучен капитаном</a:t>
            </a:r>
            <a:endParaRPr lang="en-US" dirty="0"/>
          </a:p>
          <a:p>
            <a:pPr marL="531813" indent="-531813">
              <a:buFont typeface="Wingdings" panose="05000000000000000000" pitchFamily="2" charset="2"/>
              <a:buChar char="v"/>
            </a:pPr>
            <a:endParaRPr lang="ru-RU" sz="1050" dirty="0"/>
          </a:p>
          <a:p>
            <a:pPr marL="531813" indent="-531813">
              <a:buFont typeface="Wingdings" panose="05000000000000000000" pitchFamily="2" charset="2"/>
              <a:buChar char="v"/>
            </a:pPr>
            <a:r>
              <a:rPr lang="ru-RU" dirty="0"/>
              <a:t>Подсказки запрещены</a:t>
            </a:r>
          </a:p>
          <a:p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80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  <a:alpha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№2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С какого возраста молодые люди могут официально работать полный рабочий день</a:t>
            </a:r>
            <a:r>
              <a:rPr lang="ru-RU" dirty="0" smtClean="0">
                <a:latin typeface="FreeSetC"/>
              </a:rPr>
              <a:t>?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Ответ: </a:t>
            </a:r>
            <a:r>
              <a:rPr lang="ru-RU" b="1" dirty="0" smtClean="0">
                <a:latin typeface="FreeSetC"/>
              </a:rPr>
              <a:t>18 ЛЕТ</a:t>
            </a:r>
            <a:endParaRPr lang="ru-RU" b="1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48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  <a:alpha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№3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Деньги, используемые для оплаты покупок в интернете, или деньги на банковской карте или счете мобильного телефона, что это?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Ответ: </a:t>
            </a:r>
            <a:r>
              <a:rPr lang="ru-RU" b="1" dirty="0" smtClean="0">
                <a:latin typeface="FreeSetC"/>
              </a:rPr>
              <a:t>ЭЛЕКТРОННЫЕ ДЕНЬГИ</a:t>
            </a:r>
            <a:endParaRPr lang="ru-RU" b="1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955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  <a:alpha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№4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Какую информацию вам нужно знать, чтобы снять деньги с банковской карты в банкомате? </a:t>
            </a:r>
            <a:endParaRPr lang="ru-RU" dirty="0" smtClean="0">
              <a:latin typeface="FreeSetC"/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Ответ: </a:t>
            </a:r>
            <a:r>
              <a:rPr lang="ru-RU" b="1" dirty="0" smtClean="0">
                <a:latin typeface="FreeSetC"/>
              </a:rPr>
              <a:t>ПИН-код</a:t>
            </a:r>
            <a:endParaRPr lang="ru-RU" b="1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330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  <a:alpha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№5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Как называется массовая рассылка нежелательной почты, писем с рекламным текстом или смс с просьбой перейти по ссылке</a:t>
            </a:r>
            <a:r>
              <a:rPr lang="ru-RU" dirty="0" smtClean="0">
                <a:latin typeface="FreeSetC"/>
              </a:rPr>
              <a:t>?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Ответ</a:t>
            </a:r>
            <a:r>
              <a:rPr lang="ru-RU" dirty="0" smtClean="0">
                <a:latin typeface="FreeSetC"/>
              </a:rPr>
              <a:t>: </a:t>
            </a:r>
            <a:r>
              <a:rPr lang="ru-RU" b="1" dirty="0" smtClean="0">
                <a:latin typeface="FreeSetC"/>
              </a:rPr>
              <a:t>СПАМ</a:t>
            </a:r>
            <a:endParaRPr lang="ru-RU" b="1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4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№2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ПОДОЗРИТЕЛЬНАЯ </a:t>
            </a:r>
          </a:p>
          <a:p>
            <a:pPr marL="0" indent="0" algn="ctr">
              <a:buNone/>
            </a:pPr>
            <a:r>
              <a:rPr lang="ru-RU" sz="8800" dirty="0" smtClean="0"/>
              <a:t>ИСТОРИЯ</a:t>
            </a:r>
            <a:endParaRPr lang="ru-RU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040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№1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2000" b="1" dirty="0">
                <a:cs typeface="Tahoma" panose="020B0604030504040204" pitchFamily="34" charset="0"/>
              </a:rPr>
              <a:t>Поликарп </a:t>
            </a:r>
            <a:r>
              <a:rPr lang="ru-RU" sz="2000" b="1" dirty="0" err="1">
                <a:cs typeface="Tahoma" panose="020B0604030504040204" pitchFamily="34" charset="0"/>
              </a:rPr>
              <a:t>Поликарпычу</a:t>
            </a:r>
            <a:r>
              <a:rPr lang="ru-RU" sz="2000" b="1" dirty="0">
                <a:cs typeface="Tahoma" panose="020B0604030504040204" pitchFamily="34" charset="0"/>
              </a:rPr>
              <a:t> пришло следующее сообщение: «Уважаемый клиент! В компьютерной системе банка произошел технический сбой. Для восстановления денег на счете, пожалуйста, подтвердите ваши данные путем ввода </a:t>
            </a:r>
            <a:r>
              <a:rPr lang="en-US" sz="2000" b="1" dirty="0">
                <a:cs typeface="Tahoma" panose="020B0604030504040204" pitchFamily="34" charset="0"/>
              </a:rPr>
              <a:t>PIN-</a:t>
            </a:r>
            <a:r>
              <a:rPr lang="ru-RU" sz="2000" b="1" dirty="0">
                <a:cs typeface="Tahoma" panose="020B0604030504040204" pitchFamily="34" charset="0"/>
              </a:rPr>
              <a:t>кода по ссылке </a:t>
            </a:r>
            <a:r>
              <a:rPr lang="en-US" sz="2000" b="1" dirty="0">
                <a:cs typeface="Tahoma" panose="020B0604030504040204" pitchFamily="34" charset="0"/>
              </a:rPr>
              <a:t>smelkrolik.bank-online.ru</a:t>
            </a:r>
            <a:r>
              <a:rPr lang="ru-RU" sz="2000" b="1" dirty="0">
                <a:cs typeface="Tahoma" panose="020B0604030504040204" pitchFamily="34" charset="0"/>
              </a:rPr>
              <a:t>. С уважением, банк «Смелый кролик»». Что делать?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Не предоставлять </a:t>
            </a:r>
            <a:r>
              <a:rPr lang="en-US" sz="1900" dirty="0">
                <a:solidFill>
                  <a:prstClr val="black"/>
                </a:solidFill>
                <a:cs typeface="Tahoma" panose="020B0604030504040204" pitchFamily="34" charset="0"/>
              </a:rPr>
              <a:t>PIN-</a:t>
            </a: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код, банк не может его запрашивать, это мошенники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Проверить адрес ссылки: если ссылка совпадает с адресом вашего банка, то ввести </a:t>
            </a:r>
            <a:r>
              <a:rPr lang="en-US" sz="1900" dirty="0">
                <a:solidFill>
                  <a:prstClr val="black"/>
                </a:solidFill>
                <a:cs typeface="Tahoma" panose="020B0604030504040204" pitchFamily="34" charset="0"/>
              </a:rPr>
              <a:t>PIN-</a:t>
            </a: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код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Позвонить по номеру, с которого отправлено сообщение, и уточнить информацию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endParaRPr lang="ru-RU" sz="3200" dirty="0" smtClean="0">
              <a:latin typeface="FreeSetC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9591" y="3759200"/>
            <a:ext cx="10634209" cy="0"/>
          </a:xfrm>
          <a:prstGeom prst="line">
            <a:avLst/>
          </a:prstGeom>
          <a:ln w="152400" cmpd="dbl">
            <a:gradFill>
              <a:gsLst>
                <a:gs pos="0">
                  <a:srgbClr val="FCE6A3"/>
                </a:gs>
                <a:gs pos="100000">
                  <a:srgbClr val="E48B9A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164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№2</a:t>
            </a:r>
          </a:p>
          <a:p>
            <a:pPr marL="0" lvl="0" indent="0">
              <a:buNone/>
            </a:pPr>
            <a:r>
              <a:rPr lang="ru-RU" sz="2000" b="1" dirty="0"/>
              <a:t>Стоит ли Поликарпу </a:t>
            </a:r>
            <a:r>
              <a:rPr lang="ru-RU" sz="2000" b="1" dirty="0" err="1"/>
              <a:t>Поликарпычу</a:t>
            </a:r>
            <a:r>
              <a:rPr lang="ru-RU" sz="2000" b="1" dirty="0"/>
              <a:t> снимать деньги в этом банкомате?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solidFill>
                  <a:prstClr val="black"/>
                </a:solidFill>
                <a:cs typeface="Helvetica"/>
              </a:rPr>
              <a:t>Да, все, что находится в здании банка </a:t>
            </a:r>
            <a:r>
              <a:rPr lang="ru-RU" sz="1900" dirty="0" smtClean="0">
                <a:solidFill>
                  <a:prstClr val="black"/>
                </a:solidFill>
                <a:cs typeface="Helvetica"/>
              </a:rPr>
              <a:t>безопасно</a:t>
            </a:r>
            <a:endParaRPr lang="ru-RU" sz="1900" dirty="0">
              <a:solidFill>
                <a:prstClr val="black"/>
              </a:solidFill>
              <a:cs typeface="Helvetica"/>
            </a:endParaRPr>
          </a:p>
          <a:p>
            <a:pPr marL="432054" indent="-432054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Нужно подергать накладку: если не снимается, значит, </a:t>
            </a:r>
            <a:r>
              <a:rPr lang="ru-RU" sz="1900" dirty="0" smtClean="0">
                <a:solidFill>
                  <a:prstClr val="black"/>
                </a:solidFill>
                <a:cs typeface="Tahoma" panose="020B0604030504040204" pitchFamily="34" charset="0"/>
              </a:rPr>
              <a:t>можно спокойно снимать деньги</a:t>
            </a:r>
            <a:endParaRPr lang="ru-RU" sz="1900" dirty="0">
              <a:solidFill>
                <a:prstClr val="black"/>
              </a:solidFill>
              <a:cs typeface="Tahoma" panose="020B0604030504040204" pitchFamily="34" charset="0"/>
            </a:endParaRPr>
          </a:p>
          <a:p>
            <a:pPr marL="432054" indent="-432054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900" dirty="0">
                <a:solidFill>
                  <a:prstClr val="black"/>
                </a:solidFill>
                <a:cs typeface="Tahoma" panose="020B0604030504040204" pitchFamily="34" charset="0"/>
              </a:rPr>
              <a:t>Нет, на банкоматах не должно быть никаких </a:t>
            </a:r>
            <a:r>
              <a:rPr lang="ru-RU" sz="1900" dirty="0" smtClean="0">
                <a:solidFill>
                  <a:prstClr val="black"/>
                </a:solidFill>
                <a:cs typeface="Tahoma" panose="020B0604030504040204" pitchFamily="34" charset="0"/>
              </a:rPr>
              <a:t>накладок</a:t>
            </a:r>
            <a:endParaRPr lang="ru-RU" sz="1900" dirty="0">
              <a:solidFill>
                <a:prstClr val="black"/>
              </a:solidFill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9591" y="3187700"/>
            <a:ext cx="10634209" cy="0"/>
          </a:xfrm>
          <a:prstGeom prst="line">
            <a:avLst/>
          </a:prstGeom>
          <a:ln w="152400" cmpd="dbl">
            <a:gradFill>
              <a:gsLst>
                <a:gs pos="0">
                  <a:srgbClr val="FCE6A3"/>
                </a:gs>
                <a:gs pos="100000">
                  <a:srgbClr val="E48B9A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7178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№2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endParaRPr lang="ru-RU" sz="3200" dirty="0" smtClean="0">
              <a:latin typeface="FreeSetC"/>
            </a:endParaRPr>
          </a:p>
        </p:txBody>
      </p:sp>
      <p:pic>
        <p:nvPicPr>
          <p:cNvPr id="7" name="Picture 2" descr="Картинки по запросу накладки на банком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91" y="2290900"/>
            <a:ext cx="10138909" cy="33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522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№3</a:t>
            </a:r>
          </a:p>
        </p:txBody>
      </p:sp>
      <p:pic>
        <p:nvPicPr>
          <p:cNvPr id="7" name="Picture 2" descr="Картинки по запросу банковская 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91" y="2325037"/>
            <a:ext cx="5271601" cy="33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48" y="2364439"/>
            <a:ext cx="5327651" cy="32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47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№3</a:t>
            </a:r>
          </a:p>
          <a:p>
            <a:pPr marL="0" indent="0">
              <a:buNone/>
            </a:pPr>
            <a:r>
              <a:rPr lang="ru-RU" sz="2000" b="1" dirty="0"/>
              <a:t>Стоит ли воспользоваться предложением этого интернет-магазина</a:t>
            </a:r>
            <a:r>
              <a:rPr lang="ru-RU" sz="2000" b="1" dirty="0" smtClean="0"/>
              <a:t>?</a:t>
            </a:r>
            <a:endPara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 smtClean="0">
              <a:cs typeface="Tahoma" panose="020B060403050404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cs typeface="Tahoma" panose="020B0604030504040204" pitchFamily="34" charset="0"/>
              </a:rPr>
              <a:t>Нет, нельзя вводить данные своей карты в интернете – </a:t>
            </a:r>
            <a:br>
              <a:rPr lang="ru-RU" sz="2000" dirty="0">
                <a:solidFill>
                  <a:prstClr val="black"/>
                </a:solidFill>
                <a:cs typeface="Tahoma" panose="020B0604030504040204" pitchFamily="34" charset="0"/>
              </a:rPr>
            </a:br>
            <a:r>
              <a:rPr lang="ru-RU" sz="2000" dirty="0">
                <a:solidFill>
                  <a:prstClr val="black"/>
                </a:solidFill>
                <a:cs typeface="Tahoma" panose="020B0604030504040204" pitchFamily="34" charset="0"/>
              </a:rPr>
              <a:t>это слишком опасно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cs typeface="Tahoma" panose="020B0604030504040204" pitchFamily="34" charset="0"/>
              </a:rPr>
              <a:t>Нет, можно вводить все, кроме CVV-кода, этот сайт точно принадлежит мошенникам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cs typeface="Tahoma" panose="020B0604030504040204" pitchFamily="34" charset="0"/>
              </a:rPr>
              <a:t>Да, если сайт в адрес начинается с букв </a:t>
            </a:r>
            <a:r>
              <a:rPr lang="ru-RU" sz="2000" dirty="0" err="1">
                <a:solidFill>
                  <a:prstClr val="black"/>
                </a:solidFill>
                <a:cs typeface="Tahoma" panose="020B0604030504040204" pitchFamily="34" charset="0"/>
              </a:rPr>
              <a:t>https</a:t>
            </a:r>
            <a:r>
              <a:rPr lang="ru-RU" sz="2000" dirty="0">
                <a:solidFill>
                  <a:prstClr val="black"/>
                </a:solidFill>
                <a:cs typeface="Tahoma" panose="020B0604030504040204" pitchFamily="34" charset="0"/>
              </a:rPr>
              <a:t>, это означает безопасное соединение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9591" y="3073400"/>
            <a:ext cx="10634209" cy="0"/>
          </a:xfrm>
          <a:prstGeom prst="line">
            <a:avLst/>
          </a:prstGeom>
          <a:ln w="152400" cmpd="dbl">
            <a:gradFill>
              <a:gsLst>
                <a:gs pos="0">
                  <a:srgbClr val="FCE6A3"/>
                </a:gs>
                <a:gs pos="100000">
                  <a:srgbClr val="E48B9A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42949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</a:t>
            </a:r>
            <a:r>
              <a:rPr lang="ru-RU" dirty="0"/>
              <a:t>ИНТЕЛЛЕКТУАЛЬНОГО ШОУ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8638" lvl="0" indent="-528638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dirty="0"/>
              <a:t>Уважай своих </a:t>
            </a:r>
            <a:r>
              <a:rPr lang="ru-RU" dirty="0" smtClean="0"/>
              <a:t>партнеров</a:t>
            </a:r>
          </a:p>
          <a:p>
            <a:pPr marL="528638" indent="-528638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dirty="0"/>
              <a:t>Умей выслушать другого</a:t>
            </a:r>
          </a:p>
          <a:p>
            <a:pPr marL="528638" indent="-528638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dirty="0"/>
              <a:t>Не согласен – предлагай</a:t>
            </a:r>
          </a:p>
          <a:p>
            <a:pPr lvl="0">
              <a:lnSpc>
                <a:spcPct val="110000"/>
              </a:lnSpc>
            </a:pPr>
            <a:endParaRPr lang="ru-RU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486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№4</a:t>
            </a:r>
          </a:p>
          <a:p>
            <a:pPr marL="0" lvl="0" indent="0">
              <a:buNone/>
            </a:pPr>
            <a:r>
              <a:rPr lang="ru-RU" sz="1900" b="1" dirty="0" smtClean="0"/>
              <a:t>Поликарп </a:t>
            </a:r>
            <a:r>
              <a:rPr lang="ru-RU" sz="1900" b="1" dirty="0" err="1" smtClean="0"/>
              <a:t>Поликарпыч</a:t>
            </a:r>
            <a:r>
              <a:rPr lang="ru-RU" sz="1900" b="1" dirty="0" smtClean="0"/>
              <a:t> обнаружил пропажу банковской карты. Что ему следует сейчас сделать? </a:t>
            </a:r>
            <a:endParaRPr lang="ru-RU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3400" indent="-5334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  <a:cs typeface="Helvetica"/>
              </a:rPr>
              <a:t>Вернуться и поискать, у него настроено </a:t>
            </a:r>
            <a:r>
              <a:rPr lang="en-US" sz="1900" dirty="0" smtClean="0">
                <a:solidFill>
                  <a:prstClr val="black"/>
                </a:solidFill>
                <a:cs typeface="Helvetica"/>
              </a:rPr>
              <a:t>SMS</a:t>
            </a:r>
            <a:r>
              <a:rPr lang="ru-RU" sz="1900" dirty="0" smtClean="0">
                <a:solidFill>
                  <a:prstClr val="black"/>
                </a:solidFill>
                <a:cs typeface="Helvetica"/>
              </a:rPr>
              <a:t>-оповещение, пока никаких сообщений о том, что деньги были сняты, ему не приходило, а, значит, картой никто не воспользовался. </a:t>
            </a:r>
          </a:p>
          <a:p>
            <a:pPr marL="533400" indent="-5334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  <a:cs typeface="Helvetica"/>
              </a:rPr>
              <a:t>Позвонить в банк и заблокировать карту. </a:t>
            </a:r>
            <a:endParaRPr lang="ru-RU" sz="1900" dirty="0">
              <a:solidFill>
                <a:prstClr val="black"/>
              </a:solidFill>
              <a:cs typeface="Helvetica"/>
            </a:endParaRPr>
          </a:p>
          <a:p>
            <a:pPr marL="533400" indent="-5334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900" dirty="0" smtClean="0">
                <a:solidFill>
                  <a:prstClr val="black"/>
                </a:solidFill>
                <a:cs typeface="Helvetica"/>
              </a:rPr>
              <a:t>Вернуться  и поискать, ничего страшного не произойдет, так как у него карта </a:t>
            </a:r>
            <a:r>
              <a:rPr lang="ru-RU" sz="1900" dirty="0">
                <a:solidFill>
                  <a:prstClr val="black"/>
                </a:solidFill>
                <a:cs typeface="Helvetica"/>
              </a:rPr>
              <a:t>с чипом и требует ввода </a:t>
            </a:r>
            <a:r>
              <a:rPr lang="en-US" sz="1900" dirty="0">
                <a:solidFill>
                  <a:prstClr val="black"/>
                </a:solidFill>
                <a:cs typeface="Helvetica"/>
              </a:rPr>
              <a:t>PIN-</a:t>
            </a:r>
            <a:r>
              <a:rPr lang="ru-RU" sz="1900" dirty="0">
                <a:solidFill>
                  <a:prstClr val="black"/>
                </a:solidFill>
                <a:cs typeface="Helvetica"/>
              </a:rPr>
              <a:t>кода каждый раз</a:t>
            </a:r>
            <a:r>
              <a:rPr lang="ru-RU" sz="1900" dirty="0" smtClean="0">
                <a:solidFill>
                  <a:prstClr val="black"/>
                </a:solidFill>
                <a:cs typeface="Helvetica"/>
              </a:rPr>
              <a:t>, можно не переживать, что кто-то снимет с нее деньги. </a:t>
            </a:r>
            <a:endParaRPr lang="ru-RU" sz="1900" dirty="0">
              <a:solidFill>
                <a:prstClr val="black"/>
              </a:solidFill>
              <a:cs typeface="Helvetic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46591" y="3086100"/>
            <a:ext cx="10634209" cy="0"/>
          </a:xfrm>
          <a:prstGeom prst="line">
            <a:avLst/>
          </a:prstGeom>
          <a:ln w="152400" cmpd="dbl">
            <a:gradFill>
              <a:gsLst>
                <a:gs pos="0">
                  <a:srgbClr val="FCE6A3"/>
                </a:gs>
                <a:gs pos="100000">
                  <a:srgbClr val="E48B9A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1016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200" dirty="0" smtClean="0">
                <a:latin typeface="FreeSetC"/>
              </a:rPr>
              <a:t>Вопрос №5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800" b="1" dirty="0" smtClean="0"/>
              <a:t>Поликарп </a:t>
            </a:r>
            <a:r>
              <a:rPr lang="ru-RU" sz="1800" b="1" dirty="0" err="1"/>
              <a:t>Поликарпычу</a:t>
            </a:r>
            <a:r>
              <a:rPr lang="ru-RU" sz="1800" b="1" dirty="0"/>
              <a:t> позвонили, назвавшись представителем банка, и предложили улучшить обслуживание в интернет-банке. Его попросили сообщить код подтверждения для входа в интернет-банк. Что ему следует сделать</a:t>
            </a:r>
            <a:r>
              <a:rPr lang="ru-RU" sz="1800" b="1" dirty="0" smtClean="0"/>
              <a:t>?</a:t>
            </a:r>
          </a:p>
          <a:p>
            <a:pPr marL="457200" lvl="1" indent="0">
              <a:buNone/>
            </a:pPr>
            <a:endParaRPr lang="ru-RU" sz="1800" dirty="0"/>
          </a:p>
          <a:p>
            <a:pPr marL="457200" lvl="1" indent="0">
              <a:buNone/>
            </a:pPr>
            <a:endParaRPr lang="ru-RU" sz="1800" dirty="0"/>
          </a:p>
          <a:p>
            <a:pPr marL="457200" lvl="0" indent="-457200">
              <a:buFont typeface="+mj-lt"/>
              <a:buAutoNum type="arabicPeriod"/>
            </a:pPr>
            <a:r>
              <a:rPr lang="ru-RU" sz="1900" dirty="0" smtClean="0"/>
              <a:t>Сообщить код подтверждения, телефон и карта у него на руках – нет ничего подозрительного.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dirty="0" smtClean="0"/>
              <a:t>Сказать, что он лично перезвонит в банк, а затем действительно перезвонить и сообщить о факте такого звонка.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900" dirty="0" smtClean="0"/>
              <a:t>Сказать, что он не помнит код, и рассказать всю историю, приключившуюся с ним за сегодняшний день.</a:t>
            </a:r>
            <a:endParaRPr lang="ru-RU" sz="19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9591" y="3467100"/>
            <a:ext cx="10634209" cy="0"/>
          </a:xfrm>
          <a:prstGeom prst="line">
            <a:avLst/>
          </a:prstGeom>
          <a:ln w="152400" cmpd="dbl">
            <a:gradFill>
              <a:gsLst>
                <a:gs pos="0">
                  <a:srgbClr val="FCE6A3"/>
                </a:gs>
                <a:gs pos="100000">
                  <a:srgbClr val="E48B9A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2800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№3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ПРАВДА </a:t>
            </a:r>
          </a:p>
          <a:p>
            <a:pPr marL="0" indent="0" algn="ctr">
              <a:buNone/>
            </a:pPr>
            <a:r>
              <a:rPr lang="ru-RU" sz="8800" dirty="0" smtClean="0"/>
              <a:t>ИЛИ ЛОЖЬ</a:t>
            </a:r>
            <a:endParaRPr lang="ru-RU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205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ИЛИ ЛОЖЬ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Суждение №1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>
                <a:latin typeface="FreeSetC"/>
              </a:rPr>
              <a:t>Бизнес всегда приносит больший доход, по сравнению с наемным </a:t>
            </a:r>
            <a:r>
              <a:rPr lang="ru-RU" sz="3200" dirty="0" smtClean="0">
                <a:latin typeface="FreeSetC"/>
              </a:rPr>
              <a:t>трудом.</a:t>
            </a:r>
            <a:endParaRPr lang="ru-RU" sz="3200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759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ИЛИ ЛОЖЬ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Суждение №2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>
                <a:latin typeface="FreeSetC"/>
              </a:rPr>
              <a:t>Получение денег в долг </a:t>
            </a:r>
            <a:r>
              <a:rPr lang="ru-RU" sz="3200" dirty="0" smtClean="0">
                <a:latin typeface="FreeSetC"/>
              </a:rPr>
              <a:t>является </a:t>
            </a:r>
            <a:r>
              <a:rPr lang="ru-RU" sz="3200" dirty="0">
                <a:latin typeface="FreeSetC"/>
              </a:rPr>
              <a:t>доходом.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077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ИЛИ ЛОЖЬ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Суждение №3</a:t>
            </a:r>
            <a:endParaRPr lang="en-US" sz="3200" dirty="0" smtClean="0">
              <a:latin typeface="FreeSetC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Скидки </a:t>
            </a:r>
            <a:r>
              <a:rPr lang="ru-RU" sz="3200" dirty="0">
                <a:latin typeface="FreeSetC"/>
              </a:rPr>
              <a:t>и рекламные акции – приемы, которые могут спровоцировать лишние траты.</a:t>
            </a:r>
            <a:endParaRPr lang="en-US" sz="3200" dirty="0" smtClean="0">
              <a:latin typeface="FreeSetC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endParaRPr lang="en-US" sz="3200" dirty="0" smtClean="0">
              <a:latin typeface="FreeSetC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endParaRPr lang="ru-RU" sz="3200" dirty="0" smtClean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82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ИЛИ ЛОЖЬ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Суждение №4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Банковскую карту подросток может завести с 14 лет.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12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ПРАВДА ИЛИ ЛОЖЬ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Суждение №5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sz="3200" dirty="0" smtClean="0">
                <a:latin typeface="FreeSetC"/>
              </a:rPr>
              <a:t>Бизнес начинается с идеи о том, что может сделать предприниматель, что удовлетворить реально существующие потребности людей.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7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№4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ПОЕЗДКА В СОЧИ</a:t>
            </a:r>
            <a:endParaRPr lang="ru-RU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986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FreeSetC"/>
              </a:rPr>
              <a:t>Задача №1 Семья из трех человек.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Рассчитайте </a:t>
            </a:r>
            <a:r>
              <a:rPr lang="ru-RU" sz="2000" dirty="0"/>
              <a:t>стоимость всех вариантов билетов на поезд до Сочи.</a:t>
            </a:r>
            <a:endParaRPr lang="ru-RU" sz="2000" dirty="0">
              <a:latin typeface="FreeSetC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389179"/>
              </p:ext>
            </p:extLst>
          </p:nvPr>
        </p:nvGraphicFramePr>
        <p:xfrm>
          <a:off x="719591" y="2781299"/>
          <a:ext cx="9759950" cy="302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254"/>
                <a:gridCol w="2428638"/>
                <a:gridCol w="2392529"/>
                <a:gridCol w="2392529"/>
              </a:tblGrid>
              <a:tr h="6417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Фирменный поезд  из города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пути 19 часов.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Поезд проходит город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 транзитом.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пути 23 часа.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отправления, тип вагона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Цена билета на 1 человека (руб.)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отправления, тип вагона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Цена билета на 1 человека (руб.)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86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07:40, Поезд «Город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ru-RU" sz="1800">
                          <a:effectLst/>
                        </a:rPr>
                        <a:t> – Сочи» плацкарт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8650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11:50, Поезд «Город </a:t>
                      </a:r>
                      <a:r>
                        <a:rPr lang="en-US" sz="1800">
                          <a:effectLst/>
                        </a:rPr>
                        <a:t>A</a:t>
                      </a:r>
                      <a:r>
                        <a:rPr lang="ru-RU" sz="1800">
                          <a:effectLst/>
                        </a:rPr>
                        <a:t> – Город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ru-RU" sz="1800">
                          <a:effectLst/>
                        </a:rPr>
                        <a:t> – Сочи» плацкарт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8550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86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07:40, Поезд «Город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 – Сочи» купе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10750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11:50, Поезд «Город </a:t>
                      </a:r>
                      <a:r>
                        <a:rPr lang="en-US" sz="1800">
                          <a:effectLst/>
                        </a:rPr>
                        <a:t>A</a:t>
                      </a:r>
                      <a:r>
                        <a:rPr lang="ru-RU" sz="1800">
                          <a:effectLst/>
                        </a:rPr>
                        <a:t> – Город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ru-RU" sz="1800">
                          <a:effectLst/>
                        </a:rPr>
                        <a:t> – Сочи» плацкарт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9050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474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№1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dirty="0" smtClean="0"/>
              <a:t>ВИКТОРИНА</a:t>
            </a:r>
            <a:endParaRPr lang="ru-RU" sz="1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071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FreeSetC"/>
              </a:rPr>
              <a:t>Задача №1</a:t>
            </a:r>
            <a:endParaRPr lang="ru-RU" sz="2000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Рассчитайте </a:t>
            </a:r>
            <a:r>
              <a:rPr lang="ru-RU" sz="2000" dirty="0"/>
              <a:t>стоимость всех вариантов билетов на поезд до Сочи.</a:t>
            </a:r>
            <a:endParaRPr lang="ru-RU" sz="2000" dirty="0">
              <a:latin typeface="FreeSetC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5873628"/>
              </p:ext>
            </p:extLst>
          </p:nvPr>
        </p:nvGraphicFramePr>
        <p:xfrm>
          <a:off x="720000" y="2782800"/>
          <a:ext cx="9759950" cy="302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254"/>
                <a:gridCol w="2428638"/>
                <a:gridCol w="2392529"/>
                <a:gridCol w="2392529"/>
              </a:tblGrid>
              <a:tr h="64179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Фирменный поезд  из города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пути 19 часов.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Поезд проходит город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ru-RU" sz="1800">
                          <a:effectLst/>
                        </a:rPr>
                        <a:t> транзитом.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пути 23 часа.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 отправления, тип вагона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Стоимость билетов для всей семьи (руб</a:t>
                      </a:r>
                      <a:r>
                        <a:rPr lang="ru-RU" sz="1800" dirty="0">
                          <a:effectLst/>
                        </a:rPr>
                        <a:t>.)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 отправления, тип вагона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Стоимость билетов для всей семьи (руб.)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86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07:40, Поезд «Город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ru-RU" sz="1800">
                          <a:effectLst/>
                        </a:rPr>
                        <a:t> – Сочи» плацкарт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25 950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11:50, Поезд «Город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ru-RU" sz="1800" dirty="0">
                          <a:effectLst/>
                        </a:rPr>
                        <a:t> – Город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 – Сочи» плацкарт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25 650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869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07:40, Поезд «Город 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 – Сочи» купе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32 250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11:50, Поезд «Город </a:t>
                      </a:r>
                      <a:r>
                        <a:rPr lang="en-US" sz="1800">
                          <a:effectLst/>
                        </a:rPr>
                        <a:t>A</a:t>
                      </a:r>
                      <a:r>
                        <a:rPr lang="ru-RU" sz="1800">
                          <a:effectLst/>
                        </a:rPr>
                        <a:t> – Город </a:t>
                      </a:r>
                      <a:r>
                        <a:rPr lang="en-US" sz="1800">
                          <a:effectLst/>
                        </a:rPr>
                        <a:t>N</a:t>
                      </a:r>
                      <a:r>
                        <a:rPr lang="ru-RU" sz="1800">
                          <a:effectLst/>
                        </a:rPr>
                        <a:t> – Сочи» плацкарт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27 150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514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Задача №2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Но </a:t>
            </a:r>
            <a:r>
              <a:rPr lang="ru-RU" sz="2000" dirty="0"/>
              <a:t>до вокзала еще нужно доехать. Это можно сделать на " Такси", в котором по тарифу "Дневной" ожидание составляет: первые 2 мин  бесплатно, а далее 10 руб. за каждую минуту; стоимость  поездки: первые 5 км пути стоят 250 р., а далее 20 руб. за км.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О</a:t>
            </a:r>
            <a:r>
              <a:rPr lang="ru-RU" sz="2000" dirty="0" smtClean="0"/>
              <a:t>т </a:t>
            </a:r>
            <a:r>
              <a:rPr lang="ru-RU" sz="2000" dirty="0"/>
              <a:t>дома до вокзала ехать 36 километров, а спуститься к машине быстрее, чем за 5 минут </a:t>
            </a:r>
            <a:r>
              <a:rPr lang="ru-RU" sz="2000" dirty="0" smtClean="0"/>
              <a:t>семья </a:t>
            </a:r>
            <a:r>
              <a:rPr lang="ru-RU" sz="2000" dirty="0"/>
              <a:t>не </a:t>
            </a:r>
            <a:r>
              <a:rPr lang="ru-RU" sz="2000" dirty="0" smtClean="0"/>
              <a:t>сможет, </a:t>
            </a:r>
            <a:r>
              <a:rPr lang="ru-RU" sz="2000" dirty="0"/>
              <a:t>так как </a:t>
            </a:r>
            <a:r>
              <a:rPr lang="ru-RU" sz="2000" dirty="0" smtClean="0"/>
              <a:t>берет </a:t>
            </a:r>
            <a:r>
              <a:rPr lang="ru-RU" sz="2000" dirty="0"/>
              <a:t>в поездку большие и тяжелые чемоданы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Также </a:t>
            </a:r>
            <a:r>
              <a:rPr lang="ru-RU" sz="2000" dirty="0"/>
              <a:t>к вокзалу можно приехать на общественном транспорте, однако придется делать несколько пересадок. От дома сначала придется доехать до Центральной площади на маршрутном такси №23, проезд в котором стоит 50 рублей. Там пересесть на автобус №5а, проезд в котором стоит 30 рублей с человека. А после снова сесть на маршрутное такси №12В, идущее на вокзал, стоимость проезда в котором 60 рублей с человека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Какова будет разница в стоимости между удобным способом поездки на вокзал и </a:t>
            </a:r>
            <a:r>
              <a:rPr lang="ru-RU" sz="2000" dirty="0" smtClean="0"/>
              <a:t>дешевым</a:t>
            </a:r>
            <a:r>
              <a:rPr lang="ru-RU" sz="20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30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Задача №2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5207000" algn="l"/>
              </a:tabLst>
            </a:pPr>
            <a:r>
              <a:rPr lang="ru-RU" sz="2000" b="1" dirty="0" smtClean="0"/>
              <a:t>Поездка на такси</a:t>
            </a:r>
            <a:r>
              <a:rPr lang="ru-RU" sz="20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Ожидание (5 минут): </a:t>
            </a:r>
          </a:p>
          <a:p>
            <a:pPr marL="13462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2 мин. = </a:t>
            </a:r>
            <a:r>
              <a:rPr lang="ru-RU" sz="2000" dirty="0"/>
              <a:t>0</a:t>
            </a:r>
            <a:r>
              <a:rPr lang="ru-RU" sz="2000" dirty="0" smtClean="0"/>
              <a:t> рублей </a:t>
            </a:r>
          </a:p>
          <a:p>
            <a:pPr marL="13462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3 мин. = 30 рублей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Поездка (36 километров): </a:t>
            </a:r>
          </a:p>
          <a:p>
            <a:pPr marL="13462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5 км = 250 руб.</a:t>
            </a:r>
          </a:p>
          <a:p>
            <a:pPr marL="13462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31 км. = 620 руб.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Итого: </a:t>
            </a:r>
            <a:r>
              <a:rPr lang="ru-RU" sz="2000" b="1" dirty="0" smtClean="0">
                <a:solidFill>
                  <a:srgbClr val="00B050"/>
                </a:solidFill>
              </a:rPr>
              <a:t>900 рублей</a:t>
            </a: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 smtClean="0"/>
              <a:t>Поездка на общественном транспорте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Проезд на </a:t>
            </a:r>
            <a:r>
              <a:rPr lang="ru-RU" sz="2000" dirty="0"/>
              <a:t>маршрутном такси №</a:t>
            </a:r>
            <a:r>
              <a:rPr lang="ru-RU" sz="2000" dirty="0" smtClean="0"/>
              <a:t>23 = 150 руб.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Проезд на автобусе </a:t>
            </a:r>
            <a:r>
              <a:rPr lang="ru-RU" sz="2000" dirty="0"/>
              <a:t>№</a:t>
            </a:r>
            <a:r>
              <a:rPr lang="ru-RU" sz="2000" dirty="0" smtClean="0"/>
              <a:t>5а = 90 руб.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Проезд на маршрутном </a:t>
            </a:r>
            <a:r>
              <a:rPr lang="ru-RU" sz="2000" dirty="0"/>
              <a:t>такси №</a:t>
            </a:r>
            <a:r>
              <a:rPr lang="ru-RU" sz="2000" dirty="0" smtClean="0"/>
              <a:t>12 = 180 руб.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Итого: </a:t>
            </a:r>
            <a:r>
              <a:rPr lang="ru-RU" sz="2000" b="1" dirty="0" smtClean="0">
                <a:solidFill>
                  <a:srgbClr val="00B050"/>
                </a:solidFill>
              </a:rPr>
              <a:t>420 рублей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13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90" y="1429153"/>
            <a:ext cx="10634209" cy="4217267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FreeSetC"/>
              </a:rPr>
              <a:t>Задача №3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/>
              <a:t>Сравните наиболее дешевый и наиболее удобный</a:t>
            </a:r>
            <a:r>
              <a:rPr lang="en-US" sz="2000" dirty="0"/>
              <a:t> c </a:t>
            </a:r>
            <a:r>
              <a:rPr lang="ru-RU" sz="2000" dirty="0"/>
              <a:t>точки зрения размещения в номере </a:t>
            </a:r>
            <a:r>
              <a:rPr lang="ru-RU" sz="2000" dirty="0" smtClean="0"/>
              <a:t>варианты </a:t>
            </a:r>
            <a:r>
              <a:rPr lang="ru-RU" sz="2000" dirty="0"/>
              <a:t>отеля на 12 дней, при условии раннего бронирования.</a:t>
            </a:r>
            <a:endParaRPr lang="ru-RU" sz="2000" dirty="0">
              <a:latin typeface="FreeSetC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730372"/>
              </p:ext>
            </p:extLst>
          </p:nvPr>
        </p:nvGraphicFramePr>
        <p:xfrm>
          <a:off x="831046" y="2692400"/>
          <a:ext cx="10725953" cy="29540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02754"/>
                <a:gridCol w="1549400"/>
                <a:gridCol w="6273799"/>
              </a:tblGrid>
              <a:tr h="52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Отель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Цена за сутки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(за номер)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Дополнительные условия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  <a:tr h="91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«Гнездо ласточки»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Resort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Hotel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5500 </a:t>
                      </a:r>
                      <a:r>
                        <a:rPr lang="ru-RU" sz="1800" dirty="0" smtClean="0">
                          <a:effectLst/>
                        </a:rPr>
                        <a:t>руб.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(2-х местный)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Скидка 20% от общей  суммы при раннем бронировании.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Дополнительное место 1000 руб. в сутки.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Бесплатный трансфер от вокзала до отеля и обратно.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Парк-отель «Блюз»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7000 руб.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(3-местный)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Скидка 35% от общей  суммы при раннем бронировании. Бесплатный трансфер от вокзала до отеля и обратно.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  <a:tr h="80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Гостиница «</a:t>
                      </a:r>
                      <a:r>
                        <a:rPr lang="en-US" sz="1800">
                          <a:effectLst/>
                        </a:rPr>
                        <a:t>Aqua</a:t>
                      </a:r>
                      <a:r>
                        <a:rPr lang="ru-RU" sz="1800">
                          <a:effectLst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4000 руб.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(2-хместный)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Скидка 15% от общей  суммы за раннее бронирование.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Дополнительное место 2000 руб. в сутки.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Трансфер от вокзала до отеля и обратно стоит 1500 рублей.</a:t>
                      </a:r>
                      <a:endParaRPr lang="ru-RU" sz="1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7276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90" y="1322344"/>
            <a:ext cx="10634209" cy="4217267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FreeSetC"/>
              </a:rPr>
              <a:t>Задача №3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Сравните </a:t>
            </a:r>
            <a:r>
              <a:rPr lang="ru-RU" sz="2000" dirty="0"/>
              <a:t>наиболее </a:t>
            </a:r>
            <a:r>
              <a:rPr lang="ru-RU" sz="2000" dirty="0" smtClean="0"/>
              <a:t>дешевый и наиболее удобный</a:t>
            </a:r>
            <a:r>
              <a:rPr lang="en-US" sz="2000" dirty="0" smtClean="0"/>
              <a:t> c </a:t>
            </a:r>
            <a:r>
              <a:rPr lang="ru-RU" sz="2000" dirty="0" smtClean="0"/>
              <a:t>точки зрения размещения в номере варианты </a:t>
            </a:r>
            <a:r>
              <a:rPr lang="ru-RU" sz="2000" dirty="0"/>
              <a:t>отеля на 12 дней, при условии раннего бронирования.</a:t>
            </a:r>
            <a:endParaRPr lang="ru-RU" sz="2000" dirty="0">
              <a:latin typeface="FreeSetC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7028465"/>
              </p:ext>
            </p:extLst>
          </p:nvPr>
        </p:nvGraphicFramePr>
        <p:xfrm>
          <a:off x="660400" y="2692400"/>
          <a:ext cx="10896600" cy="284721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3400"/>
                <a:gridCol w="1714500"/>
                <a:gridCol w="2235200"/>
                <a:gridCol w="1955800"/>
                <a:gridCol w="1917700"/>
              </a:tblGrid>
              <a:tr h="520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Отель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Цена за сутки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(за номер)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Общая стоимость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Самый дешевый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Самый удобный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«Гнездо ласточки» </a:t>
                      </a:r>
                      <a:endParaRPr lang="ru-RU" sz="1800" dirty="0" smtClean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Resort</a:t>
                      </a: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Hotel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5500 </a:t>
                      </a: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руб.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(2-х местный)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62 400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Парк-отель «Блюз»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7000 руб.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(3-местный)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54 600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  <a:tr h="805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Гостиница «</a:t>
                      </a:r>
                      <a:r>
                        <a:rPr lang="en-US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Aqua</a:t>
                      </a:r>
                      <a:r>
                        <a:rPr lang="ru-RU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4000 руб.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(2-хместный)</a:t>
                      </a: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62 700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7990" marR="6799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0576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711" y="1252580"/>
            <a:ext cx="10634209" cy="4217267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FreeSetC"/>
              </a:rPr>
              <a:t>Задача №4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/>
              <a:t>В</a:t>
            </a:r>
            <a:r>
              <a:rPr lang="ru-RU" sz="2000" dirty="0" smtClean="0"/>
              <a:t>ы </a:t>
            </a:r>
            <a:r>
              <a:rPr lang="ru-RU" sz="2000" dirty="0"/>
              <a:t>хотите посетить парк "Ривьера", в котором  есть пять аттракционов: карусель, колесо обозрения, автодром, «Ромашка» и «Весёлый тир». В кассах продаётся шесть видов билетов, каждый из которых позволяет посетить один или два аттракциона</a:t>
            </a:r>
            <a:r>
              <a:rPr lang="ru-RU" sz="2000" dirty="0" smtClean="0"/>
              <a:t>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Родители дали вам на посещение парка 900 рублей. Билеты с какими номерами вы должны купить, чтобы посетить все пять аттракционов?</a:t>
            </a:r>
            <a:endParaRPr lang="ru-RU" sz="2000" dirty="0">
              <a:latin typeface="FreeSetC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370491"/>
              </p:ext>
            </p:extLst>
          </p:nvPr>
        </p:nvGraphicFramePr>
        <p:xfrm>
          <a:off x="955974" y="3767614"/>
          <a:ext cx="10397825" cy="2133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95313"/>
                <a:gridCol w="5331356"/>
                <a:gridCol w="327115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Номер билета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Набор аттракционов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Стоимость (руб.)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«Ромашка»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Колесо обозрения, карусель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Автодром, колесо обозрения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«Ромашка», автодром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350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«Весёлый тир», карусель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«Весёлый тир», «Ромашка»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400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289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91" y="1274357"/>
            <a:ext cx="10634209" cy="4217267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FreeSetC"/>
              </a:rPr>
              <a:t>Задача №4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/>
              <a:t>В</a:t>
            </a:r>
            <a:r>
              <a:rPr lang="ru-RU" sz="2000" dirty="0" smtClean="0"/>
              <a:t>ы </a:t>
            </a:r>
            <a:r>
              <a:rPr lang="ru-RU" sz="2000" dirty="0"/>
              <a:t>хотите посетить парк "Ривьера", в котором  есть пять аттракционов: карусель, колесо обозрения, автодром, «Ромашка» и «Весёлый тир». В кассах продаётся шесть видов билетов, каждый из которых позволяет посетить один или два аттракциона</a:t>
            </a:r>
            <a:r>
              <a:rPr lang="ru-RU" sz="2000" dirty="0" smtClean="0"/>
              <a:t>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Родители дали вам на посещение парка 900 рублей. Билеты с какими номерами вы должны купить, чтобы посетить все пять аттракционов?</a:t>
            </a:r>
            <a:endParaRPr lang="ru-RU" sz="2000" dirty="0">
              <a:latin typeface="FreeSetC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024318"/>
              </p:ext>
            </p:extLst>
          </p:nvPr>
        </p:nvGraphicFramePr>
        <p:xfrm>
          <a:off x="897087" y="3899694"/>
          <a:ext cx="10397825" cy="2133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95313"/>
                <a:gridCol w="5331356"/>
                <a:gridCol w="327115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Номер билета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Набор аттракционов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Стоимость (руб.)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«Ромашка»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200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Колесо обозрения, карусель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450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Автодром, колесо обозрения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200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«Ромашка», автодром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350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«Весёлый тир», карусель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</a:rPr>
                        <a:t>500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«Весёлый тир», «Ромашка»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400</a:t>
                      </a:r>
                      <a:endParaRPr lang="ru-RU" sz="2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5463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/>
              <a:t>Задача №5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/>
              <a:t>Папа хочет взять в аренду на 7 дней небольшой внедорожник для поездки в горы. Он выбирает из двух </a:t>
            </a:r>
            <a:r>
              <a:rPr lang="ru-RU" sz="1600" dirty="0" smtClean="0"/>
              <a:t>вариантов.</a:t>
            </a:r>
          </a:p>
          <a:p>
            <a:pPr marL="0" indent="0">
              <a:buNone/>
            </a:pPr>
            <a:r>
              <a:rPr lang="ru-RU" sz="1600" dirty="0"/>
              <a:t>За время аренды папа планирует проехать 300 км. </a:t>
            </a:r>
          </a:p>
          <a:p>
            <a:pPr marL="0" indent="0">
              <a:buNone/>
            </a:pPr>
            <a:r>
              <a:rPr lang="en-US" sz="1600" dirty="0"/>
              <a:t>Оцените разницу между полными стоимостями аренды автомобилей этих марок.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155357"/>
              </p:ext>
            </p:extLst>
          </p:nvPr>
        </p:nvGraphicFramePr>
        <p:xfrm>
          <a:off x="720000" y="3312458"/>
          <a:ext cx="10998200" cy="268194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2301"/>
                <a:gridCol w="4356100"/>
                <a:gridCol w="4749799"/>
              </a:tblGrid>
              <a:tr h="214055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Марка автомобиля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А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60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983219"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Комплектация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Автоматическая коробка передач.</a:t>
                      </a: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Мультимедийная система.</a:t>
                      </a: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Кондиционер.</a:t>
                      </a: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Лебедка.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Автоматическая коробка передач.</a:t>
                      </a: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Мультимедийная система.</a:t>
                      </a: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 контроль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Навигатор.</a:t>
                      </a:r>
                    </a:p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Панорамная крыша.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205349"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Стоимость аренды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4 400 рублей в сутки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4 500 рублей в сутки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56929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Расход </a:t>
                      </a:r>
                      <a:r>
                        <a:rPr lang="ru-RU" sz="1600" dirty="0" smtClean="0">
                          <a:effectLst/>
                        </a:rPr>
                        <a:t>бензина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15 </a:t>
                      </a:r>
                      <a:r>
                        <a:rPr lang="ru-RU" sz="1600" dirty="0" smtClean="0">
                          <a:effectLst/>
                        </a:rPr>
                        <a:t>литров на 100 километров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10 литров </a:t>
                      </a:r>
                      <a:r>
                        <a:rPr lang="ru-RU" sz="1600" dirty="0" smtClean="0">
                          <a:effectLst/>
                        </a:rPr>
                        <a:t>на 100 километров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13333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Бензин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АИ-95. Стоимость бензина 40 рублей за литр.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АИ-95. Стоимость бензина 40 рублей за литр.</a:t>
                      </a:r>
                      <a:endParaRPr lang="ru-RU" sz="1600" dirty="0">
                        <a:effectLst/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0424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/>
              <a:t>Задача №5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Папа хочет взять в аренду на </a:t>
            </a:r>
            <a:r>
              <a:rPr lang="ru-RU" sz="1800" b="1" dirty="0"/>
              <a:t>7</a:t>
            </a:r>
            <a:r>
              <a:rPr lang="ru-RU" sz="1800" dirty="0"/>
              <a:t> дней небольшой внедорожник для поездки в горы. Он выбирает из двух </a:t>
            </a:r>
            <a:r>
              <a:rPr lang="ru-RU" sz="1800" dirty="0" smtClean="0"/>
              <a:t>вариантов.</a:t>
            </a:r>
          </a:p>
          <a:p>
            <a:pPr marL="0" indent="0">
              <a:buNone/>
            </a:pPr>
            <a:r>
              <a:rPr lang="ru-RU" sz="1800" dirty="0"/>
              <a:t>За время аренды папа планирует проехать 300 км. </a:t>
            </a:r>
          </a:p>
          <a:p>
            <a:pPr marL="0" indent="0">
              <a:buNone/>
            </a:pPr>
            <a:r>
              <a:rPr lang="en-US" sz="1800" dirty="0"/>
              <a:t>Оцените разницу между полными стоимостями аренды автомобилей этих марок.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2215580"/>
              </p:ext>
            </p:extLst>
          </p:nvPr>
        </p:nvGraphicFramePr>
        <p:xfrm>
          <a:off x="720000" y="3591858"/>
          <a:ext cx="10998200" cy="121890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991700"/>
                <a:gridCol w="3352800"/>
                <a:gridCol w="3653700"/>
              </a:tblGrid>
              <a:tr h="214055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Марка автомобиля</a:t>
                      </a: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</a:t>
                      </a: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205349"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Стоимость </a:t>
                      </a: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аренды</a:t>
                      </a:r>
                      <a:r>
                        <a:rPr lang="en-US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</a:t>
                      </a:r>
                      <a:r>
                        <a:rPr lang="ru-RU" sz="1800" baseline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срок 7 дней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30 800 рублей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31 500 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56929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Стоимость бензина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1800 рублей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1200 рублей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13333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Полная стоимость</a:t>
                      </a:r>
                      <a:r>
                        <a:rPr lang="ru-RU" sz="1800" baseline="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аренды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32 600 рублей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32 700 рублей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8336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ПОЕЗДКА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Минимальный бюджет поездки в Сочи составил 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0846875"/>
              </p:ext>
            </p:extLst>
          </p:nvPr>
        </p:nvGraphicFramePr>
        <p:xfrm>
          <a:off x="720000" y="2385358"/>
          <a:ext cx="10913200" cy="208087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015267"/>
                <a:gridCol w="5897933"/>
              </a:tblGrid>
              <a:tr h="214055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Расходы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Минимальный бюджет (руб.)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214055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Стоимость билетов на поезд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25 650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214055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Поездка на вокзал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450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205349"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Номер в отеле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54 600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56929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Отдых в парке развлечений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900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13333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Аренда автомобиля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32 600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  <a:tr h="313333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ИТОГО</a:t>
                      </a:r>
                      <a:endParaRPr lang="ru-RU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  <a:tc>
                  <a:txBody>
                    <a:bodyPr/>
                    <a:lstStyle/>
                    <a:p>
                      <a:pPr marL="7938" indent="-793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115 200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CE6A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8536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№1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dirty="0">
                <a:latin typeface="FreeSetC"/>
              </a:rPr>
              <a:t>Это стимулирует нас покупать больше, чем нужно. Но с другой стороны информирует нас о разных свойствах товаров. Что это?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83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№5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КРОССВОРД</a:t>
            </a:r>
            <a:endParaRPr lang="ru-RU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77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8987460"/>
              </p:ext>
            </p:extLst>
          </p:nvPr>
        </p:nvGraphicFramePr>
        <p:xfrm>
          <a:off x="3238500" y="356526"/>
          <a:ext cx="5760000" cy="5486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41548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ИНТЕЛЛЕКТУАЛЬНОГО ШОУ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210588"/>
              </p:ext>
            </p:extLst>
          </p:nvPr>
        </p:nvGraphicFramePr>
        <p:xfrm>
          <a:off x="720000" y="1447802"/>
          <a:ext cx="10913200" cy="321472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015267"/>
                <a:gridCol w="5897933"/>
              </a:tblGrid>
              <a:tr h="535787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Команды</a:t>
                      </a: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Баллы</a:t>
                      </a: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35787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Команда 1</a:t>
                      </a: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35787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Команда 2</a:t>
                      </a: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 indent="-6305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35787">
                <a:tc>
                  <a:txBody>
                    <a:bodyPr/>
                    <a:lstStyle/>
                    <a:p>
                      <a:pPr marL="7938" indent="-7938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Команда 3</a:t>
                      </a: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938" indent="-793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35787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Команда 4</a:t>
                      </a: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  <a:tr h="535787">
                <a:tc>
                  <a:txBody>
                    <a:bodyPr/>
                    <a:lstStyle/>
                    <a:p>
                      <a:pPr marL="7938" indent="-79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938" indent="-793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307482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1.wp.com/www.youareunltd.com/site/wp-content/uploads/2018/05/Road_Arrow.jpg?fit=3697%2C1816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62" r="17832"/>
          <a:stretch/>
        </p:blipFill>
        <p:spPr bwMode="auto">
          <a:xfrm rot="16200000" flipV="1">
            <a:off x="5794275" y="320775"/>
            <a:ext cx="6081330" cy="54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s://orig10.deviantart.net/9ef2/f/2012/223/2/1/animated_resource___flag_by_misteraibo-d5as2v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671" y="5082406"/>
            <a:ext cx="968155" cy="9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67E-EAEE-334A-864B-342637A6F4F5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F6371915-9A2E-884E-A5CD-60731B59ACB8}"/>
              </a:ext>
            </a:extLst>
          </p:cNvPr>
          <p:cNvSpPr/>
          <p:nvPr/>
        </p:nvSpPr>
        <p:spPr>
          <a:xfrm>
            <a:off x="568800" y="3080504"/>
            <a:ext cx="766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9393" y="5514506"/>
            <a:ext cx="3020431" cy="5122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ru-RU" b="1" dirty="0" smtClean="0">
                <a:solidFill>
                  <a:srgbClr val="3335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ДОХОДЫ</a:t>
            </a:r>
            <a:endParaRPr lang="ru-RU" b="1" dirty="0">
              <a:solidFill>
                <a:srgbClr val="33354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Picture 4" descr="http://naxpetroleum.com/wp-content/uploads/2017/05/NAX_Icon_Set_Pind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1392" y="1805384"/>
            <a:ext cx="638305" cy="6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static.tildacdn.com/tild3737-3833-4566-a363-323437616164/map_icon_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336" y="4357311"/>
            <a:ext cx="637722" cy="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s://static.tildacdn.com/tild3266-3133-4538-b632-623833346338/3ba209767a58b27b2e5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331" y="1805385"/>
            <a:ext cx="644643" cy="6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40" name="Picture 32" descr="https://cdn.pixabay.com/photo/2018/05/01/15/06/marker-3365838_960_7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9393" y="3757981"/>
            <a:ext cx="431093" cy="6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00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№2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С какого возраста молодые люди могут официально работать полный рабочий день?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5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№3</a:t>
            </a:r>
            <a:endParaRPr lang="en-US" dirty="0" smtClean="0">
              <a:latin typeface="FreeSetC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Деньги, используемые для оплаты покупок в интернете, или деньги на банковской карте или счете мобильного телефона, что это? </a:t>
            </a:r>
            <a:endParaRPr lang="ru-RU" dirty="0" smtClean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5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№4</a:t>
            </a:r>
            <a:endParaRPr lang="en-US" dirty="0" smtClean="0">
              <a:latin typeface="FreeSetC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Какую информацию вам нужно знать, чтобы снять деньги с банковской карты в банкомате? </a:t>
            </a:r>
            <a:endParaRPr lang="ru-RU" dirty="0" smtClean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5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№5</a:t>
            </a:r>
            <a:endParaRPr lang="en-US" dirty="0" smtClean="0">
              <a:latin typeface="FreeSetC"/>
            </a:endParaRP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>
                <a:latin typeface="FreeSetC"/>
              </a:rPr>
              <a:t>Как называется массовая рассылка нежелательной почты, писем с рекламным текстом или смс с просьбой перейти по ссылке? </a:t>
            </a:r>
            <a:endParaRPr lang="ru-RU" dirty="0" smtClean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25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  <a:alpha val="50000"/>
              </a:schemeClr>
            </a:gs>
            <a:gs pos="50000">
              <a:schemeClr val="accent6">
                <a:lumMod val="40000"/>
                <a:lumOff val="60000"/>
                <a:alpha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840A-55B6-144F-808B-F7B67027CE7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Вопрос №1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u-RU" dirty="0">
                <a:latin typeface="FreeSetC"/>
              </a:rPr>
              <a:t>Это стимулирует нас покупать больше, чем нужно. Но с другой стороны информирует нас о разных свойствах товаров. Что это? </a:t>
            </a:r>
          </a:p>
          <a:p>
            <a:pPr marL="0" lv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ru-RU" dirty="0" smtClean="0">
                <a:latin typeface="FreeSetC"/>
              </a:rPr>
              <a:t>Ответ</a:t>
            </a:r>
            <a:r>
              <a:rPr lang="ru-RU" dirty="0">
                <a:latin typeface="FreeSetC"/>
              </a:rPr>
              <a:t>: </a:t>
            </a:r>
            <a:r>
              <a:rPr lang="ru-RU" b="1" dirty="0" smtClean="0">
                <a:latin typeface="FreeSetC"/>
              </a:rPr>
              <a:t>РЕКЛАМА</a:t>
            </a:r>
          </a:p>
          <a:p>
            <a:pPr marL="0" lvl="0" indent="0">
              <a:lnSpc>
                <a:spcPct val="110000"/>
              </a:lnSpc>
              <a:buNone/>
            </a:pPr>
            <a:endParaRPr lang="ru-RU" dirty="0">
              <a:latin typeface="FreeSet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57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9959</TotalTime>
  <Words>2109</Words>
  <Application>Microsoft Office PowerPoint</Application>
  <PresentationFormat>Произвольный</PresentationFormat>
  <Paragraphs>477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ПРАВИЛА ИНТЕЛЛЕКТУАЛЬНОГО ШОУ</vt:lpstr>
      <vt:lpstr>ПРАВИЛА ИНТЕЛЛЕКТУАЛЬНОГО ШОУ</vt:lpstr>
      <vt:lpstr>РАУНД №1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ВИКТОРИНА</vt:lpstr>
      <vt:lpstr>РАУНД №2</vt:lpstr>
      <vt:lpstr>ПОДОЗРИТЕЛЬНАЯ ИСТОРИЯ</vt:lpstr>
      <vt:lpstr>ПОДОЗРИТЕЛЬНАЯ ИСТОРИЯ</vt:lpstr>
      <vt:lpstr>ПОДОЗРИТЕЛЬНАЯ ИСТОРИЯ</vt:lpstr>
      <vt:lpstr>ПОДОЗРИТЕЛЬНАЯ ИСТОРИЯ</vt:lpstr>
      <vt:lpstr>ПОДОЗРИТЕЛЬНАЯ ИСТОРИЯ</vt:lpstr>
      <vt:lpstr>ПОДОЗРИТЕЛЬНАЯ ИСТОРИЯ</vt:lpstr>
      <vt:lpstr>ПОДОЗРИТЕЛЬНАЯ ИСТОРИЯ</vt:lpstr>
      <vt:lpstr>РАУНД №3</vt:lpstr>
      <vt:lpstr>ПРАВДА ИЛИ ЛОЖЬ</vt:lpstr>
      <vt:lpstr>ПРАВДА ИЛИ ЛОЖЬ</vt:lpstr>
      <vt:lpstr>ПРАВДА ИЛИ ЛОЖЬ</vt:lpstr>
      <vt:lpstr>ПРАВДА ИЛИ ЛОЖЬ</vt:lpstr>
      <vt:lpstr>ПРАВДА ИЛИ ЛОЖЬ</vt:lpstr>
      <vt:lpstr>РАУНД №4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ПОЕЗДКА В СОЧИ</vt:lpstr>
      <vt:lpstr>РАУНД №5</vt:lpstr>
      <vt:lpstr>КРОССВОРД</vt:lpstr>
      <vt:lpstr>ИТОГИ ИНТЕЛЛЕКТУАЛЬНОГО ШОУ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деньги,  и что от них ожидать?</dc:title>
  <dc:creator>Microsoft Office User</dc:creator>
  <cp:lastModifiedBy>Татьяна Васильевна</cp:lastModifiedBy>
  <cp:revision>121</cp:revision>
  <dcterms:created xsi:type="dcterms:W3CDTF">2019-11-07T13:06:38Z</dcterms:created>
  <dcterms:modified xsi:type="dcterms:W3CDTF">2023-11-22T10:14:09Z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6718122B-C331-4762-A900-331358391170</vt:lpwstr>
  </property>
  <property fmtid="{D5CDD505-2E9C-101B-9397-08002B2CF9AE}" pid="3" name="ArticulatePath">
    <vt:lpwstr>Шаблон презентации_7-8кл</vt:lpwstr>
  </property>
</Properties>
</file>