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tags/tag39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Default Extension="gif" ContentType="image/gif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74" r:id="rId2"/>
    <p:sldId id="275" r:id="rId3"/>
    <p:sldId id="287" r:id="rId4"/>
    <p:sldId id="288" r:id="rId5"/>
    <p:sldId id="289" r:id="rId6"/>
    <p:sldId id="290" r:id="rId7"/>
    <p:sldId id="291" r:id="rId8"/>
    <p:sldId id="292" r:id="rId9"/>
    <p:sldId id="293" r:id="rId10"/>
    <p:sldId id="294" r:id="rId11"/>
    <p:sldId id="295" r:id="rId12"/>
    <p:sldId id="296" r:id="rId13"/>
    <p:sldId id="297" r:id="rId14"/>
    <p:sldId id="310" r:id="rId15"/>
    <p:sldId id="311" r:id="rId16"/>
    <p:sldId id="314" r:id="rId17"/>
    <p:sldId id="319" r:id="rId18"/>
    <p:sldId id="316" r:id="rId19"/>
    <p:sldId id="318" r:id="rId20"/>
    <p:sldId id="321" r:id="rId21"/>
    <p:sldId id="323" r:id="rId22"/>
    <p:sldId id="325" r:id="rId23"/>
    <p:sldId id="326" r:id="rId24"/>
    <p:sldId id="328" r:id="rId25"/>
    <p:sldId id="330" r:id="rId26"/>
    <p:sldId id="332" r:id="rId27"/>
    <p:sldId id="333" r:id="rId28"/>
    <p:sldId id="336" r:id="rId29"/>
    <p:sldId id="339" r:id="rId30"/>
    <p:sldId id="340" r:id="rId31"/>
    <p:sldId id="341" r:id="rId32"/>
    <p:sldId id="342" r:id="rId33"/>
    <p:sldId id="343" r:id="rId34"/>
    <p:sldId id="344" r:id="rId35"/>
    <p:sldId id="346" r:id="rId36"/>
    <p:sldId id="347" r:id="rId37"/>
    <p:sldId id="348" r:id="rId38"/>
    <p:sldId id="349" r:id="rId39"/>
    <p:sldId id="350" r:id="rId40"/>
    <p:sldId id="337" r:id="rId41"/>
    <p:sldId id="338" r:id="rId42"/>
    <p:sldId id="351" r:id="rId43"/>
    <p:sldId id="286" r:id="rId44"/>
  </p:sldIdLst>
  <p:sldSz cx="12192000" cy="6858000"/>
  <p:notesSz cx="6858000" cy="9144000"/>
  <p:custDataLst>
    <p:tags r:id="rId4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CE6A3"/>
    <a:srgbClr val="E48B9A"/>
    <a:srgbClr val="EE6C68"/>
    <a:srgbClr val="3A6D89"/>
    <a:srgbClr val="F6E4D3"/>
    <a:srgbClr val="C6ECFD"/>
    <a:srgbClr val="FFFCE7"/>
    <a:srgbClr val="F7E4D3"/>
    <a:srgbClr val="FBE4D1"/>
    <a:srgbClr val="F1C3A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E3FDE45-AF77-4B5C-9715-49D594BDF05E}" styleName="Light Style 1 –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117"/>
    <p:restoredTop sz="94674"/>
  </p:normalViewPr>
  <p:slideViewPr>
    <p:cSldViewPr snapToGrid="0" snapToObjects="1" showGuides="1">
      <p:cViewPr>
        <p:scale>
          <a:sx n="75" d="100"/>
          <a:sy n="75" d="100"/>
        </p:scale>
        <p:origin x="126" y="-6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56240E-2283-416B-9AD6-EED7F507DE3C}" type="datetimeFigureOut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7D2C7D-B13C-4435-9593-ED18880EFA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02755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1FB4BB-72E3-AB4E-BB2D-B839003DA70A}"/>
              </a:ext>
            </a:extLst>
          </p:cNvPr>
          <p:cNvSpPr/>
          <p:nvPr userDrawn="1"/>
        </p:nvSpPr>
        <p:spPr>
          <a:xfrm>
            <a:off x="0" y="4446372"/>
            <a:ext cx="12192000" cy="23714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Manual Input 16">
            <a:extLst>
              <a:ext uri="{FF2B5EF4-FFF2-40B4-BE49-F238E27FC236}">
                <a16:creationId xmlns:a16="http://schemas.microsoft.com/office/drawing/2014/main" xmlns="" id="{1142FDB4-67A2-2740-BF02-B9EF7CAA7C4B}"/>
              </a:ext>
            </a:extLst>
          </p:cNvPr>
          <p:cNvSpPr/>
          <p:nvPr userDrawn="1"/>
        </p:nvSpPr>
        <p:spPr>
          <a:xfrm rot="5400000">
            <a:off x="1142998" y="-1143001"/>
            <a:ext cx="6857999" cy="9144001"/>
          </a:xfrm>
          <a:prstGeom prst="flowChartManualInput">
            <a:avLst/>
          </a:prstGeom>
          <a:solidFill>
            <a:srgbClr val="FCE6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5CD606B-6317-2646-90A2-502EA28786FD}"/>
              </a:ext>
            </a:extLst>
          </p:cNvPr>
          <p:cNvSpPr/>
          <p:nvPr userDrawn="1"/>
        </p:nvSpPr>
        <p:spPr>
          <a:xfrm>
            <a:off x="0" y="4784108"/>
            <a:ext cx="12192000" cy="2073892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ru-R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3F194DC-5EEA-1145-AFBD-6A0AE5F932D2}"/>
              </a:ext>
            </a:extLst>
          </p:cNvPr>
          <p:cNvSpPr/>
          <p:nvPr userDrawn="1"/>
        </p:nvSpPr>
        <p:spPr>
          <a:xfrm>
            <a:off x="0" y="4566392"/>
            <a:ext cx="12192000" cy="94343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5A4FC4D-CB3E-A240-8208-3B7C9F6EFD67}"/>
              </a:ext>
            </a:extLst>
          </p:cNvPr>
          <p:cNvSpPr/>
          <p:nvPr userDrawn="1"/>
        </p:nvSpPr>
        <p:spPr>
          <a:xfrm>
            <a:off x="0" y="4392221"/>
            <a:ext cx="12192000" cy="94343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12">
            <a:extLst>
              <a:ext uri="{FF2B5EF4-FFF2-40B4-BE49-F238E27FC236}">
                <a16:creationId xmlns:a16="http://schemas.microsoft.com/office/drawing/2014/main" xmlns="" id="{937F3AB1-CCCE-DA46-A7DA-A71849FEA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5462" y="1109894"/>
            <a:ext cx="3465571" cy="1587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8AC87-5FBA-0746-8866-81230AFE4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967" y="709884"/>
            <a:ext cx="6480493" cy="2387600"/>
          </a:xfrm>
        </p:spPr>
        <p:txBody>
          <a:bodyPr anchor="b"/>
          <a:lstStyle>
            <a:lvl1pPr algn="ctr"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F33109-551F-1F4B-92BD-D8A3CD8DF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967" y="3602038"/>
            <a:ext cx="6480493" cy="666810"/>
          </a:xfrm>
        </p:spPr>
        <p:txBody>
          <a:bodyPr/>
          <a:lstStyle>
            <a:lvl1pPr marL="0" indent="0" algn="ctr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B5C7EA-28E5-DD41-817D-AA63577FB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70D46-6335-448F-A6AF-5960CB01A152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FEB5D0-DFD1-8543-82E9-9A12B6B9D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66DC7D-AB72-DC4B-AC4E-9F198F835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5976A2A-2574-9446-A155-07F788DD437E}"/>
              </a:ext>
            </a:extLst>
          </p:cNvPr>
          <p:cNvSpPr txBox="1"/>
          <p:nvPr userDrawn="1"/>
        </p:nvSpPr>
        <p:spPr>
          <a:xfrm>
            <a:off x="360967" y="4961744"/>
            <a:ext cx="11470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Подготовлено по заказу Министерства финансов Российской Федерации в ходе реализации совместного Проекта Российской Федерации и Международного банка реконструкции и развития «Содействие повышению уровня финансовой грамотности населения и развитию финансового образования в Российской Федерации» в рамках «Конкурсной поддержки инициатив в области развития финансовой грамотности и защиты прав потребителей»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9343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9115B1-F67F-B84E-9881-C44578B05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98BF00-A794-3044-832D-174DBC614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9DADC-3F4F-477B-8B77-C8B8A10A2ACB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ECB7047-032F-7E4B-84A9-65DBD0589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5F4D631C-5BE4-1C48-96B8-3C16118D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8473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AF173FD-94BF-014A-8BC0-1F412A08E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5E52B-B586-4BC6-8430-157AD15E6C5B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0022C9F-860C-4F4E-AE30-21B0D7FEE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062392E-B3C9-2A4C-B3FB-1F414CEF6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7900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6BCA4B-DE0D-D247-9455-6F4D95A4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17B624-A13C-8D4F-9FD7-6EAC71D5C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AB00BD4-EFC8-5247-99C2-395C4C5C8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C7E9A0-135C-8541-84D8-39F59F5B0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7BF92-F561-4DCD-92CA-C847E1491655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890602-4CE9-DE46-BAC8-5410764B8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8F8A64-976F-8045-B1B2-362C74C57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5567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5BC5D7-95E9-9C4E-8B21-F95EE22F4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2719BF6A-25CC-744A-84B3-63A69B0AE8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60E78D3-48C6-1C4D-95C0-039BAE5BA7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4D773C1-9855-764E-8379-E12AF668B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F11EA-3BE2-45D6-B5ED-EC256FBF32AE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0A5F377-DE57-D74D-ADAF-254AE135F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934B5D-885F-9C41-B6D0-D9BF702DB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3635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0D10C9-DD84-924B-B1E1-AB8C41D39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22EA088-B29A-8347-AB23-2B49905EB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650FC8-E410-CA4B-AD83-B8DFA77B9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99345-988F-4DF4-A5B8-A404473211A2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49562D-921E-694C-827A-DBB9E76DB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860F10-17B5-B64F-AB93-610192F69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5224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8C0CADB-4727-854A-B1E7-CF2AED5DFE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68384CA-60D4-E740-98DF-DF7B9C2B8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316A5CF-4471-7641-AE7B-DE5524B7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735A5-009F-431E-8954-65F0ABD7ED99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BBC53D-D058-434D-985E-E504D3071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24EB56-C16B-3940-8E3D-62C6CC00F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128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4D9FE8-8152-1747-95C8-3563A04C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36067-447A-4807-8CDD-76F2A1C83179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4F77EE-DD51-0C4A-8A60-DC80CFB6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6976F1-5C84-7141-9165-5A8A8C9E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9B9BC0A-5F18-5045-81C6-97394E343506}"/>
              </a:ext>
            </a:extLst>
          </p:cNvPr>
          <p:cNvSpPr/>
          <p:nvPr userDrawn="1"/>
        </p:nvSpPr>
        <p:spPr>
          <a:xfrm>
            <a:off x="0" y="6087785"/>
            <a:ext cx="12192000" cy="78393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5D74CD-A2B5-4A4E-870E-87B864CB234B}"/>
              </a:ext>
            </a:extLst>
          </p:cNvPr>
          <p:cNvSpPr/>
          <p:nvPr userDrawn="1"/>
        </p:nvSpPr>
        <p:spPr>
          <a:xfrm>
            <a:off x="0" y="6456185"/>
            <a:ext cx="12192000" cy="416804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7D4A975-1751-534E-AAE0-9EA7434A7A20}"/>
              </a:ext>
            </a:extLst>
          </p:cNvPr>
          <p:cNvSpPr/>
          <p:nvPr userDrawn="1"/>
        </p:nvSpPr>
        <p:spPr>
          <a:xfrm>
            <a:off x="0" y="6255379"/>
            <a:ext cx="12192000" cy="94343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5C706D5-EA6E-7E48-93E4-3C807E2703CF}"/>
              </a:ext>
            </a:extLst>
          </p:cNvPr>
          <p:cNvSpPr/>
          <p:nvPr userDrawn="1"/>
        </p:nvSpPr>
        <p:spPr>
          <a:xfrm>
            <a:off x="0" y="6081208"/>
            <a:ext cx="12192000" cy="94343"/>
          </a:xfrm>
          <a:prstGeom prst="rect">
            <a:avLst/>
          </a:prstGeom>
          <a:solidFill>
            <a:srgbClr val="F285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875FC1-4F48-8242-8097-6FEED50A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91" y="356526"/>
            <a:ext cx="10634208" cy="667609"/>
          </a:xfrm>
        </p:spPr>
        <p:txBody>
          <a:bodyPr anchor="t">
            <a:normAutofit/>
          </a:bodyPr>
          <a:lstStyle>
            <a:lvl1pPr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4CB4CF-3B41-BE4F-B0DF-426D8B5EB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591" y="1619797"/>
            <a:ext cx="10634209" cy="4217267"/>
          </a:xfrm>
        </p:spPr>
        <p:txBody>
          <a:bodyPr/>
          <a:lstStyle>
            <a:lvl1pPr>
              <a:buClr>
                <a:srgbClr val="E48B9A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buClr>
                <a:srgbClr val="E48B9A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buClr>
                <a:srgbClr val="E48B9A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buClr>
                <a:srgbClr val="E48B9A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buClr>
                <a:srgbClr val="E48B9A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ru-RU" dirty="0"/>
          </a:p>
        </p:txBody>
      </p:sp>
      <p:cxnSp>
        <p:nvCxnSpPr>
          <p:cNvPr id="20" name="Прямая соединительная линия 6">
            <a:extLst>
              <a:ext uri="{FF2B5EF4-FFF2-40B4-BE49-F238E27FC236}">
                <a16:creationId xmlns:a16="http://schemas.microsoft.com/office/drawing/2014/main" xmlns="" id="{F9D5EC11-F280-224C-9162-70C06B757595}"/>
              </a:ext>
            </a:extLst>
          </p:cNvPr>
          <p:cNvCxnSpPr>
            <a:cxnSpLocks/>
          </p:cNvCxnSpPr>
          <p:nvPr userDrawn="1"/>
        </p:nvCxnSpPr>
        <p:spPr>
          <a:xfrm>
            <a:off x="0" y="1144588"/>
            <a:ext cx="953589" cy="0"/>
          </a:xfrm>
          <a:prstGeom prst="line">
            <a:avLst/>
          </a:prstGeom>
          <a:ln w="50800" cap="sq">
            <a:solidFill>
              <a:srgbClr val="FCE6A3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6">
            <a:extLst>
              <a:ext uri="{FF2B5EF4-FFF2-40B4-BE49-F238E27FC236}">
                <a16:creationId xmlns:a16="http://schemas.microsoft.com/office/drawing/2014/main" xmlns="" id="{7E4FD5D5-154C-234C-B286-8790A6769B7B}"/>
              </a:ext>
            </a:extLst>
          </p:cNvPr>
          <p:cNvCxnSpPr>
            <a:cxnSpLocks/>
          </p:cNvCxnSpPr>
          <p:nvPr userDrawn="1"/>
        </p:nvCxnSpPr>
        <p:spPr>
          <a:xfrm>
            <a:off x="359795" y="-1"/>
            <a:ext cx="0" cy="1619798"/>
          </a:xfrm>
          <a:prstGeom prst="line">
            <a:avLst/>
          </a:prstGeom>
          <a:ln w="50800" cap="flat">
            <a:solidFill>
              <a:srgbClr val="FCE6A3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6">
            <a:extLst>
              <a:ext uri="{FF2B5EF4-FFF2-40B4-BE49-F238E27FC236}">
                <a16:creationId xmlns:a16="http://schemas.microsoft.com/office/drawing/2014/main" xmlns="" id="{CB0AD6CC-2173-4A4B-BCA9-DE613BEB74C4}"/>
              </a:ext>
            </a:extLst>
          </p:cNvPr>
          <p:cNvCxnSpPr>
            <a:cxnSpLocks/>
          </p:cNvCxnSpPr>
          <p:nvPr userDrawn="1"/>
        </p:nvCxnSpPr>
        <p:spPr>
          <a:xfrm>
            <a:off x="0" y="1262154"/>
            <a:ext cx="953589" cy="0"/>
          </a:xfrm>
          <a:prstGeom prst="line">
            <a:avLst/>
          </a:prstGeom>
          <a:ln w="50800" cap="sq">
            <a:solidFill>
              <a:srgbClr val="E48B9A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6">
            <a:extLst>
              <a:ext uri="{FF2B5EF4-FFF2-40B4-BE49-F238E27FC236}">
                <a16:creationId xmlns:a16="http://schemas.microsoft.com/office/drawing/2014/main" xmlns="" id="{99C1C76E-DFE0-9946-AD9A-750646798508}"/>
              </a:ext>
            </a:extLst>
          </p:cNvPr>
          <p:cNvCxnSpPr>
            <a:cxnSpLocks/>
          </p:cNvCxnSpPr>
          <p:nvPr userDrawn="1"/>
        </p:nvCxnSpPr>
        <p:spPr>
          <a:xfrm>
            <a:off x="464298" y="0"/>
            <a:ext cx="0" cy="1619797"/>
          </a:xfrm>
          <a:prstGeom prst="line">
            <a:avLst/>
          </a:prstGeom>
          <a:ln w="50800" cap="flat">
            <a:solidFill>
              <a:srgbClr val="E48B9A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09943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rgbClr val="FFFC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1FB4BB-72E3-AB4E-BB2D-B839003DA70A}"/>
              </a:ext>
            </a:extLst>
          </p:cNvPr>
          <p:cNvSpPr/>
          <p:nvPr userDrawn="1"/>
        </p:nvSpPr>
        <p:spPr>
          <a:xfrm>
            <a:off x="0" y="4446372"/>
            <a:ext cx="12192000" cy="2371436"/>
          </a:xfrm>
          <a:prstGeom prst="rect">
            <a:avLst/>
          </a:prstGeom>
          <a:solidFill>
            <a:srgbClr val="C6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Manual Input 16">
            <a:extLst>
              <a:ext uri="{FF2B5EF4-FFF2-40B4-BE49-F238E27FC236}">
                <a16:creationId xmlns:a16="http://schemas.microsoft.com/office/drawing/2014/main" xmlns="" id="{1142FDB4-67A2-2740-BF02-B9EF7CAA7C4B}"/>
              </a:ext>
            </a:extLst>
          </p:cNvPr>
          <p:cNvSpPr/>
          <p:nvPr userDrawn="1"/>
        </p:nvSpPr>
        <p:spPr>
          <a:xfrm rot="5400000">
            <a:off x="1142998" y="-1143001"/>
            <a:ext cx="6857999" cy="9144001"/>
          </a:xfrm>
          <a:prstGeom prst="flowChartManualInput">
            <a:avLst/>
          </a:prstGeom>
          <a:solidFill>
            <a:srgbClr val="C6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5CD606B-6317-2646-90A2-502EA28786FD}"/>
              </a:ext>
            </a:extLst>
          </p:cNvPr>
          <p:cNvSpPr/>
          <p:nvPr userDrawn="1"/>
        </p:nvSpPr>
        <p:spPr>
          <a:xfrm>
            <a:off x="0" y="4784108"/>
            <a:ext cx="12192000" cy="2073892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ru-R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3F194DC-5EEA-1145-AFBD-6A0AE5F932D2}"/>
              </a:ext>
            </a:extLst>
          </p:cNvPr>
          <p:cNvSpPr/>
          <p:nvPr userDrawn="1"/>
        </p:nvSpPr>
        <p:spPr>
          <a:xfrm>
            <a:off x="0" y="4566392"/>
            <a:ext cx="12192000" cy="94343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5A4FC4D-CB3E-A240-8208-3B7C9F6EFD67}"/>
              </a:ext>
            </a:extLst>
          </p:cNvPr>
          <p:cNvSpPr/>
          <p:nvPr userDrawn="1"/>
        </p:nvSpPr>
        <p:spPr>
          <a:xfrm>
            <a:off x="0" y="4392221"/>
            <a:ext cx="12192000" cy="94343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12">
            <a:extLst>
              <a:ext uri="{FF2B5EF4-FFF2-40B4-BE49-F238E27FC236}">
                <a16:creationId xmlns:a16="http://schemas.microsoft.com/office/drawing/2014/main" xmlns="" id="{937F3AB1-CCCE-DA46-A7DA-A71849FEA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5462" y="1109894"/>
            <a:ext cx="3465571" cy="1587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8AC87-5FBA-0746-8866-81230AFE4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967" y="709884"/>
            <a:ext cx="6480493" cy="2387600"/>
          </a:xfrm>
        </p:spPr>
        <p:txBody>
          <a:bodyPr anchor="b"/>
          <a:lstStyle>
            <a:lvl1pPr algn="ctr"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F33109-551F-1F4B-92BD-D8A3CD8DF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967" y="3602038"/>
            <a:ext cx="6480493" cy="666810"/>
          </a:xfrm>
        </p:spPr>
        <p:txBody>
          <a:bodyPr/>
          <a:lstStyle>
            <a:lvl1pPr marL="0" indent="0" algn="ctr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B5C7EA-28E5-DD41-817D-AA63577FB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8DCCCB-32D2-41EC-AEA9-60AF12F7B37E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FEB5D0-DFD1-8543-82E9-9A12B6B9D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66DC7D-AB72-DC4B-AC4E-9F198F835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5976A2A-2574-9446-A155-07F788DD437E}"/>
              </a:ext>
            </a:extLst>
          </p:cNvPr>
          <p:cNvSpPr txBox="1"/>
          <p:nvPr userDrawn="1"/>
        </p:nvSpPr>
        <p:spPr>
          <a:xfrm>
            <a:off x="360967" y="4961744"/>
            <a:ext cx="11470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Подготовлено по заказу Министерства финансов Российской Федерации в ходе реализации совместного Проекта Российской Федерации и Международного банка реконструкции и развития «Содействие повышению уровня финансовой грамотности населения и развитию финансового образования в Российской Федерации» в рамках «Конкурсной поддержки инициатив в области развития финансовой грамотности и защиты прав потребителей»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3837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4D9FE8-8152-1747-95C8-3563A04C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983AD-038B-425A-8A21-3D23B073CAAB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4F77EE-DD51-0C4A-8A60-DC80CFB6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6976F1-5C84-7141-9165-5A8A8C9E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9B9BC0A-5F18-5045-81C6-97394E343506}"/>
              </a:ext>
            </a:extLst>
          </p:cNvPr>
          <p:cNvSpPr/>
          <p:nvPr userDrawn="1"/>
        </p:nvSpPr>
        <p:spPr>
          <a:xfrm>
            <a:off x="0" y="6087785"/>
            <a:ext cx="12192000" cy="783935"/>
          </a:xfrm>
          <a:prstGeom prst="rect">
            <a:avLst/>
          </a:prstGeom>
          <a:solidFill>
            <a:srgbClr val="C6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5D74CD-A2B5-4A4E-870E-87B864CB234B}"/>
              </a:ext>
            </a:extLst>
          </p:cNvPr>
          <p:cNvSpPr/>
          <p:nvPr userDrawn="1"/>
        </p:nvSpPr>
        <p:spPr>
          <a:xfrm>
            <a:off x="0" y="6456185"/>
            <a:ext cx="12192000" cy="416804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7D4A975-1751-534E-AAE0-9EA7434A7A20}"/>
              </a:ext>
            </a:extLst>
          </p:cNvPr>
          <p:cNvSpPr/>
          <p:nvPr userDrawn="1"/>
        </p:nvSpPr>
        <p:spPr>
          <a:xfrm>
            <a:off x="0" y="6255379"/>
            <a:ext cx="12192000" cy="94343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5C706D5-EA6E-7E48-93E4-3C807E2703CF}"/>
              </a:ext>
            </a:extLst>
          </p:cNvPr>
          <p:cNvSpPr/>
          <p:nvPr userDrawn="1"/>
        </p:nvSpPr>
        <p:spPr>
          <a:xfrm>
            <a:off x="0" y="6081208"/>
            <a:ext cx="12192000" cy="94343"/>
          </a:xfrm>
          <a:prstGeom prst="rect">
            <a:avLst/>
          </a:prstGeom>
          <a:solidFill>
            <a:srgbClr val="EE6C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875FC1-4F48-8242-8097-6FEED50A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91" y="356526"/>
            <a:ext cx="10634208" cy="667609"/>
          </a:xfrm>
        </p:spPr>
        <p:txBody>
          <a:bodyPr anchor="t">
            <a:normAutofit/>
          </a:bodyPr>
          <a:lstStyle>
            <a:lvl1pPr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4CB4CF-3B41-BE4F-B0DF-426D8B5EB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591" y="1619797"/>
            <a:ext cx="10634209" cy="4217267"/>
          </a:xfrm>
        </p:spPr>
        <p:txBody>
          <a:bodyPr/>
          <a:lstStyle>
            <a:lvl1pPr>
              <a:buClr>
                <a:srgbClr val="EE6C68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buClr>
                <a:srgbClr val="EE6C68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buClr>
                <a:srgbClr val="EE6C68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buClr>
                <a:srgbClr val="EE6C68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buClr>
                <a:srgbClr val="EE6C68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ru-RU" dirty="0"/>
          </a:p>
        </p:txBody>
      </p:sp>
      <p:cxnSp>
        <p:nvCxnSpPr>
          <p:cNvPr id="20" name="Прямая соединительная линия 6">
            <a:extLst>
              <a:ext uri="{FF2B5EF4-FFF2-40B4-BE49-F238E27FC236}">
                <a16:creationId xmlns:a16="http://schemas.microsoft.com/office/drawing/2014/main" xmlns="" id="{F9D5EC11-F280-224C-9162-70C06B757595}"/>
              </a:ext>
            </a:extLst>
          </p:cNvPr>
          <p:cNvCxnSpPr>
            <a:cxnSpLocks/>
          </p:cNvCxnSpPr>
          <p:nvPr userDrawn="1"/>
        </p:nvCxnSpPr>
        <p:spPr>
          <a:xfrm>
            <a:off x="0" y="1144588"/>
            <a:ext cx="953589" cy="0"/>
          </a:xfrm>
          <a:prstGeom prst="line">
            <a:avLst/>
          </a:prstGeom>
          <a:ln w="50800" cap="sq">
            <a:solidFill>
              <a:srgbClr val="C6ECFD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6">
            <a:extLst>
              <a:ext uri="{FF2B5EF4-FFF2-40B4-BE49-F238E27FC236}">
                <a16:creationId xmlns:a16="http://schemas.microsoft.com/office/drawing/2014/main" xmlns="" id="{7E4FD5D5-154C-234C-B286-8790A6769B7B}"/>
              </a:ext>
            </a:extLst>
          </p:cNvPr>
          <p:cNvCxnSpPr>
            <a:cxnSpLocks/>
          </p:cNvCxnSpPr>
          <p:nvPr userDrawn="1"/>
        </p:nvCxnSpPr>
        <p:spPr>
          <a:xfrm>
            <a:off x="359795" y="-1"/>
            <a:ext cx="0" cy="1619798"/>
          </a:xfrm>
          <a:prstGeom prst="line">
            <a:avLst/>
          </a:prstGeom>
          <a:ln w="50800" cap="flat">
            <a:solidFill>
              <a:srgbClr val="C6ECFD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6">
            <a:extLst>
              <a:ext uri="{FF2B5EF4-FFF2-40B4-BE49-F238E27FC236}">
                <a16:creationId xmlns:a16="http://schemas.microsoft.com/office/drawing/2014/main" xmlns="" id="{CB0AD6CC-2173-4A4B-BCA9-DE613BEB74C4}"/>
              </a:ext>
            </a:extLst>
          </p:cNvPr>
          <p:cNvCxnSpPr>
            <a:cxnSpLocks/>
          </p:cNvCxnSpPr>
          <p:nvPr userDrawn="1"/>
        </p:nvCxnSpPr>
        <p:spPr>
          <a:xfrm>
            <a:off x="0" y="1262154"/>
            <a:ext cx="953589" cy="0"/>
          </a:xfrm>
          <a:prstGeom prst="line">
            <a:avLst/>
          </a:prstGeom>
          <a:ln w="50800" cap="sq">
            <a:solidFill>
              <a:srgbClr val="EE6C68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6">
            <a:extLst>
              <a:ext uri="{FF2B5EF4-FFF2-40B4-BE49-F238E27FC236}">
                <a16:creationId xmlns:a16="http://schemas.microsoft.com/office/drawing/2014/main" xmlns="" id="{99C1C76E-DFE0-9946-AD9A-750646798508}"/>
              </a:ext>
            </a:extLst>
          </p:cNvPr>
          <p:cNvCxnSpPr>
            <a:cxnSpLocks/>
          </p:cNvCxnSpPr>
          <p:nvPr userDrawn="1"/>
        </p:nvCxnSpPr>
        <p:spPr>
          <a:xfrm>
            <a:off x="464298" y="0"/>
            <a:ext cx="0" cy="1619797"/>
          </a:xfrm>
          <a:prstGeom prst="line">
            <a:avLst/>
          </a:prstGeom>
          <a:ln w="50800" cap="flat">
            <a:solidFill>
              <a:srgbClr val="EE6C68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8387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1B1FB4BB-72E3-AB4E-BB2D-B839003DA70A}"/>
              </a:ext>
            </a:extLst>
          </p:cNvPr>
          <p:cNvSpPr/>
          <p:nvPr userDrawn="1"/>
        </p:nvSpPr>
        <p:spPr>
          <a:xfrm>
            <a:off x="0" y="4446372"/>
            <a:ext cx="12192000" cy="2371436"/>
          </a:xfrm>
          <a:prstGeom prst="rect">
            <a:avLst/>
          </a:prstGeom>
          <a:solidFill>
            <a:srgbClr val="F6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Manual Input 16">
            <a:extLst>
              <a:ext uri="{FF2B5EF4-FFF2-40B4-BE49-F238E27FC236}">
                <a16:creationId xmlns:a16="http://schemas.microsoft.com/office/drawing/2014/main" xmlns="" id="{1142FDB4-67A2-2740-BF02-B9EF7CAA7C4B}"/>
              </a:ext>
            </a:extLst>
          </p:cNvPr>
          <p:cNvSpPr/>
          <p:nvPr userDrawn="1"/>
        </p:nvSpPr>
        <p:spPr>
          <a:xfrm rot="5400000">
            <a:off x="1142998" y="-1143001"/>
            <a:ext cx="6857999" cy="9144001"/>
          </a:xfrm>
          <a:prstGeom prst="flowChartManualInput">
            <a:avLst/>
          </a:prstGeom>
          <a:solidFill>
            <a:srgbClr val="F6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15CD606B-6317-2646-90A2-502EA28786FD}"/>
              </a:ext>
            </a:extLst>
          </p:cNvPr>
          <p:cNvSpPr/>
          <p:nvPr userDrawn="1"/>
        </p:nvSpPr>
        <p:spPr>
          <a:xfrm>
            <a:off x="0" y="4784108"/>
            <a:ext cx="12192000" cy="2073892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endParaRPr lang="ru-RU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03F194DC-5EEA-1145-AFBD-6A0AE5F932D2}"/>
              </a:ext>
            </a:extLst>
          </p:cNvPr>
          <p:cNvSpPr/>
          <p:nvPr userDrawn="1"/>
        </p:nvSpPr>
        <p:spPr>
          <a:xfrm>
            <a:off x="0" y="4566392"/>
            <a:ext cx="12192000" cy="94343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5A4FC4D-CB3E-A240-8208-3B7C9F6EFD67}"/>
              </a:ext>
            </a:extLst>
          </p:cNvPr>
          <p:cNvSpPr/>
          <p:nvPr userDrawn="1"/>
        </p:nvSpPr>
        <p:spPr>
          <a:xfrm>
            <a:off x="0" y="4392221"/>
            <a:ext cx="12192000" cy="94343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12">
            <a:extLst>
              <a:ext uri="{FF2B5EF4-FFF2-40B4-BE49-F238E27FC236}">
                <a16:creationId xmlns:a16="http://schemas.microsoft.com/office/drawing/2014/main" xmlns="" id="{937F3AB1-CCCE-DA46-A7DA-A71849FEA7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5462" y="1109894"/>
            <a:ext cx="3465571" cy="15875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78AC87-5FBA-0746-8866-81230AFE4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967" y="709884"/>
            <a:ext cx="6480493" cy="2387600"/>
          </a:xfrm>
        </p:spPr>
        <p:txBody>
          <a:bodyPr anchor="b"/>
          <a:lstStyle>
            <a:lvl1pPr algn="ctr">
              <a:defRPr sz="60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FF33109-551F-1F4B-92BD-D8A3CD8DF2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967" y="3602038"/>
            <a:ext cx="6480493" cy="666810"/>
          </a:xfrm>
        </p:spPr>
        <p:txBody>
          <a:bodyPr/>
          <a:lstStyle>
            <a:lvl1pPr marL="0" indent="0" algn="ctr">
              <a:buNone/>
              <a:defRPr sz="2400" b="0" i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B5C7EA-28E5-DD41-817D-AA63577FB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49DB8-53B8-4321-9825-65F8682FC0F5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2FEB5D0-DFD1-8543-82E9-9A12B6B9D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66DC7D-AB72-DC4B-AC4E-9F198F835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25976A2A-2574-9446-A155-07F788DD437E}"/>
              </a:ext>
            </a:extLst>
          </p:cNvPr>
          <p:cNvSpPr txBox="1"/>
          <p:nvPr userDrawn="1"/>
        </p:nvSpPr>
        <p:spPr>
          <a:xfrm>
            <a:off x="360967" y="4961744"/>
            <a:ext cx="114700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Подготовлено по заказу Министерства финансов Российской Федерации в ходе реализации совместного Проекта Российской Федерации и Международного банка реконструкции и развития «Содействие повышению уровня финансовой грамотности населения и развитию финансового образования в Российской Федерации» в рамках «Конкурсной поддержки инициатив в области развития финансовой грамотности и защиты прав потребителей»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443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44D9FE8-8152-1747-95C8-3563A04C1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7015E9-B3BF-4ADC-8CE4-8041810F8D66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D4F77EE-DD51-0C4A-8A60-DC80CFB6B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46976F1-5C84-7141-9165-5A8A8C9E7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9B9BC0A-5F18-5045-81C6-97394E343506}"/>
              </a:ext>
            </a:extLst>
          </p:cNvPr>
          <p:cNvSpPr/>
          <p:nvPr userDrawn="1"/>
        </p:nvSpPr>
        <p:spPr>
          <a:xfrm>
            <a:off x="0" y="6075085"/>
            <a:ext cx="12192000" cy="783935"/>
          </a:xfrm>
          <a:prstGeom prst="rect">
            <a:avLst/>
          </a:prstGeom>
          <a:solidFill>
            <a:srgbClr val="F6E4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B5D74CD-A2B5-4A4E-870E-87B864CB234B}"/>
              </a:ext>
            </a:extLst>
          </p:cNvPr>
          <p:cNvSpPr/>
          <p:nvPr userDrawn="1"/>
        </p:nvSpPr>
        <p:spPr>
          <a:xfrm>
            <a:off x="0" y="6456185"/>
            <a:ext cx="12192000" cy="416804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87D4A975-1751-534E-AAE0-9EA7434A7A20}"/>
              </a:ext>
            </a:extLst>
          </p:cNvPr>
          <p:cNvSpPr/>
          <p:nvPr userDrawn="1"/>
        </p:nvSpPr>
        <p:spPr>
          <a:xfrm>
            <a:off x="0" y="6255379"/>
            <a:ext cx="12192000" cy="94343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5C706D5-EA6E-7E48-93E4-3C807E2703CF}"/>
              </a:ext>
            </a:extLst>
          </p:cNvPr>
          <p:cNvSpPr/>
          <p:nvPr userDrawn="1"/>
        </p:nvSpPr>
        <p:spPr>
          <a:xfrm>
            <a:off x="0" y="6081208"/>
            <a:ext cx="12192000" cy="94343"/>
          </a:xfrm>
          <a:prstGeom prst="rect">
            <a:avLst/>
          </a:prstGeom>
          <a:solidFill>
            <a:srgbClr val="3A6D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875FC1-4F48-8242-8097-6FEED50A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591" y="356526"/>
            <a:ext cx="10634208" cy="667609"/>
          </a:xfrm>
        </p:spPr>
        <p:txBody>
          <a:bodyPr anchor="t">
            <a:normAutofit/>
          </a:bodyPr>
          <a:lstStyle>
            <a:lvl1pPr>
              <a:defRPr sz="360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ru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4CB4CF-3B41-BE4F-B0DF-426D8B5EB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591" y="1619797"/>
            <a:ext cx="10634209" cy="4217267"/>
          </a:xfrm>
        </p:spPr>
        <p:txBody>
          <a:bodyPr/>
          <a:lstStyle>
            <a:lvl1pPr>
              <a:buClr>
                <a:srgbClr val="3A6D89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>
              <a:buClr>
                <a:srgbClr val="3A6D89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>
              <a:buClr>
                <a:srgbClr val="3A6D89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>
              <a:buClr>
                <a:srgbClr val="3A6D89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>
              <a:buClr>
                <a:srgbClr val="3A6D89"/>
              </a:buClr>
              <a:defRPr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ru-RU" dirty="0"/>
          </a:p>
        </p:txBody>
      </p:sp>
      <p:cxnSp>
        <p:nvCxnSpPr>
          <p:cNvPr id="20" name="Прямая соединительная линия 6">
            <a:extLst>
              <a:ext uri="{FF2B5EF4-FFF2-40B4-BE49-F238E27FC236}">
                <a16:creationId xmlns:a16="http://schemas.microsoft.com/office/drawing/2014/main" xmlns="" id="{F9D5EC11-F280-224C-9162-70C06B757595}"/>
              </a:ext>
            </a:extLst>
          </p:cNvPr>
          <p:cNvCxnSpPr>
            <a:cxnSpLocks/>
          </p:cNvCxnSpPr>
          <p:nvPr userDrawn="1"/>
        </p:nvCxnSpPr>
        <p:spPr>
          <a:xfrm>
            <a:off x="0" y="1144588"/>
            <a:ext cx="953589" cy="0"/>
          </a:xfrm>
          <a:prstGeom prst="line">
            <a:avLst/>
          </a:prstGeom>
          <a:ln w="50800" cap="sq">
            <a:solidFill>
              <a:srgbClr val="F6E4D3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6">
            <a:extLst>
              <a:ext uri="{FF2B5EF4-FFF2-40B4-BE49-F238E27FC236}">
                <a16:creationId xmlns:a16="http://schemas.microsoft.com/office/drawing/2014/main" xmlns="" id="{7E4FD5D5-154C-234C-B286-8790A6769B7B}"/>
              </a:ext>
            </a:extLst>
          </p:cNvPr>
          <p:cNvCxnSpPr>
            <a:cxnSpLocks/>
          </p:cNvCxnSpPr>
          <p:nvPr userDrawn="1"/>
        </p:nvCxnSpPr>
        <p:spPr>
          <a:xfrm>
            <a:off x="359795" y="-1"/>
            <a:ext cx="0" cy="1619798"/>
          </a:xfrm>
          <a:prstGeom prst="line">
            <a:avLst/>
          </a:prstGeom>
          <a:ln w="50800" cap="flat">
            <a:solidFill>
              <a:srgbClr val="F6E4D3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6">
            <a:extLst>
              <a:ext uri="{FF2B5EF4-FFF2-40B4-BE49-F238E27FC236}">
                <a16:creationId xmlns:a16="http://schemas.microsoft.com/office/drawing/2014/main" xmlns="" id="{CB0AD6CC-2173-4A4B-BCA9-DE613BEB74C4}"/>
              </a:ext>
            </a:extLst>
          </p:cNvPr>
          <p:cNvCxnSpPr>
            <a:cxnSpLocks/>
          </p:cNvCxnSpPr>
          <p:nvPr userDrawn="1"/>
        </p:nvCxnSpPr>
        <p:spPr>
          <a:xfrm>
            <a:off x="0" y="1262154"/>
            <a:ext cx="953589" cy="0"/>
          </a:xfrm>
          <a:prstGeom prst="line">
            <a:avLst/>
          </a:prstGeom>
          <a:ln w="50800" cap="sq">
            <a:solidFill>
              <a:srgbClr val="3A6D89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6">
            <a:extLst>
              <a:ext uri="{FF2B5EF4-FFF2-40B4-BE49-F238E27FC236}">
                <a16:creationId xmlns:a16="http://schemas.microsoft.com/office/drawing/2014/main" xmlns="" id="{99C1C76E-DFE0-9946-AD9A-750646798508}"/>
              </a:ext>
            </a:extLst>
          </p:cNvPr>
          <p:cNvCxnSpPr>
            <a:cxnSpLocks/>
          </p:cNvCxnSpPr>
          <p:nvPr userDrawn="1"/>
        </p:nvCxnSpPr>
        <p:spPr>
          <a:xfrm>
            <a:off x="464298" y="0"/>
            <a:ext cx="0" cy="1619797"/>
          </a:xfrm>
          <a:prstGeom prst="line">
            <a:avLst/>
          </a:prstGeom>
          <a:ln w="50800" cap="flat">
            <a:solidFill>
              <a:srgbClr val="3A6D89"/>
            </a:solidFill>
            <a:bevel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298887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647DCE-7F84-0047-834B-03A1234FF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F78C2DA-EE3D-D04B-A65E-F6A57A56C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FB68946-785E-6643-B201-01B0A1109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699BE-09D7-4BE2-8742-39A547926BF2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29D9C1-CF25-AE4D-B863-3B2BC9C4B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9D8C1B8-7CDD-6F48-8F5D-0FF2330D8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199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833E6D9-E5EC-7840-B40F-B82316B7A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F78B1CB-DD72-0E48-B58C-DBC70303D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8B7FD5E-937E-4240-ACD6-074C00EB33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AE99130-6365-E242-964B-926A3AEA0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FD9A4-0544-49E2-8972-F192A5BFBB7F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999BF8A-FADA-1E43-9EDE-E89675DE5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C3C8979-005D-6648-9337-609D8CCD3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975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64B971-210B-FF4A-AD0E-441C84BFB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378D163-8E59-164F-B573-BC1BB097C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5575D06-A968-D84E-8B53-BE45CA586E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12861ED-5A32-D948-9B74-143F58A225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D1C03DF-0A72-E04B-93B5-3DF4634A29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B8361BB7-63C3-6D43-808F-04C0F1BFF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4229D-435E-4343-A87D-BDA2319CCBD1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B752178-167F-4A47-BAD4-53F75127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130950B-25C3-5F41-B77A-A7784130B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02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4B3160A-3564-B54E-A90C-AE53A92BA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63F18D5-7834-FF43-B268-EDD1A2489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ACAC4C-1D1C-BE4C-A061-4ADCD3BFF6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DC165-023F-4E0F-9D8E-D6CDF855C74A}" type="datetime1">
              <a:rPr lang="ru-RU" smtClean="0"/>
              <a:pPr/>
              <a:t>22.11.2023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1376D48-1D65-1543-8CFF-0374D2663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2DDDFF-BEEE-B442-91DC-7C4DA96918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1717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0" r:id="rId2"/>
    <p:sldLayoutId id="2147483660" r:id="rId3"/>
    <p:sldLayoutId id="2147483661" r:id="rId4"/>
    <p:sldLayoutId id="2147483649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3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864660F6-5DCB-A54A-B94B-78EA47EFF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ПРАВИЛА ИНТЕЛЛЕКТУАЛЬНОГО ШОУ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720000" y="1440000"/>
            <a:ext cx="10826006" cy="3377660"/>
          </a:xfrm>
        </p:spPr>
        <p:txBody>
          <a:bodyPr>
            <a:normAutofit/>
          </a:bodyPr>
          <a:lstStyle/>
          <a:p>
            <a:pPr marL="531813" indent="-531813">
              <a:buFont typeface="Wingdings" panose="05000000000000000000" pitchFamily="2" charset="2"/>
              <a:buChar char="v"/>
            </a:pPr>
            <a:r>
              <a:rPr lang="ru-RU" dirty="0"/>
              <a:t>5</a:t>
            </a:r>
            <a:r>
              <a:rPr lang="en-US" dirty="0" smtClean="0"/>
              <a:t> </a:t>
            </a:r>
            <a:r>
              <a:rPr lang="ru-RU" dirty="0"/>
              <a:t>интеллектуальных раундов</a:t>
            </a:r>
            <a:endParaRPr lang="en-US" dirty="0"/>
          </a:p>
          <a:p>
            <a:pPr marL="531813" indent="-531813">
              <a:buFont typeface="Wingdings" panose="05000000000000000000" pitchFamily="2" charset="2"/>
              <a:buChar char="v"/>
            </a:pPr>
            <a:endParaRPr lang="en-US" sz="1050" dirty="0"/>
          </a:p>
          <a:p>
            <a:pPr marL="531813" indent="-531813">
              <a:buFont typeface="Wingdings" panose="05000000000000000000" pitchFamily="2" charset="2"/>
              <a:buChar char="v"/>
            </a:pPr>
            <a:r>
              <a:rPr lang="ru-RU" dirty="0"/>
              <a:t>По итогам каждого раунда начисляются баллы</a:t>
            </a:r>
            <a:endParaRPr lang="en-US" dirty="0"/>
          </a:p>
          <a:p>
            <a:pPr marL="531813" indent="-531813">
              <a:buFont typeface="Wingdings" panose="05000000000000000000" pitchFamily="2" charset="2"/>
              <a:buChar char="v"/>
            </a:pPr>
            <a:endParaRPr lang="en-US" sz="1050" dirty="0"/>
          </a:p>
          <a:p>
            <a:pPr marL="531813" indent="-531813">
              <a:buFont typeface="Wingdings" panose="05000000000000000000" pitchFamily="2" charset="2"/>
              <a:buChar char="v"/>
            </a:pPr>
            <a:r>
              <a:rPr lang="ru-RU" dirty="0"/>
              <a:t>Ответ засчитывается только, когда он озвучен капитаном</a:t>
            </a:r>
            <a:endParaRPr lang="en-US" dirty="0"/>
          </a:p>
          <a:p>
            <a:pPr marL="531813" indent="-531813">
              <a:buFont typeface="Wingdings" panose="05000000000000000000" pitchFamily="2" charset="2"/>
              <a:buChar char="v"/>
            </a:pPr>
            <a:endParaRPr lang="ru-RU" sz="1050" dirty="0"/>
          </a:p>
          <a:p>
            <a:pPr marL="531813" indent="-531813">
              <a:buFont typeface="Wingdings" panose="05000000000000000000" pitchFamily="2" charset="2"/>
              <a:buChar char="v"/>
            </a:pPr>
            <a:r>
              <a:rPr lang="ru-RU" dirty="0"/>
              <a:t>Подсказки запрещены</a:t>
            </a:r>
          </a:p>
          <a:p>
            <a:endParaRPr lang="ru-RU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808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40000"/>
                <a:lumOff val="60000"/>
                <a:alpha val="5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№2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С какого возраста молодые люди могут официально работать полный рабочий день</a:t>
            </a:r>
            <a:r>
              <a:rPr lang="ru-RU" dirty="0" smtClean="0">
                <a:latin typeface="FreeSetC"/>
              </a:rPr>
              <a:t>?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Ответ: </a:t>
            </a:r>
            <a:r>
              <a:rPr lang="ru-RU" b="1" dirty="0" smtClean="0">
                <a:latin typeface="FreeSetC"/>
              </a:rPr>
              <a:t>18 ЛЕТ</a:t>
            </a:r>
            <a:endParaRPr lang="ru-RU" b="1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1487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40000"/>
                <a:lumOff val="60000"/>
                <a:alpha val="5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№3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Деньги, используемые для оплаты покупок в интернете, или деньги на банковской карте или счете мобильного телефона, что это? 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Ответ: </a:t>
            </a:r>
            <a:r>
              <a:rPr lang="ru-RU" b="1" dirty="0" smtClean="0">
                <a:latin typeface="FreeSetC"/>
              </a:rPr>
              <a:t>ЭЛЕКТРОННЫЕ ДЕНЬГИ</a:t>
            </a:r>
            <a:endParaRPr lang="ru-RU" b="1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9552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40000"/>
                <a:lumOff val="60000"/>
                <a:alpha val="5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№4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Какую информацию вам нужно знать, чтобы снять деньги с банковской карты в банкомате? </a:t>
            </a:r>
            <a:endParaRPr lang="ru-RU" dirty="0" smtClean="0">
              <a:latin typeface="FreeSetC"/>
            </a:endParaRP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Ответ: </a:t>
            </a:r>
            <a:r>
              <a:rPr lang="ru-RU" b="1" dirty="0" smtClean="0">
                <a:latin typeface="FreeSetC"/>
              </a:rPr>
              <a:t>ПИН-код</a:t>
            </a:r>
            <a:endParaRPr lang="ru-RU" b="1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63308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</a:schemeClr>
            </a:gs>
            <a:gs pos="50000">
              <a:schemeClr val="accent6">
                <a:lumMod val="40000"/>
                <a:lumOff val="60000"/>
                <a:alpha val="5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№5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Как называется массовая рассылка нежелательной почты, писем с рекламным текстом или смс с просьбой перейти по ссылке</a:t>
            </a:r>
            <a:r>
              <a:rPr lang="ru-RU" dirty="0" smtClean="0">
                <a:latin typeface="FreeSetC"/>
              </a:rPr>
              <a:t>?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Ответ</a:t>
            </a:r>
            <a:r>
              <a:rPr lang="ru-RU" dirty="0" smtClean="0">
                <a:latin typeface="FreeSetC"/>
              </a:rPr>
              <a:t>: </a:t>
            </a:r>
            <a:r>
              <a:rPr lang="ru-RU" b="1" dirty="0" smtClean="0">
                <a:latin typeface="FreeSetC"/>
              </a:rPr>
              <a:t>СПАМ</a:t>
            </a:r>
            <a:endParaRPr lang="ru-RU" b="1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45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РАУНД №2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ПОДОЗРИТЕЛЬНАЯ </a:t>
            </a:r>
          </a:p>
          <a:p>
            <a:pPr marL="0" indent="0" algn="ctr">
              <a:buNone/>
            </a:pPr>
            <a:r>
              <a:rPr lang="ru-RU" sz="8800" dirty="0" smtClean="0"/>
              <a:t>ИСТОРИЯ</a:t>
            </a:r>
            <a:endParaRPr lang="ru-RU" sz="8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0404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№1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ru-RU" sz="2000" b="1" dirty="0">
                <a:cs typeface="Tahoma" panose="020B0604030504040204" pitchFamily="34" charset="0"/>
              </a:rPr>
              <a:t>Поликарп </a:t>
            </a:r>
            <a:r>
              <a:rPr lang="ru-RU" sz="2000" b="1" dirty="0" err="1">
                <a:cs typeface="Tahoma" panose="020B0604030504040204" pitchFamily="34" charset="0"/>
              </a:rPr>
              <a:t>Поликарпычу</a:t>
            </a:r>
            <a:r>
              <a:rPr lang="ru-RU" sz="2000" b="1" dirty="0">
                <a:cs typeface="Tahoma" panose="020B0604030504040204" pitchFamily="34" charset="0"/>
              </a:rPr>
              <a:t> пришло следующее сообщение: «Уважаемый клиент! В компьютерной системе банка произошел технический сбой. Для восстановления денег на счете, пожалуйста, подтвердите ваши данные путем ввода </a:t>
            </a:r>
            <a:r>
              <a:rPr lang="en-US" sz="2000" b="1" dirty="0">
                <a:cs typeface="Tahoma" panose="020B0604030504040204" pitchFamily="34" charset="0"/>
              </a:rPr>
              <a:t>PIN-</a:t>
            </a:r>
            <a:r>
              <a:rPr lang="ru-RU" sz="2000" b="1" dirty="0">
                <a:cs typeface="Tahoma" panose="020B0604030504040204" pitchFamily="34" charset="0"/>
              </a:rPr>
              <a:t>кода по ссылке </a:t>
            </a:r>
            <a:r>
              <a:rPr lang="en-US" sz="2000" b="1" dirty="0">
                <a:cs typeface="Tahoma" panose="020B0604030504040204" pitchFamily="34" charset="0"/>
              </a:rPr>
              <a:t>smelkrolik.bank-online.ru</a:t>
            </a:r>
            <a:r>
              <a:rPr lang="ru-RU" sz="2000" b="1" dirty="0">
                <a:cs typeface="Tahoma" panose="020B0604030504040204" pitchFamily="34" charset="0"/>
              </a:rPr>
              <a:t>. С уважением, банк «Смелый кролик»». Что делать?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Не предоставлять </a:t>
            </a:r>
            <a:r>
              <a:rPr lang="en-US" sz="1900" dirty="0">
                <a:solidFill>
                  <a:prstClr val="black"/>
                </a:solidFill>
                <a:cs typeface="Tahoma" panose="020B0604030504040204" pitchFamily="34" charset="0"/>
              </a:rPr>
              <a:t>PIN-</a:t>
            </a: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код, банк не может его запрашивать, это мошенники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Проверить адрес ссылки: если ссылка совпадает с адресом вашего банка, то ввести </a:t>
            </a:r>
            <a:r>
              <a:rPr lang="en-US" sz="1900" dirty="0">
                <a:solidFill>
                  <a:prstClr val="black"/>
                </a:solidFill>
                <a:cs typeface="Tahoma" panose="020B0604030504040204" pitchFamily="34" charset="0"/>
              </a:rPr>
              <a:t>PIN-</a:t>
            </a: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код</a:t>
            </a:r>
          </a:p>
          <a:p>
            <a:pPr marL="514350" indent="-514350">
              <a:spcAft>
                <a:spcPts val="6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Позвонить по номеру, с которого отправлено сообщение, и уточнить информацию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endParaRPr lang="ru-RU" sz="3200" dirty="0" smtClean="0">
              <a:latin typeface="FreeSetC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9591" y="3759200"/>
            <a:ext cx="10634209" cy="0"/>
          </a:xfrm>
          <a:prstGeom prst="line">
            <a:avLst/>
          </a:prstGeom>
          <a:ln w="152400" cmpd="dbl">
            <a:gradFill>
              <a:gsLst>
                <a:gs pos="0">
                  <a:srgbClr val="FCE6A3"/>
                </a:gs>
                <a:gs pos="100000">
                  <a:srgbClr val="E48B9A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1164451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№2</a:t>
            </a:r>
          </a:p>
          <a:p>
            <a:pPr marL="0" lvl="0" indent="0">
              <a:buNone/>
            </a:pPr>
            <a:r>
              <a:rPr lang="ru-RU" sz="2000" b="1" dirty="0"/>
              <a:t>Стоит ли Поликарпу </a:t>
            </a:r>
            <a:r>
              <a:rPr lang="ru-RU" sz="2000" b="1" dirty="0" err="1"/>
              <a:t>Поликарпычу</a:t>
            </a:r>
            <a:r>
              <a:rPr lang="ru-RU" sz="2000" b="1" dirty="0"/>
              <a:t> снимать деньги в этом банкомате?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Helvetica"/>
              </a:rPr>
              <a:t>Да, все, что находится в здании банка </a:t>
            </a: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безопасно</a:t>
            </a:r>
            <a:endParaRPr lang="ru-RU" sz="1900" dirty="0">
              <a:solidFill>
                <a:prstClr val="black"/>
              </a:solidFill>
              <a:cs typeface="Helvetica"/>
            </a:endParaRPr>
          </a:p>
          <a:p>
            <a:pPr marL="432054" indent="-432054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Нужно подергать накладку: если не снимается, значит, </a:t>
            </a:r>
            <a:r>
              <a:rPr lang="ru-RU" sz="1900" dirty="0" smtClean="0">
                <a:solidFill>
                  <a:prstClr val="black"/>
                </a:solidFill>
                <a:cs typeface="Tahoma" panose="020B0604030504040204" pitchFamily="34" charset="0"/>
              </a:rPr>
              <a:t>можно спокойно снимать деньги</a:t>
            </a:r>
            <a:endParaRPr lang="ru-RU" sz="1900" dirty="0">
              <a:solidFill>
                <a:prstClr val="black"/>
              </a:solidFill>
              <a:cs typeface="Tahoma" panose="020B0604030504040204" pitchFamily="34" charset="0"/>
            </a:endParaRPr>
          </a:p>
          <a:p>
            <a:pPr marL="432054" indent="-432054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>
                <a:solidFill>
                  <a:prstClr val="black"/>
                </a:solidFill>
                <a:cs typeface="Tahoma" panose="020B0604030504040204" pitchFamily="34" charset="0"/>
              </a:rPr>
              <a:t>Нет, на банкоматах не должно быть никаких </a:t>
            </a:r>
            <a:r>
              <a:rPr lang="ru-RU" sz="1900" dirty="0" smtClean="0">
                <a:solidFill>
                  <a:prstClr val="black"/>
                </a:solidFill>
                <a:cs typeface="Tahoma" panose="020B0604030504040204" pitchFamily="34" charset="0"/>
              </a:rPr>
              <a:t>накладок</a:t>
            </a:r>
            <a:endParaRPr lang="ru-RU" sz="1900" dirty="0">
              <a:solidFill>
                <a:prstClr val="black"/>
              </a:solidFill>
              <a:cs typeface="Tahoma" panose="020B060403050404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9591" y="3187700"/>
            <a:ext cx="10634209" cy="0"/>
          </a:xfrm>
          <a:prstGeom prst="line">
            <a:avLst/>
          </a:prstGeom>
          <a:ln w="152400" cmpd="dbl">
            <a:gradFill>
              <a:gsLst>
                <a:gs pos="0">
                  <a:srgbClr val="FCE6A3"/>
                </a:gs>
                <a:gs pos="100000">
                  <a:srgbClr val="E48B9A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2717817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№2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endParaRPr lang="ru-RU" sz="3200" dirty="0" smtClean="0">
              <a:latin typeface="FreeSetC"/>
            </a:endParaRPr>
          </a:p>
        </p:txBody>
      </p:sp>
      <p:pic>
        <p:nvPicPr>
          <p:cNvPr id="7" name="Picture 2" descr="Картинки по запросу накладки на банкома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91" y="2290900"/>
            <a:ext cx="10138909" cy="3315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5225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№3</a:t>
            </a:r>
          </a:p>
        </p:txBody>
      </p:sp>
      <p:pic>
        <p:nvPicPr>
          <p:cNvPr id="7" name="Picture 2" descr="Картинки по запросу банковская карт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591" y="2325037"/>
            <a:ext cx="5271601" cy="3307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Похожее изображени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67448" y="2364439"/>
            <a:ext cx="5327651" cy="326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6473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19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№3</a:t>
            </a:r>
          </a:p>
          <a:p>
            <a:pPr marL="0" indent="0">
              <a:buNone/>
            </a:pPr>
            <a:r>
              <a:rPr lang="ru-RU" sz="2000" b="1" dirty="0"/>
              <a:t>Стоит ли воспользоваться предложением этого интернет-магазина</a:t>
            </a:r>
            <a:r>
              <a:rPr lang="ru-RU" sz="2000" b="1" dirty="0" smtClean="0"/>
              <a:t>?</a:t>
            </a:r>
            <a:endParaRPr lang="ru-RU" sz="2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 smtClean="0">
              <a:cs typeface="Tahoma" panose="020B0604030504040204" pitchFamily="34" charset="0"/>
            </a:endParaRP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  <a:t>Нет, нельзя вводить данные своей карты в интернете – </a:t>
            </a:r>
            <a:b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</a:br>
            <a: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  <a:t>это слишком опасно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  <a:t>Нет, можно вводить все, кроме CVV-кода, этот сайт точно принадлежит мошенникам</a:t>
            </a:r>
          </a:p>
          <a:p>
            <a:pPr marL="514350" indent="-514350">
              <a:spcAft>
                <a:spcPts val="1200"/>
              </a:spcAft>
              <a:buFont typeface="+mj-lt"/>
              <a:buAutoNum type="arabicPeriod"/>
            </a:pPr>
            <a: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  <a:t>Да, если сайт в адрес начинается с букв </a:t>
            </a:r>
            <a:r>
              <a:rPr lang="ru-RU" sz="2000" dirty="0" err="1">
                <a:solidFill>
                  <a:prstClr val="black"/>
                </a:solidFill>
                <a:cs typeface="Tahoma" panose="020B0604030504040204" pitchFamily="34" charset="0"/>
              </a:rPr>
              <a:t>https</a:t>
            </a:r>
            <a:r>
              <a:rPr lang="ru-RU" sz="2000" dirty="0">
                <a:solidFill>
                  <a:prstClr val="black"/>
                </a:solidFill>
                <a:cs typeface="Tahoma" panose="020B0604030504040204" pitchFamily="34" charset="0"/>
              </a:rPr>
              <a:t>, это означает безопасное соединение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9591" y="3073400"/>
            <a:ext cx="10634209" cy="0"/>
          </a:xfrm>
          <a:prstGeom prst="line">
            <a:avLst/>
          </a:prstGeom>
          <a:ln w="152400" cmpd="dbl">
            <a:gradFill>
              <a:gsLst>
                <a:gs pos="0">
                  <a:srgbClr val="FCE6A3"/>
                </a:gs>
                <a:gs pos="100000">
                  <a:srgbClr val="E48B9A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429494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ПРАВИЛА </a:t>
            </a:r>
            <a:r>
              <a:rPr lang="ru-RU" dirty="0"/>
              <a:t>ИНТЕЛЛЕКТУАЛЬНОГО ШОУ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28638" lvl="0" indent="-528638">
              <a:lnSpc>
                <a:spcPct val="110000"/>
              </a:lnSpc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ru-RU" dirty="0"/>
              <a:t>Уважай своих </a:t>
            </a:r>
            <a:r>
              <a:rPr lang="ru-RU" dirty="0" smtClean="0"/>
              <a:t>партнеров</a:t>
            </a:r>
          </a:p>
          <a:p>
            <a:pPr marL="528638" indent="-528638">
              <a:lnSpc>
                <a:spcPct val="110000"/>
              </a:lnSpc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ru-RU" dirty="0"/>
              <a:t>Умей выслушать другого</a:t>
            </a:r>
          </a:p>
          <a:p>
            <a:pPr marL="528638" indent="-528638">
              <a:lnSpc>
                <a:spcPct val="110000"/>
              </a:lnSpc>
              <a:spcBef>
                <a:spcPts val="2400"/>
              </a:spcBef>
              <a:buFont typeface="Wingdings" panose="05000000000000000000" pitchFamily="2" charset="2"/>
              <a:buChar char="ü"/>
            </a:pPr>
            <a:r>
              <a:rPr lang="ru-RU" dirty="0"/>
              <a:t>Не согласен – предлагай</a:t>
            </a:r>
          </a:p>
          <a:p>
            <a:pPr lvl="0">
              <a:lnSpc>
                <a:spcPct val="110000"/>
              </a:lnSpc>
            </a:pPr>
            <a:endParaRPr lang="ru-RU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04860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№4</a:t>
            </a:r>
          </a:p>
          <a:p>
            <a:pPr marL="0" lvl="0" indent="0">
              <a:buNone/>
            </a:pPr>
            <a:r>
              <a:rPr lang="ru-RU" sz="1900" b="1" dirty="0" smtClean="0"/>
              <a:t>Поликарп </a:t>
            </a:r>
            <a:r>
              <a:rPr lang="ru-RU" sz="1900" b="1" dirty="0" err="1" smtClean="0"/>
              <a:t>Поликарпыч</a:t>
            </a:r>
            <a:r>
              <a:rPr lang="ru-RU" sz="1900" b="1" dirty="0" smtClean="0"/>
              <a:t> обнаружил пропажу банковской карты. Что ему следует сейчас сделать? </a:t>
            </a:r>
            <a:endParaRPr lang="ru-RU" sz="19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endParaRPr lang="ru-RU" sz="2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33400" indent="-533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Вернуться и поискать, у него настроено </a:t>
            </a:r>
            <a:r>
              <a:rPr lang="en-US" sz="1900" dirty="0" smtClean="0">
                <a:solidFill>
                  <a:prstClr val="black"/>
                </a:solidFill>
                <a:cs typeface="Helvetica"/>
              </a:rPr>
              <a:t>SMS</a:t>
            </a: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-оповещение, пока никаких сообщений о том, что деньги были сняты, ему не приходило, а, значит, картой никто не воспользовался. </a:t>
            </a:r>
          </a:p>
          <a:p>
            <a:pPr marL="533400" indent="-533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Позвонить в банк и заблокировать карту. </a:t>
            </a:r>
            <a:endParaRPr lang="ru-RU" sz="1900" dirty="0">
              <a:solidFill>
                <a:prstClr val="black"/>
              </a:solidFill>
              <a:cs typeface="Helvetica"/>
            </a:endParaRPr>
          </a:p>
          <a:p>
            <a:pPr marL="533400" indent="-5334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Вернуться  и поискать, ничего страшного не произойдет, так как у него карта </a:t>
            </a:r>
            <a:r>
              <a:rPr lang="ru-RU" sz="1900" dirty="0">
                <a:solidFill>
                  <a:prstClr val="black"/>
                </a:solidFill>
                <a:cs typeface="Helvetica"/>
              </a:rPr>
              <a:t>с чипом и требует ввода </a:t>
            </a:r>
            <a:r>
              <a:rPr lang="en-US" sz="1900" dirty="0">
                <a:solidFill>
                  <a:prstClr val="black"/>
                </a:solidFill>
                <a:cs typeface="Helvetica"/>
              </a:rPr>
              <a:t>PIN-</a:t>
            </a:r>
            <a:r>
              <a:rPr lang="ru-RU" sz="1900" dirty="0">
                <a:solidFill>
                  <a:prstClr val="black"/>
                </a:solidFill>
                <a:cs typeface="Helvetica"/>
              </a:rPr>
              <a:t>кода каждый раз</a:t>
            </a:r>
            <a:r>
              <a:rPr lang="ru-RU" sz="1900" dirty="0" smtClean="0">
                <a:solidFill>
                  <a:prstClr val="black"/>
                </a:solidFill>
                <a:cs typeface="Helvetica"/>
              </a:rPr>
              <a:t>, можно не переживать, что кто-то снимет с нее деньги. </a:t>
            </a:r>
            <a:endParaRPr lang="ru-RU" sz="1900" dirty="0">
              <a:solidFill>
                <a:prstClr val="black"/>
              </a:solidFill>
              <a:cs typeface="Helvetica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46591" y="3086100"/>
            <a:ext cx="10634209" cy="0"/>
          </a:xfrm>
          <a:prstGeom prst="line">
            <a:avLst/>
          </a:prstGeom>
          <a:ln w="152400" cmpd="dbl">
            <a:gradFill>
              <a:gsLst>
                <a:gs pos="0">
                  <a:srgbClr val="FCE6A3"/>
                </a:gs>
                <a:gs pos="100000">
                  <a:srgbClr val="E48B9A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310169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ПОДОЗРИТЕЛЬНАЯ ИСТОРИЯ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3200" dirty="0" smtClean="0">
                <a:latin typeface="FreeSetC"/>
              </a:rPr>
              <a:t>Вопрос №5</a:t>
            </a:r>
          </a:p>
          <a:p>
            <a:pPr marL="0" lv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1800" b="1" dirty="0" smtClean="0"/>
              <a:t>Поликарп </a:t>
            </a:r>
            <a:r>
              <a:rPr lang="ru-RU" sz="1800" b="1" dirty="0" err="1"/>
              <a:t>Поликарпычу</a:t>
            </a:r>
            <a:r>
              <a:rPr lang="ru-RU" sz="1800" b="1" dirty="0"/>
              <a:t> позвонили, назвавшись представителем банка, и предложили улучшить обслуживание в интернет-банке. Его попросили сообщить код подтверждения для входа в интернет-банк. Что ему следует сделать</a:t>
            </a:r>
            <a:r>
              <a:rPr lang="ru-RU" sz="1800" b="1" dirty="0" smtClean="0"/>
              <a:t>?</a:t>
            </a:r>
          </a:p>
          <a:p>
            <a:pPr marL="457200" lvl="1" indent="0">
              <a:buNone/>
            </a:pPr>
            <a:endParaRPr lang="ru-RU" sz="1800" dirty="0"/>
          </a:p>
          <a:p>
            <a:pPr marL="457200" lvl="1" indent="0">
              <a:buNone/>
            </a:pPr>
            <a:endParaRPr lang="ru-RU" sz="1800" dirty="0"/>
          </a:p>
          <a:p>
            <a:pPr marL="457200" lvl="0" indent="-457200">
              <a:buFont typeface="+mj-lt"/>
              <a:buAutoNum type="arabicPeriod"/>
            </a:pPr>
            <a:r>
              <a:rPr lang="ru-RU" sz="1900" dirty="0" smtClean="0"/>
              <a:t>Сообщить код подтверждения, телефон и карта у него на руках – нет ничего подозрительного.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900" dirty="0" smtClean="0"/>
              <a:t>Сказать, что он лично перезвонит в банк, а затем действительно перезвонить и сообщить о факте такого звонка.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1900" dirty="0" smtClean="0"/>
              <a:t>Сказать, что он не помнит код, и рассказать всю историю, приключившуюся с ним за сегодняшний день.</a:t>
            </a:r>
            <a:endParaRPr lang="ru-RU" sz="19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9591" y="3467100"/>
            <a:ext cx="10634209" cy="0"/>
          </a:xfrm>
          <a:prstGeom prst="line">
            <a:avLst/>
          </a:prstGeom>
          <a:ln w="152400" cmpd="dbl">
            <a:gradFill>
              <a:gsLst>
                <a:gs pos="0">
                  <a:srgbClr val="FCE6A3"/>
                </a:gs>
                <a:gs pos="100000">
                  <a:srgbClr val="E48B9A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xmlns="" val="228003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РАУНД №3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ПРАВДА </a:t>
            </a:r>
          </a:p>
          <a:p>
            <a:pPr marL="0" indent="0" algn="ctr">
              <a:buNone/>
            </a:pPr>
            <a:r>
              <a:rPr lang="ru-RU" sz="8800" dirty="0" smtClean="0"/>
              <a:t>ИЛИ ЛОЖЬ</a:t>
            </a:r>
            <a:endParaRPr lang="ru-RU" sz="8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2057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23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ПРАВДА ИЛИ ЛОЖЬ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Суждение №1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>
                <a:latin typeface="FreeSetC"/>
              </a:rPr>
              <a:t>Бизнес всегда приносит больший доход, по сравнению с наемным </a:t>
            </a:r>
            <a:r>
              <a:rPr lang="ru-RU" sz="3200" dirty="0" smtClean="0">
                <a:latin typeface="FreeSetC"/>
              </a:rPr>
              <a:t>трудом.</a:t>
            </a:r>
            <a:endParaRPr lang="ru-RU" sz="3200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7595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24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ПРАВДА ИЛИ ЛОЖЬ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Суждение №2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>
                <a:latin typeface="FreeSetC"/>
              </a:rPr>
              <a:t>Получение денег в долг </a:t>
            </a:r>
            <a:r>
              <a:rPr lang="ru-RU" sz="3200" dirty="0" smtClean="0">
                <a:latin typeface="FreeSetC"/>
              </a:rPr>
              <a:t>является </a:t>
            </a:r>
            <a:r>
              <a:rPr lang="ru-RU" sz="3200" dirty="0">
                <a:latin typeface="FreeSetC"/>
              </a:rPr>
              <a:t>доходом.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07719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ПРАВДА ИЛИ ЛОЖЬ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Суждение №3</a:t>
            </a:r>
            <a:endParaRPr lang="en-US" sz="3200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Скидки </a:t>
            </a:r>
            <a:r>
              <a:rPr lang="ru-RU" sz="3200" dirty="0">
                <a:latin typeface="FreeSetC"/>
              </a:rPr>
              <a:t>и рекламные акции – приемы, которые могут спровоцировать лишние траты.</a:t>
            </a:r>
            <a:endParaRPr lang="en-US" sz="3200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endParaRPr lang="en-US" sz="3200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endParaRPr lang="ru-RU" sz="3200" dirty="0" smtClean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70826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ПРАВДА ИЛИ ЛОЖЬ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Суждение №4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Банковскую карту подросток может завести с 14 лет.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6129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ПРАВДА ИЛИ ЛОЖЬ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Суждение №5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sz="3200" dirty="0" smtClean="0">
                <a:latin typeface="FreeSetC"/>
              </a:rPr>
              <a:t>Бизнес начинается с идеи о том, что может сделать предприниматель, что удовлетворить реально существующие потребности людей.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8579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РАУНД №4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ПОЕЗДКА В СОЧИ</a:t>
            </a:r>
            <a:endParaRPr lang="ru-RU" sz="8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9863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№1 Семья из трех человек.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Рассчитайте </a:t>
            </a:r>
            <a:r>
              <a:rPr lang="ru-RU" sz="2000" dirty="0"/>
              <a:t>стоимость всех вариантов билетов на поезд до Сочи.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13389179"/>
              </p:ext>
            </p:extLst>
          </p:nvPr>
        </p:nvGraphicFramePr>
        <p:xfrm>
          <a:off x="719591" y="2781299"/>
          <a:ext cx="9759950" cy="302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6254"/>
                <a:gridCol w="2428638"/>
                <a:gridCol w="2392529"/>
                <a:gridCol w="2392529"/>
              </a:tblGrid>
              <a:tr h="64179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Фирменный поезд  из города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 пути 19 часов.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Поезд проходит город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 транзитом.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 пути 23 часа.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Время отправления, тип вагона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Цена билета на 1 человека (руб.)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Время отправления, тип вагона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Цена билета на 1 человека (руб.)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86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07:40, Поезд «Город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– Сочи» плацкарт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8650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11:50, Поезд «Город </a:t>
                      </a:r>
                      <a:r>
                        <a:rPr lang="en-US" sz="1800">
                          <a:effectLst/>
                        </a:rPr>
                        <a:t>A</a:t>
                      </a:r>
                      <a:r>
                        <a:rPr lang="ru-RU" sz="1800">
                          <a:effectLst/>
                        </a:rPr>
                        <a:t> – 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– Сочи» плацкарт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8550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86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07:40, Поезд «Город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 – Сочи» купе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10750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11:50, Поезд «Город </a:t>
                      </a:r>
                      <a:r>
                        <a:rPr lang="en-US" sz="1800">
                          <a:effectLst/>
                        </a:rPr>
                        <a:t>A</a:t>
                      </a:r>
                      <a:r>
                        <a:rPr lang="ru-RU" sz="1800">
                          <a:effectLst/>
                        </a:rPr>
                        <a:t> – 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– Сочи» плацкарт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9050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247466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РАУНД №1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1500" dirty="0" smtClean="0"/>
              <a:t>ВИКТОРИНА</a:t>
            </a:r>
            <a:endParaRPr lang="ru-RU" sz="11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0715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№1</a:t>
            </a:r>
            <a:endParaRPr lang="ru-RU" sz="2000" dirty="0" smtClean="0"/>
          </a:p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Рассчитайте </a:t>
            </a:r>
            <a:r>
              <a:rPr lang="ru-RU" sz="2000" dirty="0"/>
              <a:t>стоимость всех вариантов билетов на поезд до Сочи.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95873628"/>
              </p:ext>
            </p:extLst>
          </p:nvPr>
        </p:nvGraphicFramePr>
        <p:xfrm>
          <a:off x="720000" y="2782800"/>
          <a:ext cx="9759950" cy="302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46254"/>
                <a:gridCol w="2428638"/>
                <a:gridCol w="2392529"/>
                <a:gridCol w="2392529"/>
              </a:tblGrid>
              <a:tr h="641791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Фирменный поезд  из города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 пути 19 часов.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Поезд проходит 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транзитом.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 пути 23 часа.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17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Время отправления, тип вагона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Стоимость билетов для всей семьи (руб</a:t>
                      </a:r>
                      <a:r>
                        <a:rPr lang="ru-RU" sz="1800" dirty="0">
                          <a:effectLst/>
                        </a:rPr>
                        <a:t>.)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Время отправления, тип вагона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Стоимость билетов для всей семьи (руб.)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86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07:40, Поезд «Город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– Сочи» плацкарт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25 950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11:50, Поезд «Город </a:t>
                      </a:r>
                      <a:r>
                        <a:rPr lang="en-US" sz="1800" dirty="0">
                          <a:effectLst/>
                        </a:rPr>
                        <a:t>A</a:t>
                      </a:r>
                      <a:r>
                        <a:rPr lang="ru-RU" sz="1800" dirty="0">
                          <a:effectLst/>
                        </a:rPr>
                        <a:t> – Город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 – Сочи» плацкарт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25 650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8695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07:40, Поезд «Город </a:t>
                      </a:r>
                      <a:r>
                        <a:rPr lang="en-US" sz="1800" dirty="0">
                          <a:effectLst/>
                        </a:rPr>
                        <a:t>N</a:t>
                      </a:r>
                      <a:r>
                        <a:rPr lang="ru-RU" sz="1800" dirty="0">
                          <a:effectLst/>
                        </a:rPr>
                        <a:t> – Сочи» купе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32 250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11:50, Поезд «Город </a:t>
                      </a:r>
                      <a:r>
                        <a:rPr lang="en-US" sz="1800">
                          <a:effectLst/>
                        </a:rPr>
                        <a:t>A</a:t>
                      </a:r>
                      <a:r>
                        <a:rPr lang="ru-RU" sz="1800">
                          <a:effectLst/>
                        </a:rPr>
                        <a:t> – Город </a:t>
                      </a:r>
                      <a:r>
                        <a:rPr lang="en-US" sz="1800">
                          <a:effectLst/>
                        </a:rPr>
                        <a:t>N</a:t>
                      </a:r>
                      <a:r>
                        <a:rPr lang="ru-RU" sz="1800">
                          <a:effectLst/>
                        </a:rPr>
                        <a:t> – Сочи» плацкарт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</a:rPr>
                        <a:t>27 150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25143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Задача №2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Но </a:t>
            </a:r>
            <a:r>
              <a:rPr lang="ru-RU" sz="2000" dirty="0"/>
              <a:t>до вокзала еще нужно доехать. Это можно сделать на " Такси", в котором по тарифу "Дневной" ожидание составляет: первые 2 мин  бесплатно, а далее 10 руб. за каждую минуту; стоимость  поездки: первые 5 км пути стоят 250 р., а далее 20 руб. за км.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/>
              <a:t>О</a:t>
            </a:r>
            <a:r>
              <a:rPr lang="ru-RU" sz="2000" dirty="0" smtClean="0"/>
              <a:t>т </a:t>
            </a:r>
            <a:r>
              <a:rPr lang="ru-RU" sz="2000" dirty="0"/>
              <a:t>дома до вокзала ехать 36 километров, а спуститься к машине быстрее, чем за 5 минут </a:t>
            </a:r>
            <a:r>
              <a:rPr lang="ru-RU" sz="2000" dirty="0" smtClean="0"/>
              <a:t>семья </a:t>
            </a:r>
            <a:r>
              <a:rPr lang="ru-RU" sz="2000" dirty="0"/>
              <a:t>не </a:t>
            </a:r>
            <a:r>
              <a:rPr lang="ru-RU" sz="2000" dirty="0" smtClean="0"/>
              <a:t>сможет, </a:t>
            </a:r>
            <a:r>
              <a:rPr lang="ru-RU" sz="2000" dirty="0"/>
              <a:t>так как </a:t>
            </a:r>
            <a:r>
              <a:rPr lang="ru-RU" sz="2000" dirty="0" smtClean="0"/>
              <a:t>берет </a:t>
            </a:r>
            <a:r>
              <a:rPr lang="ru-RU" sz="2000" dirty="0"/>
              <a:t>в поездку большие и тяжелые чемоданы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Также </a:t>
            </a:r>
            <a:r>
              <a:rPr lang="ru-RU" sz="2000" dirty="0"/>
              <a:t>к вокзалу можно приехать на общественном транспорте, однако придется делать несколько пересадок. От дома сначала придется доехать до Центральной площади на маршрутном такси №23, проезд в котором стоит 50 рублей. Там пересесть на автобус №5а, проезд в котором стоит 30 рублей с человека. А после снова сесть на маршрутное такси №12В, идущее на вокзал, стоимость проезда в котором 60 рублей с человека</a:t>
            </a:r>
            <a:r>
              <a:rPr lang="ru-RU" sz="2000" dirty="0" smtClean="0"/>
              <a:t>.</a:t>
            </a:r>
            <a:endParaRPr lang="ru-RU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/>
              <a:t>Какова будет разница в стоимости между удобным способом поездки на вокзал и </a:t>
            </a:r>
            <a:r>
              <a:rPr lang="ru-RU" sz="2000" dirty="0" smtClean="0"/>
              <a:t>дешевым</a:t>
            </a:r>
            <a:r>
              <a:rPr lang="ru-RU" sz="2000" dirty="0"/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830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2"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Задача №2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  <a:tabLst>
                <a:tab pos="5207000" algn="l"/>
              </a:tabLst>
            </a:pPr>
            <a:r>
              <a:rPr lang="ru-RU" sz="2000" b="1" dirty="0" smtClean="0"/>
              <a:t>Поездка на такси</a:t>
            </a:r>
            <a:r>
              <a:rPr lang="ru-RU" sz="2000" dirty="0" smtClean="0"/>
              <a:t>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Ожидание (5 минут): </a:t>
            </a:r>
          </a:p>
          <a:p>
            <a:pPr marL="13462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2 мин. = </a:t>
            </a:r>
            <a:r>
              <a:rPr lang="ru-RU" sz="2000" dirty="0"/>
              <a:t>0</a:t>
            </a:r>
            <a:r>
              <a:rPr lang="ru-RU" sz="2000" dirty="0" smtClean="0"/>
              <a:t> рублей </a:t>
            </a:r>
          </a:p>
          <a:p>
            <a:pPr marL="13462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3 мин. = 30 рублей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Поездка (36 километров): </a:t>
            </a:r>
          </a:p>
          <a:p>
            <a:pPr marL="13462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5 км = 250 руб.</a:t>
            </a:r>
          </a:p>
          <a:p>
            <a:pPr marL="134620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31 км. = 620 руб.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Итого: </a:t>
            </a:r>
            <a:r>
              <a:rPr lang="ru-RU" sz="2000" b="1" dirty="0" smtClean="0">
                <a:solidFill>
                  <a:srgbClr val="00B050"/>
                </a:solidFill>
              </a:rPr>
              <a:t>900 рублей</a:t>
            </a:r>
            <a:endParaRPr lang="ru-RU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b="1" dirty="0" smtClean="0"/>
              <a:t>Поездка на общественном транспорте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Проезд на </a:t>
            </a:r>
            <a:r>
              <a:rPr lang="ru-RU" sz="2000" dirty="0"/>
              <a:t>маршрутном такси №</a:t>
            </a:r>
            <a:r>
              <a:rPr lang="ru-RU" sz="2000" dirty="0" smtClean="0"/>
              <a:t>23 = 150 руб.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Проезд на автобусе </a:t>
            </a:r>
            <a:r>
              <a:rPr lang="ru-RU" sz="2000" dirty="0"/>
              <a:t>№</a:t>
            </a:r>
            <a:r>
              <a:rPr lang="ru-RU" sz="2000" dirty="0" smtClean="0"/>
              <a:t>5а = 90 руб.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Проезд на маршрутном </a:t>
            </a:r>
            <a:r>
              <a:rPr lang="ru-RU" sz="2000" dirty="0"/>
              <a:t>такси №</a:t>
            </a:r>
            <a:r>
              <a:rPr lang="ru-RU" sz="2000" dirty="0" smtClean="0"/>
              <a:t>12 = 180 руб.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000" dirty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ru-RU" sz="2000" dirty="0" smtClean="0"/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/>
              <a:t>Итого: </a:t>
            </a:r>
            <a:r>
              <a:rPr lang="ru-RU" sz="2000" b="1" dirty="0" smtClean="0">
                <a:solidFill>
                  <a:srgbClr val="00B050"/>
                </a:solidFill>
              </a:rPr>
              <a:t>420 рублей</a:t>
            </a:r>
            <a:endParaRPr lang="ru-RU" sz="2000" b="1" dirty="0">
              <a:solidFill>
                <a:srgbClr val="00B05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4137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33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90" y="1429153"/>
            <a:ext cx="10634209" cy="4217267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№3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/>
              <a:t>Сравните наиболее дешевый и наиболее удобный</a:t>
            </a:r>
            <a:r>
              <a:rPr lang="en-US" sz="2000" dirty="0"/>
              <a:t> c </a:t>
            </a:r>
            <a:r>
              <a:rPr lang="ru-RU" sz="2000" dirty="0"/>
              <a:t>точки зрения размещения в номере </a:t>
            </a:r>
            <a:r>
              <a:rPr lang="ru-RU" sz="2000" dirty="0" smtClean="0"/>
              <a:t>варианты </a:t>
            </a:r>
            <a:r>
              <a:rPr lang="ru-RU" sz="2000" dirty="0"/>
              <a:t>отеля на 12 дней, при условии раннего бронирования.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93730372"/>
              </p:ext>
            </p:extLst>
          </p:nvPr>
        </p:nvGraphicFramePr>
        <p:xfrm>
          <a:off x="831046" y="2692400"/>
          <a:ext cx="10725953" cy="295402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2902754"/>
                <a:gridCol w="1549400"/>
                <a:gridCol w="6273799"/>
              </a:tblGrid>
              <a:tr h="520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Отель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Цена за сутки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(за номер)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Дополнительные условия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9118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«Гнездо ласточки» </a:t>
                      </a: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</a:rPr>
                        <a:t>Resort</a:t>
                      </a:r>
                      <a:r>
                        <a:rPr lang="ru-RU" sz="1800" dirty="0" smtClean="0">
                          <a:effectLst/>
                        </a:rPr>
                        <a:t> </a:t>
                      </a:r>
                      <a:r>
                        <a:rPr lang="ru-RU" sz="1800" dirty="0" err="1">
                          <a:effectLst/>
                        </a:rPr>
                        <a:t>Hotel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5500 </a:t>
                      </a:r>
                      <a:r>
                        <a:rPr lang="ru-RU" sz="1800" dirty="0" smtClean="0">
                          <a:effectLst/>
                        </a:rPr>
                        <a:t>руб.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(2-х местный)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Скидка 20% от общей  суммы при раннем бронировании.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Дополнительное место 1000 руб. в сутки.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Бесплатный трансфер от вокзала до отеля и обратно.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Парк-отель «Блюз»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7000 руб.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(3-местный)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Скидка 35% от общей  суммы при раннем бронировании. Бесплатный трансфер от вокзала до отеля и обратно.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805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Гостиница «</a:t>
                      </a:r>
                      <a:r>
                        <a:rPr lang="en-US" sz="1800">
                          <a:effectLst/>
                        </a:rPr>
                        <a:t>Aqua</a:t>
                      </a:r>
                      <a:r>
                        <a:rPr lang="ru-RU" sz="1800">
                          <a:effectLst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4000 руб.</a:t>
                      </a: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(2-хместный)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Скидка 15% от общей  суммы за раннее бронирование.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Дополнительное место 2000 руб. в сутки.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Трансфер от вокзала до отеля и обратно стоит 1500 рублей.</a:t>
                      </a:r>
                      <a:endParaRPr lang="ru-RU" sz="18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72762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34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90" y="1322344"/>
            <a:ext cx="10634209" cy="4217267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№3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 smtClean="0"/>
              <a:t>Сравните </a:t>
            </a:r>
            <a:r>
              <a:rPr lang="ru-RU" sz="2000" dirty="0"/>
              <a:t>наиболее </a:t>
            </a:r>
            <a:r>
              <a:rPr lang="ru-RU" sz="2000" dirty="0" smtClean="0"/>
              <a:t>дешевый и наиболее удобный</a:t>
            </a:r>
            <a:r>
              <a:rPr lang="en-US" sz="2000" dirty="0" smtClean="0"/>
              <a:t> c </a:t>
            </a:r>
            <a:r>
              <a:rPr lang="ru-RU" sz="2000" dirty="0" smtClean="0"/>
              <a:t>точки зрения размещения в номере варианты </a:t>
            </a:r>
            <a:r>
              <a:rPr lang="ru-RU" sz="2000" dirty="0"/>
              <a:t>отеля на 12 дней, при условии раннего бронирования.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67028465"/>
              </p:ext>
            </p:extLst>
          </p:nvPr>
        </p:nvGraphicFramePr>
        <p:xfrm>
          <a:off x="660400" y="2692400"/>
          <a:ext cx="10896600" cy="284721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073400"/>
                <a:gridCol w="1714500"/>
                <a:gridCol w="2235200"/>
                <a:gridCol w="1955800"/>
                <a:gridCol w="1917700"/>
              </a:tblGrid>
              <a:tr h="5207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Отель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Цена за сутки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(за номер)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Общая стоимость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Самый дешевый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Самый удобный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6324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«Гнездо ласточки» </a:t>
                      </a:r>
                      <a:endParaRPr lang="ru-RU" sz="1800" dirty="0" smtClean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Resort</a:t>
                      </a: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ru-RU" sz="1800" dirty="0" err="1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Hotel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5500 </a:t>
                      </a: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руб.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(2-х местный)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62 400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Парк-отель «Блюз»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7000 руб.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(3-местный)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54 600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spcBef>
                          <a:spcPts val="120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  <a:tr h="805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Гостиница «</a:t>
                      </a:r>
                      <a:r>
                        <a:rPr lang="en-US" sz="18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Aqua</a:t>
                      </a:r>
                      <a:r>
                        <a:rPr lang="ru-RU" sz="18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»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 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4000 руб.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(2-хместный)</a:t>
                      </a: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62 700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7990" marR="6799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05766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711" y="1252580"/>
            <a:ext cx="10634209" cy="4217267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№4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/>
              <a:t>В</a:t>
            </a:r>
            <a:r>
              <a:rPr lang="ru-RU" sz="2000" dirty="0" smtClean="0"/>
              <a:t>ы </a:t>
            </a:r>
            <a:r>
              <a:rPr lang="ru-RU" sz="2000" dirty="0"/>
              <a:t>хотите посетить парк "Ривьера", в котором  есть пять аттракционов: карусель, колесо обозрения, автодром, «Ромашка» и «Весёлый тир». В кассах продаётся шесть видов билетов, каждый из которых позволяет посетить один или два аттракциона</a:t>
            </a:r>
            <a:r>
              <a:rPr lang="ru-RU" sz="2000" dirty="0" smtClean="0"/>
              <a:t>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Родители дали вам на посещение парка 900 рублей. Билеты с какими номерами вы должны купить, чтобы посетить все пять аттракционов?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58370491"/>
              </p:ext>
            </p:extLst>
          </p:nvPr>
        </p:nvGraphicFramePr>
        <p:xfrm>
          <a:off x="955974" y="3767614"/>
          <a:ext cx="10397825" cy="213360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95313"/>
                <a:gridCol w="5331356"/>
                <a:gridCol w="327115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Номер билета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Набор аттракционов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Стоимость (руб.)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«Ромашка»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Колесо обозрения, карусель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Автодром, колесо обозрения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200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«Ромашка», автодром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«Весёлый тир», карусель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500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«Весёлый тир», «Ромашка»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400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12895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91" y="1274357"/>
            <a:ext cx="10634209" cy="4217267"/>
          </a:xfrm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2000" dirty="0" smtClean="0">
                <a:latin typeface="FreeSetC"/>
              </a:rPr>
              <a:t>Задача №4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dirty="0"/>
              <a:t>В</a:t>
            </a:r>
            <a:r>
              <a:rPr lang="ru-RU" sz="2000" dirty="0" smtClean="0"/>
              <a:t>ы </a:t>
            </a:r>
            <a:r>
              <a:rPr lang="ru-RU" sz="2000" dirty="0"/>
              <a:t>хотите посетить парк "Ривьера", в котором  есть пять аттракционов: карусель, колесо обозрения, автодром, «Ромашка» и «Весёлый тир». В кассах продаётся шесть видов билетов, каждый из которых позволяет посетить один или два аттракциона</a:t>
            </a:r>
            <a:r>
              <a:rPr lang="ru-RU" sz="2000" dirty="0" smtClean="0"/>
              <a:t>.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dirty="0"/>
              <a:t>Родители дали вам на посещение парка 900 рублей. Билеты с какими номерами вы должны купить, чтобы посетить все пять аттракционов?</a:t>
            </a:r>
            <a:endParaRPr lang="ru-RU" sz="2000" dirty="0">
              <a:latin typeface="FreeSetC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4024318"/>
              </p:ext>
            </p:extLst>
          </p:nvPr>
        </p:nvGraphicFramePr>
        <p:xfrm>
          <a:off x="897087" y="3899694"/>
          <a:ext cx="10397825" cy="213360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795313"/>
                <a:gridCol w="5331356"/>
                <a:gridCol w="3271156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Номер билета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Набор аттракционов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Стоимость (руб.)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1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«Ромашка»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200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Колесо обозрения, карусель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450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3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Автодром, колесо обозрения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200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4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«Ромашка», автодром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350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5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«Весёлый тир», карусель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B050"/>
                          </a:solidFill>
                          <a:effectLst/>
                        </a:rPr>
                        <a:t>500</a:t>
                      </a:r>
                      <a:endParaRPr lang="ru-RU" sz="2000" b="1" dirty="0">
                        <a:solidFill>
                          <a:srgbClr val="00B050"/>
                        </a:solidFill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«Весёлый тир», «Ромашка»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400</a:t>
                      </a:r>
                      <a:endParaRPr lang="ru-RU" sz="2000" dirty="0">
                        <a:effectLst/>
                        <a:latin typeface="Cambria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254633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600" dirty="0" smtClean="0"/>
              <a:t>Задача №5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600" dirty="0"/>
              <a:t>Папа хочет взять в аренду на 7 дней небольшой внедорожник для поездки в горы. Он выбирает из двух </a:t>
            </a:r>
            <a:r>
              <a:rPr lang="ru-RU" sz="1600" dirty="0" smtClean="0"/>
              <a:t>вариантов.</a:t>
            </a:r>
          </a:p>
          <a:p>
            <a:pPr marL="0" indent="0">
              <a:buNone/>
            </a:pPr>
            <a:r>
              <a:rPr lang="ru-RU" sz="1600" dirty="0"/>
              <a:t>За время аренды папа планирует проехать 300 км. </a:t>
            </a:r>
          </a:p>
          <a:p>
            <a:pPr marL="0" indent="0">
              <a:buNone/>
            </a:pPr>
            <a:r>
              <a:rPr lang="en-US" sz="1600" dirty="0"/>
              <a:t>Оцените разницу между полными стоимостями аренды автомобилей этих марок.</a:t>
            </a:r>
            <a:endParaRPr lang="ru-RU" sz="16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35155357"/>
              </p:ext>
            </p:extLst>
          </p:nvPr>
        </p:nvGraphicFramePr>
        <p:xfrm>
          <a:off x="720000" y="3312458"/>
          <a:ext cx="10998200" cy="268194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1892301"/>
                <a:gridCol w="4356100"/>
                <a:gridCol w="4749799"/>
              </a:tblGrid>
              <a:tr h="214055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Марка автомобиля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А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>
                          <a:effectLst/>
                        </a:rPr>
                        <a:t>В</a:t>
                      </a:r>
                      <a:endParaRPr lang="ru-RU" sz="160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983219"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Комплектация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Автоматическая коробка передач.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Мультимедийная система.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Кондиционер.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Лебедка.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Автоматическая коробка передач.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Мультимедийная система.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Климат контроль</a:t>
                      </a:r>
                      <a:r>
                        <a:rPr lang="ru-RU" sz="1400" dirty="0" smtClean="0">
                          <a:effectLst/>
                        </a:rPr>
                        <a:t>.</a:t>
                      </a:r>
                      <a:endParaRPr lang="ru-RU" sz="1400" dirty="0">
                        <a:effectLst/>
                      </a:endParaRP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Навигатор.</a:t>
                      </a:r>
                    </a:p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Панорамная крыша.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205349"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Стоимость аренды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4 400 рублей в сутки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4 500 рублей в сутки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56929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Расход </a:t>
                      </a:r>
                      <a:r>
                        <a:rPr lang="ru-RU" sz="1600" dirty="0" smtClean="0">
                          <a:effectLst/>
                        </a:rPr>
                        <a:t>бензина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15 </a:t>
                      </a:r>
                      <a:r>
                        <a:rPr lang="ru-RU" sz="1600" dirty="0" smtClean="0">
                          <a:effectLst/>
                        </a:rPr>
                        <a:t>литров на 100 километров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10 литров </a:t>
                      </a:r>
                      <a:r>
                        <a:rPr lang="ru-RU" sz="1600" dirty="0" smtClean="0">
                          <a:effectLst/>
                        </a:rPr>
                        <a:t>на 100 километров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13333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Бензин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АИ-95. Стоимость бензина 40 рублей за литр.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</a:rPr>
                        <a:t>АИ-95. Стоимость бензина 40 рублей за литр.</a:t>
                      </a:r>
                      <a:endParaRPr lang="ru-RU" sz="1600" dirty="0">
                        <a:effectLst/>
                        <a:latin typeface="Times New Roman"/>
                        <a:ea typeface="Cambria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404249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1800" dirty="0" smtClean="0"/>
              <a:t>Задача №5</a:t>
            </a:r>
          </a:p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/>
              <a:t>Папа хочет взять в аренду на </a:t>
            </a:r>
            <a:r>
              <a:rPr lang="ru-RU" sz="1800" b="1" dirty="0"/>
              <a:t>7</a:t>
            </a:r>
            <a:r>
              <a:rPr lang="ru-RU" sz="1800" dirty="0"/>
              <a:t> дней небольшой внедорожник для поездки в горы. Он выбирает из двух </a:t>
            </a:r>
            <a:r>
              <a:rPr lang="ru-RU" sz="1800" dirty="0" smtClean="0"/>
              <a:t>вариантов.</a:t>
            </a:r>
          </a:p>
          <a:p>
            <a:pPr marL="0" indent="0">
              <a:buNone/>
            </a:pPr>
            <a:r>
              <a:rPr lang="ru-RU" sz="1800" dirty="0"/>
              <a:t>За время аренды папа планирует проехать 300 км. </a:t>
            </a:r>
          </a:p>
          <a:p>
            <a:pPr marL="0" indent="0">
              <a:buNone/>
            </a:pPr>
            <a:r>
              <a:rPr lang="en-US" sz="1800" dirty="0"/>
              <a:t>Оцените разницу между полными стоимостями аренды автомобилей этих марок.</a:t>
            </a:r>
            <a:endParaRPr lang="ru-RU" sz="1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2215580"/>
              </p:ext>
            </p:extLst>
          </p:nvPr>
        </p:nvGraphicFramePr>
        <p:xfrm>
          <a:off x="720000" y="3591858"/>
          <a:ext cx="10998200" cy="1218902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991700"/>
                <a:gridCol w="3352800"/>
                <a:gridCol w="3653700"/>
              </a:tblGrid>
              <a:tr h="214055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Марка автомобиля</a:t>
                      </a: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</a:t>
                      </a: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</a:t>
                      </a: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205349"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Стоимость </a:t>
                      </a: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аренды</a:t>
                      </a:r>
                      <a:r>
                        <a:rPr lang="en-US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</a:t>
                      </a:r>
                      <a:r>
                        <a:rPr lang="ru-RU" sz="1800" baseline="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срок 7 дней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30 800 рублей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31 500 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56929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Стоимость бензина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1800 рублей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1200 рублей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13333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Полная стоимость</a:t>
                      </a:r>
                      <a:r>
                        <a:rPr lang="ru-RU" sz="1800" baseline="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аренды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32 600 рублей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32 700 рублей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833627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39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ПОЕЗДКА В СОЧИ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1800" dirty="0" smtClean="0"/>
              <a:t>Минимальный бюджет поездки в Сочи составил </a:t>
            </a:r>
            <a:endParaRPr lang="ru-RU" sz="1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30846875"/>
              </p:ext>
            </p:extLst>
          </p:nvPr>
        </p:nvGraphicFramePr>
        <p:xfrm>
          <a:off x="720000" y="2385358"/>
          <a:ext cx="10913200" cy="208087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5015267"/>
                <a:gridCol w="5897933"/>
              </a:tblGrid>
              <a:tr h="214055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Расходы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Минимальный бюджет (руб.)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214055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Стоимость билетов на поезд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25 650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214055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Поездка на вокзал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450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205349"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Номер в отеле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54 600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56929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Отдых в парке развлечений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900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13333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Аренда автомобиля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32 600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  <a:tr h="313333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 smtClean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ИТОГО</a:t>
                      </a:r>
                      <a:endParaRPr lang="ru-RU" sz="1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  <a:tc>
                  <a:txBody>
                    <a:bodyPr/>
                    <a:lstStyle/>
                    <a:p>
                      <a:pPr marL="7938" indent="-7938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115 200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>
                    <a:solidFill>
                      <a:srgbClr val="FCE6A3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38536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№1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dirty="0">
                <a:latin typeface="FreeSetC"/>
              </a:rPr>
              <a:t>Это стимулирует нас покупать больше, чем нужно. Но с другой стороны информирует нас о разных свойствах товаров. Что это?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426831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РАУНД №5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dirty="0" smtClean="0"/>
              <a:t>КРОССВОРД</a:t>
            </a:r>
            <a:endParaRPr lang="ru-RU" sz="8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6774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41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КРОССВОРД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88987460"/>
              </p:ext>
            </p:extLst>
          </p:nvPr>
        </p:nvGraphicFramePr>
        <p:xfrm>
          <a:off x="3238500" y="356526"/>
          <a:ext cx="5760000" cy="54864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  <a:gridCol w="360000"/>
              </a:tblGrid>
              <a:tr h="36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Х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З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Ю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Ч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Ы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Ш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000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Ь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Т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415487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ИНТЕЛЛЕКТУАЛЬНОГО ШОУ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92210588"/>
              </p:ext>
            </p:extLst>
          </p:nvPr>
        </p:nvGraphicFramePr>
        <p:xfrm>
          <a:off x="720000" y="1447802"/>
          <a:ext cx="10913200" cy="321472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015267"/>
                <a:gridCol w="5897933"/>
              </a:tblGrid>
              <a:tr h="535787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Команды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Баллы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  <a:tr h="535787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Команда 1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  <a:tr h="535787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Команда 2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630555" indent="-63055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  <a:tr h="535787">
                <a:tc>
                  <a:txBody>
                    <a:bodyPr/>
                    <a:lstStyle/>
                    <a:p>
                      <a:pPr marL="7938" indent="-7938"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Команда 3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  <a:tr h="535787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Команда 4</a:t>
                      </a: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  <a:tr h="535787">
                <a:tc>
                  <a:txBody>
                    <a:bodyPr/>
                    <a:lstStyle/>
                    <a:p>
                      <a:pPr marL="7938" indent="-7938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938" indent="-7938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xmlns="" val="23074827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s://i1.wp.com/www.youareunltd.com/site/wp-content/uploads/2018/05/Road_Arrow.jpg?fit=3697%2C1816&amp;ssl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762" r="17832"/>
          <a:stretch/>
        </p:blipFill>
        <p:spPr bwMode="auto">
          <a:xfrm rot="16200000" flipV="1">
            <a:off x="5794275" y="320775"/>
            <a:ext cx="6081330" cy="54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352" name="Picture 16" descr="https://orig10.deviantart.net/9ef2/f/2012/223/2/1/animated_resource___flag_by_misteraibo-d5as2vv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02671" y="5082406"/>
            <a:ext cx="968155" cy="96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50B67E-EAEE-334A-864B-342637A6F4F5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1">
            <a:extLst>
              <a:ext uri="{FF2B5EF4-FFF2-40B4-BE49-F238E27FC236}">
                <a16:creationId xmlns="" xmlns:a16="http://schemas.microsoft.com/office/drawing/2014/main" id="{F6371915-9A2E-884E-A5CD-60731B59ACB8}"/>
              </a:ext>
            </a:extLst>
          </p:cNvPr>
          <p:cNvSpPr/>
          <p:nvPr/>
        </p:nvSpPr>
        <p:spPr>
          <a:xfrm>
            <a:off x="568800" y="3080504"/>
            <a:ext cx="7660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СПАСИБО ЗА ВНИМАНИЕ!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619393" y="5514506"/>
            <a:ext cx="3020431" cy="5122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noAutofit/>
          </a:bodyPr>
          <a:lstStyle/>
          <a:p>
            <a:r>
              <a:rPr lang="ru-RU" b="1" dirty="0" smtClean="0">
                <a:solidFill>
                  <a:srgbClr val="33354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ДОХОДЫ</a:t>
            </a:r>
            <a:endParaRPr lang="ru-RU" b="1" dirty="0">
              <a:solidFill>
                <a:srgbClr val="33354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5" name="Picture 4" descr="http://naxpetroleum.com/wp-content/uploads/2017/05/NAX_Icon_Set_Pindrop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91392" y="1805384"/>
            <a:ext cx="638305" cy="63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https://static.tildacdn.com/tild3737-3833-4566-a363-323437616164/map_icon_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22336" y="4357311"/>
            <a:ext cx="637722" cy="63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https://static.tildacdn.com/tild3266-3133-4538-b632-623833346338/3ba209767a58b27b2e5b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9331" y="1805385"/>
            <a:ext cx="644643" cy="64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40" name="Picture 32" descr="https://cdn.pixabay.com/photo/2018/05/01/15/06/marker-3365838_960_72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19393" y="3757981"/>
            <a:ext cx="431093" cy="64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44009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№2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С какого возраста молодые люди могут официально работать полный рабочий день?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№3</a:t>
            </a:r>
            <a:endParaRPr lang="en-US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Деньги, используемые для оплаты покупок в интернете, или деньги на банковской карте или счете мобильного телефона, что это? </a:t>
            </a:r>
            <a:endParaRPr lang="ru-RU" dirty="0" smtClean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№4</a:t>
            </a:r>
            <a:endParaRPr lang="en-US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Какую информацию вам нужно знать, чтобы снять деньги с банковской карты в банкомате? </a:t>
            </a:r>
            <a:endParaRPr lang="ru-RU" dirty="0" smtClean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№5</a:t>
            </a:r>
            <a:endParaRPr lang="en-US" dirty="0" smtClean="0">
              <a:latin typeface="FreeSetC"/>
            </a:endParaRP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>
                <a:latin typeface="FreeSetC"/>
              </a:rPr>
              <a:t>Как называется массовая рассылка нежелательной почты, писем с рекламным текстом или смс с просьбой перейти по ссылке? </a:t>
            </a:r>
            <a:endParaRPr lang="ru-RU" dirty="0" smtClean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8253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20000"/>
                <a:lumOff val="80000"/>
                <a:alpha val="50000"/>
              </a:schemeClr>
            </a:gs>
            <a:gs pos="50000">
              <a:schemeClr val="accent6">
                <a:lumMod val="40000"/>
                <a:lumOff val="60000"/>
                <a:alpha val="50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0840A-55B6-144F-808B-F7B67027CE7D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ВИКТОРИНА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rmAutofit/>
          </a:bodyPr>
          <a:lstStyle/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Вопрос №1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ru-RU" dirty="0">
                <a:latin typeface="FreeSetC"/>
              </a:rPr>
              <a:t>Это стимулирует нас покупать больше, чем нужно. Но с другой стороны информирует нас о разных свойствах товаров. Что это? </a:t>
            </a:r>
          </a:p>
          <a:p>
            <a:pPr marL="0" lv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ru-RU" dirty="0" smtClean="0">
                <a:latin typeface="FreeSetC"/>
              </a:rPr>
              <a:t>Ответ</a:t>
            </a:r>
            <a:r>
              <a:rPr lang="ru-RU" dirty="0">
                <a:latin typeface="FreeSetC"/>
              </a:rPr>
              <a:t>: </a:t>
            </a:r>
            <a:r>
              <a:rPr lang="ru-RU" b="1" dirty="0" smtClean="0">
                <a:latin typeface="FreeSetC"/>
              </a:rPr>
              <a:t>РЕКЛАМА</a:t>
            </a:r>
          </a:p>
          <a:p>
            <a:pPr marL="0" lvl="0" indent="0">
              <a:lnSpc>
                <a:spcPct val="110000"/>
              </a:lnSpc>
              <a:buNone/>
            </a:pPr>
            <a:endParaRPr lang="ru-RU" dirty="0">
              <a:latin typeface="FreeSetC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1571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5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9959</TotalTime>
  <Words>2109</Words>
  <Application>Microsoft Office PowerPoint</Application>
  <PresentationFormat>Произвольный</PresentationFormat>
  <Paragraphs>477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Office Theme</vt:lpstr>
      <vt:lpstr>ПРАВИЛА ИНТЕЛЛЕКТУАЛЬНОГО ШОУ</vt:lpstr>
      <vt:lpstr>ПРАВИЛА ИНТЕЛЛЕКТУАЛЬНОГО ШОУ</vt:lpstr>
      <vt:lpstr>РАУНД №1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ВИКТОРИНА</vt:lpstr>
      <vt:lpstr>РАУНД №2</vt:lpstr>
      <vt:lpstr>ПОДОЗРИТЕЛЬНАЯ ИСТОРИЯ</vt:lpstr>
      <vt:lpstr>ПОДОЗРИТЕЛЬНАЯ ИСТОРИЯ</vt:lpstr>
      <vt:lpstr>ПОДОЗРИТЕЛЬНАЯ ИСТОРИЯ</vt:lpstr>
      <vt:lpstr>ПОДОЗРИТЕЛЬНАЯ ИСТОРИЯ</vt:lpstr>
      <vt:lpstr>ПОДОЗРИТЕЛЬНАЯ ИСТОРИЯ</vt:lpstr>
      <vt:lpstr>ПОДОЗРИТЕЛЬНАЯ ИСТОРИЯ</vt:lpstr>
      <vt:lpstr>ПОДОЗРИТЕЛЬНАЯ ИСТОРИЯ</vt:lpstr>
      <vt:lpstr>РАУНД №3</vt:lpstr>
      <vt:lpstr>ПРАВДА ИЛИ ЛОЖЬ</vt:lpstr>
      <vt:lpstr>ПРАВДА ИЛИ ЛОЖЬ</vt:lpstr>
      <vt:lpstr>ПРАВДА ИЛИ ЛОЖЬ</vt:lpstr>
      <vt:lpstr>ПРАВДА ИЛИ ЛОЖЬ</vt:lpstr>
      <vt:lpstr>ПРАВДА ИЛИ ЛОЖЬ</vt:lpstr>
      <vt:lpstr>РАУНД №4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ПОЕЗДКА В СОЧИ</vt:lpstr>
      <vt:lpstr>РАУНД №5</vt:lpstr>
      <vt:lpstr>КРОССВОРД</vt:lpstr>
      <vt:lpstr>ИТОГИ ИНТЕЛЛЕКТУАЛЬНОГО ШОУ</vt:lpstr>
      <vt:lpstr>Слайд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Какие бывают деньги,  и что от них ожидать?</dc:title>
  <dc:creator>Microsoft Office User</dc:creator>
  <cp:lastModifiedBy>Татьяна Васильевна</cp:lastModifiedBy>
  <cp:revision>121</cp:revision>
  <dcterms:created xsi:type="dcterms:W3CDTF">2019-11-07T13:06:38Z</dcterms:created>
  <dcterms:modified xsi:type="dcterms:W3CDTF">2023-11-22T10:14:09Z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6718122B-C331-4762-A900-331358391170</vt:lpwstr>
  </property>
  <property fmtid="{D5CDD505-2E9C-101B-9397-08002B2CF9AE}" pid="3" name="ArticulatePath">
    <vt:lpwstr>Шаблон презентации_7-8кл</vt:lpwstr>
  </property>
</Properties>
</file>