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6.jpeg" ContentType="image/jpeg"/>
  <Override PartName="/ppt/media/image5.jpeg" ContentType="image/jpeg"/>
  <Override PartName="/ppt/media/image7.png" ContentType="image/png"/>
  <Override PartName="/ppt/media/image8.jpeg" ContentType="image/jpeg"/>
  <Override PartName="/ppt/media/media9.mp4" ContentType="video/mp4"/>
  <Override PartName="/ppt/media/image10.png" ContentType="image/png"/>
  <Override PartName="/ppt/media/image11.jpeg" ContentType="image/jpeg"/>
  <Override PartName="/ppt/media/image12.jpeg" ContentType="image/jpe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video" Target="../media/media9.mp4"/><Relationship Id="rId2" Type="http://schemas.microsoft.com/office/2007/relationships/media" Target="../media/media9.mp4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595160" y="1122480"/>
            <a:ext cx="9000000" cy="238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4800" spc="-1" strike="noStrike" cap="all">
                <a:solidFill>
                  <a:srgbClr val="ffffff"/>
                </a:solidFill>
                <a:latin typeface="Bookman Old Style"/>
                <a:ea typeface="DejaVu Sans"/>
              </a:rPr>
              <a:t>Безопасность на каникулах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595160" y="3602160"/>
            <a:ext cx="9000000" cy="16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2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ffffff"/>
                </a:solidFill>
                <a:latin typeface="Rockwell"/>
                <a:ea typeface="DejaVu Sans"/>
              </a:rPr>
              <a:t>Педагог Шабрат Олег Васильевич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1008000" y="576000"/>
            <a:ext cx="10366920" cy="10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Rockwell"/>
                <a:ea typeface="DejaVu Sans"/>
              </a:rPr>
              <a:t>   </a:t>
            </a:r>
            <a:r>
              <a:rPr b="0" lang="ru-RU" sz="2400" spc="-1" strike="noStrike">
                <a:solidFill>
                  <a:srgbClr val="ffffff"/>
                </a:solidFill>
                <a:latin typeface="Rockwell"/>
                <a:ea typeface="DejaVu Sans"/>
              </a:rPr>
              <a:t>МБОУ «Зуйская средняя школа №1 им. А.А. Вильямсона»                          Белогорского   района Республики Крым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913680" y="368280"/>
            <a:ext cx="10352160" cy="12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3400" spc="-1" strike="noStrike" cap="all">
                <a:solidFill>
                  <a:srgbClr val="ffffff"/>
                </a:solidFill>
                <a:latin typeface="Bookman Old Style"/>
                <a:ea typeface="DejaVu Sans"/>
              </a:rPr>
              <a:t>Правила безопасности во время новогодних праздников</a:t>
            </a:r>
            <a:endParaRPr b="0" lang="ru-RU" sz="34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913680" y="1587600"/>
            <a:ext cx="10352160" cy="443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Во время новогодних праздников, помимо обычных правил пожарной безопасности, следует соблюдать еще несколько простых правил для спокойного и счастливого отдыха:</a:t>
            </a:r>
            <a:endParaRPr b="0" lang="ru-RU" sz="2000" spc="-1" strike="noStrike">
              <a:latin typeface="Arial"/>
            </a:endParaRPr>
          </a:p>
          <a:p>
            <a:pPr marL="457200" indent="-4557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Не обкладывайте подставку ёлки ватой</a:t>
            </a:r>
            <a:endParaRPr b="0" lang="ru-RU" sz="2000" spc="-1" strike="noStrike">
              <a:latin typeface="Arial"/>
            </a:endParaRPr>
          </a:p>
          <a:p>
            <a:pPr marL="457200" indent="-4557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Не украшайте ёлку матерчатыми и пластмассовыми игрушками</a:t>
            </a:r>
            <a:endParaRPr b="0" lang="ru-RU" sz="2000" spc="-1" strike="noStrike">
              <a:latin typeface="Arial"/>
            </a:endParaRPr>
          </a:p>
          <a:p>
            <a:pPr marL="457200" indent="-4557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Освещать ёлку следует только гирляндами промышленного производства</a:t>
            </a:r>
            <a:endParaRPr b="0" lang="ru-RU" sz="2000" spc="-1" strike="noStrike">
              <a:latin typeface="Arial"/>
            </a:endParaRPr>
          </a:p>
          <a:p>
            <a:pPr marL="457200" indent="-4557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Проверьте цельность гирлянды перед использованием</a:t>
            </a:r>
            <a:endParaRPr b="0" lang="ru-RU" sz="2000" spc="-1" strike="noStrike">
              <a:latin typeface="Arial"/>
            </a:endParaRPr>
          </a:p>
          <a:p>
            <a:pPr marL="457200" indent="-4557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В помещении не разрешается зажигать бенгальские огни, применять хлопушки и восковые свечи. Помните, открытый огонь всегда опасен!</a:t>
            </a:r>
            <a:endParaRPr b="0" lang="ru-RU" sz="2000" spc="-1" strike="noStrike">
              <a:latin typeface="Arial"/>
            </a:endParaRPr>
          </a:p>
        </p:txBody>
      </p:sp>
    </p:spTree>
  </p:cSld>
  <p:transition spd="med">
    <p:wedg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913680" y="609480"/>
            <a:ext cx="10352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3400" spc="-1" strike="noStrike" cap="all">
                <a:solidFill>
                  <a:srgbClr val="ffffff"/>
                </a:solidFill>
                <a:latin typeface="Bookman Old Style"/>
                <a:ea typeface="DejaVu Sans"/>
              </a:rPr>
              <a:t>Правила пользования пиротехникой</a:t>
            </a:r>
            <a:br/>
            <a:r>
              <a:rPr b="1" lang="ru-RU" sz="3400" spc="-1" strike="noStrike" cap="all">
                <a:solidFill>
                  <a:srgbClr val="ffffff"/>
                </a:solidFill>
                <a:latin typeface="Bookman Old Style"/>
                <a:ea typeface="DejaVu Sans"/>
              </a:rPr>
              <a:t>(продажа разрешается с 15 лет)</a:t>
            </a:r>
            <a:endParaRPr b="0" lang="ru-RU" sz="3400" spc="-1" strike="noStrike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660240" y="1689120"/>
            <a:ext cx="10933200" cy="516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1.  Самое важное – не стоит пользоваться пиротехникой, если вы не понимаете, как с ней работать, а инструкция не прилагается или она написана на непонятном вам языке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2. Нельзя ремонтировать или вторично использовать не сработавшую пиротехнику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3. Категорически запрещается пользоваться самодельной пиротехникой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А также запрещено: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4. Устраивать «салюты» ближе 30 м от жилых домов и легковоспламеняющихся предметов, под низкими навесами и кронами деревьев.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5. Носить пиротехнику в карманах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6. Держать фитиль во время зажигания возле лица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7. Использовать пиротехнику на сильном ветру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8. Кидать петарды под ноги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  <p:transition spd="med">
    <p:fade thruBlk="true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913680" y="304920"/>
            <a:ext cx="10352160" cy="136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3400" spc="-1" strike="noStrike" cap="all">
                <a:solidFill>
                  <a:srgbClr val="ffffff"/>
                </a:solidFill>
                <a:latin typeface="Bookman Old Style"/>
                <a:ea typeface="DejaVu Sans"/>
              </a:rPr>
              <a:t>Закрепим знания, просмотром познавательного мультфильма</a:t>
            </a:r>
            <a:endParaRPr b="0" lang="ru-RU" sz="3400" spc="-1" strike="noStrike">
              <a:latin typeface="Arial"/>
            </a:endParaRPr>
          </a:p>
        </p:txBody>
      </p:sp>
      <p:pic>
        <p:nvPicPr>
          <p:cNvPr id="103" name="Picture 1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</p:blipFill>
        <p:spPr>
          <a:xfrm>
            <a:off x="2926440" y="1580400"/>
            <a:ext cx="5996520" cy="449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nodeType="interactiveSeq" fill="hold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46120" y="711360"/>
            <a:ext cx="4265640" cy="525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ffffff"/>
                </a:solidFill>
                <a:latin typeface="Rockwell"/>
                <a:ea typeface="DejaVu Sans"/>
              </a:rPr>
              <a:t>Новый год, Рождество – всеми любимые праздники. Как правило, люди устраивают гуляния и посещают общественные места. Это также может привести к неожиданным и опасным ситуациям.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05" name="Рисунок 3" descr=""/>
          <p:cNvPicPr/>
          <p:nvPr/>
        </p:nvPicPr>
        <p:blipFill>
          <a:blip r:embed="rId1"/>
          <a:stretch/>
        </p:blipFill>
        <p:spPr>
          <a:xfrm>
            <a:off x="5234040" y="711360"/>
            <a:ext cx="6579000" cy="5256720"/>
          </a:xfrm>
          <a:prstGeom prst="rect">
            <a:avLst/>
          </a:prstGeom>
          <a:ln>
            <a:noFill/>
          </a:ln>
        </p:spPr>
      </p:pic>
    </p:spTree>
  </p:cSld>
  <p:transition spd="med">
    <p:cover dir="d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77840" y="0"/>
            <a:ext cx="11917800" cy="685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Rockwell"/>
                <a:ea typeface="DejaVu Sans"/>
              </a:rPr>
              <a:t>Давай те разберем правила поведения в такой среде:</a:t>
            </a:r>
            <a:endParaRPr b="0" lang="ru-RU" sz="1800" spc="-1" strike="noStrike">
              <a:latin typeface="Arial"/>
            </a:endParaRPr>
          </a:p>
          <a:p>
            <a:pPr marL="457200" indent="-4557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</a:pPr>
            <a:r>
              <a:rPr b="0" lang="ru-RU" sz="1800" spc="-1" strike="noStrike">
                <a:solidFill>
                  <a:srgbClr val="ffffff"/>
                </a:solidFill>
                <a:latin typeface="Rockwell"/>
                <a:ea typeface="DejaVu Sans"/>
              </a:rPr>
              <a:t>Если вы приехали на новогоднее представление с родителями, то не в коем случае не отходите от них далеко, так как при большом скоплении людей легко потеряться</a:t>
            </a:r>
            <a:endParaRPr b="0" lang="ru-RU" sz="1800" spc="-1" strike="noStrike">
              <a:latin typeface="Arial"/>
            </a:endParaRPr>
          </a:p>
          <a:p>
            <a:pPr marL="457200" indent="-4557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</a:pPr>
            <a:r>
              <a:rPr b="0" lang="ru-RU" sz="1800" spc="-1" strike="noStrike">
                <a:solidFill>
                  <a:srgbClr val="ffffff"/>
                </a:solidFill>
                <a:latin typeface="Rockwell"/>
                <a:ea typeface="DejaVu Sans"/>
              </a:rPr>
              <a:t>В местах проведений массовых гуляний старайтесь держать дальше от толпы во избежание получения травм</a:t>
            </a:r>
            <a:endParaRPr b="0" lang="ru-RU" sz="1800" spc="-1" strike="noStrike">
              <a:latin typeface="Arial"/>
            </a:endParaRPr>
          </a:p>
          <a:p>
            <a:pPr marL="457200" indent="-4557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</a:pPr>
            <a:r>
              <a:rPr b="0" lang="ru-RU" sz="1800" spc="-1" strike="noStrike">
                <a:solidFill>
                  <a:srgbClr val="ffffff"/>
                </a:solidFill>
                <a:latin typeface="Rockwell"/>
                <a:ea typeface="DejaVu Sans"/>
              </a:rPr>
              <a:t>Не вступать в драки и держаться подальше от конфликтный ситуаций</a:t>
            </a:r>
            <a:endParaRPr b="0" lang="ru-RU" sz="1800" spc="-1" strike="noStrike">
              <a:latin typeface="Arial"/>
            </a:endParaRPr>
          </a:p>
          <a:p>
            <a:pPr marL="457200" indent="-4557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 startAt="4"/>
            </a:pPr>
            <a:r>
              <a:rPr b="0" lang="ru-RU" sz="1800" spc="-1" strike="noStrike">
                <a:solidFill>
                  <a:srgbClr val="ffffff"/>
                </a:solidFill>
                <a:latin typeface="Rockwell"/>
                <a:ea typeface="DejaVu Sans"/>
              </a:rPr>
              <a:t>Следует подчиняться законным предупреждениям и требованиям администрации, полиции и иных лиц</a:t>
            </a:r>
            <a:endParaRPr b="0" lang="ru-RU" sz="1800" spc="-1" strike="noStrike">
              <a:latin typeface="Arial"/>
            </a:endParaRPr>
          </a:p>
          <a:p>
            <a:pPr marL="457200" indent="-4557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 startAt="4"/>
            </a:pPr>
            <a:r>
              <a:rPr b="0" lang="ru-RU" sz="1800" spc="-1" strike="noStrike">
                <a:solidFill>
                  <a:srgbClr val="ffffff"/>
                </a:solidFill>
                <a:latin typeface="Rockwell"/>
                <a:ea typeface="DejaVu Sans"/>
              </a:rPr>
              <a:t>Нужно вести себя уважительно по отношению к участникам массовых мероприятий, обслуживающему персоналу, должностным лицам ответственным за поддержание поддержания общественного порядка и безопасности при проведении массовых мероприятий</a:t>
            </a:r>
            <a:endParaRPr b="0" lang="ru-RU" sz="1800" spc="-1" strike="noStrike">
              <a:latin typeface="Arial"/>
            </a:endParaRPr>
          </a:p>
          <a:p>
            <a:pPr marL="457200" indent="-4557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 startAt="4"/>
            </a:pPr>
            <a:r>
              <a:rPr b="0" lang="ru-RU" sz="1800" spc="-1" strike="noStrike">
                <a:solidFill>
                  <a:srgbClr val="ffffff"/>
                </a:solidFill>
                <a:latin typeface="Rockwell"/>
                <a:ea typeface="DejaVu Sans"/>
              </a:rPr>
              <a:t>Осуществлять организованный выход из помещений и сооружений по окончании мероприятий</a:t>
            </a:r>
            <a:endParaRPr b="0" lang="ru-RU" sz="1800" spc="-1" strike="noStrike">
              <a:latin typeface="Arial"/>
            </a:endParaRPr>
          </a:p>
          <a:p>
            <a:pPr marL="457200" indent="-4557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 startAt="4"/>
            </a:pPr>
            <a:r>
              <a:rPr b="0" lang="ru-RU" sz="1800" spc="-1" strike="noStrike">
                <a:solidFill>
                  <a:srgbClr val="ffffff"/>
                </a:solidFill>
                <a:latin typeface="Rockwell"/>
                <a:ea typeface="DejaVu Sans"/>
              </a:rPr>
              <a:t>При получении информации об эвакуации действовать согласно указаниям администрации и сотрудников правоохранительных органов.</a:t>
            </a:r>
            <a:endParaRPr b="0" lang="ru-RU" sz="1800" spc="-1" strike="noStrike">
              <a:latin typeface="Arial"/>
            </a:endParaRPr>
          </a:p>
        </p:txBody>
      </p:sp>
    </p:spTree>
  </p:cSld>
  <p:transition spd="med">
    <p:dissolv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Объект 3" descr=""/>
          <p:cNvPicPr/>
          <p:nvPr/>
        </p:nvPicPr>
        <p:blipFill>
          <a:blip r:embed="rId1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Объект 14" descr=""/>
          <p:cNvPicPr/>
          <p:nvPr/>
        </p:nvPicPr>
        <p:blipFill>
          <a:blip r:embed="rId1"/>
          <a:stretch/>
        </p:blipFill>
        <p:spPr>
          <a:xfrm>
            <a:off x="0" y="-8280"/>
            <a:ext cx="12190680" cy="685656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174240" y="1778040"/>
            <a:ext cx="10809000" cy="3381120"/>
          </a:xfrm>
          <a:prstGeom prst="rect">
            <a:avLst/>
          </a:prstGeom>
          <a:solidFill>
            <a:srgbClr val="ffffff">
              <a:alpha val="80000"/>
            </a:srgbClr>
          </a:solidFill>
          <a:ln w="3240">
            <a:solidFill>
              <a:schemeClr val="tx1"/>
            </a:solidFill>
            <a:round/>
          </a:ln>
          <a:effectLst>
            <a:softEdge rad="3175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Rockwell"/>
                <a:ea typeface="DejaVu Sans"/>
              </a:rPr>
              <a:t>В данной презентации мне хотелось бы рассказать о технике безопасности именно в зимний период, так как считаю, что это наиболее опасный сезон года. Нужно быть максимально осторожным и сконцентрированным.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Rockwell"/>
                <a:ea typeface="DejaVu Sans"/>
              </a:rPr>
              <a:t>Природные условия наносят особый вред, а именно:</a:t>
            </a:r>
            <a:endParaRPr b="0" lang="ru-RU" sz="1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Rockwell"/>
                <a:ea typeface="DejaVu Sans"/>
              </a:rPr>
              <a:t>День становится короче. Темнеет быстро и рано</a:t>
            </a:r>
            <a:endParaRPr b="0" lang="ru-RU" sz="1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Rockwell"/>
                <a:ea typeface="DejaVu Sans"/>
              </a:rPr>
              <a:t>Снегопад ухудшает обзор</a:t>
            </a:r>
            <a:endParaRPr b="0" lang="ru-RU" sz="1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Rockwell"/>
                <a:ea typeface="DejaVu Sans"/>
              </a:rPr>
              <a:t>Гололёд</a:t>
            </a:r>
            <a:endParaRPr b="0" lang="ru-RU" sz="1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Rockwell"/>
                <a:ea typeface="DejaVu Sans"/>
              </a:rPr>
              <a:t>Мороз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Rockwell"/>
                <a:ea typeface="DejaVu Sans"/>
              </a:rPr>
              <a:t>5. Большое скопление людей на Рождественские праздники </a:t>
            </a:r>
            <a:br/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4104000" y="-8280"/>
            <a:ext cx="3599640" cy="1369080"/>
          </a:xfrm>
          <a:prstGeom prst="rect">
            <a:avLst/>
          </a:prstGeom>
          <a:solidFill>
            <a:srgbClr val="ffffff">
              <a:alpha val="5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4800" spc="-1" strike="noStrike">
                <a:solidFill>
                  <a:srgbClr val="000000"/>
                </a:solidFill>
                <a:latin typeface="Rockwell"/>
                <a:ea typeface="DejaVu Sans"/>
              </a:rPr>
              <a:t>Введение</a:t>
            </a:r>
            <a:br/>
            <a:br/>
            <a:endParaRPr b="0" lang="ru-RU" sz="4800" spc="-1" strike="noStrike">
              <a:latin typeface="Arial"/>
            </a:endParaRPr>
          </a:p>
        </p:txBody>
      </p:sp>
    </p:spTree>
  </p:cSld>
  <p:transition spd="med">
    <p:pull dir="d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913680" y="609480"/>
            <a:ext cx="10352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3400" spc="-1" strike="noStrike" cap="all">
                <a:solidFill>
                  <a:srgbClr val="ffffff"/>
                </a:solidFill>
                <a:latin typeface="Rockwell"/>
                <a:ea typeface="DejaVu Sans"/>
              </a:rPr>
              <a:t>Общие правила техники безопасности</a:t>
            </a:r>
            <a:endParaRPr b="0" lang="ru-RU" sz="34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913680" y="2095920"/>
            <a:ext cx="10352160" cy="41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0000"/>
          </a:bodyPr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1. Необходимо быть осторожным на проезжей части. Удостоверьтесь, что водитель вас видит. Рекомендую носить одежду с светоотражающими частями</a:t>
            </a:r>
            <a:endParaRPr b="0" lang="ru-RU" sz="20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2. Прежде чем идти в лес или к озеру сообщите близким</a:t>
            </a:r>
            <a:endParaRPr b="0" lang="ru-RU" sz="20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3. Не разжигать костер в лесном массиве или в селе</a:t>
            </a:r>
            <a:endParaRPr b="0" lang="ru-RU" sz="20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4. Быть осторожным на льду.  При недостаточной толщине (до 15 см) лучше не выходить на лёд.</a:t>
            </a:r>
            <a:endParaRPr b="0" lang="ru-RU" sz="20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5. Не выходите на улицу при очень низкой температуре во избежание обморожения</a:t>
            </a:r>
            <a:endParaRPr b="0" lang="ru-RU" sz="20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6.Аккуратно пользоваться пиротехникой</a:t>
            </a:r>
            <a:endParaRPr b="0" lang="ru-RU" sz="20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7.Нельзя гладить и тем более дразнить животных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  <p:transition spd="med">
    <p:checker dir="vert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12285720" cy="685656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913680" y="95040"/>
            <a:ext cx="1035216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3400" spc="-1" strike="noStrike" cap="all">
                <a:solidFill>
                  <a:srgbClr val="ffffff"/>
                </a:solidFill>
                <a:latin typeface="Rockwell"/>
                <a:ea typeface="DejaVu Sans"/>
              </a:rPr>
              <a:t>Инструкция по безопасному поведению на льду</a:t>
            </a:r>
            <a:endParaRPr b="0" lang="ru-RU" sz="34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913680" y="1258920"/>
            <a:ext cx="10352160" cy="528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00"/>
                </a:solidFill>
                <a:latin typeface="Rockwell"/>
                <a:ea typeface="DejaVu Sans"/>
              </a:rPr>
              <a:t>1. Лед зеленоватого оттенка, толщиной 7см выдерживает только одного человека.</a:t>
            </a:r>
            <a:endParaRPr b="0" lang="ru-RU" sz="20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00"/>
                </a:solidFill>
                <a:latin typeface="Rockwell"/>
                <a:ea typeface="DejaVu Sans"/>
              </a:rPr>
              <a:t>2. Непрочный лёд около стоков вод (с фабрик, заводов).</a:t>
            </a:r>
            <a:endParaRPr b="0" lang="ru-RU" sz="20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00"/>
                </a:solidFill>
                <a:latin typeface="Rockwell"/>
                <a:ea typeface="DejaVu Sans"/>
              </a:rPr>
              <a:t>3. Ненадёжный тонкий лёд в местах, где бьют ключи, быстрое течение или там, где впадают ручья в реку.</a:t>
            </a:r>
            <a:endParaRPr b="0" lang="ru-RU" sz="20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00"/>
                </a:solidFill>
                <a:latin typeface="Rockwell"/>
                <a:ea typeface="DejaVu Sans"/>
              </a:rPr>
              <a:t>4. Нельзя проверять прочность льда ударом ноги.</a:t>
            </a:r>
            <a:endParaRPr b="0" lang="ru-RU" sz="20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00"/>
                </a:solidFill>
                <a:latin typeface="Rockwell"/>
                <a:ea typeface="DejaVu Sans"/>
              </a:rPr>
              <a:t>5. При переходе водоёма группой нужно соблюдать расстояние 5 - 6 метров друг от друга.</a:t>
            </a:r>
            <a:endParaRPr b="0" lang="ru-RU" sz="20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00"/>
                </a:solidFill>
                <a:latin typeface="Rockwell"/>
                <a:ea typeface="DejaVu Sans"/>
              </a:rPr>
              <a:t>6. Замёрзжий водоём лучше переезжать на лыжах, при этом крепление лыж расстегните, чтобы при необходимости быстро их сбросить; лыжные палки держите в руках, не накидывая петли на кисти рук, чтобы в случае опасности сразу их отбросить.</a:t>
            </a:r>
            <a:endParaRPr b="0" lang="ru-RU" sz="20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00"/>
                </a:solidFill>
                <a:latin typeface="Rockwell"/>
                <a:ea typeface="DejaVu Sans"/>
              </a:rPr>
              <a:t>7.Если есть рюкзак, наденьте его на одно плечо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069080" y="297000"/>
            <a:ext cx="388188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7000"/>
          </a:bodyPr>
          <a:p>
            <a:pPr algn="ctr">
              <a:lnSpc>
                <a:spcPct val="90000"/>
              </a:lnSpc>
            </a:pPr>
            <a:r>
              <a:rPr b="0" lang="ru-RU" sz="4100" spc="-1" strike="noStrike" cap="all">
                <a:solidFill>
                  <a:srgbClr val="000000"/>
                </a:solidFill>
                <a:latin typeface="Rockwell"/>
                <a:ea typeface="DejaVu Sans"/>
              </a:rPr>
              <a:t>Н</a:t>
            </a:r>
            <a:r>
              <a:rPr b="0" lang="ru-RU" sz="2400" spc="-1" strike="noStrike" cap="all">
                <a:solidFill>
                  <a:srgbClr val="000000"/>
                </a:solidFill>
                <a:latin typeface="Rockwell"/>
                <a:ea typeface="DejaVu Sans"/>
              </a:rPr>
              <a:t>о что же делать, если ты провалился под лёд?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88" name="Picture 4" descr=""/>
          <p:cNvPicPr/>
          <p:nvPr/>
        </p:nvPicPr>
        <p:blipFill>
          <a:blip r:embed="rId1"/>
          <a:stretch/>
        </p:blipFill>
        <p:spPr>
          <a:xfrm>
            <a:off x="504000" y="1596240"/>
            <a:ext cx="5131440" cy="4595400"/>
          </a:xfrm>
          <a:prstGeom prst="rect">
            <a:avLst/>
          </a:prstGeom>
          <a:ln>
            <a:noFill/>
          </a:ln>
        </p:spPr>
      </p:pic>
      <p:pic>
        <p:nvPicPr>
          <p:cNvPr id="89" name="Picture 3" descr=""/>
          <p:cNvPicPr/>
          <p:nvPr/>
        </p:nvPicPr>
        <p:blipFill>
          <a:blip r:embed="rId2"/>
          <a:stretch/>
        </p:blipFill>
        <p:spPr>
          <a:xfrm>
            <a:off x="6408000" y="1800000"/>
            <a:ext cx="4445640" cy="33339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961920" y="688680"/>
            <a:ext cx="10484640" cy="51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ffffff"/>
                </a:solidFill>
                <a:latin typeface="Rockwell"/>
                <a:ea typeface="DejaVu Sans"/>
              </a:rPr>
              <a:t>1. Необходимо широко раскинуть руки по кромкам льда, удержаться от погружения головой.</a:t>
            </a:r>
            <a:endParaRPr b="0" lang="ru-RU" sz="24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ffffff"/>
                </a:solidFill>
                <a:latin typeface="Rockwell"/>
                <a:ea typeface="DejaVu Sans"/>
              </a:rPr>
              <a:t>2. Не паникуйте, старайтесь без резких движений выбираться на лёд, наползая грудью и поочередно вытаскивая на поверхность ноги.</a:t>
            </a:r>
            <a:endParaRPr b="0" lang="ru-RU" sz="24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ffffff"/>
                </a:solidFill>
                <a:latin typeface="Rockwell"/>
                <a:ea typeface="DejaVu Sans"/>
              </a:rPr>
              <a:t>3. Выбравшись из пролома, нужно откатиться и ползти в сторону, обратную направлению течения.</a:t>
            </a:r>
            <a:endParaRPr b="0" lang="ru-RU" sz="24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ffffff"/>
                </a:solidFill>
                <a:latin typeface="Rockwell"/>
                <a:ea typeface="DejaVu Sans"/>
              </a:rPr>
              <a:t>4. Добравшись до берега, идите быстро домой, примите горячий душ, наденьте сухую одежу и выпейте чай</a:t>
            </a: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.</a:t>
            </a:r>
            <a:endParaRPr b="0" lang="ru-RU" sz="2000" spc="-1" strike="noStrike">
              <a:latin typeface="Arial"/>
            </a:endParaRPr>
          </a:p>
        </p:txBody>
      </p:sp>
    </p:spTree>
  </p:cSld>
  <p:transition spd="med">
    <p:plus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913680" y="609480"/>
            <a:ext cx="10352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3400" spc="-1" strike="noStrike" cap="all">
                <a:solidFill>
                  <a:srgbClr val="ffffff"/>
                </a:solidFill>
                <a:latin typeface="Bookman Old Style"/>
                <a:ea typeface="DejaVu Sans"/>
              </a:rPr>
              <a:t>Первая помощь при переохлаждении и обморожении</a:t>
            </a:r>
            <a:endParaRPr b="0" lang="ru-RU" sz="34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913680" y="2095920"/>
            <a:ext cx="10352160" cy="369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57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Доставить пострадавшего в комнату и постараться согреть. Лучше всего это сделать с помощью ванны, температура воды в которой должна быть 30-40 градусов ( в случае обморожения конечностей, сначала опускают их в воду с температурой 20 градусов и за 20-30 минут доводят температуру воды до 40 градусов</a:t>
            </a:r>
            <a:endParaRPr b="0" lang="ru-RU" sz="2000" spc="-1" strike="noStrike">
              <a:latin typeface="Arial"/>
            </a:endParaRPr>
          </a:p>
          <a:p>
            <a:pPr marL="457200" indent="-4557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После согревания, следует высушить тело, одеть человека в сухую тёплую одежду и положить его в постель, укрыв тёплым одеялом.</a:t>
            </a:r>
            <a:endParaRPr b="0" lang="ru-RU" sz="2000" spc="-1" strike="noStrike">
              <a:latin typeface="Arial"/>
            </a:endParaRPr>
          </a:p>
          <a:p>
            <a:pPr marL="457200" indent="-4557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Дать тёплый сладкий напиток или накормить пищей с высоким содержанием сахара</a:t>
            </a:r>
            <a:endParaRPr b="0" lang="ru-RU" sz="2000" spc="-1" strike="noStrike">
              <a:latin typeface="Arial"/>
            </a:endParaRPr>
          </a:p>
        </p:txBody>
      </p:sp>
    </p:spTree>
  </p:cSld>
  <p:transition spd="med">
    <p:wheel spokes="1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913680" y="1092240"/>
            <a:ext cx="10352160" cy="469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ffffff"/>
                </a:solidFill>
                <a:latin typeface="Rockwell"/>
                <a:ea typeface="DejaVu Sans"/>
              </a:rPr>
              <a:t>При обморожении НЕЛЬЗЯ:</a:t>
            </a:r>
            <a:endParaRPr b="0" lang="ru-RU" sz="24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-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Растирать обмороженные участки тела снегом</a:t>
            </a:r>
            <a:endParaRPr b="0" lang="ru-RU" sz="20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-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Помещать обмороженные конечности сразу в тёплую воду или обкладывать тёплыми грелками</a:t>
            </a:r>
            <a:endParaRPr b="0" lang="ru-RU" sz="20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-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Смазывать кожу маслами</a:t>
            </a:r>
            <a:endParaRPr b="0" lang="ru-RU" sz="2000" spc="-1" strike="noStrike">
              <a:latin typeface="Arial"/>
            </a:endParaRPr>
          </a:p>
          <a:p>
            <a:pPr marL="228600" indent="-2271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-"/>
            </a:pPr>
            <a:r>
              <a:rPr b="0" lang="ru-RU" sz="2000" spc="-1" strike="noStrike">
                <a:solidFill>
                  <a:srgbClr val="ffffff"/>
                </a:solidFill>
                <a:latin typeface="Rockwell"/>
                <a:ea typeface="DejaVu Sans"/>
              </a:rPr>
              <a:t>Давать большие дозы алкоголя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94" name="Рисунок 3" descr=""/>
          <p:cNvPicPr/>
          <p:nvPr/>
        </p:nvPicPr>
        <p:blipFill>
          <a:blip r:embed="rId1"/>
          <a:stretch/>
        </p:blipFill>
        <p:spPr>
          <a:xfrm>
            <a:off x="7276320" y="3647880"/>
            <a:ext cx="3567960" cy="1976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 flipV="1">
            <a:off x="155520" y="-5920560"/>
            <a:ext cx="4529160" cy="303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6" name="Объект 5" descr=""/>
          <p:cNvPicPr/>
          <p:nvPr/>
        </p:nvPicPr>
        <p:blipFill>
          <a:blip r:embed="rId1"/>
          <a:stretch/>
        </p:blipFill>
        <p:spPr>
          <a:xfrm>
            <a:off x="2885040" y="1727280"/>
            <a:ext cx="6410160" cy="4268520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1371600" y="157320"/>
            <a:ext cx="9498240" cy="145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0" lang="ru-RU" sz="4000" spc="-1" strike="noStrike" cap="all">
                <a:solidFill>
                  <a:srgbClr val="ffffff"/>
                </a:solidFill>
                <a:latin typeface="Rockwell"/>
                <a:ea typeface="DejaVu Sans"/>
              </a:rPr>
              <a:t>В черезвычайных ситуациях обращайтесь по эти номерам 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266</TotalTime>
  <Application>LibreOffice/6.3.2.2$Windows_X86_64 LibreOffice_project/98b30e735bda24bc04ab42594c85f7fd8be07b9c</Application>
  <Words>863</Words>
  <Paragraphs>73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2020-02-13T20:23:15Z</dcterms:created>
  <dc:creator>Nikita</dc:creator>
  <dc:description/>
  <dc:language>ru-RU</dc:language>
  <cp:lastModifiedBy/>
  <dcterms:modified xsi:type="dcterms:W3CDTF">2023-01-16T14:02:34Z</dcterms:modified>
  <cp:revision>35</cp:revision>
  <dc:subject/>
  <dc:title>Безопасность на каникулах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2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