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0" r:id="rId5"/>
    <p:sldId id="259" r:id="rId6"/>
    <p:sldId id="261" r:id="rId7"/>
    <p:sldId id="262" r:id="rId8"/>
    <p:sldId id="263" r:id="rId9"/>
    <p:sldId id="279" r:id="rId10"/>
    <p:sldId id="264" r:id="rId11"/>
    <p:sldId id="281" r:id="rId12"/>
    <p:sldId id="282" r:id="rId13"/>
    <p:sldId id="265" r:id="rId14"/>
    <p:sldId id="283" r:id="rId15"/>
    <p:sldId id="284" r:id="rId16"/>
    <p:sldId id="285" r:id="rId17"/>
    <p:sldId id="286" r:id="rId18"/>
    <p:sldId id="266" r:id="rId19"/>
    <p:sldId id="287" r:id="rId20"/>
    <p:sldId id="288" r:id="rId21"/>
    <p:sldId id="289" r:id="rId22"/>
    <p:sldId id="290" r:id="rId23"/>
    <p:sldId id="292" r:id="rId24"/>
    <p:sldId id="291" r:id="rId25"/>
    <p:sldId id="293" r:id="rId26"/>
    <p:sldId id="267" r:id="rId27"/>
    <p:sldId id="268" r:id="rId28"/>
    <p:sldId id="294" r:id="rId29"/>
    <p:sldId id="270" r:id="rId30"/>
    <p:sldId id="295" r:id="rId31"/>
    <p:sldId id="301" r:id="rId32"/>
    <p:sldId id="272" r:id="rId33"/>
    <p:sldId id="297" r:id="rId34"/>
    <p:sldId id="296" r:id="rId35"/>
    <p:sldId id="304" r:id="rId36"/>
    <p:sldId id="30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803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1.jpeg"/><Relationship Id="rId9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635" y="-99391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21" y="692696"/>
            <a:ext cx="361473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44008" y="980728"/>
            <a:ext cx="41044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66"/>
                </a:solidFill>
              </a:rPr>
              <a:t>                                                                 </a:t>
            </a:r>
            <a:r>
              <a:rPr lang="ru-RU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Михаил                                                          Васильевич                                                             Ломоносов                                                              (1711-1765)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Зуйская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СШ № 1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им. А. А.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Вильямсона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Гросул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Ксения Игоревна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52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4.bp.blogspot.com/-AIc-bHf6GEc/ULpopbNH5RI/AAAAAAAAPfc/fhrX-6CbQHM/s640/%D0%9C%D0%B8%D1%85%D0%B0%D0%B8%D0%BB+%D0%9B%D0%BE%D0%BC%D0%BE%D0%BD%D0%BE%D1%81%D0%BE%D0%B2+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0999"/>
            <a:ext cx="40576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4356100" y="481143"/>
            <a:ext cx="4787900" cy="6480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dirty="0" smtClean="0">
                <a:latin typeface="Comic Sans MS" pitchFamily="66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Ломоносов решил  покинуть дом и пробраться в Москву, чтобы там поступить в школу. </a:t>
            </a:r>
            <a:r>
              <a:rPr lang="ru-RU" b="1" dirty="0" smtClean="0">
                <a:solidFill>
                  <a:srgbClr val="403B24"/>
                </a:solidFill>
                <a:latin typeface="Comic Sans MS" pitchFamily="66" charset="0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ru-RU" sz="3000" b="1" dirty="0" smtClean="0">
                <a:solidFill>
                  <a:srgbClr val="403B24"/>
                </a:solidFill>
                <a:latin typeface="Comic Sans MS" pitchFamily="66" charset="0"/>
              </a:rPr>
              <a:t>Он тайком от отца выхлопотал себе паспорт, выпросил у знакомого крестьянина китайский полукафтан и немного денег. И в одну морозную ночь</a:t>
            </a:r>
            <a:r>
              <a:rPr lang="ru-RU" sz="3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sz="3000" b="1" i="1" dirty="0" smtClean="0">
                <a:solidFill>
                  <a:srgbClr val="C00000"/>
                </a:solidFill>
                <a:latin typeface="Comic Sans MS" pitchFamily="66" charset="0"/>
              </a:rPr>
              <a:t>в декабре 1730 года</a:t>
            </a:r>
            <a:r>
              <a:rPr lang="ru-RU" sz="3000" b="1" dirty="0" smtClean="0">
                <a:solidFill>
                  <a:srgbClr val="403B24"/>
                </a:solidFill>
                <a:latin typeface="Comic Sans MS" pitchFamily="66" charset="0"/>
              </a:rPr>
              <a:t> он бежал, взяв с собой книги. Путь до Москвы Ломоносов прошёл с рыбным обозом своих земляков. В ту пору было ему 19 лет.</a:t>
            </a:r>
            <a:endParaRPr lang="ru-RU" sz="3000" b="1" dirty="0">
              <a:solidFill>
                <a:srgbClr val="403B24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92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ыны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006363" y="188640"/>
            <a:ext cx="7131274" cy="4608512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797152"/>
            <a:ext cx="8578280" cy="19008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Неприветливо встретила Москва молодого крестьянина, жаждавшего знаний. </a:t>
            </a:r>
            <a:r>
              <a:rPr lang="ru-RU" b="1" dirty="0" smtClean="0">
                <a:solidFill>
                  <a:srgbClr val="403B24"/>
                </a:solidFill>
                <a:latin typeface="Comic Sans MS" pitchFamily="66" charset="0"/>
              </a:rPr>
              <a:t>У Ломоносова не было здесь ни родных, ни знакомых, а в кармане – ни копейки. Первую ночь он провёл в санях под открытым небом.</a:t>
            </a:r>
            <a:endParaRPr lang="ru-RU" b="1" dirty="0">
              <a:solidFill>
                <a:srgbClr val="403B24"/>
              </a:solidFill>
              <a:latin typeface="Comic Sans MS" pitchFamily="66" charset="0"/>
            </a:endParaRPr>
          </a:p>
        </p:txBody>
      </p:sp>
      <p:pic>
        <p:nvPicPr>
          <p:cNvPr id="7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22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02labgi0l121891414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45839" y="303286"/>
            <a:ext cx="3905250" cy="5610225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943725" y="707950"/>
            <a:ext cx="3610744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403B24"/>
                </a:solidFill>
                <a:latin typeface="Comic Sans MS" pitchFamily="66" charset="0"/>
              </a:rPr>
              <a:t>На другой день он встретил земляка, который взял его к себе и обещал определить в школу при монастыре.  </a:t>
            </a:r>
            <a:endParaRPr lang="ru-RU" dirty="0">
              <a:solidFill>
                <a:srgbClr val="403B24"/>
              </a:solidFill>
            </a:endParaRPr>
          </a:p>
        </p:txBody>
      </p:sp>
      <p:pic>
        <p:nvPicPr>
          <p:cNvPr id="8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59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30743"/>
            <a:ext cx="8100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</a:rPr>
              <a:t>Выдав себя за сына дворянина, </a:t>
            </a:r>
            <a:r>
              <a:rPr lang="ru-RU" sz="2000" b="1" dirty="0" smtClean="0">
                <a:solidFill>
                  <a:srgbClr val="C00000"/>
                </a:solidFill>
              </a:rPr>
              <a:t>В Москве он поступает в </a:t>
            </a:r>
            <a:r>
              <a:rPr lang="ru-RU" sz="2000" b="1" dirty="0" smtClean="0">
                <a:solidFill>
                  <a:srgbClr val="5C0000"/>
                </a:solidFill>
              </a:rPr>
              <a:t>Славяно-греко-римскую академию.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0066"/>
                </a:solidFill>
              </a:rPr>
              <a:t>Несмотря на его взрослые лета, Михаила определили в самый низший класс, т.к. он не знал латинского языка.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Здесь  он изучает международный язык науки того времени- латинский. </a:t>
            </a:r>
            <a:r>
              <a:rPr lang="ru-RU" sz="2000" b="1" dirty="0" smtClean="0">
                <a:solidFill>
                  <a:srgbClr val="5C0000"/>
                </a:solidFill>
              </a:rPr>
              <a:t>В 1735 году </a:t>
            </a:r>
            <a:r>
              <a:rPr lang="ru-RU" sz="2000" b="1" dirty="0" smtClean="0">
                <a:solidFill>
                  <a:srgbClr val="C00000"/>
                </a:solidFill>
              </a:rPr>
              <a:t>его как лучшего ученика отправляют на учёбу </a:t>
            </a:r>
            <a:r>
              <a:rPr lang="ru-RU" sz="2000" b="1" u="sng" dirty="0" smtClean="0">
                <a:solidFill>
                  <a:srgbClr val="C00000"/>
                </a:solidFill>
              </a:rPr>
              <a:t>в Петербург, затем в Германию</a:t>
            </a:r>
            <a:r>
              <a:rPr lang="ru-RU" sz="2000" b="1" dirty="0" smtClean="0">
                <a:solidFill>
                  <a:srgbClr val="C00000"/>
                </a:solidFill>
              </a:rPr>
              <a:t>. По возвращению на родину  он стал работать в </a:t>
            </a:r>
            <a:r>
              <a:rPr lang="ru-RU" sz="2000" b="1" dirty="0" smtClean="0">
                <a:solidFill>
                  <a:srgbClr val="5C0000"/>
                </a:solidFill>
              </a:rPr>
              <a:t>Академии наук в Петербурге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s://scientificrussia.ru/data/auto/historical/preview-russian_academy_of_sciences_sp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675" y="3068960"/>
            <a:ext cx="6562242" cy="368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B2DBD34"/>
          <p:cNvPicPr>
            <a:picLocks noChangeAspect="1" noChangeArrowheads="1"/>
          </p:cNvPicPr>
          <p:nvPr/>
        </p:nvPicPr>
        <p:blipFill>
          <a:blip r:embed="rId5" cstate="print"/>
          <a:srcRect l="41229" t="24895" r="31902" b="44066"/>
          <a:stretch>
            <a:fillRect/>
          </a:stretch>
        </p:blipFill>
        <p:spPr bwMode="auto">
          <a:xfrm>
            <a:off x="6382310" y="3340408"/>
            <a:ext cx="2667000" cy="3440113"/>
          </a:xfrm>
          <a:prstGeom prst="rect">
            <a:avLst/>
          </a:prstGeom>
          <a:noFill/>
          <a:ln w="57150" algn="in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71600" y="2201146"/>
            <a:ext cx="7867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Удивился ректор Академии в Москве: «…ради науки с Белого моря прибежал!»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  <a:t>Через полгода он был переведён в следующий класс.</a:t>
            </a:r>
          </a:p>
          <a:p>
            <a:pPr>
              <a:lnSpc>
                <a:spcPct val="90000"/>
              </a:lnSpc>
              <a:defRPr/>
            </a:pPr>
            <a:endParaRPr lang="ru-RU" sz="2800" dirty="0" smtClean="0">
              <a:solidFill>
                <a:srgbClr val="000066"/>
              </a:solidFill>
            </a:endParaRPr>
          </a:p>
        </p:txBody>
      </p:sp>
      <p:pic>
        <p:nvPicPr>
          <p:cNvPr id="10" name="Picture 4" descr="book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20669"/>
            <a:ext cx="20589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716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92" y="2694438"/>
            <a:ext cx="16017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967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4077072"/>
            <a:ext cx="8275712" cy="29249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403B24"/>
                </a:solidFill>
                <a:latin typeface="Comic Sans MS" pitchFamily="66" charset="0"/>
              </a:rPr>
              <a:t>Нелегко пришлось Ломоносову на первых порах. По возрасту он был гораздо старше других учеников, которые потешались над ним и высмеивали его. </a:t>
            </a:r>
            <a:endParaRPr lang="ru-RU" b="1" dirty="0">
              <a:solidFill>
                <a:srgbClr val="403B24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шге.pn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779912" y="116632"/>
            <a:ext cx="5073726" cy="4104456"/>
          </a:xfrm>
          <a:effectLst>
            <a:softEdge rad="317500"/>
          </a:effectLst>
        </p:spPr>
      </p:pic>
      <p:pic>
        <p:nvPicPr>
          <p:cNvPr id="9" name="Picture 2" descr="D:\Foto\Свитки, фоны\Рисунок4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1916832"/>
            <a:ext cx="828204" cy="21521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 descr="D:\Foto\Свитки, фоны\Рисунок4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937966" y="2083160"/>
            <a:ext cx="1561419" cy="1944216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1" name="Рисунок 10" descr="1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381023" y="149077"/>
            <a:ext cx="1660863" cy="216024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3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009" y="-99392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86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Годы учебы в академии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245" y="1844824"/>
            <a:ext cx="7772400" cy="4114800"/>
          </a:xfrm>
        </p:spPr>
        <p:txBody>
          <a:bodyPr/>
          <a:lstStyle/>
          <a:p>
            <a:pPr eaLnBrk="1" hangingPunct="1"/>
            <a:r>
              <a:rPr lang="ru-RU" i="1" dirty="0" smtClean="0">
                <a:solidFill>
                  <a:srgbClr val="5C0000"/>
                </a:solidFill>
              </a:rPr>
              <a:t>« Малые ребята кричат и перстами указывают: смотри-де, какой болван лет в двадцать пришел латыни учиться».</a:t>
            </a:r>
          </a:p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Изучал латинский язык, русский, математику, риторику, политику, философию. Самостоятельно выучил греческий язык.</a:t>
            </a:r>
          </a:p>
        </p:txBody>
      </p:sp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009" y="-99392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80102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4221088"/>
            <a:ext cx="8384232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403B24"/>
                </a:solidFill>
                <a:latin typeface="Comic Sans MS" pitchFamily="66" charset="0"/>
              </a:rPr>
              <a:t>Он терпел большую нужду: школа выдавала только 90 копеек в месяц, чего едва хватало на хлеб и квас.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Но</a:t>
            </a:r>
            <a:r>
              <a:rPr lang="ru-RU" sz="2400" b="1" dirty="0" smtClean="0">
                <a:solidFill>
                  <a:srgbClr val="403B24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талантливый и трудолюбивый юноша упорно постигал науки</a:t>
            </a:r>
            <a:r>
              <a:rPr lang="ru-RU" sz="2400" b="1" dirty="0" smtClean="0">
                <a:solidFill>
                  <a:srgbClr val="403B24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403B24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шге.pn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779912" y="116632"/>
            <a:ext cx="5073726" cy="4104456"/>
          </a:xfrm>
          <a:effectLst>
            <a:softEdge rad="317500"/>
          </a:effectLst>
        </p:spPr>
      </p:pic>
      <p:pic>
        <p:nvPicPr>
          <p:cNvPr id="9" name="Picture 2" descr="D:\Foto\Свитки, фоны\Рисунок4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1916832"/>
            <a:ext cx="828204" cy="21521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 descr="D:\Foto\Свитки, фоны\Рисунок4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991694" y="2140628"/>
            <a:ext cx="1561419" cy="1944216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1" name="Рисунок 10" descr="1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395002" y="273494"/>
            <a:ext cx="1660863" cy="216024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3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009" y="-99392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9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74846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Здание Московской 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Славяно-греко-латинской  академии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495800" y="1916832"/>
            <a:ext cx="38926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Весь курс академии,</a:t>
            </a:r>
          </a:p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рассчитанный на 12 лет,</a:t>
            </a:r>
          </a:p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Ломоносов закончил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за 5 лет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4" descr="40DF2F7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2223" t="6462" r="71098" b="61235"/>
          <a:stretch>
            <a:fillRect/>
          </a:stretch>
        </p:blipFill>
        <p:spPr>
          <a:xfrm>
            <a:off x="755576" y="1484784"/>
            <a:ext cx="3672408" cy="5055982"/>
          </a:xfrm>
          <a:noFill/>
          <a:ln w="57150" algn="in">
            <a:solidFill>
              <a:srgbClr val="CC9900"/>
            </a:solidFill>
          </a:ln>
        </p:spPr>
      </p:pic>
    </p:spTree>
    <p:extLst>
      <p:ext uri="{BB962C8B-B14F-4D97-AF65-F5344CB8AC3E}">
        <p14:creationId xmlns:p14="http://schemas.microsoft.com/office/powerpoint/2010/main" val="3454190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23" y="783742"/>
            <a:ext cx="33843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Кабинет учёного в Академии.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www.nasledie-rus.ru/img/1000000/10009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83742"/>
            <a:ext cx="38100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09592" y="2204864"/>
            <a:ext cx="40243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5C0000"/>
                </a:solidFill>
              </a:rPr>
              <a:t>Здесь Ломоносов постиг многие тайны природы.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5C0000"/>
                </a:solidFill>
              </a:rPr>
              <a:t>Он открыл атмосферу на Венере.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5C0000"/>
                </a:solidFill>
              </a:rPr>
              <a:t> Организовал первую в России химическую лабораторию.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5C0000"/>
                </a:solidFill>
              </a:rPr>
              <a:t>Построил фабрику цветного стекла</a:t>
            </a:r>
            <a:endParaRPr lang="ru-RU" sz="2400" dirty="0">
              <a:solidFill>
                <a:srgbClr val="5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78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3861048"/>
            <a:ext cx="8316416" cy="27363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403B24"/>
                </a:solidFill>
                <a:latin typeface="Comic Sans MS" pitchFamily="66" charset="0"/>
              </a:rPr>
              <a:t>Но вот уже и московская школа не удовлетворяет его. Он просится в </a:t>
            </a: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Киев</a:t>
            </a:r>
            <a:r>
              <a:rPr lang="ru-RU" dirty="0" smtClean="0">
                <a:solidFill>
                  <a:srgbClr val="403B24"/>
                </a:solidFill>
                <a:latin typeface="Comic Sans MS" pitchFamily="66" charset="0"/>
              </a:rPr>
              <a:t>, где, по слухам, учили лучше и больше. С котомкой за плечами и палкой в руках прибыл учёный крестьянин в древнюю столицу России. Здесь он действительно нашёл много книг и с жадностью прочитал их все.</a:t>
            </a:r>
            <a:endParaRPr lang="ru-RU" dirty="0">
              <a:solidFill>
                <a:srgbClr val="403B24"/>
              </a:solidFill>
              <a:latin typeface="Comic Sans MS" pitchFamily="66" charset="0"/>
            </a:endParaRPr>
          </a:p>
        </p:txBody>
      </p:sp>
      <p:pic>
        <p:nvPicPr>
          <p:cNvPr id="15" name="Содержимое 14" descr="24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453037" y="332656"/>
            <a:ext cx="6690963" cy="3528392"/>
          </a:xfrm>
          <a:effectLst>
            <a:softEdge rad="317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771800" y="620688"/>
            <a:ext cx="340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Киево-Могиля́нская акаде́мия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o\не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76672"/>
            <a:ext cx="2520280" cy="3095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857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6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29613" y="246957"/>
            <a:ext cx="4372171" cy="6264696"/>
          </a:xfrm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32176" y="305272"/>
            <a:ext cx="4711824" cy="65527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b="1" dirty="0" smtClean="0">
                <a:solidFill>
                  <a:srgbClr val="403B24"/>
                </a:solidFill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en-US" b="1" dirty="0" smtClean="0">
                <a:solidFill>
                  <a:srgbClr val="403B24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403B24"/>
                </a:solidFill>
                <a:latin typeface="Times New Roman" pitchFamily="18" charset="0"/>
                <a:cs typeface="Times New Roman" pitchFamily="18" charset="0"/>
              </a:rPr>
              <a:t>дал сильный толчок развитию русского народа. Потребность в образовании стала ощущаться всё сильнее и сильнее. Образованные люди стали выходить не только из высших слоёв общества, но и из низших. Самым лучшим доказательством этого служит появление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Ломоносова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403B24"/>
                </a:solidFill>
                <a:latin typeface="Times New Roman" pitchFamily="18" charset="0"/>
                <a:cs typeface="Times New Roman" pitchFamily="18" charset="0"/>
              </a:rPr>
              <a:t>который будучи крестьянином, стал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величайшим русским  учёным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поэтом</a:t>
            </a:r>
            <a:r>
              <a:rPr lang="ru-RU" b="1" dirty="0" smtClean="0">
                <a:solidFill>
                  <a:srgbClr val="403B2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403B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223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4509120"/>
            <a:ext cx="8352928" cy="22322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	</a:t>
            </a:r>
            <a:r>
              <a:rPr lang="ru-RU" b="1" dirty="0" smtClean="0">
                <a:solidFill>
                  <a:srgbClr val="403B24"/>
                </a:solidFill>
                <a:latin typeface="Comic Sans MS" pitchFamily="66" charset="0"/>
              </a:rPr>
              <a:t>В 1735 году Ломоносова в числе 12лучших учеников отправили на учёбу в Петербург, где по плану Петра Великого была учреждена </a:t>
            </a: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Академия наук</a:t>
            </a:r>
            <a:r>
              <a:rPr lang="ru-RU" b="1" dirty="0" smtClean="0">
                <a:solidFill>
                  <a:srgbClr val="403B24"/>
                </a:solidFill>
                <a:latin typeface="Comic Sans MS" pitchFamily="66" charset="0"/>
              </a:rPr>
              <a:t>. При Академии находилась гимназия,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403B24"/>
                </a:solidFill>
                <a:latin typeface="Comic Sans MS" pitchFamily="66" charset="0"/>
              </a:rPr>
              <a:t>где учили молодых людей.</a:t>
            </a:r>
            <a:endParaRPr lang="ru-RU" b="1" dirty="0">
              <a:solidFill>
                <a:srgbClr val="403B24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01labgi0l121891414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094324" y="337791"/>
            <a:ext cx="6955352" cy="4320480"/>
          </a:xfrm>
          <a:effectLst>
            <a:softEdge rad="317500"/>
          </a:effectLst>
        </p:spPr>
      </p:pic>
      <p:pic>
        <p:nvPicPr>
          <p:cNvPr id="8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11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365104"/>
            <a:ext cx="8856984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rgbClr val="403B24"/>
                </a:solidFill>
              </a:rPr>
              <a:t>В </a:t>
            </a:r>
            <a:r>
              <a:rPr lang="ru-RU" sz="3200" b="1" dirty="0" smtClean="0">
                <a:solidFill>
                  <a:srgbClr val="403B24"/>
                </a:solidFill>
                <a:latin typeface="Comic Sans MS" pitchFamily="66" charset="0"/>
              </a:rPr>
              <a:t>Петербурге он проучился год, а потом,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как лучший ученик, был отправлен за границу.</a:t>
            </a:r>
            <a:endParaRPr lang="ru-RU" b="1" dirty="0">
              <a:solidFill>
                <a:srgbClr val="403B24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03labmmct12774635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404664"/>
            <a:ext cx="3564182" cy="381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 descr="91468_html_2f25d7f7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467544" y="332656"/>
            <a:ext cx="4304492" cy="381642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52795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389784" y="2514600"/>
            <a:ext cx="485462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ru-RU" sz="2800" i="1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ru-RU" sz="2400" b="1" dirty="0">
                <a:latin typeface="+mn-lt"/>
                <a:cs typeface="Aharoni" pitchFamily="2" charset="-79"/>
              </a:rPr>
              <a:t>Михайло Ломоносова отправляют в Германию учиться горному делу. </a:t>
            </a:r>
          </a:p>
          <a:p>
            <a:pPr>
              <a:defRPr/>
            </a:pPr>
            <a:r>
              <a:rPr lang="ru-RU" sz="2400" b="1" dirty="0">
                <a:latin typeface="+mn-lt"/>
                <a:cs typeface="Aharoni" pitchFamily="2" charset="-79"/>
              </a:rPr>
              <a:t>Его зачисляют в </a:t>
            </a:r>
            <a:r>
              <a:rPr lang="ru-RU" sz="2400" b="1" dirty="0" err="1">
                <a:latin typeface="+mn-lt"/>
                <a:cs typeface="Aharoni" pitchFamily="2" charset="-79"/>
              </a:rPr>
              <a:t>Марбургский</a:t>
            </a:r>
            <a:endParaRPr lang="ru-RU" sz="2400" b="1" dirty="0">
              <a:latin typeface="+mn-lt"/>
              <a:cs typeface="Aharoni" pitchFamily="2" charset="-79"/>
            </a:endParaRPr>
          </a:p>
          <a:p>
            <a:pPr>
              <a:defRPr/>
            </a:pPr>
            <a:r>
              <a:rPr lang="ru-RU" sz="2400" b="1" dirty="0">
                <a:latin typeface="+mn-lt"/>
                <a:cs typeface="Aharoni" pitchFamily="2" charset="-79"/>
              </a:rPr>
              <a:t>университет.</a:t>
            </a:r>
          </a:p>
          <a:p>
            <a:pPr>
              <a:defRPr/>
            </a:pPr>
            <a:r>
              <a:rPr lang="ru-RU" sz="2400" b="1" dirty="0">
                <a:latin typeface="+mn-lt"/>
                <a:cs typeface="Aharoni" pitchFamily="2" charset="-79"/>
              </a:rPr>
              <a:t>В общей сложности  за рубежом</a:t>
            </a:r>
          </a:p>
          <a:p>
            <a:pPr>
              <a:defRPr/>
            </a:pPr>
            <a:r>
              <a:rPr lang="ru-RU" sz="2400" b="1" dirty="0">
                <a:latin typeface="+mn-lt"/>
                <a:cs typeface="Aharoni" pitchFamily="2" charset="-79"/>
              </a:rPr>
              <a:t>Ломоносов прослушал курсы </a:t>
            </a:r>
          </a:p>
          <a:p>
            <a:pPr>
              <a:defRPr/>
            </a:pPr>
            <a:r>
              <a:rPr lang="ru-RU" sz="2400" b="1" dirty="0">
                <a:latin typeface="+mn-lt"/>
                <a:cs typeface="Aharoni" pitchFamily="2" charset="-79"/>
              </a:rPr>
              <a:t>По 16-ти научным дисциплинам.</a:t>
            </a:r>
          </a:p>
          <a:p>
            <a:pPr>
              <a:defRPr/>
            </a:pPr>
            <a:r>
              <a:rPr lang="ru-RU" sz="2400" dirty="0">
                <a:solidFill>
                  <a:srgbClr val="000066"/>
                </a:solidFill>
                <a:latin typeface="+mn-lt"/>
                <a:cs typeface="Aharoni" pitchFamily="2" charset="-79"/>
              </a:rPr>
              <a:t> </a:t>
            </a:r>
            <a:endParaRPr lang="ru-RU" sz="2400" dirty="0">
              <a:latin typeface="+mn-lt"/>
              <a:cs typeface="Aharoni" pitchFamily="2" charset="-79"/>
            </a:endParaRPr>
          </a:p>
          <a:p>
            <a:pPr>
              <a:defRPr/>
            </a:pPr>
            <a:endParaRPr lang="ru-RU" sz="2400" i="1" dirty="0">
              <a:solidFill>
                <a:schemeClr val="hlink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04800" y="5486400"/>
            <a:ext cx="3333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EFBB6"/>
                </a:solidFill>
              </a:rPr>
              <a:t>Студент немецкого</a:t>
            </a:r>
          </a:p>
          <a:p>
            <a:r>
              <a:rPr lang="ru-RU" sz="2000">
                <a:solidFill>
                  <a:srgbClr val="FEFBB6"/>
                </a:solidFill>
              </a:rPr>
              <a:t>Университета 18 в.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2667000" y="304800"/>
            <a:ext cx="22304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/>
              <a:t>Год 1736-й.</a:t>
            </a:r>
            <a:r>
              <a:rPr lang="ru-RU" sz="3200" dirty="0">
                <a:solidFill>
                  <a:srgbClr val="FF9900"/>
                </a:solidFill>
              </a:rPr>
              <a:t> </a:t>
            </a:r>
          </a:p>
        </p:txBody>
      </p:sp>
      <p:pic>
        <p:nvPicPr>
          <p:cNvPr id="7" name="Picture 4" descr="Image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527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4" descr="40DF2F7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 l="61302" t="53822" r="12379" b="5986"/>
          <a:stretch>
            <a:fillRect/>
          </a:stretch>
        </p:blipFill>
        <p:spPr>
          <a:xfrm>
            <a:off x="600075" y="1159516"/>
            <a:ext cx="2743200" cy="4876800"/>
          </a:xfrm>
          <a:noFill/>
          <a:ln w="57150" algn="in">
            <a:solidFill>
              <a:srgbClr val="FF9900"/>
            </a:solidFill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39936" y="6002504"/>
            <a:ext cx="3333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Студент немецкого</a:t>
            </a:r>
          </a:p>
          <a:p>
            <a:r>
              <a:rPr lang="ru-RU" sz="2000" dirty="0">
                <a:solidFill>
                  <a:srgbClr val="C00000"/>
                </a:solidFill>
              </a:rPr>
              <a:t>Университета 18 в.</a:t>
            </a:r>
          </a:p>
        </p:txBody>
      </p:sp>
    </p:spTree>
    <p:extLst>
      <p:ext uri="{BB962C8B-B14F-4D97-AF65-F5344CB8AC3E}">
        <p14:creationId xmlns:p14="http://schemas.microsoft.com/office/powerpoint/2010/main" val="4241605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283627" y="3640956"/>
            <a:ext cx="696078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ru-RU" sz="3200" i="1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000066"/>
                </a:solidFill>
                <a:latin typeface="+mn-lt"/>
                <a:cs typeface="Aharoni" pitchFamily="2" charset="-79"/>
              </a:rPr>
              <a:t>За </a:t>
            </a:r>
            <a:r>
              <a:rPr lang="ru-RU" sz="2800" dirty="0">
                <a:solidFill>
                  <a:srgbClr val="000066"/>
                </a:solidFill>
                <a:latin typeface="+mn-lt"/>
                <a:cs typeface="Aharoni" pitchFamily="2" charset="-79"/>
              </a:rPr>
              <a:t>границей Ломоносов </a:t>
            </a:r>
            <a:r>
              <a:rPr lang="ru-RU" sz="2800" dirty="0" smtClean="0">
                <a:solidFill>
                  <a:srgbClr val="000066"/>
                </a:solidFill>
                <a:latin typeface="+mn-lt"/>
                <a:cs typeface="Aharoni" pitchFamily="2" charset="-79"/>
              </a:rPr>
              <a:t>женился </a:t>
            </a:r>
            <a:r>
              <a:rPr lang="ru-RU" sz="2800" dirty="0">
                <a:solidFill>
                  <a:srgbClr val="000066"/>
                </a:solidFill>
                <a:latin typeface="+mn-lt"/>
                <a:cs typeface="Aharoni" pitchFamily="2" charset="-79"/>
              </a:rPr>
              <a:t>в 1740, в Марбурге, на Елизавете-Христине </a:t>
            </a:r>
            <a:r>
              <a:rPr lang="ru-RU" sz="2800" dirty="0" err="1">
                <a:solidFill>
                  <a:srgbClr val="000066"/>
                </a:solidFill>
                <a:latin typeface="+mn-lt"/>
                <a:cs typeface="Aharoni" pitchFamily="2" charset="-79"/>
              </a:rPr>
              <a:t>Цильх</a:t>
            </a:r>
            <a:r>
              <a:rPr lang="ru-RU" sz="2800" dirty="0">
                <a:solidFill>
                  <a:srgbClr val="000066"/>
                </a:solidFill>
                <a:latin typeface="+mn-lt"/>
                <a:cs typeface="Aharoni" pitchFamily="2" charset="-79"/>
              </a:rPr>
              <a:t>. </a:t>
            </a:r>
            <a:endParaRPr lang="ru-RU" sz="2800" dirty="0">
              <a:latin typeface="+mn-lt"/>
              <a:cs typeface="Aharoni" pitchFamily="2" charset="-79"/>
            </a:endParaRPr>
          </a:p>
          <a:p>
            <a:pPr>
              <a:defRPr/>
            </a:pPr>
            <a:endParaRPr lang="ru-RU" sz="2800" i="1" dirty="0">
              <a:solidFill>
                <a:schemeClr val="hlink"/>
              </a:solidFill>
              <a:latin typeface="+mn-lt"/>
              <a:cs typeface="Aharoni" pitchFamily="2" charset="-79"/>
            </a:endParaRPr>
          </a:p>
        </p:txBody>
      </p:sp>
      <p:pic>
        <p:nvPicPr>
          <p:cNvPr id="7" name="Picture 4" descr="Image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213" y="492244"/>
            <a:ext cx="4608512" cy="288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534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8268" y="4060525"/>
            <a:ext cx="7312402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403B24"/>
                </a:solidFill>
                <a:latin typeface="Comic Sans MS" pitchFamily="66" charset="0"/>
              </a:rPr>
              <a:t>Ломоносов прожил за границей около пяти лет и всё это время неустанно работал. Профессора удивлялись его трудолюбию, его успехам и дарованиям.</a:t>
            </a:r>
            <a:endParaRPr lang="ru-RU" b="1" dirty="0">
              <a:solidFill>
                <a:srgbClr val="403B24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03labmmct12774635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260648"/>
            <a:ext cx="3564182" cy="381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 descr="91468_html_2f25d7f7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323528" y="260648"/>
            <a:ext cx="4304492" cy="381642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3949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228600"/>
            <a:ext cx="7416824" cy="45259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В июне 1741 Ломоносов вернулся в Россию и был назначен в академию адъюнктом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должность помощника ,заместителя ).</a:t>
            </a:r>
          </a:p>
          <a:p>
            <a:pPr eaLnBrk="1" hangingPunct="1"/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А в августе 1745 стал первым русским, избранным на должность профессора (академика) химии.</a:t>
            </a:r>
          </a:p>
        </p:txBody>
      </p:sp>
      <p:pic>
        <p:nvPicPr>
          <p:cNvPr id="10245" name="Picture 5" descr="лом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397" y="2551063"/>
            <a:ext cx="31242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BF6B8C8D"/>
          <p:cNvPicPr>
            <a:picLocks noChangeAspect="1" noChangeArrowheads="1"/>
          </p:cNvPicPr>
          <p:nvPr/>
        </p:nvPicPr>
        <p:blipFill>
          <a:blip r:embed="rId4" cstate="print"/>
          <a:srcRect l="36845" t="37482" r="18689" b="26984"/>
          <a:stretch>
            <a:fillRect/>
          </a:stretch>
        </p:blipFill>
        <p:spPr bwMode="auto">
          <a:xfrm>
            <a:off x="5151187" y="2636110"/>
            <a:ext cx="2825750" cy="3890963"/>
          </a:xfrm>
          <a:prstGeom prst="rect">
            <a:avLst/>
          </a:prstGeom>
          <a:noFill/>
          <a:ln w="57150" algn="in">
            <a:solidFill>
              <a:srgbClr val="996600"/>
            </a:solidFill>
            <a:miter lim="800000"/>
            <a:headEnd/>
            <a:tailEnd/>
          </a:ln>
        </p:spPr>
      </p:pic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4067195" y="2271143"/>
            <a:ext cx="441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dirty="0">
                <a:solidFill>
                  <a:srgbClr val="002060"/>
                </a:solidFill>
              </a:rPr>
              <a:t>Профессорский диплом </a:t>
            </a:r>
            <a:r>
              <a:rPr lang="ru-RU" sz="1600" dirty="0" err="1">
                <a:solidFill>
                  <a:srgbClr val="002060"/>
                </a:solidFill>
              </a:rPr>
              <a:t>М.В.Ломоносова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60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6975" y="260648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Ломоносов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химической лаборатории.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www.cultnord.ru/mUserFiles/Image/lomonosov/l4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22" y="1484784"/>
            <a:ext cx="6480720" cy="48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52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0333" y="1102391"/>
            <a:ext cx="35793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Талант </a:t>
            </a:r>
            <a:r>
              <a:rPr lang="ru-RU" sz="2800" b="1" dirty="0" err="1" smtClean="0">
                <a:solidFill>
                  <a:srgbClr val="5C0000"/>
                </a:solidFill>
              </a:rPr>
              <a:t>М.Ломоносова</a:t>
            </a:r>
            <a:r>
              <a:rPr lang="ru-RU" sz="2800" b="1" dirty="0" smtClean="0">
                <a:solidFill>
                  <a:srgbClr val="5C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раскрылся в разных областях.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Он прославился как </a:t>
            </a:r>
            <a:r>
              <a:rPr lang="ru-RU" sz="2800" b="1" dirty="0" smtClean="0">
                <a:solidFill>
                  <a:srgbClr val="5C0000"/>
                </a:solidFill>
              </a:rPr>
              <a:t>физик, химик, геолог, астроном, географ, историк, поэт, художник.</a:t>
            </a:r>
          </a:p>
        </p:txBody>
      </p:sp>
      <p:pic>
        <p:nvPicPr>
          <p:cNvPr id="14338" name="Picture 2" descr="http://ownlab.ru/wp-content/uploads/2013/07/lomonosov-ucheniy-418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692696"/>
            <a:ext cx="4278275" cy="511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46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Императрица Елизавета Петровна пожаловала ему в награду деревню.</a:t>
            </a:r>
            <a:br>
              <a:rPr lang="ru-RU" sz="3600" smtClean="0">
                <a:solidFill>
                  <a:srgbClr val="000066"/>
                </a:solidFill>
              </a:rPr>
            </a:br>
            <a:endParaRPr lang="ru-RU" sz="3600" smtClean="0">
              <a:solidFill>
                <a:srgbClr val="000066"/>
              </a:solidFill>
            </a:endParaRPr>
          </a:p>
        </p:txBody>
      </p:sp>
      <p:pic>
        <p:nvPicPr>
          <p:cNvPr id="15364" name="Picture 4" descr="x1-07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304800"/>
            <a:ext cx="6629400" cy="4806950"/>
          </a:xfrm>
          <a:noFill/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72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7391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Великий учёный много сделал для развития образования в России. По его предложению  в 1755 году был открыт </a:t>
            </a:r>
            <a:r>
              <a:rPr lang="ru-RU" sz="2800" b="1" dirty="0" smtClean="0">
                <a:solidFill>
                  <a:srgbClr val="5C0000"/>
                </a:solidFill>
              </a:rPr>
              <a:t>Московский университет</a:t>
            </a:r>
            <a:r>
              <a:rPr lang="ru-RU" sz="2800" b="1" dirty="0" smtClean="0">
                <a:solidFill>
                  <a:srgbClr val="C00000"/>
                </a:solidFill>
              </a:rPr>
              <a:t>, который по праву носит его имя.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292" name="Picture 4" descr="http://www.gazprom.ru/f/posts/25/236762/lomonos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460" y="212467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47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8885" y="320714"/>
            <a:ext cx="66967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Русский Север</a:t>
            </a:r>
            <a:r>
              <a:rPr lang="ru-RU" sz="2800" b="1" dirty="0" smtClean="0">
                <a:solidFill>
                  <a:srgbClr val="5C0000"/>
                </a:solidFill>
              </a:rPr>
              <a:t>. В 1711 </a:t>
            </a:r>
            <a:r>
              <a:rPr lang="ru-RU" sz="2800" b="1" dirty="0" smtClean="0">
                <a:solidFill>
                  <a:srgbClr val="C00000"/>
                </a:solidFill>
              </a:rPr>
              <a:t>году неподалёку от города </a:t>
            </a:r>
            <a:r>
              <a:rPr lang="ru-RU" sz="2800" b="1" dirty="0" smtClean="0">
                <a:solidFill>
                  <a:srgbClr val="5C0000"/>
                </a:solidFill>
              </a:rPr>
              <a:t>Холмогоры</a:t>
            </a:r>
            <a:r>
              <a:rPr lang="ru-RU" sz="2800" b="1" dirty="0" smtClean="0">
                <a:solidFill>
                  <a:srgbClr val="C00000"/>
                </a:solidFill>
              </a:rPr>
              <a:t>  в с. </a:t>
            </a:r>
            <a:r>
              <a:rPr lang="ru-RU" sz="2800" b="1" dirty="0" smtClean="0">
                <a:solidFill>
                  <a:srgbClr val="5C0000"/>
                </a:solidFill>
              </a:rPr>
              <a:t>Денисовка</a:t>
            </a:r>
            <a:r>
              <a:rPr lang="ru-RU" sz="2800" b="1" dirty="0" smtClean="0">
                <a:solidFill>
                  <a:srgbClr val="C00000"/>
                </a:solidFill>
              </a:rPr>
              <a:t> родился один из самых величайших людей России – </a:t>
            </a:r>
            <a:r>
              <a:rPr lang="ru-RU" sz="3200" b="1" dirty="0" err="1" smtClean="0">
                <a:solidFill>
                  <a:srgbClr val="5C0000"/>
                </a:solidFill>
              </a:rPr>
              <a:t>М.В.Ломоносов</a:t>
            </a:r>
            <a:r>
              <a:rPr lang="ru-RU" sz="3200" b="1" dirty="0" smtClean="0">
                <a:solidFill>
                  <a:srgbClr val="5C0000"/>
                </a:solidFill>
              </a:rPr>
              <a:t>. </a:t>
            </a:r>
            <a:r>
              <a:rPr lang="ru-RU" sz="2800" b="1" dirty="0" smtClean="0">
                <a:solidFill>
                  <a:srgbClr val="5C0000"/>
                </a:solidFill>
              </a:rPr>
              <a:t>В семье </a:t>
            </a:r>
            <a:r>
              <a:rPr lang="ru-RU" sz="2800" b="1" dirty="0">
                <a:solidFill>
                  <a:srgbClr val="5C0000"/>
                </a:solidFill>
              </a:rPr>
              <a:t>крестьянина-помора, занимавшегося морским промыслом на собственных судах.</a:t>
            </a:r>
          </a:p>
          <a:p>
            <a:pPr algn="ctr"/>
            <a:endParaRPr lang="ru-RU" sz="3200" b="1" dirty="0">
              <a:solidFill>
                <a:srgbClr val="5C0000"/>
              </a:solidFill>
            </a:endParaRPr>
          </a:p>
        </p:txBody>
      </p:sp>
      <p:pic>
        <p:nvPicPr>
          <p:cNvPr id="2050" name="Picture 2" descr="https://img.tourister.ru/files/8/5/9/3/4/4/6/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926" y="3719967"/>
            <a:ext cx="453744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3381" y="3770142"/>
            <a:ext cx="4151784" cy="27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14.jpg"/>
          <p:cNvPicPr>
            <a:picLocks noChangeAspect="1"/>
          </p:cNvPicPr>
          <p:nvPr/>
        </p:nvPicPr>
        <p:blipFill rotWithShape="1">
          <a:blip r:embed="rId6" cstate="email"/>
          <a:srcRect t="5778"/>
          <a:stretch/>
        </p:blipFill>
        <p:spPr>
          <a:xfrm>
            <a:off x="2417178" y="3379305"/>
            <a:ext cx="4968000" cy="35226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scrn_big_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07704" y="552042"/>
            <a:ext cx="5004000" cy="287695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03306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81000"/>
            <a:ext cx="6048672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000066"/>
                </a:solidFill>
              </a:rPr>
              <a:t> Ломоносов стал самым          образованным человеком в России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28800"/>
            <a:ext cx="748883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Знал несколько языков.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Сочинил множество стихов.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Преподавал в Академии наук русский язык, историю, физику, химию и другие предметы.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Написал первую русскую грамматику, учебник русской истории.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Первым объяснил русским людям, откуда берётся тепло и дожди, что такое планеты и кометы, от чего происходит северное сияние и мн. др.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26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3399"/>
                </a:solidFill>
              </a:rPr>
              <a:t>Заслуги Ломоносова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5855" y="1003064"/>
            <a:ext cx="4038600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6699"/>
                </a:solidFill>
              </a:rPr>
              <a:t>Занимался историей древних славян, историй изготовления фарфора;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6699"/>
                </a:solidFill>
              </a:rPr>
              <a:t>А сколько он сделал для совершенствования русского языка!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6699"/>
                </a:solidFill>
              </a:rPr>
              <a:t>Сочинял стихи;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6699"/>
                </a:solidFill>
              </a:rPr>
              <a:t>Возродил производство цветного стекла и сделал мозаичные картины ("Портрет Петра I", "Полтавская битва");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6699"/>
                </a:solidFill>
              </a:rPr>
              <a:t>Открыл первый российский университет в Москве.</a:t>
            </a:r>
            <a:r>
              <a:rPr lang="ru-RU" altLang="ru-RU" sz="2400" dirty="0" smtClean="0">
                <a:solidFill>
                  <a:srgbClr val="006699"/>
                </a:solidFill>
              </a:rPr>
              <a:t> </a:t>
            </a:r>
          </a:p>
        </p:txBody>
      </p:sp>
      <p:pic>
        <p:nvPicPr>
          <p:cNvPr id="6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560" y="764704"/>
            <a:ext cx="4171950" cy="56165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6699"/>
                </a:solidFill>
              </a:rPr>
              <a:t>Любимая наука Ломоносова – химия. Он создал химическую лабораторию в Петербурге и открыл новый закон;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6699"/>
                </a:solidFill>
              </a:rPr>
              <a:t>Занимаясь физикой, он раскрыл загадку грозы и северного сияния;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6699"/>
                </a:solidFill>
              </a:rPr>
              <a:t>Он любил наблюдать за звездами, усовершенствовал телескоп;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6699"/>
                </a:solidFill>
              </a:rPr>
              <a:t>Наблюдая за Венерой, установил, что у этой планеты есть атмосфера;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6699"/>
                </a:solidFill>
              </a:rPr>
              <a:t>Он первый в мире географ-полярник;</a:t>
            </a:r>
          </a:p>
        </p:txBody>
      </p:sp>
    </p:spTree>
    <p:extLst>
      <p:ext uri="{BB962C8B-B14F-4D97-AF65-F5344CB8AC3E}">
        <p14:creationId xmlns:p14="http://schemas.microsoft.com/office/powerpoint/2010/main" val="1762728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build="p"/>
      <p:bldP spid="143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1663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наши дни российским и иностранным учёным за выдающиеся работы в области естественных наук присуждается </a:t>
            </a:r>
            <a:r>
              <a:rPr lang="ru-RU" sz="3200" b="1" i="1" dirty="0" smtClean="0">
                <a:solidFill>
                  <a:srgbClr val="5C0000"/>
                </a:solidFill>
              </a:rPr>
              <a:t>Золотая медаль М. В. Ломоносова - </a:t>
            </a:r>
            <a:r>
              <a:rPr lang="ru-RU" sz="3200" b="1" dirty="0" smtClean="0">
                <a:solidFill>
                  <a:srgbClr val="C00000"/>
                </a:solidFill>
              </a:rPr>
              <a:t>высшая награда Академии наук.</a:t>
            </a:r>
            <a:r>
              <a:rPr lang="ru-RU" sz="3200" b="1" i="1" dirty="0" smtClean="0">
                <a:solidFill>
                  <a:srgbClr val="5C0000"/>
                </a:solidFill>
              </a:rPr>
              <a:t>.</a:t>
            </a:r>
            <a:endParaRPr lang="ru-RU" sz="3200" b="1" i="1" dirty="0">
              <a:solidFill>
                <a:srgbClr val="5C0000"/>
              </a:solidFill>
            </a:endParaRPr>
          </a:p>
        </p:txBody>
      </p:sp>
      <p:pic>
        <p:nvPicPr>
          <p:cNvPr id="16388" name="Picture 4" descr="https://upload.wikimedia.org/wikipedia/commons/4/41/Lomonosov_Gold_Med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046" y="3118909"/>
            <a:ext cx="3278963" cy="32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upload.wikimedia.org/wikipedia/ru/thumb/c/ce/Medal_RAS_M._V._Lomonosov_revers.jpg/220px-Medal_RAS_M._V._Lomonosov_rev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768" y="3163620"/>
            <a:ext cx="3257567" cy="32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орден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8578" y="1896088"/>
            <a:ext cx="4176712" cy="463715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10" name="Picture 4" descr="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247" y="1896088"/>
            <a:ext cx="3097212" cy="49292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9157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Рисунок 3" descr="023032538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3286125"/>
            <a:ext cx="18573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8" descr="image00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5329238"/>
            <a:ext cx="107156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10" descr="lomonosov_krasnorechie.jpg"/>
          <p:cNvPicPr>
            <a:picLocks noChangeAspect="1"/>
          </p:cNvPicPr>
          <p:nvPr/>
        </p:nvPicPr>
        <p:blipFill>
          <a:blip r:embed="rId7" cstate="print"/>
          <a:srcRect l="54431" t="5179" r="3471" b="5179"/>
          <a:stretch>
            <a:fillRect/>
          </a:stretch>
        </p:blipFill>
        <p:spPr bwMode="auto">
          <a:xfrm>
            <a:off x="227465" y="953448"/>
            <a:ext cx="10715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9" descr="lomonosov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4599" y="694013"/>
            <a:ext cx="15716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Заголовок 1"/>
          <p:cNvSpPr>
            <a:spLocks noGrp="1"/>
          </p:cNvSpPr>
          <p:nvPr>
            <p:ph type="title"/>
          </p:nvPr>
        </p:nvSpPr>
        <p:spPr>
          <a:xfrm>
            <a:off x="-609600" y="-141288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Великий  сын  России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DA03ED9-9814-406D-98BE-061D62D2155B}" type="slidenum">
              <a:rPr lang="ru-RU" smtClean="0"/>
              <a:pPr/>
              <a:t>33</a:t>
            </a:fld>
            <a:endParaRPr lang="ru-RU" smtClean="0"/>
          </a:p>
        </p:txBody>
      </p:sp>
      <p:pic>
        <p:nvPicPr>
          <p:cNvPr id="5" name="Содержимое 4" descr="photo_56_big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2786050" y="2428868"/>
            <a:ext cx="3429000" cy="3886200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16200000" flipV="1">
            <a:off x="2645570" y="2355056"/>
            <a:ext cx="354012" cy="930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rot="10800000">
            <a:off x="1857375" y="4357688"/>
            <a:ext cx="928688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0"/>
          </p:cNvCxnSpPr>
          <p:nvPr/>
        </p:nvCxnSpPr>
        <p:spPr>
          <a:xfrm rot="5400000" flipH="1" flipV="1">
            <a:off x="4286250" y="2214563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7"/>
          </p:cNvCxnSpPr>
          <p:nvPr/>
        </p:nvCxnSpPr>
        <p:spPr>
          <a:xfrm flipV="1">
            <a:off x="5712885" y="2292343"/>
            <a:ext cx="930777" cy="705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4000500"/>
            <a:ext cx="15001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Физика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625" y="4857750"/>
            <a:ext cx="18224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86500" y="5286375"/>
            <a:ext cx="14398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33432" y="2619026"/>
            <a:ext cx="16700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750" y="5929313"/>
            <a:ext cx="15176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Геология</a:t>
            </a:r>
            <a:r>
              <a:rPr lang="ru-RU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313" y="3143250"/>
            <a:ext cx="1590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43563" y="6143625"/>
            <a:ext cx="20462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Языкознание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04160" y="1679051"/>
            <a:ext cx="21796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Метеорология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58050" y="4071938"/>
            <a:ext cx="18859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строномия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85875" y="2143125"/>
            <a:ext cx="1698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Риторика</a:t>
            </a:r>
            <a:r>
              <a:rPr lang="ru-RU" dirty="0"/>
              <a:t> </a:t>
            </a:r>
          </a:p>
        </p:txBody>
      </p:sp>
      <p:cxnSp>
        <p:nvCxnSpPr>
          <p:cNvPr id="25" name="Прямая со стрелкой 24"/>
          <p:cNvCxnSpPr>
            <a:stCxn id="5" idx="3"/>
          </p:cNvCxnSpPr>
          <p:nvPr/>
        </p:nvCxnSpPr>
        <p:spPr>
          <a:xfrm rot="5400000">
            <a:off x="2694782" y="5407819"/>
            <a:ext cx="255587" cy="930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15000" y="5715000"/>
            <a:ext cx="642938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6"/>
          </p:cNvCxnSpPr>
          <p:nvPr/>
        </p:nvCxnSpPr>
        <p:spPr>
          <a:xfrm flipV="1">
            <a:off x="6215063" y="4357688"/>
            <a:ext cx="1071562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1785938" y="3286125"/>
            <a:ext cx="11430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214563" y="5000625"/>
            <a:ext cx="695325" cy="15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143625" y="5072063"/>
            <a:ext cx="100012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072188" y="3033713"/>
            <a:ext cx="934243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000500" y="1714500"/>
            <a:ext cx="1139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967" name="Picture 2" descr="D:\школа\клип\Клип_21_измен.разме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13" y="5143500"/>
            <a:ext cx="12588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~PP40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2554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0066"/>
                </a:solidFill>
                <a:latin typeface="Comic Sans MS" pitchFamily="66" charset="0"/>
              </a:rPr>
              <a:t>Благодаря природному дару и упорству Ломоносов из северных крестьян выбился в "большие" люди, получил чины и признание, стал крупным ученым. Но, очевидно, положил на это слишком много сил.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0066"/>
                </a:solidFill>
                <a:latin typeface="Comic Sans MS" pitchFamily="66" charset="0"/>
              </a:rPr>
              <a:t>"Статский советник и профессор Ломоносов умирал трудно и одиноко,- пишет современный биограф.- Отяжелевший, но все еще порывистый и беспокойный, он лежал в притихшем большом доме. В саду наливались соком посаженные им деревья. Весенний ветер стучал в окна. В мозаичной мастерской стояли недоконченные картины.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0066"/>
                </a:solidFill>
                <a:latin typeface="Comic Sans MS" pitchFamily="66" charset="0"/>
              </a:rPr>
              <a:t>Ломоносов знал, что он умирает. "Я не тужу о смерти: пожил, потерпел и знаю, что обо мне дети отечества пожалеют",- записал он. Но его тревожила судьба его дела. Порой ему казалось, что вся напряженная борьба, которую он вел, пошла насмарку. Он сполна узнал цену милостям императрицы (Екатерины II) - и видел, что национальные начала русской науки , которые он развивал, снова поставлены под угрозу. Он не скрывает своих мрачных раздумий. "Друг, я вижу, что я должен умереть, и спокойно и равнодушно смотрю на смерть. Жалею токмо о том, что не мог я свершить всего того, что предпринял я для пользы Отечества, для приращения наук и для славы Академии и теперь при конце жизни моей должен видеть, что все мои полезные намерения исчезнут вместе со мной..."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rgbClr val="000066"/>
                </a:solidFill>
                <a:latin typeface="Comic Sans MS" pitchFamily="66" charset="0"/>
              </a:rPr>
              <a:t>Прислушивавшиеся к каждому слову царицы придворные, преисполненные сознанием своей значительности, невежественные вельможи, юлящие вокруг них иноземцы, погрязшие в канцелярщине чиновники откровенно радовались, что уходит, наконец, надоедливый человек, мечущийся и хлопочущий о чем-то на смертном своем одре.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0066"/>
                </a:solidFill>
                <a:latin typeface="Comic Sans MS" pitchFamily="66" charset="0"/>
              </a:rPr>
              <a:t>И вот 4 апреля (по старому стилю) 1765 года, около пяти часов дня, перестало биться горячее сердце Михаила Васильевича Ломоносова". 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342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1" y="274638"/>
            <a:ext cx="6192688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FF33CC"/>
                </a:solidFill>
              </a:rPr>
              <a:t>Могила </a:t>
            </a:r>
            <a:r>
              <a:rPr lang="ru-RU" altLang="ru-RU" sz="3200" b="1" dirty="0" err="1" smtClean="0">
                <a:solidFill>
                  <a:srgbClr val="FF33CC"/>
                </a:solidFill>
              </a:rPr>
              <a:t>М.В.Ломоносова</a:t>
            </a:r>
            <a:r>
              <a:rPr lang="ru-RU" altLang="ru-RU" sz="3200" b="1" dirty="0" smtClean="0">
                <a:solidFill>
                  <a:srgbClr val="FF33CC"/>
                </a:solidFill>
              </a:rPr>
              <a:t> в </a:t>
            </a:r>
            <a:r>
              <a:rPr lang="ru-RU" altLang="ru-RU" sz="3200" b="1" dirty="0" err="1" smtClean="0">
                <a:solidFill>
                  <a:srgbClr val="FF33CC"/>
                </a:solidFill>
              </a:rPr>
              <a:t>Александро</a:t>
            </a:r>
            <a:r>
              <a:rPr lang="ru-RU" altLang="ru-RU" sz="3200" b="1" dirty="0" smtClean="0">
                <a:solidFill>
                  <a:srgbClr val="FF33CC"/>
                </a:solidFill>
              </a:rPr>
              <a:t> – Невской лавре</a:t>
            </a:r>
          </a:p>
        </p:txBody>
      </p:sp>
      <p:pic>
        <p:nvPicPr>
          <p:cNvPr id="21507" name="Picture 4" descr="могила Ломоносова в Алек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55713"/>
            <a:ext cx="4257751" cy="539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35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274638"/>
            <a:ext cx="6734075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FF5050"/>
                </a:solidFill>
              </a:rPr>
              <a:t>Памятник </a:t>
            </a:r>
            <a:r>
              <a:rPr lang="ru-RU" altLang="ru-RU" sz="2400" b="1" dirty="0" err="1" smtClean="0">
                <a:solidFill>
                  <a:srgbClr val="FF5050"/>
                </a:solidFill>
              </a:rPr>
              <a:t>М.В.Ломоносову</a:t>
            </a:r>
            <a:r>
              <a:rPr lang="ru-RU" altLang="ru-RU" sz="2400" b="1" dirty="0" smtClean="0">
                <a:solidFill>
                  <a:srgbClr val="FF5050"/>
                </a:solidFill>
              </a:rPr>
              <a:t> на родине</a:t>
            </a:r>
          </a:p>
        </p:txBody>
      </p:sp>
      <p:pic>
        <p:nvPicPr>
          <p:cNvPr id="19459" name="Picture 4" descr="памятник Лом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56726"/>
            <a:ext cx="3810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518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46907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Музей </a:t>
            </a:r>
            <a:r>
              <a:rPr lang="ru-RU" sz="3200" b="1" dirty="0" err="1" smtClean="0">
                <a:solidFill>
                  <a:srgbClr val="C00000"/>
                </a:solidFill>
              </a:rPr>
              <a:t>М.Ломоносова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 с. </a:t>
            </a:r>
            <a:r>
              <a:rPr lang="ru-RU" sz="3200" b="1" dirty="0" err="1" smtClean="0">
                <a:solidFill>
                  <a:srgbClr val="C00000"/>
                </a:solidFill>
              </a:rPr>
              <a:t>Ломоносово</a:t>
            </a:r>
            <a:r>
              <a:rPr lang="ru-RU" sz="3200" b="1" dirty="0" smtClean="0">
                <a:solidFill>
                  <a:srgbClr val="C00000"/>
                </a:solidFill>
              </a:rPr>
              <a:t>, Холмогоры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im3.turbina.ru/photos.4/6/8/5/9/1/2019586/big.photo/Selo-Lomonosovo-Rodin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060848"/>
            <a:ext cx="6943654" cy="43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02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5268" y="365403"/>
            <a:ext cx="77768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Отец Ломоносова </a:t>
            </a:r>
            <a:r>
              <a:rPr lang="ru-RU" sz="2800" b="1" dirty="0" smtClean="0">
                <a:solidFill>
                  <a:srgbClr val="5C0000"/>
                </a:solidFill>
              </a:rPr>
              <a:t>Василий </a:t>
            </a:r>
            <a:r>
              <a:rPr lang="ru-RU" sz="2800" b="1" dirty="0" err="1" smtClean="0">
                <a:solidFill>
                  <a:srgbClr val="5C0000"/>
                </a:solidFill>
              </a:rPr>
              <a:t>Дорофеевич</a:t>
            </a:r>
            <a:r>
              <a:rPr lang="ru-RU" sz="2800" b="1" dirty="0" smtClean="0">
                <a:solidFill>
                  <a:srgbClr val="5C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был  купец, владелец рыбной артели. Он был образованным человеком</a:t>
            </a:r>
            <a:endParaRPr lang="ru-RU" sz="2800" b="1" dirty="0">
              <a:solidFill>
                <a:srgbClr val="5C0000"/>
              </a:solidFill>
            </a:endParaRPr>
          </a:p>
        </p:txBody>
      </p:sp>
      <p:pic>
        <p:nvPicPr>
          <p:cNvPr id="6146" name="Picture 2" descr="Картинки по запросу отец ломоносов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563" y="1849789"/>
            <a:ext cx="3948843" cy="45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84747" y="1736843"/>
            <a:ext cx="3986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Отец </a:t>
            </a:r>
            <a:r>
              <a:rPr lang="ru-RU" sz="2800" b="1" dirty="0">
                <a:solidFill>
                  <a:srgbClr val="C00000"/>
                </a:solidFill>
              </a:rPr>
              <a:t>Л</a:t>
            </a:r>
            <a:r>
              <a:rPr lang="ru-RU" sz="2800" b="1" dirty="0" smtClean="0">
                <a:solidFill>
                  <a:srgbClr val="C00000"/>
                </a:solidFill>
              </a:rPr>
              <a:t>омоносова  брал своего сына с собой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 рыбные промыслы в Белое и Баренцево моря </a:t>
            </a:r>
          </a:p>
          <a:p>
            <a:pPr algn="ctr"/>
            <a:r>
              <a:rPr lang="ru-RU" sz="2800" b="1" dirty="0" smtClean="0">
                <a:solidFill>
                  <a:srgbClr val="5C0000"/>
                </a:solidFill>
              </a:rPr>
              <a:t>с 10 лет.</a:t>
            </a:r>
          </a:p>
          <a:p>
            <a:pPr algn="ctr"/>
            <a:r>
              <a:rPr lang="ru-RU" sz="2400" b="1" dirty="0">
                <a:solidFill>
                  <a:srgbClr val="5C0000"/>
                </a:solidFill>
              </a:rPr>
              <a:t>Нередкие опасности плавания закаляли физические силы юноши и обогащали его ум разнообразными наблюдениями.</a:t>
            </a:r>
          </a:p>
          <a:p>
            <a:pPr algn="ctr"/>
            <a:endParaRPr lang="ru-RU" sz="2400" b="1" dirty="0">
              <a:solidFill>
                <a:srgbClr val="5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18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9221" y="332656"/>
            <a:ext cx="67571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Судно Ломоносова односельчане прозвали </a:t>
            </a:r>
            <a:r>
              <a:rPr lang="ru-RU" sz="2800" b="1" dirty="0" smtClean="0">
                <a:solidFill>
                  <a:srgbClr val="5C0000"/>
                </a:solidFill>
              </a:rPr>
              <a:t>«Чайка»</a:t>
            </a:r>
            <a:r>
              <a:rPr lang="ru-RU" sz="2800" b="1" dirty="0" smtClean="0">
                <a:solidFill>
                  <a:srgbClr val="C00000"/>
                </a:solidFill>
              </a:rPr>
              <a:t> за отличные мореходные качества.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Михаил очень любил эти поездки.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images.myshared.ru/4/53281/slide_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182216"/>
            <a:ext cx="5152268" cy="42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08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29" y="188640"/>
            <a:ext cx="79208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C0000"/>
                </a:solidFill>
              </a:rPr>
              <a:t>Всё интересовало Михаила в то время: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</a:rPr>
              <a:t>тчего стрелка компаса всегда повёрнута на север?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Почему день сменяется ночью?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Почему по небу разливается северное сияние?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rusplt.ru/netcat_files/userfiles3/Lomonosov_SR_600-1_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571" y="2455977"/>
            <a:ext cx="5996039" cy="39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91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4212" y="188640"/>
            <a:ext cx="70501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C0000"/>
                </a:solidFill>
              </a:rPr>
              <a:t>В 11-12 лет </a:t>
            </a:r>
            <a:r>
              <a:rPr lang="ru-RU" sz="2800" b="1" dirty="0" smtClean="0">
                <a:solidFill>
                  <a:srgbClr val="C00000"/>
                </a:solidFill>
              </a:rPr>
              <a:t>Михаил начал постигать грамоту. А через 2 года односельчане считали его </a:t>
            </a:r>
            <a:r>
              <a:rPr lang="ru-RU" sz="2800" b="1" dirty="0" smtClean="0">
                <a:solidFill>
                  <a:srgbClr val="5C0000"/>
                </a:solidFill>
              </a:rPr>
              <a:t>лучшим чтецом. Он прочитал все книги, которые были в его деревне.</a:t>
            </a:r>
            <a:endParaRPr lang="ru-RU" sz="2800" dirty="0">
              <a:solidFill>
                <a:srgbClr val="5C0000"/>
              </a:solidFill>
            </a:endParaRPr>
          </a:p>
        </p:txBody>
      </p:sp>
      <p:pic>
        <p:nvPicPr>
          <p:cNvPr id="8194" name="Picture 2" descr="http://3.bp.blogspot.com/-SJIL40ivhr8/ULpotIAC9LI/AAAAAAAAPfs/wQjfpdzA7v8/s1600/%D0%9C%D0%B8%D1%85%D0%B0%D0%B8%D0%BB+%D0%9B%D0%BE%D0%BC%D0%BE%D0%BD%D0%BE%D1%81%D0%BE%D0%B2+(6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592" y="2130424"/>
            <a:ext cx="469946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59160" y="2081508"/>
            <a:ext cx="3888432" cy="4680520"/>
          </a:xfrm>
          <a:prstGeom prst="ellipse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80273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61" y="0"/>
            <a:ext cx="917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497098" y="2094421"/>
            <a:ext cx="4114742" cy="2736304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725144"/>
            <a:ext cx="8856984" cy="19728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403B24"/>
                </a:solidFill>
                <a:latin typeface="Comic Sans MS" pitchFamily="66" charset="0"/>
              </a:rPr>
              <a:t>У соседа нашлись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славянская грамматика </a:t>
            </a:r>
            <a:r>
              <a:rPr lang="ru-RU" b="1" dirty="0">
                <a:solidFill>
                  <a:srgbClr val="5C0000"/>
                </a:solidFill>
              </a:rPr>
              <a:t>М.Смотрицкого </a:t>
            </a:r>
            <a:r>
              <a:rPr lang="ru-RU" b="1" dirty="0" smtClean="0">
                <a:solidFill>
                  <a:srgbClr val="403B24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арифметика </a:t>
            </a:r>
            <a:r>
              <a:rPr lang="ru-RU" b="1" dirty="0">
                <a:solidFill>
                  <a:srgbClr val="5C0000"/>
                </a:solidFill>
              </a:rPr>
              <a:t>Л.Магницкого</a:t>
            </a:r>
            <a:r>
              <a:rPr lang="ru-RU" b="1" dirty="0" smtClean="0">
                <a:solidFill>
                  <a:srgbClr val="403B24"/>
                </a:solidFill>
                <a:latin typeface="Comic Sans MS" pitchFamily="66" charset="0"/>
              </a:rPr>
              <a:t>, напечатанная для школ по велению Петра </a:t>
            </a:r>
            <a:r>
              <a:rPr lang="en-US" b="1" dirty="0" smtClean="0">
                <a:solidFill>
                  <a:srgbClr val="403B24"/>
                </a:solidFill>
                <a:latin typeface="Comic Sans MS" pitchFamily="66" charset="0"/>
              </a:rPr>
              <a:t>I</a:t>
            </a:r>
            <a:r>
              <a:rPr lang="ru-RU" b="1" dirty="0" smtClean="0">
                <a:solidFill>
                  <a:srgbClr val="403B24"/>
                </a:solidFill>
                <a:latin typeface="Comic Sans MS" pitchFamily="66" charset="0"/>
              </a:rPr>
              <a:t>. Ломоносов выпросил их себе в подарок и с таким усердием читал, что выучил наизусть.</a:t>
            </a:r>
            <a:endParaRPr lang="ru-RU" b="1" dirty="0">
              <a:solidFill>
                <a:srgbClr val="403B24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vyst1_2_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56085" y="83201"/>
            <a:ext cx="3089343" cy="476053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9" name="Picture 2" descr="http://s4.pic4you.ru/y2016/07-24/24687/5686152-thum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467" y="-99391"/>
            <a:ext cx="13186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4723" y="-22522"/>
            <a:ext cx="3716542" cy="2880320"/>
          </a:xfrm>
          <a:prstGeom prst="round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72196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1107</Words>
  <Application>Microsoft Office PowerPoint</Application>
  <PresentationFormat>Экран (4:3)</PresentationFormat>
  <Paragraphs>117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Годы учебы в академии</vt:lpstr>
      <vt:lpstr>Презентация PowerPoint</vt:lpstr>
      <vt:lpstr>Здание Московской  Славяно-греко-латинской  академии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Императрица Елизавета Петровна пожаловала ему в награду деревню. </vt:lpstr>
      <vt:lpstr>Презентация PowerPoint</vt:lpstr>
      <vt:lpstr> Ломоносов стал самым          образованным человеком в России</vt:lpstr>
      <vt:lpstr>Заслуги Ломоносова</vt:lpstr>
      <vt:lpstr>Презентация PowerPoint</vt:lpstr>
      <vt:lpstr>          Великий  сын  России</vt:lpstr>
      <vt:lpstr>Презентация PowerPoint</vt:lpstr>
      <vt:lpstr>Могила М.В.Ломоносова в Александро – Невской лавре</vt:lpstr>
      <vt:lpstr>Памятник М.В.Ломоносову на родине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Admin</cp:lastModifiedBy>
  <cp:revision>23</cp:revision>
  <dcterms:created xsi:type="dcterms:W3CDTF">2017-04-06T12:26:13Z</dcterms:created>
  <dcterms:modified xsi:type="dcterms:W3CDTF">2024-11-14T19:08:57Z</dcterms:modified>
</cp:coreProperties>
</file>