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6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media/image1.jpeg" ContentType="image/jpeg"/>
  <Override PartName="/ppt/media/image2.jpeg" ContentType="image/jpeg"/>
  <Override PartName="/ppt/media/image23.jpeg" ContentType="image/jpeg"/>
  <Override PartName="/ppt/media/image8.png" ContentType="image/png"/>
  <Override PartName="/ppt/media/image3.jpeg" ContentType="image/jpeg"/>
  <Override PartName="/ppt/media/image5.png" ContentType="image/png"/>
  <Override PartName="/ppt/media/image4.png" ContentType="image/png"/>
  <Override PartName="/ppt/media/image6.jpeg" ContentType="image/jpeg"/>
  <Override PartName="/ppt/media/image9.png" ContentType="image/png"/>
  <Override PartName="/ppt/media/image7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4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7.jpe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6" descr="firefighter-147713_960_720.png"/>
          <p:cNvPicPr/>
          <p:nvPr/>
        </p:nvPicPr>
        <p:blipFill>
          <a:blip r:embed="rId3"/>
          <a:stretch/>
        </p:blipFill>
        <p:spPr>
          <a:xfrm>
            <a:off x="6215040" y="214200"/>
            <a:ext cx="2703960" cy="140220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" descr="fire-engine-23774_960_720.png"/>
          <p:cNvPicPr/>
          <p:nvPr/>
        </p:nvPicPr>
        <p:blipFill>
          <a:blip r:embed="rId4"/>
          <a:stretch/>
        </p:blipFill>
        <p:spPr>
          <a:xfrm>
            <a:off x="6988320" y="4786200"/>
            <a:ext cx="2154600" cy="2070720"/>
          </a:xfrm>
          <a:prstGeom prst="rect">
            <a:avLst/>
          </a:prstGeom>
          <a:ln>
            <a:noFill/>
          </a:ln>
        </p:spPr>
      </p:pic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Рисунок 6" descr="firefighter-147713_960_720.png"/>
          <p:cNvPicPr/>
          <p:nvPr/>
        </p:nvPicPr>
        <p:blipFill>
          <a:blip r:embed="rId3"/>
          <a:stretch/>
        </p:blipFill>
        <p:spPr>
          <a:xfrm>
            <a:off x="6215040" y="214200"/>
            <a:ext cx="2703960" cy="1402200"/>
          </a:xfrm>
          <a:prstGeom prst="rect">
            <a:avLst/>
          </a:prstGeom>
          <a:ln>
            <a:noFill/>
          </a:ln>
        </p:spPr>
      </p:pic>
      <p:pic>
        <p:nvPicPr>
          <p:cNvPr id="155" name="Рисунок 7" descr="fire-engine-23774_960_720.png"/>
          <p:cNvPicPr/>
          <p:nvPr/>
        </p:nvPicPr>
        <p:blipFill>
          <a:blip r:embed="rId4"/>
          <a:stretch/>
        </p:blipFill>
        <p:spPr>
          <a:xfrm>
            <a:off x="6988320" y="4786200"/>
            <a:ext cx="2154600" cy="2070720"/>
          </a:xfrm>
          <a:prstGeom prst="rect">
            <a:avLst/>
          </a:prstGeom>
          <a:ln>
            <a:noFill/>
          </a:ln>
        </p:spPr>
      </p:pic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4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hyperlink" Target="https://protivpozhara.com/bezopasnost/dlja-detej/povedenie-pri-pozhare-v-shkole" TargetMode="External"/><Relationship Id="rId2" Type="http://schemas.openxmlformats.org/officeDocument/2006/relationships/hyperlink" Target="https://protivpozhara.com/bezopasnost/dlja-detej/povedenie-pri-pozhare-v-shkole" TargetMode="External"/><Relationship Id="rId3" Type="http://schemas.openxmlformats.org/officeDocument/2006/relationships/hyperlink" Target="https://protivpozhara.com/bezopasnost/dlja-detej/povedenie-pri-pozhare-v-shkole" TargetMode="External"/><Relationship Id="rId4" Type="http://schemas.openxmlformats.org/officeDocument/2006/relationships/hyperlink" Target="https://protivpozhara.com/bezopasnost/dlja-detej/povedenie-pri-pozhare-v-shkole" TargetMode="External"/><Relationship Id="rId5" Type="http://schemas.openxmlformats.org/officeDocument/2006/relationships/hyperlink" Target="https://protivpozhara.com/bezopasnost/dlja-detej/povedenie-pri-pozhare-v-shkole" TargetMode="External"/><Relationship Id="rId6" Type="http://schemas.openxmlformats.org/officeDocument/2006/relationships/hyperlink" Target="https://protivpozhara.com/bezopasnost/dlja-detej/povedenie-pri-pozhare-v-shkole" TargetMode="External"/><Relationship Id="rId7" Type="http://schemas.openxmlformats.org/officeDocument/2006/relationships/hyperlink" Target="https://protivpozhara.com/bezopasnost/dlja-detej/povedenie-pri-pozhare-v-shkole" TargetMode="External"/><Relationship Id="rId8" Type="http://schemas.openxmlformats.org/officeDocument/2006/relationships/hyperlink" Target="https://protivpozhara.com/bezopasnost/dlja-detej/povedenie-pri-pozhare-v-shkole" TargetMode="External"/><Relationship Id="rId9" Type="http://schemas.openxmlformats.org/officeDocument/2006/relationships/hyperlink" Target="https://protivpozhara.com/bezopasnost/dlja-detej/povedenie-pri-pozhare-v-shkole" TargetMode="External"/><Relationship Id="rId10" Type="http://schemas.openxmlformats.org/officeDocument/2006/relationships/slideLayout" Target="../slideLayouts/slideLayout6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4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857160" y="285840"/>
            <a:ext cx="7568640" cy="301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br/>
            <a:r>
              <a:rPr b="0" lang="ru-RU" sz="4400" spc="-1" strike="noStrike">
                <a:solidFill>
                  <a:srgbClr val="ffff00"/>
                </a:solidFill>
                <a:latin typeface="Calibri"/>
                <a:ea typeface="DejaVu Sans"/>
              </a:rPr>
              <a:t>«Твоя  жизнь - в твоих руках !»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857160" y="285840"/>
            <a:ext cx="7434360" cy="615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   </a:t>
            </a:r>
            <a:endParaRPr b="0" lang="ru-RU" sz="32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</a:t>
            </a:r>
            <a:r>
              <a:rPr b="1" lang="ru-RU" sz="21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                                                               </a:t>
            </a:r>
            <a:endParaRPr b="0" lang="ru-RU" sz="21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ru-RU" sz="21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ru-RU" sz="21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ru-RU" sz="21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21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                                          </a:t>
            </a:r>
            <a:r>
              <a:rPr b="1" lang="ru-RU" sz="21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Педагог ОБЖ Шабрат О.В</a:t>
            </a:r>
            <a:endParaRPr b="0" lang="ru-RU" sz="2100" spc="-1" strike="noStrike">
              <a:latin typeface="Arial"/>
            </a:endParaRPr>
          </a:p>
        </p:txBody>
      </p:sp>
      <p:sp>
        <p:nvSpPr>
          <p:cNvPr id="234" name="CustomShape 3"/>
          <p:cNvSpPr/>
          <p:nvPr/>
        </p:nvSpPr>
        <p:spPr>
          <a:xfrm>
            <a:off x="984600" y="872280"/>
            <a:ext cx="658296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        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Презентация по ОБЖ на тему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Противопожарная безопасность в школе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35" name="Рисунок 2" descr=""/>
          <p:cNvPicPr/>
          <p:nvPr/>
        </p:nvPicPr>
        <p:blipFill>
          <a:blip r:embed="rId1"/>
          <a:stretch/>
        </p:blipFill>
        <p:spPr>
          <a:xfrm>
            <a:off x="717480" y="2446920"/>
            <a:ext cx="3853800" cy="2890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3502800" y="1452600"/>
            <a:ext cx="5640480" cy="383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228600" indent="-227880" algn="r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-  Нельзя прятаться во время пожара под парту, в шкаф: от огня и дыма спрятаться невозможно.</a:t>
            </a:r>
            <a:br/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- При выходе из здания школы находиться в месте, указанном учителем.</a:t>
            </a:r>
            <a:br/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- Учащимся не разрешается участвовать в пожаротушении здания и эвакуации его имущества.</a:t>
            </a:r>
            <a:br/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- Обо всех причиненных травмах (раны, порезы, ушибы, ожоги и т.д.) учащиеся и их одноклассники обязаны немедленно сообщить учителю.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258" name="Рисунок 4" descr=""/>
          <p:cNvPicPr/>
          <p:nvPr/>
        </p:nvPicPr>
        <p:blipFill>
          <a:blip r:embed="rId1"/>
          <a:stretch/>
        </p:blipFill>
        <p:spPr>
          <a:xfrm>
            <a:off x="239040" y="516960"/>
            <a:ext cx="3263040" cy="2446920"/>
          </a:xfrm>
          <a:prstGeom prst="rect">
            <a:avLst/>
          </a:prstGeom>
          <a:ln>
            <a:noFill/>
          </a:ln>
        </p:spPr>
      </p:pic>
      <p:pic>
        <p:nvPicPr>
          <p:cNvPr id="259" name="Рисунок 6" descr=""/>
          <p:cNvPicPr/>
          <p:nvPr/>
        </p:nvPicPr>
        <p:blipFill>
          <a:blip r:embed="rId2"/>
          <a:stretch/>
        </p:blipFill>
        <p:spPr>
          <a:xfrm>
            <a:off x="239040" y="4178160"/>
            <a:ext cx="3263040" cy="2446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457200" y="160560"/>
            <a:ext cx="8228520" cy="137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Оказание первой доврачебной помощи</a:t>
            </a:r>
            <a:br/>
            <a:br/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пострадавшим на пожаре.</a:t>
            </a:r>
            <a:br/>
            <a:br/>
            <a:endParaRPr b="0" lang="ru-RU" sz="1800" spc="-1" strike="noStrike">
              <a:latin typeface="Arial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CustomShape 3"/>
          <p:cNvSpPr/>
          <p:nvPr/>
        </p:nvSpPr>
        <p:spPr>
          <a:xfrm>
            <a:off x="648000" y="1728000"/>
            <a:ext cx="826740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latin typeface="Arial"/>
              </a:rPr>
              <a:t>Наиболее характерными видами повреждения организма человека при пожаре являются: травматический шок, термический ожог, удушье, ушибы, переломы, ранения. 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457200" y="175680"/>
            <a:ext cx="8228520" cy="134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CustomShape 2"/>
          <p:cNvSpPr/>
          <p:nvPr/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65" name="Рисунок 4" descr=""/>
          <p:cNvPicPr/>
          <p:nvPr/>
        </p:nvPicPr>
        <p:blipFill>
          <a:blip r:embed="rId1"/>
          <a:stretch/>
        </p:blipFill>
        <p:spPr>
          <a:xfrm>
            <a:off x="383400" y="3759480"/>
            <a:ext cx="3621240" cy="2424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457200" y="175680"/>
            <a:ext cx="8228520" cy="134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CustomShape 2"/>
          <p:cNvSpPr/>
          <p:nvPr/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2490120" y="857160"/>
            <a:ext cx="6652800" cy="350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Arial"/>
                <a:ea typeface="DejaVu Sans"/>
              </a:rPr>
              <a:t>Источники</a:t>
            </a:r>
            <a:endParaRPr b="0" lang="ru-RU" sz="2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       </a:t>
            </a: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1.  Федеральный  закон от 22.08.2004 N 122-ФЗ</a:t>
            </a:r>
            <a:br/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2. Учебник «Основы безопасности жизнедеятельности» А.Т.Смирнов, Б.О.Хренников  8 класс</a:t>
            </a:r>
            <a:endParaRPr b="0" lang="ru-RU" sz="2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3.  В презентации использованы фотографии МБОУ «Зуйская СШ №1 им. А. А. Вильямсона» , сделанные во время Открытого урока ОБЖ.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       </a:t>
            </a: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4. </a:t>
            </a:r>
            <a:r>
              <a:rPr b="1" lang="ru-RU" sz="2000" spc="-1" strike="noStrike" u="sng">
                <a:solidFill>
                  <a:srgbClr val="0000ff"/>
                </a:solidFill>
                <a:uFillTx/>
                <a:latin typeface="Times New Roman"/>
                <a:ea typeface="DejaVu Sans"/>
                <a:hlinkClick r:id="rId1"/>
              </a:rPr>
              <a:t>ProtivPozhara.com</a:t>
            </a:r>
            <a:r>
              <a:rPr b="0" lang="ru-RU" sz="2000" spc="-1" strike="noStrike" u="sng">
                <a:solidFill>
                  <a:srgbClr val="0000ff"/>
                </a:solidFill>
                <a:uFillTx/>
                <a:latin typeface="Times New Roman"/>
                <a:ea typeface="DejaVu Sans"/>
                <a:hlinkClick r:id="rId2"/>
              </a:rPr>
              <a:t>›…</a:t>
            </a:r>
            <a:r>
              <a:rPr b="0" lang="ru-RU" sz="2000" spc="-1" strike="noStrike" u="sng">
                <a:solidFill>
                  <a:srgbClr val="0000ff"/>
                </a:solidFill>
                <a:uFillTx/>
                <a:latin typeface="Times New Roman"/>
                <a:ea typeface="DejaVu Sans"/>
                <a:hlinkClick r:id="rId3"/>
              </a:rPr>
              <a:t>povedenie</a:t>
            </a:r>
            <a:r>
              <a:rPr b="0" lang="ru-RU" sz="2000" spc="-1" strike="noStrike" u="sng">
                <a:solidFill>
                  <a:srgbClr val="0000ff"/>
                </a:solidFill>
                <a:uFillTx/>
                <a:latin typeface="Times New Roman"/>
                <a:ea typeface="DejaVu Sans"/>
                <a:hlinkClick r:id="rId4"/>
              </a:rPr>
              <a:t>-</a:t>
            </a:r>
            <a:r>
              <a:rPr b="0" lang="ru-RU" sz="2000" spc="-1" strike="noStrike" u="sng">
                <a:solidFill>
                  <a:srgbClr val="0000ff"/>
                </a:solidFill>
                <a:uFillTx/>
                <a:latin typeface="Times New Roman"/>
                <a:ea typeface="DejaVu Sans"/>
                <a:hlinkClick r:id="rId5"/>
              </a:rPr>
              <a:t>pri</a:t>
            </a:r>
            <a:r>
              <a:rPr b="0" lang="ru-RU" sz="2000" spc="-1" strike="noStrike" u="sng">
                <a:solidFill>
                  <a:srgbClr val="0000ff"/>
                </a:solidFill>
                <a:uFillTx/>
                <a:latin typeface="Times New Roman"/>
                <a:ea typeface="DejaVu Sans"/>
                <a:hlinkClick r:id="rId6"/>
              </a:rPr>
              <a:t>-</a:t>
            </a:r>
            <a:r>
              <a:rPr b="0" lang="ru-RU" sz="2000" spc="-1" strike="noStrike" u="sng">
                <a:solidFill>
                  <a:srgbClr val="0000ff"/>
                </a:solidFill>
                <a:uFillTx/>
                <a:latin typeface="Times New Roman"/>
                <a:ea typeface="DejaVu Sans"/>
                <a:hlinkClick r:id="rId7"/>
              </a:rPr>
              <a:t>pozhare</a:t>
            </a:r>
            <a:r>
              <a:rPr b="0" lang="ru-RU" sz="2000" spc="-1" strike="noStrike" u="sng">
                <a:solidFill>
                  <a:srgbClr val="0000ff"/>
                </a:solidFill>
                <a:uFillTx/>
                <a:latin typeface="Times New Roman"/>
                <a:ea typeface="DejaVu Sans"/>
                <a:hlinkClick r:id="rId8"/>
              </a:rPr>
              <a:t>-v-</a:t>
            </a:r>
            <a:r>
              <a:rPr b="0" lang="ru-RU" sz="2000" spc="-1" strike="noStrike" u="sng">
                <a:solidFill>
                  <a:srgbClr val="0000ff"/>
                </a:solidFill>
                <a:uFillTx/>
                <a:latin typeface="Times New Roman"/>
                <a:ea typeface="DejaVu Sans"/>
                <a:hlinkClick r:id="rId9"/>
              </a:rPr>
              <a:t>shkole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endParaRPr b="0" lang="ru-RU" sz="2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0" y="225000"/>
            <a:ext cx="5612400" cy="345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Microsoft YaHei"/>
              </a:rPr>
              <a:t>       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Microsoft YaHei"/>
              </a:rPr>
              <a:t>Школьники большую часть своей жизни проводят в здании школы: уроки, занятия в кружках и внеурочная деятельность, поэтому так важно знать всем как вести себя при первых признаках пожара, а самое главное , как  его избежать!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37" name="Рисунок 2" descr=""/>
          <p:cNvPicPr/>
          <p:nvPr/>
        </p:nvPicPr>
        <p:blipFill>
          <a:blip r:embed="rId1"/>
          <a:stretch/>
        </p:blipFill>
        <p:spPr>
          <a:xfrm>
            <a:off x="3967200" y="3013920"/>
            <a:ext cx="4824360" cy="3618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1792440" y="4800600"/>
            <a:ext cx="5485320" cy="56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CustomShape 2"/>
          <p:cNvSpPr/>
          <p:nvPr/>
        </p:nvSpPr>
        <p:spPr>
          <a:xfrm>
            <a:off x="1792440" y="5367240"/>
            <a:ext cx="5485320" cy="80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CustomShape 3"/>
          <p:cNvSpPr/>
          <p:nvPr/>
        </p:nvSpPr>
        <p:spPr>
          <a:xfrm>
            <a:off x="3306240" y="0"/>
            <a:ext cx="5485320" cy="557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0000"/>
                </a:solidFill>
                <a:latin typeface="Arial"/>
                <a:ea typeface="DejaVu Sans"/>
              </a:rPr>
              <a:t>Правила пожарной безопасности в школе для учащихся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1f497d"/>
                </a:solidFill>
                <a:latin typeface="Arial"/>
                <a:ea typeface="DejaVu Sans"/>
              </a:rPr>
              <a:t>1. Запрещено приносить в школу и пользоваться любыми зажигательными и курительными принадлежностями (спички, зажигалки, сигареты и т.п.). В школе и на ее территории курить запрещено!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1f497d"/>
                </a:solidFill>
                <a:latin typeface="Arial"/>
                <a:ea typeface="DejaVu Sans"/>
              </a:rPr>
              <a:t>2. Запрещено приносить в школу взрывоопасные предметы (хлопушки, петарды, фейерверки) и играть с ними.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1f497d"/>
                </a:solidFill>
                <a:latin typeface="Arial"/>
                <a:ea typeface="DejaVu Sans"/>
              </a:rPr>
              <a:t>3. Запрещено приносить и пользоваться в школе легковоспламеняющимися, горючими материалами и жидкостями, газовыми баллончиками.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1f497d"/>
                </a:solidFill>
                <a:latin typeface="Arial"/>
                <a:ea typeface="DejaVu Sans"/>
              </a:rPr>
              <a:t>4. Запрещено разводить костры на территории школы.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1f497d"/>
                </a:solidFill>
                <a:latin typeface="Arial"/>
                <a:ea typeface="DejaVu Sans"/>
              </a:rPr>
              <a:t>5. Не нагревайте незнакомые приборы, упаковки для порошков и красок. Особенно аэрозольные упаковки (металлические баллончики).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41" name="Рисунок 3" descr=""/>
          <p:cNvPicPr/>
          <p:nvPr/>
        </p:nvPicPr>
        <p:blipFill>
          <a:blip r:embed="rId1"/>
          <a:stretch/>
        </p:blipFill>
        <p:spPr>
          <a:xfrm>
            <a:off x="278640" y="798480"/>
            <a:ext cx="2883600" cy="4970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253080" y="156960"/>
            <a:ext cx="8432640" cy="300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- Опыты проводятся только в кабинетах физики и химии.</a:t>
            </a:r>
            <a:br/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- Не поджигайте сами и не позволяйте младшим поджигать тополиный пух и сухую траву на территории школы. Это очень ОПАСНО!</a:t>
            </a:r>
            <a:br/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-  В каждом классе есть огнетушитель. Необходимо научится им пользоваться.</a:t>
            </a:r>
            <a:br/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- Все дети должны помнить, где расположен план эвакуации, и понимать, как им пользоваться.</a:t>
            </a:r>
            <a:br/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-  При обнаружении пожара или задымления срочно сообщите учителям, техническому персоналу школы и вызовите пожарных.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243" name="Рисунок 4" descr=""/>
          <p:cNvPicPr/>
          <p:nvPr/>
        </p:nvPicPr>
        <p:blipFill>
          <a:blip r:embed="rId1"/>
          <a:stretch/>
        </p:blipFill>
        <p:spPr>
          <a:xfrm>
            <a:off x="253080" y="2855880"/>
            <a:ext cx="5148000" cy="3861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562680" y="330120"/>
            <a:ext cx="8123040" cy="111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1" lang="ru-RU" sz="36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Порядок эвакуации при пожаре в школе:</a:t>
            </a:r>
            <a:br/>
            <a:endParaRPr b="0" lang="ru-RU" sz="3600" spc="-1" strike="noStrike">
              <a:latin typeface="Arial"/>
            </a:endParaRPr>
          </a:p>
        </p:txBody>
      </p:sp>
      <p:sp>
        <p:nvSpPr>
          <p:cNvPr id="245" name="CustomShape 2"/>
          <p:cNvSpPr/>
          <p:nvPr/>
        </p:nvSpPr>
        <p:spPr>
          <a:xfrm>
            <a:off x="196920" y="858240"/>
            <a:ext cx="8488800" cy="383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</a:pPr>
            <a:r>
              <a:rPr b="1" i="1" lang="ru-RU" sz="28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Тревога.</a:t>
            </a:r>
            <a:endParaRPr b="0" lang="ru-RU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</a:pPr>
            <a:r>
              <a:rPr b="1" i="1" lang="ru-RU" sz="28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Вызов пожарной охраны.</a:t>
            </a:r>
            <a:endParaRPr b="0" lang="ru-RU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</a:pPr>
            <a:r>
              <a:rPr b="1" i="1" lang="ru-RU" sz="28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Эвакуация.</a:t>
            </a:r>
            <a:endParaRPr b="0" lang="ru-RU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</a:pPr>
            <a:r>
              <a:rPr b="1" i="1" lang="ru-RU" sz="28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Сбор.</a:t>
            </a:r>
            <a:endParaRPr b="0" lang="ru-RU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</a:pPr>
            <a:r>
              <a:rPr b="1" i="1" lang="ru-RU" sz="28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Перекличка.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ru-RU" sz="2800" spc="-1" strike="noStrike">
              <a:latin typeface="Arial"/>
            </a:endParaRPr>
          </a:p>
        </p:txBody>
      </p:sp>
      <p:pic>
        <p:nvPicPr>
          <p:cNvPr id="246" name="Рисунок 4" descr=""/>
          <p:cNvPicPr/>
          <p:nvPr/>
        </p:nvPicPr>
        <p:blipFill>
          <a:blip r:embed="rId1"/>
          <a:stretch/>
        </p:blipFill>
        <p:spPr>
          <a:xfrm>
            <a:off x="3068640" y="2300040"/>
            <a:ext cx="5617080" cy="4212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168840" y="140760"/>
            <a:ext cx="6688440" cy="380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ЧТО ДЕЛАТЬ В СЛУЧАЕ ПОЖАРА В НАШЕЙ ШКОЛЕ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       </a:t>
            </a: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Так как в школе находится много людей, эвакуация займет много времени. Первое, что надо сделать - это закрыть дверь того помещения, где горит огонь.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        </a:t>
            </a: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Если вы увидите горящее помещение через окно, не пытайтесь войти в это помещение.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        </a:t>
            </a: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Открытая дверь не только выпустит дым и помешает эвакуации; внезапное поступление дополнительного воздуха может привести к распространению пожара с большей скоростью.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248" name="Рисунок 6" descr=""/>
          <p:cNvPicPr/>
          <p:nvPr/>
        </p:nvPicPr>
        <p:blipFill>
          <a:blip r:embed="rId1"/>
          <a:stretch/>
        </p:blipFill>
        <p:spPr>
          <a:xfrm>
            <a:off x="745560" y="4287240"/>
            <a:ext cx="3628800" cy="2429280"/>
          </a:xfrm>
          <a:prstGeom prst="rect">
            <a:avLst/>
          </a:prstGeom>
          <a:ln>
            <a:noFill/>
          </a:ln>
        </p:spPr>
      </p:pic>
      <p:pic>
        <p:nvPicPr>
          <p:cNvPr id="249" name="Рисунок 8" descr=""/>
          <p:cNvPicPr/>
          <p:nvPr/>
        </p:nvPicPr>
        <p:blipFill>
          <a:blip r:embed="rId2"/>
          <a:stretch/>
        </p:blipFill>
        <p:spPr>
          <a:xfrm>
            <a:off x="6089760" y="2693160"/>
            <a:ext cx="2884680" cy="3846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4473360" y="768240"/>
            <a:ext cx="3994560" cy="465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1. При возникновении пожара (вид открытого пламени, запах гари, задымление) немедленно сообщить работнику школы.</a:t>
            </a:r>
            <a:br/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2. Не поддаваться панике. Внимательно слушать оповещение по школе и действовать согласно указаниям сотрудников школы.</a:t>
            </a:r>
            <a:br/>
            <a:br/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51" name="Рисунок 4" descr=""/>
          <p:cNvPicPr/>
          <p:nvPr/>
        </p:nvPicPr>
        <p:blipFill>
          <a:blip r:embed="rId1"/>
          <a:stretch/>
        </p:blipFill>
        <p:spPr>
          <a:xfrm>
            <a:off x="140760" y="382680"/>
            <a:ext cx="3277080" cy="2457720"/>
          </a:xfrm>
          <a:prstGeom prst="rect">
            <a:avLst/>
          </a:prstGeom>
          <a:ln>
            <a:noFill/>
          </a:ln>
        </p:spPr>
      </p:pic>
      <p:pic>
        <p:nvPicPr>
          <p:cNvPr id="252" name="Рисунок 6" descr=""/>
          <p:cNvPicPr/>
          <p:nvPr/>
        </p:nvPicPr>
        <p:blipFill>
          <a:blip r:embed="rId2"/>
          <a:stretch/>
        </p:blipFill>
        <p:spPr>
          <a:xfrm>
            <a:off x="493560" y="3115440"/>
            <a:ext cx="2571120" cy="3428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210960" y="168840"/>
            <a:ext cx="7652160" cy="368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Все обязаны явиться к заранее согласованному сборному пункту, где должна быть произведена перекличка для того, чтобы выяснить, все ли эвакуировались из школы. </a:t>
            </a:r>
            <a:endParaRPr b="0" lang="ru-RU" sz="20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После тревоги нужно как можно скорее вызвать пожарную охрану, телефон 01 или 112 </a:t>
            </a:r>
            <a:endParaRPr b="0" lang="ru-RU" sz="20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По прибытии пожарной охраны в первую очередь нужно знать следующее: </a:t>
            </a:r>
            <a:endParaRPr b="0" lang="ru-RU" sz="20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</a:pPr>
            <a:r>
              <a:rPr b="1" i="1" lang="ru-RU" sz="2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В каком помещении пожар.</a:t>
            </a:r>
            <a:endParaRPr b="0" lang="ru-RU" sz="20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</a:pPr>
            <a:r>
              <a:rPr b="1" i="1" lang="ru-RU" sz="2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Все ли эвакуированы.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254" name="Рисунок 6" descr=""/>
          <p:cNvPicPr/>
          <p:nvPr/>
        </p:nvPicPr>
        <p:blipFill>
          <a:blip r:embed="rId1"/>
          <a:stretch/>
        </p:blipFill>
        <p:spPr>
          <a:xfrm>
            <a:off x="3741840" y="2885040"/>
            <a:ext cx="5190120" cy="3892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154800" y="90000"/>
            <a:ext cx="7370640" cy="300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- По команде учителя (преподавателя) школы эвакуироваться из здания в соответствии с определенным порядком и планом эвакуации. При этом не бежать, не мешать своим товарищам, помогать малышам и одноклассникам.</a:t>
            </a:r>
            <a:br/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- Нельзя ходить в задымленном помещении в полный рост: дым всегда скапливается в верхней части комнаты или здания, поэтому лучше пригнуться, закрыв нос и рот платком, и выбираться из помещения.</a:t>
            </a:r>
            <a:br/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256" name="Рисунок 6" descr=""/>
          <p:cNvPicPr/>
          <p:nvPr/>
        </p:nvPicPr>
        <p:blipFill>
          <a:blip r:embed="rId1"/>
          <a:stretch/>
        </p:blipFill>
        <p:spPr>
          <a:xfrm>
            <a:off x="4572000" y="3429000"/>
            <a:ext cx="4113720" cy="3085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Пожарная безопасность</Template>
  <TotalTime>234</TotalTime>
  <Application>LibreOffice/6.3.2.2$Windows_X86_64 LibreOffice_project/98b30e735bda24bc04ab42594c85f7fd8be07b9c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2016-03-14T17:19:17Z</dcterms:created>
  <dc:creator>admin</dc:creator>
  <dc:description/>
  <dc:language>ru-RU</dc:language>
  <cp:lastModifiedBy/>
  <dcterms:modified xsi:type="dcterms:W3CDTF">2023-01-16T13:53:54Z</dcterms:modified>
  <cp:revision>37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