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1.png" ContentType="image/png"/>
  <Override PartName="/ppt/media/image13.wmf" ContentType="image/x-wmf"/>
  <Override PartName="/ppt/media/image2.png" ContentType="image/png"/>
  <Override PartName="/ppt/media/image3.png" ContentType="image/png"/>
  <Override PartName="/ppt/media/image6.gif" ContentType="image/gif"/>
  <Override PartName="/ppt/media/image15.wmf" ContentType="image/x-wmf"/>
  <Override PartName="/ppt/media/image4.png" ContentType="image/png"/>
  <Override PartName="/ppt/media/image7.png" ContentType="image/png"/>
  <Override PartName="/ppt/media/image5.jpeg" ContentType="image/jpeg"/>
  <Override PartName="/ppt/media/image11.png" ContentType="image/png"/>
  <Override PartName="/ppt/media/image8.gif" ContentType="image/gif"/>
  <Override PartName="/ppt/media/image9.png" ContentType="image/png"/>
  <Override PartName="/ppt/media/image10.gif" ContentType="image/gif"/>
  <Override PartName="/ppt/media/image12.png" ContentType="image/png"/>
  <Override PartName="/ppt/media/image14.jpeg" ContentType="image/jpe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wmf" ContentType="image/x-wmf"/>
  <Override PartName="/ppt/media/image21.png" ContentType="image/png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1.xml.rels" ContentType="application/vnd.openxmlformats-package.relationships+xml"/>
  <Override PartName="/ppt/slides/_rels/slide22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02480" y="457200"/>
            <a:ext cx="11581920" cy="84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02480" y="457200"/>
            <a:ext cx="11581920" cy="84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02480" y="457200"/>
            <a:ext cx="11581920" cy="84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02480" y="457200"/>
            <a:ext cx="11581920" cy="84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02480" y="457200"/>
            <a:ext cx="11581920" cy="84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02480" y="457200"/>
            <a:ext cx="11581920" cy="84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02480" y="457200"/>
            <a:ext cx="11581920" cy="84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subTitle"/>
          </p:nvPr>
        </p:nvSpPr>
        <p:spPr>
          <a:xfrm>
            <a:off x="402480" y="457200"/>
            <a:ext cx="11581920" cy="38995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02480" y="457200"/>
            <a:ext cx="11581920" cy="84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02480" y="457200"/>
            <a:ext cx="11581920" cy="84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02480" y="457200"/>
            <a:ext cx="11581920" cy="84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02480" y="457200"/>
            <a:ext cx="11581920" cy="84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02480" y="457200"/>
            <a:ext cx="11581920" cy="84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02480" y="457200"/>
            <a:ext cx="11581920" cy="84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02480" y="457200"/>
            <a:ext cx="11581920" cy="84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88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02480" y="457200"/>
            <a:ext cx="11581920" cy="84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02480" y="457200"/>
            <a:ext cx="11581920" cy="84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02480" y="457200"/>
            <a:ext cx="11581920" cy="84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02480" y="457200"/>
            <a:ext cx="11581920" cy="84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02480" y="457200"/>
            <a:ext cx="11581920" cy="84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subTitle"/>
          </p:nvPr>
        </p:nvSpPr>
        <p:spPr>
          <a:xfrm>
            <a:off x="402480" y="457200"/>
            <a:ext cx="11581920" cy="38995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402480" y="457200"/>
            <a:ext cx="11581920" cy="84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402480" y="457200"/>
            <a:ext cx="11581920" cy="84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02480" y="457200"/>
            <a:ext cx="11581920" cy="84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402480" y="457200"/>
            <a:ext cx="11581920" cy="84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02480" y="457200"/>
            <a:ext cx="11581920" cy="84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402480" y="457200"/>
            <a:ext cx="11581920" cy="84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32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02480" y="457200"/>
            <a:ext cx="11581920" cy="84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02480" y="457200"/>
            <a:ext cx="11581920" cy="84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402480" y="457200"/>
            <a:ext cx="11581920" cy="38995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02480" y="457200"/>
            <a:ext cx="11581920" cy="84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02480" y="457200"/>
            <a:ext cx="11581920" cy="84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02480" y="457200"/>
            <a:ext cx="11581920" cy="84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Line 1"/>
          <p:cNvSpPr/>
          <p:nvPr/>
        </p:nvSpPr>
        <p:spPr>
          <a:xfrm>
            <a:off x="685800" y="1050840"/>
            <a:ext cx="11505960" cy="2160"/>
          </a:xfrm>
          <a:prstGeom prst="line">
            <a:avLst/>
          </a:prstGeom>
          <a:ln w="9525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Line 2"/>
          <p:cNvSpPr/>
          <p:nvPr/>
        </p:nvSpPr>
        <p:spPr>
          <a:xfrm>
            <a:off x="685800" y="1050840"/>
            <a:ext cx="11505960" cy="2160"/>
          </a:xfrm>
          <a:prstGeom prst="line">
            <a:avLst/>
          </a:prstGeom>
          <a:ln w="9525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" name="Line 3"/>
          <p:cNvSpPr/>
          <p:nvPr/>
        </p:nvSpPr>
        <p:spPr>
          <a:xfrm>
            <a:off x="685800" y="1057680"/>
            <a:ext cx="11505960" cy="2520"/>
          </a:xfrm>
          <a:prstGeom prst="line">
            <a:avLst/>
          </a:prstGeom>
          <a:ln w="9525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Line 4"/>
          <p:cNvSpPr/>
          <p:nvPr/>
        </p:nvSpPr>
        <p:spPr>
          <a:xfrm>
            <a:off x="685800" y="5349600"/>
            <a:ext cx="11505960" cy="2520"/>
          </a:xfrm>
          <a:prstGeom prst="line">
            <a:avLst/>
          </a:prstGeom>
          <a:ln w="9525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5"/>
          <p:cNvSpPr>
            <a:spLocks noGrp="1"/>
          </p:cNvSpPr>
          <p:nvPr>
            <p:ph type="title"/>
          </p:nvPr>
        </p:nvSpPr>
        <p:spPr>
          <a:xfrm>
            <a:off x="507960" y="4853520"/>
            <a:ext cx="11277360" cy="122184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ru-RU" sz="3600" spc="-1" strike="noStrike" cap="all">
                <a:solidFill>
                  <a:srgbClr val="4e3b30"/>
                </a:solidFill>
                <a:latin typeface="Franklin Gothic Medium"/>
              </a:rPr>
              <a:t>Образец заголовка</a:t>
            </a:r>
            <a:endParaRPr b="0" lang="ru-RU" sz="36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dt"/>
          </p:nvPr>
        </p:nvSpPr>
        <p:spPr>
          <a:xfrm>
            <a:off x="8636040" y="76320"/>
            <a:ext cx="3352320" cy="28872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fld id="{73CC29A2-F1D7-4519-980F-50323BAA5F8B}" type="datetime">
              <a:rPr b="0" lang="ru-RU" sz="1200" spc="-1" strike="noStrike">
                <a:solidFill>
                  <a:srgbClr val="d38e28"/>
                </a:solidFill>
                <a:latin typeface="Franklin Gothic Book"/>
              </a:rPr>
              <a:t>25.11.24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ftr"/>
          </p:nvPr>
        </p:nvSpPr>
        <p:spPr>
          <a:xfrm>
            <a:off x="4165560" y="76320"/>
            <a:ext cx="4470120" cy="28872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7" name="PlaceHolder 8"/>
          <p:cNvSpPr>
            <a:spLocks noGrp="1"/>
          </p:cNvSpPr>
          <p:nvPr>
            <p:ph type="sldNum"/>
          </p:nvPr>
        </p:nvSpPr>
        <p:spPr>
          <a:xfrm>
            <a:off x="10972800" y="6473880"/>
            <a:ext cx="1011600" cy="24660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</a:pPr>
            <a:fld id="{F2D731E2-4C82-4B61-8FFC-9C0511502CCE}" type="slidenum">
              <a:rPr b="0" lang="ru-RU" sz="1200" spc="-1" strike="noStrike">
                <a:solidFill>
                  <a:srgbClr val="d38e28"/>
                </a:solidFill>
                <a:latin typeface="Franklin Gothic Book"/>
              </a:rPr>
              <a:t>1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8" name="PlaceHolder 9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4e3b30"/>
                </a:solidFill>
                <a:latin typeface="Franklin Gothic Book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rgbClr val="4e3b30"/>
                </a:solidFill>
                <a:latin typeface="Franklin Gothic Book"/>
              </a:rPr>
              <a:t>Второй уровень структуры</a:t>
            </a:r>
            <a:endParaRPr b="0" lang="ru-RU" sz="2400" spc="-1" strike="noStrike">
              <a:solidFill>
                <a:srgbClr val="4e3b30"/>
              </a:solidFill>
              <a:latin typeface="Franklin Gothic Book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e3b30"/>
                </a:solidFill>
                <a:latin typeface="Franklin Gothic Book"/>
              </a:rPr>
              <a:t>Третий уровень структуры</a:t>
            </a:r>
            <a:endParaRPr b="0" lang="ru-RU" sz="2000" spc="-1" strike="noStrike">
              <a:solidFill>
                <a:srgbClr val="4e3b30"/>
              </a:solidFill>
              <a:latin typeface="Franklin Gothic Book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4e3b30"/>
                </a:solidFill>
                <a:latin typeface="Franklin Gothic Book"/>
              </a:rPr>
              <a:t>Четвёртый уровень структуры</a:t>
            </a:r>
            <a:endParaRPr b="0" lang="ru-RU" sz="1800" spc="-1" strike="noStrike">
              <a:solidFill>
                <a:srgbClr val="4e3b30"/>
              </a:solidFill>
              <a:latin typeface="Franklin Gothic Book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e3b30"/>
                </a:solidFill>
                <a:latin typeface="Franklin Gothic Book"/>
              </a:rPr>
              <a:t>Пятый уровень структуры</a:t>
            </a:r>
            <a:endParaRPr b="0" lang="ru-RU" sz="2000" spc="-1" strike="noStrike">
              <a:solidFill>
                <a:srgbClr val="4e3b30"/>
              </a:solidFill>
              <a:latin typeface="Franklin Gothic Book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e3b30"/>
                </a:solidFill>
                <a:latin typeface="Franklin Gothic Book"/>
              </a:rPr>
              <a:t>Шестой уровень структуры</a:t>
            </a:r>
            <a:endParaRPr b="0" lang="ru-RU" sz="2000" spc="-1" strike="noStrike">
              <a:solidFill>
                <a:srgbClr val="4e3b30"/>
              </a:solidFill>
              <a:latin typeface="Franklin Gothic Book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e3b30"/>
                </a:solidFill>
                <a:latin typeface="Franklin Gothic Book"/>
              </a:rPr>
              <a:t>Седьмой уровень структуры</a:t>
            </a:r>
            <a:endParaRPr b="0" lang="ru-RU" sz="20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Line 1"/>
          <p:cNvSpPr/>
          <p:nvPr/>
        </p:nvSpPr>
        <p:spPr>
          <a:xfrm>
            <a:off x="685800" y="1050840"/>
            <a:ext cx="11505960" cy="2160"/>
          </a:xfrm>
          <a:prstGeom prst="line">
            <a:avLst/>
          </a:prstGeom>
          <a:ln w="9525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6" name="Line 2"/>
          <p:cNvSpPr/>
          <p:nvPr/>
        </p:nvSpPr>
        <p:spPr>
          <a:xfrm>
            <a:off x="685800" y="1050840"/>
            <a:ext cx="11505960" cy="2160"/>
          </a:xfrm>
          <a:prstGeom prst="line">
            <a:avLst/>
          </a:prstGeom>
          <a:ln w="9525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7" name="Line 3"/>
          <p:cNvSpPr/>
          <p:nvPr/>
        </p:nvSpPr>
        <p:spPr>
          <a:xfrm>
            <a:off x="685800" y="1057680"/>
            <a:ext cx="11505960" cy="2520"/>
          </a:xfrm>
          <a:prstGeom prst="line">
            <a:avLst/>
          </a:prstGeom>
          <a:ln w="9525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8" name="PlaceHolder 4"/>
          <p:cNvSpPr>
            <a:spLocks noGrp="1"/>
          </p:cNvSpPr>
          <p:nvPr>
            <p:ph type="dt"/>
          </p:nvPr>
        </p:nvSpPr>
        <p:spPr>
          <a:xfrm>
            <a:off x="8636040" y="76320"/>
            <a:ext cx="3352320" cy="28872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fld id="{4172FB64-DB9A-4F89-B297-9E2CD3212D0D}" type="datetime">
              <a:rPr b="0" lang="ru-RU" sz="1200" spc="-1" strike="noStrike">
                <a:solidFill>
                  <a:srgbClr val="d38e28"/>
                </a:solidFill>
                <a:latin typeface="Franklin Gothic Book"/>
              </a:rPr>
              <a:t>25.11.24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ftr"/>
          </p:nvPr>
        </p:nvSpPr>
        <p:spPr>
          <a:xfrm>
            <a:off x="4165560" y="76320"/>
            <a:ext cx="4470120" cy="28872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50" name="PlaceHolder 6"/>
          <p:cNvSpPr>
            <a:spLocks noGrp="1"/>
          </p:cNvSpPr>
          <p:nvPr>
            <p:ph type="sldNum"/>
          </p:nvPr>
        </p:nvSpPr>
        <p:spPr>
          <a:xfrm>
            <a:off x="10972800" y="6477120"/>
            <a:ext cx="1015560" cy="24408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</a:pPr>
            <a:fld id="{175A3BC5-E306-4B20-BB65-EFA52AC27F78}" type="slidenum">
              <a:rPr b="0" lang="ru-RU" sz="1200" spc="-1" strike="noStrike">
                <a:solidFill>
                  <a:srgbClr val="d38e28"/>
                </a:solidFill>
                <a:latin typeface="Franklin Gothic Book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51" name="PlaceHolder 7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Franklin Gothic Book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52" name="PlaceHolder 8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4e3b30"/>
                </a:solidFill>
                <a:latin typeface="Franklin Gothic Book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rgbClr val="4e3b30"/>
                </a:solidFill>
                <a:latin typeface="Franklin Gothic Book"/>
              </a:rPr>
              <a:t>Второй уровень структуры</a:t>
            </a:r>
            <a:endParaRPr b="0" lang="ru-RU" sz="2400" spc="-1" strike="noStrike">
              <a:solidFill>
                <a:srgbClr val="4e3b30"/>
              </a:solidFill>
              <a:latin typeface="Franklin Gothic Book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e3b30"/>
                </a:solidFill>
                <a:latin typeface="Franklin Gothic Book"/>
              </a:rPr>
              <a:t>Третий уровень структуры</a:t>
            </a:r>
            <a:endParaRPr b="0" lang="ru-RU" sz="2000" spc="-1" strike="noStrike">
              <a:solidFill>
                <a:srgbClr val="4e3b30"/>
              </a:solidFill>
              <a:latin typeface="Franklin Gothic Book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4e3b30"/>
                </a:solidFill>
                <a:latin typeface="Franklin Gothic Book"/>
              </a:rPr>
              <a:t>Четвёртый уровень структуры</a:t>
            </a:r>
            <a:endParaRPr b="0" lang="ru-RU" sz="1800" spc="-1" strike="noStrike">
              <a:solidFill>
                <a:srgbClr val="4e3b30"/>
              </a:solidFill>
              <a:latin typeface="Franklin Gothic Book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e3b30"/>
                </a:solidFill>
                <a:latin typeface="Franklin Gothic Book"/>
              </a:rPr>
              <a:t>Пятый уровень структуры</a:t>
            </a:r>
            <a:endParaRPr b="0" lang="ru-RU" sz="2000" spc="-1" strike="noStrike">
              <a:solidFill>
                <a:srgbClr val="4e3b30"/>
              </a:solidFill>
              <a:latin typeface="Franklin Gothic Book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e3b30"/>
                </a:solidFill>
                <a:latin typeface="Franklin Gothic Book"/>
              </a:rPr>
              <a:t>Шестой уровень структуры</a:t>
            </a:r>
            <a:endParaRPr b="0" lang="ru-RU" sz="2000" spc="-1" strike="noStrike">
              <a:solidFill>
                <a:srgbClr val="4e3b30"/>
              </a:solidFill>
              <a:latin typeface="Franklin Gothic Book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e3b30"/>
                </a:solidFill>
                <a:latin typeface="Franklin Gothic Book"/>
              </a:rPr>
              <a:t>Седьмой уровень структуры</a:t>
            </a:r>
            <a:endParaRPr b="0" lang="ru-RU" sz="20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Line 1"/>
          <p:cNvSpPr/>
          <p:nvPr/>
        </p:nvSpPr>
        <p:spPr>
          <a:xfrm>
            <a:off x="685800" y="1050840"/>
            <a:ext cx="11505960" cy="2160"/>
          </a:xfrm>
          <a:prstGeom prst="line">
            <a:avLst/>
          </a:prstGeom>
          <a:ln w="9525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0" name="Line 2"/>
          <p:cNvSpPr/>
          <p:nvPr/>
        </p:nvSpPr>
        <p:spPr>
          <a:xfrm>
            <a:off x="685800" y="1050840"/>
            <a:ext cx="11505960" cy="2160"/>
          </a:xfrm>
          <a:prstGeom prst="line">
            <a:avLst/>
          </a:prstGeom>
          <a:ln w="9525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1" name="Line 3"/>
          <p:cNvSpPr/>
          <p:nvPr/>
        </p:nvSpPr>
        <p:spPr>
          <a:xfrm>
            <a:off x="685800" y="1057680"/>
            <a:ext cx="11505960" cy="2520"/>
          </a:xfrm>
          <a:prstGeom prst="line">
            <a:avLst/>
          </a:prstGeom>
          <a:ln w="9525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2" name="PlaceHolder 4"/>
          <p:cNvSpPr>
            <a:spLocks noGrp="1"/>
          </p:cNvSpPr>
          <p:nvPr>
            <p:ph type="title"/>
          </p:nvPr>
        </p:nvSpPr>
        <p:spPr>
          <a:xfrm>
            <a:off x="402480" y="457200"/>
            <a:ext cx="11581920" cy="840960"/>
          </a:xfrm>
          <a:prstGeom prst="rect">
            <a:avLst/>
          </a:prstGeom>
        </p:spPr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3600" spc="-1" strike="noStrike" cap="all">
                <a:solidFill>
                  <a:srgbClr val="4e3b30"/>
                </a:solidFill>
                <a:latin typeface="Franklin Gothic Medium"/>
              </a:rPr>
              <a:t>Образец заголовка</a:t>
            </a:r>
            <a:endParaRPr b="0" lang="ru-RU" sz="36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93" name="PlaceHolder 5"/>
          <p:cNvSpPr>
            <a:spLocks noGrp="1"/>
          </p:cNvSpPr>
          <p:nvPr>
            <p:ph type="dt"/>
          </p:nvPr>
        </p:nvSpPr>
        <p:spPr>
          <a:xfrm>
            <a:off x="8636040" y="76320"/>
            <a:ext cx="3352320" cy="28872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fld id="{D0588038-D142-4668-A815-91BB7ECD8C3C}" type="datetime">
              <a:rPr b="0" lang="ru-RU" sz="1200" spc="-1" strike="noStrike">
                <a:solidFill>
                  <a:srgbClr val="d38e28"/>
                </a:solidFill>
                <a:latin typeface="Franklin Gothic Book"/>
              </a:rPr>
              <a:t>25.11.24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94" name="PlaceHolder 6"/>
          <p:cNvSpPr>
            <a:spLocks noGrp="1"/>
          </p:cNvSpPr>
          <p:nvPr>
            <p:ph type="ftr"/>
          </p:nvPr>
        </p:nvSpPr>
        <p:spPr>
          <a:xfrm>
            <a:off x="4165560" y="76320"/>
            <a:ext cx="4470120" cy="28872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95" name="PlaceHolder 7"/>
          <p:cNvSpPr>
            <a:spLocks noGrp="1"/>
          </p:cNvSpPr>
          <p:nvPr>
            <p:ph type="sldNum"/>
          </p:nvPr>
        </p:nvSpPr>
        <p:spPr>
          <a:xfrm>
            <a:off x="10972800" y="6477120"/>
            <a:ext cx="1015560" cy="24408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</a:pPr>
            <a:fld id="{5524589C-FA44-485E-9749-8C359A8EEE4D}" type="slidenum">
              <a:rPr b="0" lang="ru-RU" sz="1200" spc="-1" strike="noStrike">
                <a:solidFill>
                  <a:srgbClr val="d38e28"/>
                </a:solidFill>
                <a:latin typeface="Franklin Gothic Book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96" name="PlaceHolder 8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4e3b30"/>
                </a:solidFill>
                <a:latin typeface="Franklin Gothic Book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rgbClr val="4e3b30"/>
                </a:solidFill>
                <a:latin typeface="Franklin Gothic Book"/>
              </a:rPr>
              <a:t>Второй уровень структуры</a:t>
            </a:r>
            <a:endParaRPr b="0" lang="ru-RU" sz="2400" spc="-1" strike="noStrike">
              <a:solidFill>
                <a:srgbClr val="4e3b30"/>
              </a:solidFill>
              <a:latin typeface="Franklin Gothic Book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e3b30"/>
                </a:solidFill>
                <a:latin typeface="Franklin Gothic Book"/>
              </a:rPr>
              <a:t>Третий уровень структуры</a:t>
            </a:r>
            <a:endParaRPr b="0" lang="ru-RU" sz="2000" spc="-1" strike="noStrike">
              <a:solidFill>
                <a:srgbClr val="4e3b30"/>
              </a:solidFill>
              <a:latin typeface="Franklin Gothic Book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4e3b30"/>
                </a:solidFill>
                <a:latin typeface="Franklin Gothic Book"/>
              </a:rPr>
              <a:t>Четвёртый уровень структуры</a:t>
            </a:r>
            <a:endParaRPr b="0" lang="ru-RU" sz="1800" spc="-1" strike="noStrike">
              <a:solidFill>
                <a:srgbClr val="4e3b30"/>
              </a:solidFill>
              <a:latin typeface="Franklin Gothic Book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e3b30"/>
                </a:solidFill>
                <a:latin typeface="Franklin Gothic Book"/>
              </a:rPr>
              <a:t>Пятый уровень структуры</a:t>
            </a:r>
            <a:endParaRPr b="0" lang="ru-RU" sz="2000" spc="-1" strike="noStrike">
              <a:solidFill>
                <a:srgbClr val="4e3b30"/>
              </a:solidFill>
              <a:latin typeface="Franklin Gothic Book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e3b30"/>
                </a:solidFill>
                <a:latin typeface="Franklin Gothic Book"/>
              </a:rPr>
              <a:t>Шестой уровень структуры</a:t>
            </a:r>
            <a:endParaRPr b="0" lang="ru-RU" sz="2000" spc="-1" strike="noStrike">
              <a:solidFill>
                <a:srgbClr val="4e3b30"/>
              </a:solidFill>
              <a:latin typeface="Franklin Gothic Book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e3b30"/>
                </a:solidFill>
                <a:latin typeface="Franklin Gothic Book"/>
              </a:rPr>
              <a:t>Седьмой уровень структуры</a:t>
            </a:r>
            <a:endParaRPr b="0" lang="ru-RU" sz="20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5.wmf"/><Relationship Id="rId2" Type="http://schemas.openxmlformats.org/officeDocument/2006/relationships/slideLayout" Target="../slideLayouts/slideLayout29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29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29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29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2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0.wmf"/><Relationship Id="rId2" Type="http://schemas.openxmlformats.org/officeDocument/2006/relationships/slideLayout" Target="../slideLayouts/slideLayout29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2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gif"/><Relationship Id="rId2" Type="http://schemas.openxmlformats.org/officeDocument/2006/relationships/slideLayout" Target="../slideLayouts/slideLayout2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2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gif"/><Relationship Id="rId2" Type="http://schemas.openxmlformats.org/officeDocument/2006/relationships/image" Target="../media/image9.png"/><Relationship Id="rId3" Type="http://schemas.openxmlformats.org/officeDocument/2006/relationships/image" Target="../media/image10.gif"/><Relationship Id="rId4" Type="http://schemas.openxmlformats.org/officeDocument/2006/relationships/slideLayout" Target="../slideLayouts/slideLayout2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slideLayout" Target="../slideLayouts/slideLayout2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3.wmf"/><Relationship Id="rId2" Type="http://schemas.openxmlformats.org/officeDocument/2006/relationships/slideLayout" Target="../slideLayouts/slideLayout29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2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720000" y="617400"/>
            <a:ext cx="11313720" cy="2262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>
            <a:normAutofit fontScale="7000"/>
          </a:bodyPr>
          <a:p>
            <a:pPr>
              <a:lnSpc>
                <a:spcPct val="100000"/>
              </a:lnSpc>
            </a:pPr>
            <a:r>
              <a:rPr b="1" lang="ru-RU" sz="8000" spc="-1" strike="noStrike" cap="all">
                <a:solidFill>
                  <a:srgbClr val="7030a0"/>
                </a:solidFill>
                <a:latin typeface="Times New Roman"/>
                <a:ea typeface="Microsoft YaHei"/>
              </a:rPr>
              <a:t>Граф. Весовая матрица графа. Длина пути между вершинами графа. Вычисление количества путей в направленном ациклического графа</a:t>
            </a:r>
            <a:endParaRPr b="0" lang="ru-RU" sz="80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34" name="Picture 6" descr="2_9[1]"/>
          <p:cNvPicPr/>
          <p:nvPr/>
        </p:nvPicPr>
        <p:blipFill>
          <a:blip r:embed="rId1"/>
          <a:stretch/>
        </p:blipFill>
        <p:spPr>
          <a:xfrm>
            <a:off x="3600000" y="3240000"/>
            <a:ext cx="4802760" cy="2739600"/>
          </a:xfrm>
          <a:prstGeom prst="rect">
            <a:avLst/>
          </a:prstGeom>
          <a:ln w="57150">
            <a:solidFill>
              <a:srgbClr val="d60093"/>
            </a:solidFill>
            <a:miter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withEffect" fill="hold" presetClass="entr" presetID="3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" dur="8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8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8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8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nodeType="with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8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TextShape 1"/>
          <p:cNvSpPr txBox="1"/>
          <p:nvPr/>
        </p:nvSpPr>
        <p:spPr>
          <a:xfrm>
            <a:off x="1714680" y="331560"/>
            <a:ext cx="10270440" cy="1280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 fontScale="66000"/>
          </a:bodyPr>
          <a:p>
            <a:pPr algn="ctr">
              <a:lnSpc>
                <a:spcPct val="100000"/>
              </a:lnSpc>
            </a:pPr>
            <a:r>
              <a:rPr b="1" lang="ru-RU" sz="3600" spc="-1" strike="noStrike" cap="all">
                <a:solidFill>
                  <a:srgbClr val="4e3b30"/>
                </a:solidFill>
                <a:latin typeface="Franklin Gothic Medium"/>
              </a:rPr>
              <a:t>Давайте определимся с целями и </a:t>
            </a:r>
            <a:br/>
            <a:r>
              <a:rPr b="1" lang="ru-RU" sz="3600" spc="-1" strike="noStrike" cap="all">
                <a:solidFill>
                  <a:srgbClr val="4e3b30"/>
                </a:solidFill>
                <a:latin typeface="Franklin Gothic Medium"/>
              </a:rPr>
              <a:t>задачами урока. </a:t>
            </a:r>
            <a:br/>
            <a:r>
              <a:rPr b="1" lang="ru-RU" sz="3600" spc="-1" strike="noStrike" cap="all">
                <a:solidFill>
                  <a:srgbClr val="4e3b30"/>
                </a:solidFill>
                <a:latin typeface="Franklin Gothic Medium"/>
              </a:rPr>
              <a:t>Как вы их сформулируете?</a:t>
            </a:r>
            <a:endParaRPr b="0" lang="ru-RU" sz="3600" spc="-1" strike="noStrike">
              <a:solidFill>
                <a:srgbClr val="000000"/>
              </a:solidFill>
              <a:latin typeface="Franklin Gothic Book"/>
            </a:endParaRPr>
          </a:p>
        </p:txBody>
      </p:sp>
      <p:pic>
        <p:nvPicPr>
          <p:cNvPr id="173" name="Рисунок 2" descr=""/>
          <p:cNvPicPr/>
          <p:nvPr/>
        </p:nvPicPr>
        <p:blipFill>
          <a:blip r:embed="rId1"/>
          <a:stretch/>
        </p:blipFill>
        <p:spPr>
          <a:xfrm>
            <a:off x="8970840" y="2184120"/>
            <a:ext cx="2850840" cy="4493880"/>
          </a:xfrm>
          <a:prstGeom prst="rect">
            <a:avLst/>
          </a:prstGeom>
          <a:ln w="0">
            <a:noFill/>
          </a:ln>
        </p:spPr>
      </p:pic>
      <p:sp>
        <p:nvSpPr>
          <p:cNvPr id="174" name="CustomShape 2"/>
          <p:cNvSpPr/>
          <p:nvPr/>
        </p:nvSpPr>
        <p:spPr>
          <a:xfrm>
            <a:off x="9563400" y="2798640"/>
            <a:ext cx="143640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Franklin Gothic Book"/>
              </a:rPr>
              <a:t>Цели…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175" name="CustomShape 3"/>
          <p:cNvSpPr/>
          <p:nvPr/>
        </p:nvSpPr>
        <p:spPr>
          <a:xfrm>
            <a:off x="1998360" y="2579760"/>
            <a:ext cx="6972120" cy="264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"/>
            </a:pPr>
            <a:r>
              <a:rPr b="0" lang="ru-RU" sz="2800" spc="-1" strike="noStrike">
                <a:solidFill>
                  <a:srgbClr val="000000"/>
                </a:solidFill>
                <a:latin typeface="Franklin Gothic Book"/>
              </a:rPr>
              <a:t>Как преобразовать информацию, представленную в табличной форме в граф</a:t>
            </a:r>
            <a:endParaRPr b="0" lang="ru-RU" sz="28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"/>
            </a:pPr>
            <a:r>
              <a:rPr b="0" lang="ru-RU" sz="2800" spc="-1" strike="noStrike">
                <a:solidFill>
                  <a:srgbClr val="000000"/>
                </a:solidFill>
                <a:latin typeface="Franklin Gothic Book"/>
              </a:rPr>
              <a:t>Как определить все пути в графе</a:t>
            </a:r>
            <a:endParaRPr b="0" lang="ru-RU" sz="28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"/>
            </a:pPr>
            <a:r>
              <a:rPr b="0" lang="ru-RU" sz="2800" spc="-1" strike="noStrike">
                <a:solidFill>
                  <a:srgbClr val="000000"/>
                </a:solidFill>
                <a:latin typeface="Franklin Gothic Book"/>
              </a:rPr>
              <a:t>Определить кратчайший путь</a:t>
            </a:r>
            <a:endParaRPr b="0" lang="ru-R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69" dur="indefinite" restart="never" nodeType="tmRoot">
          <p:childTnLst>
            <p:seq>
              <p:cTn id="270" dur="indefinite" nodeType="mainSeq">
                <p:childTnLst>
                  <p:par>
                    <p:cTn id="271" fill="hold">
                      <p:stCondLst>
                        <p:cond delay="0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75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76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27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500"/>
                            </p:stCondLst>
                            <p:childTnLst>
                              <p:par>
                                <p:cTn id="279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81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2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283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nodeType="with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86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7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288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93" dur="4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94" dur="4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95" dur="4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extShape 1"/>
          <p:cNvSpPr txBox="1"/>
          <p:nvPr/>
        </p:nvSpPr>
        <p:spPr>
          <a:xfrm>
            <a:off x="1649160" y="421920"/>
            <a:ext cx="10335600" cy="1280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 fontScale="66000"/>
          </a:bodyPr>
          <a:p>
            <a:pPr algn="ctr">
              <a:lnSpc>
                <a:spcPct val="100000"/>
              </a:lnSpc>
            </a:pPr>
            <a:r>
              <a:rPr b="1" lang="ru-RU" sz="3600" spc="-1" strike="noStrike" cap="all">
                <a:solidFill>
                  <a:srgbClr val="4e3b30"/>
                </a:solidFill>
                <a:latin typeface="Franklin Gothic Medium"/>
              </a:rPr>
              <a:t>Еще раз проанализируем таблицу. </a:t>
            </a:r>
            <a:br/>
            <a:r>
              <a:rPr b="1" lang="ru-RU" sz="3600" spc="-1" strike="noStrike" cap="all">
                <a:solidFill>
                  <a:srgbClr val="4e3b30"/>
                </a:solidFill>
                <a:latin typeface="Franklin Gothic Medium"/>
              </a:rPr>
              <a:t>Какие особенности в таблице вы заметили?</a:t>
            </a:r>
            <a:endParaRPr b="0" lang="ru-RU" sz="3600" spc="-1" strike="noStrike">
              <a:solidFill>
                <a:srgbClr val="000000"/>
              </a:solidFill>
              <a:latin typeface="Franklin Gothic Book"/>
            </a:endParaRPr>
          </a:p>
        </p:txBody>
      </p:sp>
      <p:graphicFrame>
        <p:nvGraphicFramePr>
          <p:cNvPr id="177" name="Table 2"/>
          <p:cNvGraphicFramePr/>
          <p:nvPr/>
        </p:nvGraphicFramePr>
        <p:xfrm>
          <a:off x="2768760" y="2287080"/>
          <a:ext cx="6620040" cy="3101040"/>
        </p:xfrm>
        <a:graphic>
          <a:graphicData uri="http://schemas.openxmlformats.org/drawingml/2006/table">
            <a:tbl>
              <a:tblPr/>
              <a:tblGrid>
                <a:gridCol w="1108800"/>
                <a:gridCol w="1108800"/>
                <a:gridCol w="1108800"/>
                <a:gridCol w="1108800"/>
                <a:gridCol w="1108800"/>
                <a:gridCol w="1076040"/>
              </a:tblGrid>
              <a:tr h="597600"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B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D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E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92d050"/>
                    </a:solidFill>
                  </a:tcPr>
                </a:tc>
              </a:tr>
              <a:tr h="5976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92d050"/>
                    </a:solidFill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976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B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976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976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D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976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E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178" name="CustomShape 3"/>
          <p:cNvSpPr/>
          <p:nvPr/>
        </p:nvSpPr>
        <p:spPr>
          <a:xfrm>
            <a:off x="2808360" y="2383920"/>
            <a:ext cx="6465600" cy="3690000"/>
          </a:xfrm>
          <a:prstGeom prst="rtTriangle">
            <a:avLst/>
          </a:prstGeom>
          <a:noFill/>
          <a:ln w="762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9" name="CustomShape 4"/>
          <p:cNvSpPr/>
          <p:nvPr/>
        </p:nvSpPr>
        <p:spPr>
          <a:xfrm flipH="1" flipV="1">
            <a:off x="2971440" y="2302200"/>
            <a:ext cx="6416640" cy="3641040"/>
          </a:xfrm>
          <a:prstGeom prst="rtTriangle">
            <a:avLst/>
          </a:prstGeom>
          <a:noFill/>
          <a:ln w="76200">
            <a:solidFill>
              <a:srgbClr val="0070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6" dur="indefinite" restart="never" nodeType="tmRoot">
          <p:childTnLst>
            <p:seq>
              <p:cTn id="297" dur="indefinite" nodeType="mainSeq">
                <p:childTnLst>
                  <p:par>
                    <p:cTn id="298" fill="hold">
                      <p:stCondLst>
                        <p:cond delay="0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nodeType="afterEffect" fill="hold" presetClass="entr" presetID="2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3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03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4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-sin(pi*$)/3" tm="0">
                                          <p:val>
                                            <p:fltVal val="0.5"/>
                                          </p:val>
                                        </p:tav>
                                        <p:tav fmla="y-sin(pi*$)/3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5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-sin(pi*$)/9" tm="0">
                                          <p:val>
                                            <p:fltVal val="0"/>
                                          </p:val>
                                        </p:tav>
                                        <p:tav fmla="y-sin(pi*$)/9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6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-sin(pi*$)/27" tm="0">
                                          <p:val>
                                            <p:fltVal val="0"/>
                                          </p:val>
                                        </p:tav>
                                        <p:tav fmla="y-sin(pi*$)/27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7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-sin(pi*$)/81" tm="0">
                                          <p:val>
                                            <p:fltVal val="0"/>
                                          </p:val>
                                        </p:tav>
                                        <p:tav fmla="y-sin(pi*$)/81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8" dur="26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9" dur="166" fill="hold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0" dur="26" fill="hold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1" dur="166" fill="hold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2" dur="26" fill="hold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3" dur="166" fill="hold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4" dur="26" fill="hold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5" dur="166" fill="hold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2000"/>
                            </p:stCondLst>
                            <p:childTnLst>
                              <p:par>
                                <p:cTn id="317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9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0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21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nodeType="click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26" dur="2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7" dur="2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28" dur="2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30" nodeType="afterEffect" fill="hold" presetClass="emph" presetID="26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331" dur="2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2" dur="1000" autoRev="1" fill="hold"/>
                                        <p:tgtEl>
                                          <p:spTgt spid="1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34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36" dur="2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7" dur="2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38" dur="2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9" fill="hold">
                            <p:stCondLst>
                              <p:cond delay="6000"/>
                            </p:stCondLst>
                            <p:childTnLst>
                              <p:par>
                                <p:cTn id="340" nodeType="afterEffect" fill="hold" presetClass="emph" presetID="26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341" dur="2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2" dur="1000" autoRev="1" fill="hold"/>
                                        <p:tgtEl>
                                          <p:spTgt spid="1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extShape 1"/>
          <p:cNvSpPr txBox="1"/>
          <p:nvPr/>
        </p:nvSpPr>
        <p:spPr>
          <a:xfrm>
            <a:off x="1676520" y="57168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3600" spc="-1" strike="noStrike" cap="all">
                <a:solidFill>
                  <a:srgbClr val="4e3b30"/>
                </a:solidFill>
                <a:latin typeface="Franklin Gothic Medium"/>
              </a:rPr>
              <a:t>Теперь приступим к построению графа.</a:t>
            </a:r>
            <a:endParaRPr b="0" lang="ru-RU" sz="3600" spc="-1" strike="noStrike">
              <a:solidFill>
                <a:srgbClr val="000000"/>
              </a:solidFill>
              <a:latin typeface="Franklin Gothic Book"/>
            </a:endParaRPr>
          </a:p>
        </p:txBody>
      </p:sp>
      <p:graphicFrame>
        <p:nvGraphicFramePr>
          <p:cNvPr id="181" name="Table 2"/>
          <p:cNvGraphicFramePr/>
          <p:nvPr/>
        </p:nvGraphicFramePr>
        <p:xfrm>
          <a:off x="1233360" y="1892160"/>
          <a:ext cx="4183560" cy="3574440"/>
        </p:xfrm>
        <a:graphic>
          <a:graphicData uri="http://schemas.openxmlformats.org/drawingml/2006/table">
            <a:tbl>
              <a:tblPr/>
              <a:tblGrid>
                <a:gridCol w="696960"/>
                <a:gridCol w="696960"/>
                <a:gridCol w="696960"/>
                <a:gridCol w="696960"/>
                <a:gridCol w="696960"/>
                <a:gridCol w="698760"/>
              </a:tblGrid>
              <a:tr h="501480"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B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D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E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6426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0148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B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426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426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D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4368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E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43" dur="indefinite" restart="never" nodeType="tmRoot">
          <p:childTnLst>
            <p:seq>
              <p:cTn id="344" dur="indefinite" nodeType="mainSeq">
                <p:childTnLst>
                  <p:par>
                    <p:cTn id="345" fill="hold">
                      <p:stCondLst>
                        <p:cond delay="0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nodeType="after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49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0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1" fill="hold">
                            <p:stCondLst>
                              <p:cond delay="500"/>
                            </p:stCondLst>
                            <p:childTnLst>
                              <p:par>
                                <p:cTn id="352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54" dur="2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5" dur="2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56" dur="2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extShape 1"/>
          <p:cNvSpPr txBox="1"/>
          <p:nvPr/>
        </p:nvSpPr>
        <p:spPr>
          <a:xfrm>
            <a:off x="1676520" y="2318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3600" spc="-1" strike="noStrike" cap="all">
                <a:solidFill>
                  <a:srgbClr val="4e3b30"/>
                </a:solidFill>
                <a:latin typeface="Franklin Gothic Medium"/>
              </a:rPr>
              <a:t>Проверим правильность построения</a:t>
            </a:r>
            <a:endParaRPr b="0" lang="ru-RU" sz="3600" spc="-1" strike="noStrike">
              <a:solidFill>
                <a:srgbClr val="000000"/>
              </a:solidFill>
              <a:latin typeface="Franklin Gothic Book"/>
            </a:endParaRPr>
          </a:p>
        </p:txBody>
      </p:sp>
      <p:graphicFrame>
        <p:nvGraphicFramePr>
          <p:cNvPr id="183" name="Table 2"/>
          <p:cNvGraphicFramePr/>
          <p:nvPr/>
        </p:nvGraphicFramePr>
        <p:xfrm>
          <a:off x="1331280" y="1758960"/>
          <a:ext cx="4183560" cy="3574440"/>
        </p:xfrm>
        <a:graphic>
          <a:graphicData uri="http://schemas.openxmlformats.org/drawingml/2006/table">
            <a:tbl>
              <a:tblPr/>
              <a:tblGrid>
                <a:gridCol w="696960"/>
                <a:gridCol w="696960"/>
                <a:gridCol w="696960"/>
                <a:gridCol w="696960"/>
                <a:gridCol w="696960"/>
                <a:gridCol w="698760"/>
              </a:tblGrid>
              <a:tr h="501480"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B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D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E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6426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0148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B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426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426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D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4368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E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184" name="CustomShape 3"/>
          <p:cNvSpPr/>
          <p:nvPr/>
        </p:nvSpPr>
        <p:spPr>
          <a:xfrm>
            <a:off x="5992560" y="2188080"/>
            <a:ext cx="511200" cy="65268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Franklin Gothic Book"/>
              </a:rPr>
              <a:t>A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185" name="CustomShape 4"/>
          <p:cNvSpPr/>
          <p:nvPr/>
        </p:nvSpPr>
        <p:spPr>
          <a:xfrm>
            <a:off x="8975160" y="1304640"/>
            <a:ext cx="511200" cy="65268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Franklin Gothic Book"/>
              </a:rPr>
              <a:t>B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186" name="CustomShape 5"/>
          <p:cNvSpPr/>
          <p:nvPr/>
        </p:nvSpPr>
        <p:spPr>
          <a:xfrm>
            <a:off x="8730360" y="3960360"/>
            <a:ext cx="511200" cy="65268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Franklin Gothic Book"/>
              </a:rPr>
              <a:t>C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187" name="CustomShape 6"/>
          <p:cNvSpPr/>
          <p:nvPr/>
        </p:nvSpPr>
        <p:spPr>
          <a:xfrm>
            <a:off x="9231120" y="6074280"/>
            <a:ext cx="511200" cy="65268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Franklin Gothic Book"/>
              </a:rPr>
              <a:t>E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188" name="CustomShape 7"/>
          <p:cNvSpPr/>
          <p:nvPr/>
        </p:nvSpPr>
        <p:spPr>
          <a:xfrm>
            <a:off x="11593440" y="3308040"/>
            <a:ext cx="511200" cy="65268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Franklin Gothic Book"/>
              </a:rPr>
              <a:t>D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189" name="Line 8"/>
          <p:cNvSpPr/>
          <p:nvPr/>
        </p:nvSpPr>
        <p:spPr>
          <a:xfrm flipV="1">
            <a:off x="6514920" y="1582560"/>
            <a:ext cx="2471040" cy="883440"/>
          </a:xfrm>
          <a:prstGeom prst="line">
            <a:avLst/>
          </a:prstGeom>
          <a:ln w="5715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0" name="Line 9"/>
          <p:cNvSpPr/>
          <p:nvPr/>
        </p:nvSpPr>
        <p:spPr>
          <a:xfrm>
            <a:off x="6501240" y="2636280"/>
            <a:ext cx="2283480" cy="1490760"/>
          </a:xfrm>
          <a:prstGeom prst="line">
            <a:avLst/>
          </a:prstGeom>
          <a:ln w="5715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1" name="Line 10"/>
          <p:cNvSpPr/>
          <p:nvPr/>
        </p:nvSpPr>
        <p:spPr>
          <a:xfrm flipH="1">
            <a:off x="8985960" y="1957320"/>
            <a:ext cx="244800" cy="2002680"/>
          </a:xfrm>
          <a:prstGeom prst="line">
            <a:avLst/>
          </a:prstGeom>
          <a:ln w="5715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2" name="Line 11"/>
          <p:cNvSpPr/>
          <p:nvPr/>
        </p:nvSpPr>
        <p:spPr>
          <a:xfrm flipV="1">
            <a:off x="9667440" y="3865320"/>
            <a:ext cx="2000520" cy="2304360"/>
          </a:xfrm>
          <a:prstGeom prst="line">
            <a:avLst/>
          </a:prstGeom>
          <a:ln w="5715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3" name="Line 12"/>
          <p:cNvSpPr/>
          <p:nvPr/>
        </p:nvSpPr>
        <p:spPr>
          <a:xfrm>
            <a:off x="9486720" y="1798560"/>
            <a:ext cx="2181240" cy="1604880"/>
          </a:xfrm>
          <a:prstGeom prst="line">
            <a:avLst/>
          </a:prstGeom>
          <a:ln w="5715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4" name="Line 13"/>
          <p:cNvSpPr/>
          <p:nvPr/>
        </p:nvSpPr>
        <p:spPr>
          <a:xfrm flipV="1">
            <a:off x="9230760" y="3634560"/>
            <a:ext cx="2362320" cy="603720"/>
          </a:xfrm>
          <a:prstGeom prst="line">
            <a:avLst/>
          </a:prstGeom>
          <a:ln w="5715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5" name="Line 14"/>
          <p:cNvSpPr/>
          <p:nvPr/>
        </p:nvSpPr>
        <p:spPr>
          <a:xfrm>
            <a:off x="6504120" y="2514240"/>
            <a:ext cx="5088960" cy="1071000"/>
          </a:xfrm>
          <a:prstGeom prst="line">
            <a:avLst/>
          </a:prstGeom>
          <a:ln w="5715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6" name="Line 15"/>
          <p:cNvSpPr/>
          <p:nvPr/>
        </p:nvSpPr>
        <p:spPr>
          <a:xfrm flipH="1" flipV="1">
            <a:off x="9108360" y="4620960"/>
            <a:ext cx="378360" cy="1452960"/>
          </a:xfrm>
          <a:prstGeom prst="line">
            <a:avLst/>
          </a:prstGeom>
          <a:ln w="5715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7" name="Line 16"/>
          <p:cNvSpPr/>
          <p:nvPr/>
        </p:nvSpPr>
        <p:spPr>
          <a:xfrm flipH="1" flipV="1">
            <a:off x="6429240" y="2745360"/>
            <a:ext cx="2876760" cy="3405240"/>
          </a:xfrm>
          <a:prstGeom prst="line">
            <a:avLst/>
          </a:prstGeom>
          <a:ln w="5715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8" name="CustomShape 17"/>
          <p:cNvSpPr/>
          <p:nvPr/>
        </p:nvSpPr>
        <p:spPr>
          <a:xfrm>
            <a:off x="7361640" y="1355760"/>
            <a:ext cx="50580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7030a0"/>
                </a:solidFill>
                <a:latin typeface="Franklin Gothic Book"/>
              </a:rPr>
              <a:t>2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199" name="CustomShape 18"/>
          <p:cNvSpPr/>
          <p:nvPr/>
        </p:nvSpPr>
        <p:spPr>
          <a:xfrm>
            <a:off x="9116280" y="2033640"/>
            <a:ext cx="50580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7030a0"/>
                </a:solidFill>
                <a:latin typeface="Franklin Gothic Book"/>
              </a:rPr>
              <a:t>9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00" name="CustomShape 19"/>
          <p:cNvSpPr/>
          <p:nvPr/>
        </p:nvSpPr>
        <p:spPr>
          <a:xfrm>
            <a:off x="7924320" y="2234160"/>
            <a:ext cx="50580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7030a0"/>
                </a:solidFill>
                <a:latin typeface="Franklin Gothic Book"/>
              </a:rPr>
              <a:t>8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01" name="CustomShape 20"/>
          <p:cNvSpPr/>
          <p:nvPr/>
        </p:nvSpPr>
        <p:spPr>
          <a:xfrm>
            <a:off x="7827480" y="3116160"/>
            <a:ext cx="79632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7030a0"/>
                </a:solidFill>
                <a:latin typeface="Franklin Gothic Book"/>
              </a:rPr>
              <a:t>10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02" name="CustomShape 21"/>
          <p:cNvSpPr/>
          <p:nvPr/>
        </p:nvSpPr>
        <p:spPr>
          <a:xfrm>
            <a:off x="7361640" y="4498200"/>
            <a:ext cx="77328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7030a0"/>
                </a:solidFill>
                <a:latin typeface="Franklin Gothic Book"/>
              </a:rPr>
              <a:t>16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03" name="CustomShape 22"/>
          <p:cNvSpPr/>
          <p:nvPr/>
        </p:nvSpPr>
        <p:spPr>
          <a:xfrm>
            <a:off x="10577520" y="5024160"/>
            <a:ext cx="77040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7030a0"/>
                </a:solidFill>
                <a:latin typeface="Franklin Gothic Book"/>
              </a:rPr>
              <a:t>11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04" name="CustomShape 23"/>
          <p:cNvSpPr/>
          <p:nvPr/>
        </p:nvSpPr>
        <p:spPr>
          <a:xfrm>
            <a:off x="9683640" y="3450960"/>
            <a:ext cx="50580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7030a0"/>
                </a:solidFill>
                <a:latin typeface="Franklin Gothic Book"/>
              </a:rPr>
              <a:t>3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05" name="CustomShape 24"/>
          <p:cNvSpPr/>
          <p:nvPr/>
        </p:nvSpPr>
        <p:spPr>
          <a:xfrm>
            <a:off x="10324440" y="1758960"/>
            <a:ext cx="50580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7030a0"/>
                </a:solidFill>
                <a:latin typeface="Franklin Gothic Book"/>
              </a:rPr>
              <a:t>1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06" name="CustomShape 25"/>
          <p:cNvSpPr/>
          <p:nvPr/>
        </p:nvSpPr>
        <p:spPr>
          <a:xfrm>
            <a:off x="9268560" y="4830480"/>
            <a:ext cx="50580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7030a0"/>
                </a:solidFill>
                <a:latin typeface="Franklin Gothic Book"/>
              </a:rPr>
              <a:t>4</a:t>
            </a:r>
            <a:endParaRPr b="0" lang="ru-RU" sz="4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57" dur="indefinite" restart="never" nodeType="tmRoot">
          <p:childTnLst>
            <p:seq>
              <p:cTn id="358" dur="indefinite" nodeType="mainSeq">
                <p:childTnLst>
                  <p:par>
                    <p:cTn id="359" fill="hold">
                      <p:stCondLst>
                        <p:cond delay="0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nodeType="after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63" dur="2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4" dur="2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6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68" dur="2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9" dur="2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70" dur="2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1" fill="hold">
                      <p:stCondLst>
                        <p:cond delay="indefinite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nodeType="click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75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6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7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78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nodeType="click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83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4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5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86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7" nodeType="with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89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90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91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92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3" nodeType="with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95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96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97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98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9" fill="hold">
                      <p:stCondLst>
                        <p:cond delay="indefinite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nodeType="click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03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04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05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06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7" nodeType="with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09" dur="1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0" dur="1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1" dur="1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12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3" nodeType="with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15" dur="1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6" dur="1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7" dur="1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18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9" fill="hold">
                      <p:stCondLst>
                        <p:cond delay="indefinite"/>
                      </p:stCondLst>
                      <p:childTnLst>
                        <p:par>
                          <p:cTn id="420" fill="hold">
                            <p:stCondLst>
                              <p:cond delay="0"/>
                            </p:stCondLst>
                            <p:childTnLst>
                              <p:par>
                                <p:cTn id="421" nodeType="click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23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24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25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26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7" nodeType="with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29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0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1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32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3" nodeType="with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35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6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7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38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9" fill="hold">
                      <p:stCondLst>
                        <p:cond delay="indefinite"/>
                      </p:stCondLst>
                      <p:childTnLst>
                        <p:par>
                          <p:cTn id="440" fill="hold">
                            <p:stCondLst>
                              <p:cond delay="0"/>
                            </p:stCondLst>
                            <p:childTnLst>
                              <p:par>
                                <p:cTn id="441" nodeType="click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43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4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5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46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7" nodeType="with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49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50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51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52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3" nodeType="with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55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56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57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58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9" fill="hold">
                      <p:stCondLst>
                        <p:cond delay="indefinite"/>
                      </p:stCondLst>
                      <p:childTnLst>
                        <p:par>
                          <p:cTn id="460" fill="hold">
                            <p:stCondLst>
                              <p:cond delay="0"/>
                            </p:stCondLst>
                            <p:childTnLst>
                              <p:par>
                                <p:cTn id="461" nodeType="click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63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4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5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66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7" nodeType="with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69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70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71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72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3" fill="hold">
                      <p:stCondLst>
                        <p:cond delay="indefinite"/>
                      </p:stCondLst>
                      <p:childTnLst>
                        <p:par>
                          <p:cTn id="474" fill="hold">
                            <p:stCondLst>
                              <p:cond delay="0"/>
                            </p:stCondLst>
                            <p:childTnLst>
                              <p:par>
                                <p:cTn id="475" nodeType="click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77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78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79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80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1" nodeType="with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83" dur="1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84" dur="1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85" dur="1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86"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7" fill="hold">
                      <p:stCondLst>
                        <p:cond delay="indefinite"/>
                      </p:stCondLst>
                      <p:childTnLst>
                        <p:par>
                          <p:cTn id="488" fill="hold">
                            <p:stCondLst>
                              <p:cond delay="0"/>
                            </p:stCondLst>
                            <p:childTnLst>
                              <p:par>
                                <p:cTn id="489" nodeType="click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91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92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93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94"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5" nodeType="with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97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98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99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500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1" fill="hold">
                      <p:stCondLst>
                        <p:cond delay="indefinite"/>
                      </p:stCondLst>
                      <p:childTnLst>
                        <p:par>
                          <p:cTn id="502" fill="hold">
                            <p:stCondLst>
                              <p:cond delay="0"/>
                            </p:stCondLst>
                            <p:childTnLst>
                              <p:par>
                                <p:cTn id="503" nodeType="click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05" dur="1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06" dur="1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07" dur="1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508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9" nodeType="with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11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12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13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514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5" fill="hold">
                      <p:stCondLst>
                        <p:cond delay="indefinite"/>
                      </p:stCondLst>
                      <p:childTnLst>
                        <p:par>
                          <p:cTn id="516" fill="hold">
                            <p:stCondLst>
                              <p:cond delay="0"/>
                            </p:stCondLst>
                            <p:childTnLst>
                              <p:par>
                                <p:cTn id="517" nodeType="click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19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20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21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522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3" nodeType="with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25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26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27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528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extShape 1"/>
          <p:cNvSpPr txBox="1"/>
          <p:nvPr/>
        </p:nvSpPr>
        <p:spPr>
          <a:xfrm>
            <a:off x="1555560" y="267120"/>
            <a:ext cx="10882800" cy="1325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 fontScale="70000"/>
          </a:bodyPr>
          <a:p>
            <a:pPr>
              <a:lnSpc>
                <a:spcPct val="100000"/>
              </a:lnSpc>
            </a:pPr>
            <a:r>
              <a:rPr b="1" lang="ru-RU" sz="3600" spc="-1" strike="noStrike" cap="all">
                <a:solidFill>
                  <a:srgbClr val="4e3b30"/>
                </a:solidFill>
                <a:latin typeface="Franklin Gothic Medium"/>
              </a:rPr>
              <a:t>Определим все пути в графе и расстояние, пройденное на этом пути (вес-расстояние в км.)</a:t>
            </a:r>
            <a:endParaRPr b="0" lang="ru-RU" sz="36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08" name="CustomShape 2"/>
          <p:cNvSpPr/>
          <p:nvPr/>
        </p:nvSpPr>
        <p:spPr>
          <a:xfrm>
            <a:off x="6041520" y="2204280"/>
            <a:ext cx="511200" cy="65268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Franklin Gothic Book"/>
              </a:rPr>
              <a:t>A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09" name="CustomShape 3"/>
          <p:cNvSpPr/>
          <p:nvPr/>
        </p:nvSpPr>
        <p:spPr>
          <a:xfrm>
            <a:off x="9024120" y="1320840"/>
            <a:ext cx="511200" cy="65268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Franklin Gothic Book"/>
              </a:rPr>
              <a:t>B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10" name="CustomShape 4"/>
          <p:cNvSpPr/>
          <p:nvPr/>
        </p:nvSpPr>
        <p:spPr>
          <a:xfrm>
            <a:off x="8779320" y="3976560"/>
            <a:ext cx="511200" cy="65268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Franklin Gothic Book"/>
              </a:rPr>
              <a:t>C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11" name="CustomShape 5"/>
          <p:cNvSpPr/>
          <p:nvPr/>
        </p:nvSpPr>
        <p:spPr>
          <a:xfrm>
            <a:off x="9280080" y="6090480"/>
            <a:ext cx="511200" cy="65268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Franklin Gothic Book"/>
              </a:rPr>
              <a:t>E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12" name="CustomShape 6"/>
          <p:cNvSpPr/>
          <p:nvPr/>
        </p:nvSpPr>
        <p:spPr>
          <a:xfrm>
            <a:off x="11642400" y="3324240"/>
            <a:ext cx="511200" cy="65268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Franklin Gothic Book"/>
              </a:rPr>
              <a:t>D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13" name="Line 7"/>
          <p:cNvSpPr/>
          <p:nvPr/>
        </p:nvSpPr>
        <p:spPr>
          <a:xfrm flipV="1">
            <a:off x="6563880" y="1598760"/>
            <a:ext cx="2471040" cy="883800"/>
          </a:xfrm>
          <a:prstGeom prst="line">
            <a:avLst/>
          </a:prstGeom>
          <a:ln w="5715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4" name="Line 8"/>
          <p:cNvSpPr/>
          <p:nvPr/>
        </p:nvSpPr>
        <p:spPr>
          <a:xfrm>
            <a:off x="6550200" y="2652480"/>
            <a:ext cx="2283480" cy="1490760"/>
          </a:xfrm>
          <a:prstGeom prst="line">
            <a:avLst/>
          </a:prstGeom>
          <a:ln w="5715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5" name="Line 9"/>
          <p:cNvSpPr/>
          <p:nvPr/>
        </p:nvSpPr>
        <p:spPr>
          <a:xfrm flipH="1">
            <a:off x="9034920" y="1973880"/>
            <a:ext cx="244800" cy="2002680"/>
          </a:xfrm>
          <a:prstGeom prst="line">
            <a:avLst/>
          </a:prstGeom>
          <a:ln w="5715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6" name="Line 10"/>
          <p:cNvSpPr/>
          <p:nvPr/>
        </p:nvSpPr>
        <p:spPr>
          <a:xfrm flipV="1">
            <a:off x="9716760" y="3881520"/>
            <a:ext cx="2000160" cy="2304360"/>
          </a:xfrm>
          <a:prstGeom prst="line">
            <a:avLst/>
          </a:prstGeom>
          <a:ln w="5715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7" name="Line 11"/>
          <p:cNvSpPr/>
          <p:nvPr/>
        </p:nvSpPr>
        <p:spPr>
          <a:xfrm>
            <a:off x="9535680" y="1814760"/>
            <a:ext cx="2181240" cy="1604880"/>
          </a:xfrm>
          <a:prstGeom prst="line">
            <a:avLst/>
          </a:prstGeom>
          <a:ln w="5715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8" name="Line 12"/>
          <p:cNvSpPr/>
          <p:nvPr/>
        </p:nvSpPr>
        <p:spPr>
          <a:xfrm flipV="1">
            <a:off x="9279720" y="3650760"/>
            <a:ext cx="2362320" cy="603720"/>
          </a:xfrm>
          <a:prstGeom prst="line">
            <a:avLst/>
          </a:prstGeom>
          <a:ln w="5715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9" name="Line 13"/>
          <p:cNvSpPr/>
          <p:nvPr/>
        </p:nvSpPr>
        <p:spPr>
          <a:xfrm>
            <a:off x="6553080" y="2530800"/>
            <a:ext cx="5088960" cy="1070640"/>
          </a:xfrm>
          <a:prstGeom prst="line">
            <a:avLst/>
          </a:prstGeom>
          <a:ln w="5715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0" name="Line 14"/>
          <p:cNvSpPr/>
          <p:nvPr/>
        </p:nvSpPr>
        <p:spPr>
          <a:xfrm flipH="1" flipV="1">
            <a:off x="9157320" y="4637520"/>
            <a:ext cx="378360" cy="1452960"/>
          </a:xfrm>
          <a:prstGeom prst="line">
            <a:avLst/>
          </a:prstGeom>
          <a:ln w="5715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1" name="Line 15"/>
          <p:cNvSpPr/>
          <p:nvPr/>
        </p:nvSpPr>
        <p:spPr>
          <a:xfrm flipH="1" flipV="1">
            <a:off x="6478200" y="2761560"/>
            <a:ext cx="2876760" cy="3405240"/>
          </a:xfrm>
          <a:prstGeom prst="line">
            <a:avLst/>
          </a:prstGeom>
          <a:ln w="5715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2" name="CustomShape 16"/>
          <p:cNvSpPr/>
          <p:nvPr/>
        </p:nvSpPr>
        <p:spPr>
          <a:xfrm>
            <a:off x="7410600" y="1371960"/>
            <a:ext cx="50580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7030a0"/>
                </a:solidFill>
                <a:latin typeface="Franklin Gothic Book"/>
              </a:rPr>
              <a:t>2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23" name="CustomShape 17"/>
          <p:cNvSpPr/>
          <p:nvPr/>
        </p:nvSpPr>
        <p:spPr>
          <a:xfrm>
            <a:off x="9165240" y="2050200"/>
            <a:ext cx="50580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7030a0"/>
                </a:solidFill>
                <a:latin typeface="Franklin Gothic Book"/>
              </a:rPr>
              <a:t>9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24" name="CustomShape 18"/>
          <p:cNvSpPr/>
          <p:nvPr/>
        </p:nvSpPr>
        <p:spPr>
          <a:xfrm>
            <a:off x="7973280" y="2250360"/>
            <a:ext cx="50580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7030a0"/>
                </a:solidFill>
                <a:latin typeface="Franklin Gothic Book"/>
              </a:rPr>
              <a:t>8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25" name="CustomShape 19"/>
          <p:cNvSpPr/>
          <p:nvPr/>
        </p:nvSpPr>
        <p:spPr>
          <a:xfrm>
            <a:off x="7876440" y="3132360"/>
            <a:ext cx="84672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7030a0"/>
                </a:solidFill>
                <a:latin typeface="Franklin Gothic Book"/>
              </a:rPr>
              <a:t>10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26" name="CustomShape 20"/>
          <p:cNvSpPr/>
          <p:nvPr/>
        </p:nvSpPr>
        <p:spPr>
          <a:xfrm>
            <a:off x="7410600" y="4514760"/>
            <a:ext cx="77328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7030a0"/>
                </a:solidFill>
                <a:latin typeface="Franklin Gothic Book"/>
              </a:rPr>
              <a:t>16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27" name="CustomShape 21"/>
          <p:cNvSpPr/>
          <p:nvPr/>
        </p:nvSpPr>
        <p:spPr>
          <a:xfrm>
            <a:off x="10626480" y="5040360"/>
            <a:ext cx="77040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7030a0"/>
                </a:solidFill>
                <a:latin typeface="Franklin Gothic Book"/>
              </a:rPr>
              <a:t>11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28" name="CustomShape 22"/>
          <p:cNvSpPr/>
          <p:nvPr/>
        </p:nvSpPr>
        <p:spPr>
          <a:xfrm>
            <a:off x="9732600" y="3467160"/>
            <a:ext cx="50580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7030a0"/>
                </a:solidFill>
                <a:latin typeface="Franklin Gothic Book"/>
              </a:rPr>
              <a:t>3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29" name="CustomShape 23"/>
          <p:cNvSpPr/>
          <p:nvPr/>
        </p:nvSpPr>
        <p:spPr>
          <a:xfrm>
            <a:off x="10373400" y="1775160"/>
            <a:ext cx="50580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7030a0"/>
                </a:solidFill>
                <a:latin typeface="Franklin Gothic Book"/>
              </a:rPr>
              <a:t>1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30" name="CustomShape 24"/>
          <p:cNvSpPr/>
          <p:nvPr/>
        </p:nvSpPr>
        <p:spPr>
          <a:xfrm>
            <a:off x="9317520" y="4846680"/>
            <a:ext cx="50580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7030a0"/>
                </a:solidFill>
                <a:latin typeface="Franklin Gothic Book"/>
              </a:rPr>
              <a:t>4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31" name="CustomShape 25"/>
          <p:cNvSpPr/>
          <p:nvPr/>
        </p:nvSpPr>
        <p:spPr>
          <a:xfrm>
            <a:off x="1244160" y="1281240"/>
            <a:ext cx="4948920" cy="11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Franklin Gothic Book"/>
              </a:rPr>
              <a:t>Будем делать обход по графу в алфавитном порядке, т.е. сначала все пути через АВ, АС, </a:t>
            </a:r>
            <a:r>
              <a:rPr b="1" lang="en-US" sz="2400" spc="-1" strike="noStrike">
                <a:solidFill>
                  <a:srgbClr val="000000"/>
                </a:solidFill>
                <a:latin typeface="Franklin Gothic Book"/>
              </a:rPr>
              <a:t>AD </a:t>
            </a:r>
            <a:r>
              <a:rPr b="1" lang="ru-RU" sz="2400" spc="-1" strike="noStrike">
                <a:solidFill>
                  <a:srgbClr val="000000"/>
                </a:solidFill>
                <a:latin typeface="Franklin Gothic Book"/>
              </a:rPr>
              <a:t>и т.д</a:t>
            </a:r>
            <a:r>
              <a:rPr b="1" lang="en-US" sz="2400" spc="-1" strike="noStrike">
                <a:solidFill>
                  <a:srgbClr val="000000"/>
                </a:solidFill>
                <a:latin typeface="Franklin Gothic Book"/>
              </a:rPr>
              <a:t>.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232" name="CustomShape 26"/>
          <p:cNvSpPr/>
          <p:nvPr/>
        </p:nvSpPr>
        <p:spPr>
          <a:xfrm>
            <a:off x="1259280" y="3577680"/>
            <a:ext cx="2697120" cy="492120"/>
          </a:xfrm>
          <a:prstGeom prst="rect">
            <a:avLst/>
          </a:prstGeom>
          <a:noFill/>
          <a:ln w="5715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3" name="CustomShape 27"/>
          <p:cNvSpPr/>
          <p:nvPr/>
        </p:nvSpPr>
        <p:spPr>
          <a:xfrm>
            <a:off x="1372320" y="2801160"/>
            <a:ext cx="244116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Franklin Gothic Book"/>
              </a:rPr>
              <a:t>1.</a:t>
            </a:r>
            <a:r>
              <a:rPr b="1" lang="en-US" sz="2400" spc="-1" strike="noStrike">
                <a:solidFill>
                  <a:srgbClr val="000000"/>
                </a:solidFill>
                <a:latin typeface="Franklin Gothic Book"/>
              </a:rPr>
              <a:t>ABCDE – 25 </a:t>
            </a:r>
            <a:r>
              <a:rPr b="1" lang="ru-RU" sz="2400" spc="-1" strike="noStrike">
                <a:solidFill>
                  <a:srgbClr val="000000"/>
                </a:solidFill>
                <a:latin typeface="Franklin Gothic Book"/>
              </a:rPr>
              <a:t>км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234" name="CustomShape 28"/>
          <p:cNvSpPr/>
          <p:nvPr/>
        </p:nvSpPr>
        <p:spPr>
          <a:xfrm>
            <a:off x="1363320" y="3224160"/>
            <a:ext cx="239580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2400" spc="-1" strike="noStrike">
                <a:solidFill>
                  <a:srgbClr val="000000"/>
                </a:solidFill>
                <a:latin typeface="Franklin Gothic Book"/>
              </a:rPr>
              <a:t>2.ABCE –</a:t>
            </a:r>
            <a:r>
              <a:rPr b="1" lang="ru-RU" sz="2400" spc="-1" strike="noStrike">
                <a:solidFill>
                  <a:srgbClr val="000000"/>
                </a:solidFill>
                <a:latin typeface="Franklin Gothic Book"/>
              </a:rPr>
              <a:t> 15 км </a:t>
            </a:r>
            <a:r>
              <a:rPr b="1" lang="en-US" sz="2400" spc="-1" strike="noStrike">
                <a:solidFill>
                  <a:srgbClr val="000000"/>
                </a:solidFill>
                <a:latin typeface="Franklin Gothic Book"/>
              </a:rPr>
              <a:t> 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235" name="CustomShape 29"/>
          <p:cNvSpPr/>
          <p:nvPr/>
        </p:nvSpPr>
        <p:spPr>
          <a:xfrm>
            <a:off x="1361880" y="3591000"/>
            <a:ext cx="250992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2400" spc="-1" strike="noStrike">
                <a:solidFill>
                  <a:srgbClr val="000000"/>
                </a:solidFill>
                <a:latin typeface="Franklin Gothic Book"/>
              </a:rPr>
              <a:t>3.ABDCE –</a:t>
            </a:r>
            <a:r>
              <a:rPr b="1" lang="ru-RU" sz="2400" spc="-1" strike="noStrike">
                <a:solidFill>
                  <a:srgbClr val="000000"/>
                </a:solidFill>
                <a:latin typeface="Franklin Gothic Book"/>
              </a:rPr>
              <a:t> 10 км 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236" name="CustomShape 30"/>
          <p:cNvSpPr/>
          <p:nvPr/>
        </p:nvSpPr>
        <p:spPr>
          <a:xfrm>
            <a:off x="1375560" y="4000680"/>
            <a:ext cx="249912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2400" spc="-1" strike="noStrike">
                <a:solidFill>
                  <a:srgbClr val="000000"/>
                </a:solidFill>
                <a:latin typeface="Franklin Gothic Book"/>
              </a:rPr>
              <a:t>4.ACBDE –</a:t>
            </a:r>
            <a:r>
              <a:rPr b="1" lang="ru-RU" sz="2400" spc="-1" strike="noStrike">
                <a:solidFill>
                  <a:srgbClr val="000000"/>
                </a:solidFill>
                <a:latin typeface="Franklin Gothic Book"/>
              </a:rPr>
              <a:t> 31 км</a:t>
            </a:r>
            <a:r>
              <a:rPr b="1" lang="en-US" sz="2400" spc="-1" strike="noStrike">
                <a:solidFill>
                  <a:srgbClr val="000000"/>
                </a:solidFill>
                <a:latin typeface="Franklin Gothic Book"/>
              </a:rPr>
              <a:t> 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237" name="CustomShape 31"/>
          <p:cNvSpPr/>
          <p:nvPr/>
        </p:nvSpPr>
        <p:spPr>
          <a:xfrm>
            <a:off x="1378800" y="4396680"/>
            <a:ext cx="231480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2400" spc="-1" strike="noStrike">
                <a:solidFill>
                  <a:srgbClr val="000000"/>
                </a:solidFill>
                <a:latin typeface="Franklin Gothic Book"/>
              </a:rPr>
              <a:t>5.ACDE –</a:t>
            </a:r>
            <a:r>
              <a:rPr b="1" lang="ru-RU" sz="2400" spc="-1" strike="noStrike">
                <a:solidFill>
                  <a:srgbClr val="000000"/>
                </a:solidFill>
                <a:latin typeface="Franklin Gothic Book"/>
              </a:rPr>
              <a:t> 24 км</a:t>
            </a:r>
            <a:r>
              <a:rPr b="1" lang="en-US" sz="2400" spc="-1" strike="noStrike">
                <a:solidFill>
                  <a:srgbClr val="000000"/>
                </a:solidFill>
                <a:latin typeface="Franklin Gothic Book"/>
              </a:rPr>
              <a:t> 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238" name="CustomShape 32"/>
          <p:cNvSpPr/>
          <p:nvPr/>
        </p:nvSpPr>
        <p:spPr>
          <a:xfrm>
            <a:off x="1379160" y="4784040"/>
            <a:ext cx="212112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2400" spc="-1" strike="noStrike">
                <a:solidFill>
                  <a:srgbClr val="000000"/>
                </a:solidFill>
                <a:latin typeface="Franklin Gothic Book"/>
              </a:rPr>
              <a:t>6.ACE –</a:t>
            </a:r>
            <a:r>
              <a:rPr b="1" lang="ru-RU" sz="2400" spc="-1" strike="noStrike">
                <a:solidFill>
                  <a:srgbClr val="000000"/>
                </a:solidFill>
                <a:latin typeface="Franklin Gothic Book"/>
              </a:rPr>
              <a:t> 14 км</a:t>
            </a:r>
            <a:r>
              <a:rPr b="1" lang="en-US" sz="2400" spc="-1" strike="noStrike">
                <a:solidFill>
                  <a:srgbClr val="000000"/>
                </a:solidFill>
                <a:latin typeface="Franklin Gothic Book"/>
              </a:rPr>
              <a:t> 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239" name="CustomShape 33"/>
          <p:cNvSpPr/>
          <p:nvPr/>
        </p:nvSpPr>
        <p:spPr>
          <a:xfrm>
            <a:off x="1397880" y="5201280"/>
            <a:ext cx="229824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2400" spc="-1" strike="noStrike">
                <a:solidFill>
                  <a:srgbClr val="000000"/>
                </a:solidFill>
                <a:latin typeface="Franklin Gothic Book"/>
              </a:rPr>
              <a:t>7.ADCE –</a:t>
            </a:r>
            <a:r>
              <a:rPr b="1" lang="ru-RU" sz="2400" spc="-1" strike="noStrike">
                <a:solidFill>
                  <a:srgbClr val="000000"/>
                </a:solidFill>
                <a:latin typeface="Franklin Gothic Book"/>
              </a:rPr>
              <a:t> 15 км</a:t>
            </a:r>
            <a:r>
              <a:rPr b="1" lang="en-US" sz="2400" spc="-1" strike="noStrike">
                <a:solidFill>
                  <a:srgbClr val="000000"/>
                </a:solidFill>
                <a:latin typeface="Franklin Gothic Book"/>
              </a:rPr>
              <a:t> 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240" name="CustomShape 34"/>
          <p:cNvSpPr/>
          <p:nvPr/>
        </p:nvSpPr>
        <p:spPr>
          <a:xfrm>
            <a:off x="1349280" y="5612400"/>
            <a:ext cx="215496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2400" spc="-1" strike="noStrike">
                <a:solidFill>
                  <a:srgbClr val="000000"/>
                </a:solidFill>
                <a:latin typeface="Franklin Gothic Book"/>
              </a:rPr>
              <a:t>8.ADE –</a:t>
            </a:r>
            <a:r>
              <a:rPr b="1" lang="ru-RU" sz="2400" spc="-1" strike="noStrike">
                <a:solidFill>
                  <a:srgbClr val="000000"/>
                </a:solidFill>
                <a:latin typeface="Franklin Gothic Book"/>
              </a:rPr>
              <a:t> 19 км</a:t>
            </a:r>
            <a:r>
              <a:rPr b="1" lang="en-US" sz="2400" spc="-1" strike="noStrike">
                <a:solidFill>
                  <a:srgbClr val="000000"/>
                </a:solidFill>
                <a:latin typeface="Franklin Gothic Book"/>
              </a:rPr>
              <a:t> 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241" name="CustomShape 35"/>
          <p:cNvSpPr/>
          <p:nvPr/>
        </p:nvSpPr>
        <p:spPr>
          <a:xfrm>
            <a:off x="1332720" y="6029640"/>
            <a:ext cx="195228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2400" spc="-1" strike="noStrike">
                <a:solidFill>
                  <a:srgbClr val="000000"/>
                </a:solidFill>
                <a:latin typeface="Franklin Gothic Book"/>
              </a:rPr>
              <a:t>9.AE –</a:t>
            </a:r>
            <a:r>
              <a:rPr b="1" lang="ru-RU" sz="2400" spc="-1" strike="noStrike">
                <a:solidFill>
                  <a:srgbClr val="000000"/>
                </a:solidFill>
                <a:latin typeface="Franklin Gothic Book"/>
              </a:rPr>
              <a:t> 16 км</a:t>
            </a:r>
            <a:r>
              <a:rPr b="1" lang="en-US" sz="2400" spc="-1" strike="noStrike">
                <a:solidFill>
                  <a:srgbClr val="000000"/>
                </a:solidFill>
                <a:latin typeface="Franklin Gothic Book"/>
              </a:rPr>
              <a:t> </a:t>
            </a:r>
            <a:endParaRPr b="0" lang="ru-RU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29" dur="indefinite" restart="never" nodeType="tmRoot">
          <p:childTnLst>
            <p:seq>
              <p:cTn id="530" dur="indefinite" nodeType="mainSeq">
                <p:childTnLst>
                  <p:par>
                    <p:cTn id="531" fill="hold">
                      <p:stCondLst>
                        <p:cond delay="0"/>
                      </p:stCondLst>
                      <p:childTnLst>
                        <p:par>
                          <p:cTn id="532" fill="hold">
                            <p:stCondLst>
                              <p:cond delay="0"/>
                            </p:stCondLst>
                            <p:childTnLst>
                              <p:par>
                                <p:cTn id="533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35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36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537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8" fill="hold">
                            <p:stCondLst>
                              <p:cond delay="500"/>
                            </p:stCondLst>
                            <p:childTnLst>
                              <p:par>
                                <p:cTn id="539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41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42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543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4" fill="hold">
                      <p:stCondLst>
                        <p:cond delay="indefinite"/>
                      </p:stCondLst>
                      <p:childTnLst>
                        <p:par>
                          <p:cTn id="545" fill="hold">
                            <p:stCondLst>
                              <p:cond delay="0"/>
                            </p:stCondLst>
                            <p:childTnLst>
                              <p:par>
                                <p:cTn id="546" nodeType="clickEffect" fill="hold" presetClass="entr" presetID="41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48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49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50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51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552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>
                            <p:stCondLst>
                              <p:cond delay="1050"/>
                            </p:stCondLst>
                            <p:childTnLst>
                              <p:par>
                                <p:cTn id="554" nodeType="afterEffect" fill="hold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id="555" dur="1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6" fill="hold">
                            <p:stCondLst>
                              <p:cond delay="2050"/>
                            </p:stCondLst>
                            <p:childTnLst>
                              <p:par>
                                <p:cTn id="557" nodeType="afterEffect" fill="hold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id="558" dur="1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9" fill="hold">
                            <p:stCondLst>
                              <p:cond delay="3050"/>
                            </p:stCondLst>
                            <p:childTnLst>
                              <p:par>
                                <p:cTn id="560" nodeType="afterEffect" fill="hold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id="561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2" fill="hold">
                            <p:stCondLst>
                              <p:cond delay="4050"/>
                            </p:stCondLst>
                            <p:childTnLst>
                              <p:par>
                                <p:cTn id="563" nodeType="afterEffect" fill="hold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id="564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>
                            <p:stCondLst>
                              <p:cond delay="5050"/>
                            </p:stCondLst>
                            <p:childTnLst>
                              <p:par>
                                <p:cTn id="566" nodeType="afterEffect" fill="hold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id="567" dur="1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8" fill="hold">
                            <p:stCondLst>
                              <p:cond delay="6050"/>
                            </p:stCondLst>
                            <p:childTnLst>
                              <p:par>
                                <p:cTn id="569" nodeType="afterEffect" fill="hold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id="570" dur="1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1" fill="hold">
                            <p:stCondLst>
                              <p:cond delay="7050"/>
                            </p:stCondLst>
                            <p:childTnLst>
                              <p:par>
                                <p:cTn id="572" nodeType="afterEffect" fill="hold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id="573" dur="1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4" fill="hold">
                            <p:stCondLst>
                              <p:cond delay="8050"/>
                            </p:stCondLst>
                            <p:childTnLst>
                              <p:par>
                                <p:cTn id="575" nodeType="afterEffect" fill="hold" presetClass="emph" presetID="35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 additive="repl">
                                        <p:cTn id="576" dur="1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7" fill="hold">
                      <p:stCondLst>
                        <p:cond delay="indefinite"/>
                      </p:stCondLst>
                      <p:childTnLst>
                        <p:par>
                          <p:cTn id="578" fill="hold">
                            <p:stCondLst>
                              <p:cond delay="0"/>
                            </p:stCondLst>
                            <p:childTnLst>
                              <p:par>
                                <p:cTn id="579" nodeType="click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81" dur="5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82" dur="5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583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4" fill="hold">
                      <p:stCondLst>
                        <p:cond delay="indefinite"/>
                      </p:stCondLst>
                      <p:childTnLst>
                        <p:par>
                          <p:cTn id="585" fill="hold">
                            <p:stCondLst>
                              <p:cond delay="0"/>
                            </p:stCondLst>
                            <p:childTnLst>
                              <p:par>
                                <p:cTn id="586" nodeType="click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88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89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59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1" fill="hold">
                      <p:stCondLst>
                        <p:cond delay="indefinite"/>
                      </p:stCondLst>
                      <p:childTnLst>
                        <p:par>
                          <p:cTn id="592" fill="hold">
                            <p:stCondLst>
                              <p:cond delay="0"/>
                            </p:stCondLst>
                            <p:childTnLst>
                              <p:par>
                                <p:cTn id="593" nodeType="click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95" dur="5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96" dur="5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59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8" fill="hold">
                      <p:stCondLst>
                        <p:cond delay="indefinite"/>
                      </p:stCondLst>
                      <p:childTnLst>
                        <p:par>
                          <p:cTn id="599" fill="hold">
                            <p:stCondLst>
                              <p:cond delay="0"/>
                            </p:stCondLst>
                            <p:childTnLst>
                              <p:par>
                                <p:cTn id="600" nodeType="click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02" dur="5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03" dur="5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604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5" fill="hold">
                      <p:stCondLst>
                        <p:cond delay="indefinite"/>
                      </p:stCondLst>
                      <p:childTnLst>
                        <p:par>
                          <p:cTn id="606" fill="hold">
                            <p:stCondLst>
                              <p:cond delay="0"/>
                            </p:stCondLst>
                            <p:childTnLst>
                              <p:par>
                                <p:cTn id="607" nodeType="click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09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10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611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2" fill="hold">
                      <p:stCondLst>
                        <p:cond delay="indefinite"/>
                      </p:stCondLst>
                      <p:childTnLst>
                        <p:par>
                          <p:cTn id="613" fill="hold">
                            <p:stCondLst>
                              <p:cond delay="0"/>
                            </p:stCondLst>
                            <p:childTnLst>
                              <p:par>
                                <p:cTn id="614" nodeType="click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16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17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618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9" fill="hold">
                      <p:stCondLst>
                        <p:cond delay="indefinite"/>
                      </p:stCondLst>
                      <p:childTnLst>
                        <p:par>
                          <p:cTn id="620" fill="hold">
                            <p:stCondLst>
                              <p:cond delay="0"/>
                            </p:stCondLst>
                            <p:childTnLst>
                              <p:par>
                                <p:cTn id="621" nodeType="click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23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24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625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6" fill="hold">
                      <p:stCondLst>
                        <p:cond delay="indefinite"/>
                      </p:stCondLst>
                      <p:childTnLst>
                        <p:par>
                          <p:cTn id="627" fill="hold">
                            <p:stCondLst>
                              <p:cond delay="0"/>
                            </p:stCondLst>
                            <p:childTnLst>
                              <p:par>
                                <p:cTn id="628" nodeType="click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30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31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632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3" fill="hold">
                      <p:stCondLst>
                        <p:cond delay="indefinite"/>
                      </p:stCondLst>
                      <p:childTnLst>
                        <p:par>
                          <p:cTn id="634" fill="hold">
                            <p:stCondLst>
                              <p:cond delay="0"/>
                            </p:stCondLst>
                            <p:childTnLst>
                              <p:par>
                                <p:cTn id="635" nodeType="click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37" dur="4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38" dur="4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639" dur="4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0" fill="hold">
                      <p:stCondLst>
                        <p:cond delay="indefinite"/>
                      </p:stCondLst>
                      <p:childTnLst>
                        <p:par>
                          <p:cTn id="641" fill="hold">
                            <p:stCondLst>
                              <p:cond delay="0"/>
                            </p:stCondLst>
                            <p:childTnLst>
                              <p:par>
                                <p:cTn id="642" nodeType="clickEffect" fill="hold" presetClass="emph" presetID="19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43" dur="4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5644e"/>
                                      </p:to>
                                    </p:animClr>
                                    <p:animClr clrSpc="rgb">
                                      <p:cBhvr>
                                        <p:cTn id="644" dur="4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644e"/>
                                      </p:to>
                                    </p:animClr>
                                    <p:set>
                                      <p:cBhvr>
                                        <p:cTn id="645" dur="4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6" dur="4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TextShape 1"/>
          <p:cNvSpPr txBox="1"/>
          <p:nvPr/>
        </p:nvSpPr>
        <p:spPr>
          <a:xfrm>
            <a:off x="1616400" y="639360"/>
            <a:ext cx="10945080" cy="1325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 fontScale="70000"/>
          </a:bodyPr>
          <a:p>
            <a:pPr>
              <a:lnSpc>
                <a:spcPct val="100000"/>
              </a:lnSpc>
            </a:pPr>
            <a:r>
              <a:rPr b="1" lang="ru-RU" sz="3600" spc="-1" strike="noStrike" cap="all">
                <a:solidFill>
                  <a:srgbClr val="4e3b30"/>
                </a:solidFill>
                <a:latin typeface="Franklin Gothic Medium"/>
              </a:rPr>
              <a:t>Кратчайший путь в данном графе : </a:t>
            </a:r>
            <a:r>
              <a:rPr b="1" lang="en-US" sz="3600" spc="-1" strike="noStrike" cap="all">
                <a:solidFill>
                  <a:srgbClr val="4e3b30"/>
                </a:solidFill>
                <a:latin typeface="Franklin Gothic Medium"/>
              </a:rPr>
              <a:t>ABDCE –</a:t>
            </a:r>
            <a:r>
              <a:rPr b="1" lang="ru-RU" sz="3600" spc="-1" strike="noStrike" cap="all">
                <a:solidFill>
                  <a:srgbClr val="4e3b30"/>
                </a:solidFill>
                <a:latin typeface="Franklin Gothic Medium"/>
              </a:rPr>
              <a:t> 10 км </a:t>
            </a:r>
            <a:br/>
            <a:r>
              <a:rPr b="1" lang="ru-RU" sz="3600" spc="-1" strike="noStrike" cap="all">
                <a:solidFill>
                  <a:srgbClr val="4e3b30"/>
                </a:solidFill>
                <a:latin typeface="Franklin Gothic Medium"/>
              </a:rPr>
              <a:t> </a:t>
            </a:r>
            <a:endParaRPr b="0" lang="ru-RU" sz="3600" spc="-1" strike="noStrike">
              <a:solidFill>
                <a:srgbClr val="000000"/>
              </a:solidFill>
              <a:latin typeface="Franklin Gothic Book"/>
            </a:endParaRPr>
          </a:p>
        </p:txBody>
      </p:sp>
      <p:graphicFrame>
        <p:nvGraphicFramePr>
          <p:cNvPr id="243" name="Table 2"/>
          <p:cNvGraphicFramePr/>
          <p:nvPr/>
        </p:nvGraphicFramePr>
        <p:xfrm>
          <a:off x="1398240" y="1710000"/>
          <a:ext cx="4183560" cy="3574440"/>
        </p:xfrm>
        <a:graphic>
          <a:graphicData uri="http://schemas.openxmlformats.org/drawingml/2006/table">
            <a:tbl>
              <a:tblPr/>
              <a:tblGrid>
                <a:gridCol w="696960"/>
                <a:gridCol w="696960"/>
                <a:gridCol w="696960"/>
                <a:gridCol w="696960"/>
                <a:gridCol w="696960"/>
                <a:gridCol w="698760"/>
              </a:tblGrid>
              <a:tr h="501480"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B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D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E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6426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0148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B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426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426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D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4368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E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244" name="CustomShape 3"/>
          <p:cNvSpPr/>
          <p:nvPr/>
        </p:nvSpPr>
        <p:spPr>
          <a:xfrm>
            <a:off x="5992560" y="2139120"/>
            <a:ext cx="511200" cy="65268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Franklin Gothic Book"/>
              </a:rPr>
              <a:t>A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45" name="CustomShape 4"/>
          <p:cNvSpPr/>
          <p:nvPr/>
        </p:nvSpPr>
        <p:spPr>
          <a:xfrm>
            <a:off x="8975160" y="1255320"/>
            <a:ext cx="511200" cy="65268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Franklin Gothic Book"/>
              </a:rPr>
              <a:t>B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46" name="CustomShape 5"/>
          <p:cNvSpPr/>
          <p:nvPr/>
        </p:nvSpPr>
        <p:spPr>
          <a:xfrm>
            <a:off x="8730360" y="3911400"/>
            <a:ext cx="511200" cy="65268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Franklin Gothic Book"/>
              </a:rPr>
              <a:t>C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47" name="CustomShape 6"/>
          <p:cNvSpPr/>
          <p:nvPr/>
        </p:nvSpPr>
        <p:spPr>
          <a:xfrm>
            <a:off x="9231120" y="6025320"/>
            <a:ext cx="511200" cy="65268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Franklin Gothic Book"/>
              </a:rPr>
              <a:t>E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48" name="CustomShape 7"/>
          <p:cNvSpPr/>
          <p:nvPr/>
        </p:nvSpPr>
        <p:spPr>
          <a:xfrm>
            <a:off x="11593440" y="3259080"/>
            <a:ext cx="511200" cy="65268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Franklin Gothic Book"/>
              </a:rPr>
              <a:t>D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49" name="Line 8"/>
          <p:cNvSpPr/>
          <p:nvPr/>
        </p:nvSpPr>
        <p:spPr>
          <a:xfrm flipV="1">
            <a:off x="6514920" y="1533600"/>
            <a:ext cx="2471040" cy="883440"/>
          </a:xfrm>
          <a:prstGeom prst="line">
            <a:avLst/>
          </a:prstGeom>
          <a:ln w="5715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0" name="Line 9"/>
          <p:cNvSpPr/>
          <p:nvPr/>
        </p:nvSpPr>
        <p:spPr>
          <a:xfrm>
            <a:off x="6501240" y="2587320"/>
            <a:ext cx="2283480" cy="1490760"/>
          </a:xfrm>
          <a:prstGeom prst="line">
            <a:avLst/>
          </a:prstGeom>
          <a:ln w="5715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1" name="Line 10"/>
          <p:cNvSpPr/>
          <p:nvPr/>
        </p:nvSpPr>
        <p:spPr>
          <a:xfrm flipH="1">
            <a:off x="8985960" y="1908360"/>
            <a:ext cx="244800" cy="2002680"/>
          </a:xfrm>
          <a:prstGeom prst="line">
            <a:avLst/>
          </a:prstGeom>
          <a:ln w="5715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2" name="Line 11"/>
          <p:cNvSpPr/>
          <p:nvPr/>
        </p:nvSpPr>
        <p:spPr>
          <a:xfrm flipV="1">
            <a:off x="9667440" y="3816360"/>
            <a:ext cx="2000520" cy="2304360"/>
          </a:xfrm>
          <a:prstGeom prst="line">
            <a:avLst/>
          </a:prstGeom>
          <a:ln w="5715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3" name="Line 12"/>
          <p:cNvSpPr/>
          <p:nvPr/>
        </p:nvSpPr>
        <p:spPr>
          <a:xfrm>
            <a:off x="9486720" y="1749600"/>
            <a:ext cx="2181240" cy="1604880"/>
          </a:xfrm>
          <a:prstGeom prst="line">
            <a:avLst/>
          </a:prstGeom>
          <a:ln w="5715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4" name="Line 13"/>
          <p:cNvSpPr/>
          <p:nvPr/>
        </p:nvSpPr>
        <p:spPr>
          <a:xfrm flipV="1">
            <a:off x="9230760" y="3585240"/>
            <a:ext cx="2362320" cy="604080"/>
          </a:xfrm>
          <a:prstGeom prst="line">
            <a:avLst/>
          </a:prstGeom>
          <a:ln w="5715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5" name="Line 14"/>
          <p:cNvSpPr/>
          <p:nvPr/>
        </p:nvSpPr>
        <p:spPr>
          <a:xfrm>
            <a:off x="6504120" y="2465280"/>
            <a:ext cx="5088960" cy="1071000"/>
          </a:xfrm>
          <a:prstGeom prst="line">
            <a:avLst/>
          </a:prstGeom>
          <a:ln w="5715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6" name="Line 15"/>
          <p:cNvSpPr/>
          <p:nvPr/>
        </p:nvSpPr>
        <p:spPr>
          <a:xfrm flipH="1" flipV="1">
            <a:off x="9108360" y="4572000"/>
            <a:ext cx="378360" cy="1452960"/>
          </a:xfrm>
          <a:prstGeom prst="line">
            <a:avLst/>
          </a:prstGeom>
          <a:ln w="5715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7" name="Line 16"/>
          <p:cNvSpPr/>
          <p:nvPr/>
        </p:nvSpPr>
        <p:spPr>
          <a:xfrm flipH="1" flipV="1">
            <a:off x="6429240" y="2696400"/>
            <a:ext cx="2876760" cy="3405240"/>
          </a:xfrm>
          <a:prstGeom prst="line">
            <a:avLst/>
          </a:prstGeom>
          <a:ln w="5715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8" name="CustomShape 17"/>
          <p:cNvSpPr/>
          <p:nvPr/>
        </p:nvSpPr>
        <p:spPr>
          <a:xfrm>
            <a:off x="7361640" y="1306800"/>
            <a:ext cx="50580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7030a0"/>
                </a:solidFill>
                <a:latin typeface="Franklin Gothic Book"/>
              </a:rPr>
              <a:t>2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59" name="CustomShape 18"/>
          <p:cNvSpPr/>
          <p:nvPr/>
        </p:nvSpPr>
        <p:spPr>
          <a:xfrm>
            <a:off x="9116280" y="1984680"/>
            <a:ext cx="50580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7030a0"/>
                </a:solidFill>
                <a:latin typeface="Franklin Gothic Book"/>
              </a:rPr>
              <a:t>9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60" name="CustomShape 19"/>
          <p:cNvSpPr/>
          <p:nvPr/>
        </p:nvSpPr>
        <p:spPr>
          <a:xfrm>
            <a:off x="7924320" y="2185200"/>
            <a:ext cx="50580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7030a0"/>
                </a:solidFill>
                <a:latin typeface="Franklin Gothic Book"/>
              </a:rPr>
              <a:t>8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61" name="CustomShape 20"/>
          <p:cNvSpPr/>
          <p:nvPr/>
        </p:nvSpPr>
        <p:spPr>
          <a:xfrm>
            <a:off x="7827480" y="3067200"/>
            <a:ext cx="735120" cy="130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7030a0"/>
                </a:solidFill>
                <a:latin typeface="Franklin Gothic Book"/>
              </a:rPr>
              <a:t>10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62" name="CustomShape 21"/>
          <p:cNvSpPr/>
          <p:nvPr/>
        </p:nvSpPr>
        <p:spPr>
          <a:xfrm>
            <a:off x="7361640" y="4449240"/>
            <a:ext cx="77328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7030a0"/>
                </a:solidFill>
                <a:latin typeface="Franklin Gothic Book"/>
              </a:rPr>
              <a:t>16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63" name="CustomShape 22"/>
          <p:cNvSpPr/>
          <p:nvPr/>
        </p:nvSpPr>
        <p:spPr>
          <a:xfrm>
            <a:off x="10577520" y="4975200"/>
            <a:ext cx="77040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7030a0"/>
                </a:solidFill>
                <a:latin typeface="Franklin Gothic Book"/>
              </a:rPr>
              <a:t>11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64" name="CustomShape 23"/>
          <p:cNvSpPr/>
          <p:nvPr/>
        </p:nvSpPr>
        <p:spPr>
          <a:xfrm>
            <a:off x="9683640" y="3402000"/>
            <a:ext cx="50580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7030a0"/>
                </a:solidFill>
                <a:latin typeface="Franklin Gothic Book"/>
              </a:rPr>
              <a:t>3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65" name="CustomShape 24"/>
          <p:cNvSpPr/>
          <p:nvPr/>
        </p:nvSpPr>
        <p:spPr>
          <a:xfrm>
            <a:off x="10324440" y="1710000"/>
            <a:ext cx="50580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7030a0"/>
                </a:solidFill>
                <a:latin typeface="Franklin Gothic Book"/>
              </a:rPr>
              <a:t>1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66" name="CustomShape 25"/>
          <p:cNvSpPr/>
          <p:nvPr/>
        </p:nvSpPr>
        <p:spPr>
          <a:xfrm>
            <a:off x="9268560" y="4781520"/>
            <a:ext cx="50580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4000" spc="-1" strike="noStrike">
                <a:solidFill>
                  <a:srgbClr val="7030a0"/>
                </a:solidFill>
                <a:latin typeface="Franklin Gothic Book"/>
              </a:rPr>
              <a:t>4</a:t>
            </a:r>
            <a:endParaRPr b="0" lang="ru-RU" sz="4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47" dur="indefinite" restart="never" nodeType="tmRoot">
          <p:childTnLst>
            <p:seq>
              <p:cTn id="648" dur="indefinite" nodeType="mainSeq">
                <p:childTnLst>
                  <p:par>
                    <p:cTn id="649" fill="hold">
                      <p:stCondLst>
                        <p:cond delay="0"/>
                      </p:stCondLst>
                      <p:childTnLst>
                        <p:par>
                          <p:cTn id="650" fill="hold">
                            <p:stCondLst>
                              <p:cond delay="0"/>
                            </p:stCondLst>
                            <p:childTnLst>
                              <p:par>
                                <p:cTn id="651" nodeType="with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53" dur="5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54" dur="5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655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6" fill="hold">
                      <p:stCondLst>
                        <p:cond delay="indefinite"/>
                      </p:stCondLst>
                      <p:childTnLst>
                        <p:par>
                          <p:cTn id="657" fill="hold">
                            <p:stCondLst>
                              <p:cond delay="0"/>
                            </p:stCondLst>
                            <p:childTnLst>
                              <p:par>
                                <p:cTn id="658" nodeType="clickEffect" fill="hold" presetClass="entr" presetID="4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60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61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62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36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663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4" nodeType="withEffect" fill="hold" presetClass="entr" presetID="4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66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67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68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36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669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0" nodeType="withEffect" fill="hold" presetClass="entr" presetID="4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72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73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74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36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675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6" nodeType="withEffect" fill="hold" presetClass="entr" presetID="4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78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79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80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36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681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2" nodeType="withEffect" fill="hold" presetClass="entr" presetID="4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84" dur="5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85" dur="5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86" dur="5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36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687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8" nodeType="withEffect" fill="hold" presetClass="entr" presetID="4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90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91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92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36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693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4" nodeType="withEffect" fill="hold" presetClass="entr" presetID="4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96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97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98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36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699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0" nodeType="withEffect" fill="hold" presetClass="entr" presetID="4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02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03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04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36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705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6" nodeType="withEffect" fill="hold" presetClass="entr" presetID="4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08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09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10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36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711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2" nodeType="withEffect" fill="hold" presetClass="entr" presetID="4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14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15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16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36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717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8" nodeType="withEffect" fill="hold" presetClass="entr" presetID="4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20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21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22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36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723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4" nodeType="withEffect" fill="hold" presetClass="entr" presetID="4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26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27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28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36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729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0" nodeType="withEffect" fill="hold" presetClass="entr" presetID="4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32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33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34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36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735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6" nodeType="withEffect" fill="hold" presetClass="entr" presetID="4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38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39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40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36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741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2" nodeType="withEffect" fill="hold" presetClass="entr" presetID="4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44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45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46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36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747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8" nodeType="withEffect" fill="hold" presetClass="entr" presetID="4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50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51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52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36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753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4" nodeType="withEffect" fill="hold" presetClass="entr" presetID="4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56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57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58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36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759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0" nodeType="withEffect" fill="hold" presetClass="entr" presetID="4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62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63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64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36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765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6" nodeType="withEffect" fill="hold" presetClass="entr" presetID="4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68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69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70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36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771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2" nodeType="withEffect" fill="hold" presetClass="entr" presetID="4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74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75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76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36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777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8" nodeType="withEffect" fill="hold" presetClass="entr" presetID="4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80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81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82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36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783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4" nodeType="withEffect" fill="hold" presetClass="entr" presetID="4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86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87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88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36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789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0" nodeType="withEffect" fill="hold" presetClass="entr" presetID="4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92" dur="5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93" dur="5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94" dur="5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36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795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6" fill="hold">
                            <p:stCondLst>
                              <p:cond delay="500"/>
                            </p:stCondLst>
                            <p:childTnLst>
                              <p:par>
                                <p:cTn id="797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99" dur="3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00" dur="3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801" dur="3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2" fill="hold">
                            <p:stCondLst>
                              <p:cond delay="3500"/>
                            </p:stCondLst>
                            <p:childTnLst>
                              <p:par>
                                <p:cTn id="803" nodeType="afterEffect" fill="hold" presetClass="emph" presetID="3" presetSubtype="2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804" dur="2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5644e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TextShape 1"/>
          <p:cNvSpPr txBox="1"/>
          <p:nvPr/>
        </p:nvSpPr>
        <p:spPr>
          <a:xfrm>
            <a:off x="1640160" y="395640"/>
            <a:ext cx="8911440" cy="1280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3600" spc="-1" strike="noStrike" cap="all">
                <a:solidFill>
                  <a:srgbClr val="4e3b30"/>
                </a:solidFill>
                <a:latin typeface="Franklin Gothic Medium"/>
              </a:rPr>
              <a:t>Задача из демоверсии ГИА по информатике и ИКТ 201</a:t>
            </a:r>
            <a:r>
              <a:rPr b="1" lang="en-US" sz="3600" spc="-1" strike="noStrike" cap="all">
                <a:solidFill>
                  <a:srgbClr val="4e3b30"/>
                </a:solidFill>
                <a:latin typeface="Franklin Gothic Medium"/>
              </a:rPr>
              <a:t>5</a:t>
            </a:r>
            <a:r>
              <a:rPr b="1" lang="ru-RU" sz="3600" spc="-1" strike="noStrike" cap="all">
                <a:solidFill>
                  <a:srgbClr val="4e3b30"/>
                </a:solidFill>
                <a:latin typeface="Franklin Gothic Medium"/>
              </a:rPr>
              <a:t> года:</a:t>
            </a:r>
            <a:endParaRPr b="0" lang="ru-RU" sz="3600" spc="-1" strike="noStrike">
              <a:solidFill>
                <a:srgbClr val="000000"/>
              </a:solidFill>
              <a:latin typeface="Franklin Gothic Book"/>
            </a:endParaRPr>
          </a:p>
        </p:txBody>
      </p:sp>
      <p:pic>
        <p:nvPicPr>
          <p:cNvPr id="268" name="Рисунок 2" descr=""/>
          <p:cNvPicPr/>
          <p:nvPr/>
        </p:nvPicPr>
        <p:blipFill>
          <a:blip r:embed="rId1"/>
          <a:stretch/>
        </p:blipFill>
        <p:spPr>
          <a:xfrm>
            <a:off x="1809720" y="1676520"/>
            <a:ext cx="9486360" cy="4898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05" dur="indefinite" restart="never" nodeType="tmRoot">
          <p:childTnLst>
            <p:seq>
              <p:cTn id="806" dur="indefinite" nodeType="mainSeq">
                <p:childTnLst>
                  <p:par>
                    <p:cTn id="807" fill="hold">
                      <p:stCondLst>
                        <p:cond delay="0"/>
                      </p:stCondLst>
                      <p:childTnLst>
                        <p:par>
                          <p:cTn id="808" fill="hold">
                            <p:stCondLst>
                              <p:cond delay="0"/>
                            </p:stCondLst>
                            <p:childTnLst>
                              <p:par>
                                <p:cTn id="809" nodeType="after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11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12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3" fill="hold">
                            <p:stCondLst>
                              <p:cond delay="500"/>
                            </p:stCondLst>
                            <p:childTnLst>
                              <p:par>
                                <p:cTn id="814" nodeType="after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16"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17" dur="1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18" dur="1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TextShape 1"/>
          <p:cNvSpPr txBox="1"/>
          <p:nvPr/>
        </p:nvSpPr>
        <p:spPr>
          <a:xfrm>
            <a:off x="402480" y="457200"/>
            <a:ext cx="11581920" cy="840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3600" spc="-1" strike="noStrike" cap="all">
                <a:solidFill>
                  <a:srgbClr val="4e3b30"/>
                </a:solidFill>
                <a:latin typeface="Franklin Gothic Medium"/>
              </a:rPr>
              <a:t>Решение:</a:t>
            </a:r>
            <a:endParaRPr b="0" lang="ru-RU" sz="3600" spc="-1" strike="noStrike">
              <a:solidFill>
                <a:srgbClr val="000000"/>
              </a:solidFill>
              <a:latin typeface="Franklin Gothic Book"/>
            </a:endParaRPr>
          </a:p>
        </p:txBody>
      </p:sp>
      <p:pic>
        <p:nvPicPr>
          <p:cNvPr id="270" name="Рисунок 2" descr=""/>
          <p:cNvPicPr/>
          <p:nvPr/>
        </p:nvPicPr>
        <p:blipFill>
          <a:blip r:embed="rId1"/>
          <a:stretch/>
        </p:blipFill>
        <p:spPr>
          <a:xfrm>
            <a:off x="2593080" y="1449720"/>
            <a:ext cx="5686920" cy="5030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19" dur="indefinite" restart="never" nodeType="tmRoot">
          <p:childTnLst>
            <p:seq>
              <p:cTn id="820" dur="indefinite" nodeType="mainSeq">
                <p:childTnLst>
                  <p:par>
                    <p:cTn id="821" fill="hold">
                      <p:stCondLst>
                        <p:cond delay="0"/>
                      </p:stCondLst>
                      <p:childTnLst>
                        <p:par>
                          <p:cTn id="822" fill="hold">
                            <p:stCondLst>
                              <p:cond delay="0"/>
                            </p:stCondLst>
                            <p:childTnLst>
                              <p:par>
                                <p:cTn id="823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25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26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827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8" nodeType="with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30" dur="1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31" dur="1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32" dur="1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833"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TextShape 1"/>
          <p:cNvSpPr txBox="1"/>
          <p:nvPr/>
        </p:nvSpPr>
        <p:spPr>
          <a:xfrm>
            <a:off x="1811520" y="281160"/>
            <a:ext cx="8911440" cy="1280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3600" spc="-1" strike="noStrike" cap="all">
                <a:solidFill>
                  <a:srgbClr val="4e3b30"/>
                </a:solidFill>
                <a:latin typeface="Franklin Gothic Medium"/>
              </a:rPr>
              <a:t>Задача из демоверсии ЕГЭ по информатике и ИКТ 201</a:t>
            </a:r>
            <a:r>
              <a:rPr b="1" lang="en-US" sz="3600" spc="-1" strike="noStrike" cap="all">
                <a:solidFill>
                  <a:srgbClr val="4e3b30"/>
                </a:solidFill>
                <a:latin typeface="Franklin Gothic Medium"/>
              </a:rPr>
              <a:t>5</a:t>
            </a:r>
            <a:r>
              <a:rPr b="1" lang="ru-RU" sz="3600" spc="-1" strike="noStrike" cap="all">
                <a:solidFill>
                  <a:srgbClr val="4e3b30"/>
                </a:solidFill>
                <a:latin typeface="Franklin Gothic Medium"/>
              </a:rPr>
              <a:t> года:</a:t>
            </a:r>
            <a:endParaRPr b="0" lang="ru-RU" sz="3600" spc="-1" strike="noStrike">
              <a:solidFill>
                <a:srgbClr val="000000"/>
              </a:solidFill>
              <a:latin typeface="Franklin Gothic Book"/>
            </a:endParaRPr>
          </a:p>
        </p:txBody>
      </p:sp>
      <p:pic>
        <p:nvPicPr>
          <p:cNvPr id="272" name="Рисунок 2" descr=""/>
          <p:cNvPicPr/>
          <p:nvPr/>
        </p:nvPicPr>
        <p:blipFill>
          <a:blip r:embed="rId1"/>
          <a:stretch/>
        </p:blipFill>
        <p:spPr>
          <a:xfrm>
            <a:off x="1811520" y="1562040"/>
            <a:ext cx="8568360" cy="4724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34" dur="indefinite" restart="never" nodeType="tmRoot">
          <p:childTnLst>
            <p:seq>
              <p:cTn id="835" dur="indefinite" nodeType="mainSeq">
                <p:childTnLst>
                  <p:par>
                    <p:cTn id="836" fill="hold">
                      <p:stCondLst>
                        <p:cond delay="0"/>
                      </p:stCondLst>
                      <p:childTnLst>
                        <p:par>
                          <p:cTn id="837" fill="hold">
                            <p:stCondLst>
                              <p:cond delay="0"/>
                            </p:stCondLst>
                            <p:childTnLst>
                              <p:par>
                                <p:cTn id="838" nodeType="afterEffect" fill="hold" presetClass="entr" presetID="17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40" dur="5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41" dur="5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2" fill="hold">
                            <p:stCondLst>
                              <p:cond delay="500"/>
                            </p:stCondLst>
                            <p:childTnLst>
                              <p:par>
                                <p:cTn id="843" nodeType="after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45" dur="1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46" dur="1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47" dur="1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TextShape 1"/>
          <p:cNvSpPr txBox="1"/>
          <p:nvPr/>
        </p:nvSpPr>
        <p:spPr>
          <a:xfrm>
            <a:off x="402480" y="457200"/>
            <a:ext cx="11581920" cy="840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3600" spc="-1" strike="noStrike" cap="all">
                <a:solidFill>
                  <a:srgbClr val="4e3b30"/>
                </a:solidFill>
                <a:latin typeface="Franklin Gothic Medium"/>
              </a:rPr>
              <a:t>Решение:</a:t>
            </a:r>
            <a:endParaRPr b="0" lang="ru-RU" sz="3600" spc="-1" strike="noStrike">
              <a:solidFill>
                <a:srgbClr val="000000"/>
              </a:solidFill>
              <a:latin typeface="Franklin Gothic Book"/>
            </a:endParaRPr>
          </a:p>
        </p:txBody>
      </p:sp>
      <p:pic>
        <p:nvPicPr>
          <p:cNvPr id="274" name="Рисунок 2" descr=""/>
          <p:cNvPicPr/>
          <p:nvPr/>
        </p:nvPicPr>
        <p:blipFill>
          <a:blip r:embed="rId1"/>
          <a:stretch/>
        </p:blipFill>
        <p:spPr>
          <a:xfrm>
            <a:off x="1316520" y="1473480"/>
            <a:ext cx="10313640" cy="3746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48" dur="indefinite" restart="never" nodeType="tmRoot">
          <p:childTnLst>
            <p:seq>
              <p:cTn id="849" dur="indefinite" nodeType="mainSeq">
                <p:childTnLst>
                  <p:par>
                    <p:cTn id="850" fill="hold">
                      <p:stCondLst>
                        <p:cond delay="0"/>
                      </p:stCondLst>
                      <p:childTnLst>
                        <p:par>
                          <p:cTn id="851" fill="hold">
                            <p:stCondLst>
                              <p:cond delay="0"/>
                            </p:stCondLst>
                            <p:childTnLst>
                              <p:par>
                                <p:cTn id="852" nodeType="after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54"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55" dur="1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56" dur="1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7" nodeType="with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59" dur="1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60" dur="1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61" dur="1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862" dur="1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Рисунок 4" descr="&amp;vcy;&amp;ycy;&amp;bcy;&amp;ocy;&amp;rcy; &amp;pcy;&amp;ucy;&amp;tcy;&amp;icy;"/>
          <p:cNvPicPr/>
          <p:nvPr/>
        </p:nvPicPr>
        <p:blipFill>
          <a:blip r:embed="rId1"/>
          <a:stretch/>
        </p:blipFill>
        <p:spPr>
          <a:xfrm>
            <a:off x="-380880" y="0"/>
            <a:ext cx="12572640" cy="6857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TextShape 1"/>
          <p:cNvSpPr txBox="1"/>
          <p:nvPr/>
        </p:nvSpPr>
        <p:spPr>
          <a:xfrm>
            <a:off x="402480" y="457200"/>
            <a:ext cx="11581920" cy="840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3600" spc="-1" strike="noStrike" cap="all">
                <a:solidFill>
                  <a:srgbClr val="4e3b30"/>
                </a:solidFill>
                <a:latin typeface="Franklin Gothic Medium"/>
              </a:rPr>
              <a:t>Подведем итоги:</a:t>
            </a:r>
            <a:endParaRPr b="0" lang="ru-RU" sz="36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76" name="CustomShape 2"/>
          <p:cNvSpPr/>
          <p:nvPr/>
        </p:nvSpPr>
        <p:spPr>
          <a:xfrm>
            <a:off x="1240920" y="1660680"/>
            <a:ext cx="10950840" cy="350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1" lang="ru-RU" sz="3200" spc="-1" strike="noStrike">
                <a:solidFill>
                  <a:srgbClr val="000000"/>
                </a:solidFill>
                <a:latin typeface="Franklin Gothic Book"/>
              </a:rPr>
              <a:t>Мы узнали, что такое граф</a:t>
            </a:r>
            <a:endParaRPr b="0" lang="ru-RU" sz="32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1" lang="ru-RU" sz="3200" spc="-1" strike="noStrike">
                <a:solidFill>
                  <a:srgbClr val="000000"/>
                </a:solidFill>
                <a:latin typeface="Franklin Gothic Book"/>
              </a:rPr>
              <a:t>Можем классифицировать графы </a:t>
            </a:r>
            <a:endParaRPr b="0" lang="ru-RU" sz="3200" spc="-1" strike="noStrike">
              <a:latin typeface="Arial"/>
            </a:endParaRPr>
          </a:p>
          <a:p>
            <a:pPr marL="441360">
              <a:lnSpc>
                <a:spcPct val="100000"/>
              </a:lnSpc>
            </a:pPr>
            <a:r>
              <a:rPr b="1" lang="ru-RU" sz="3200" spc="-1" strike="noStrike">
                <a:solidFill>
                  <a:srgbClr val="000000"/>
                </a:solidFill>
                <a:latin typeface="Franklin Gothic Book"/>
              </a:rPr>
              <a:t>по типам: ориентированный, неориентированный</a:t>
            </a:r>
            <a:endParaRPr b="0" lang="ru-RU" sz="32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1" lang="ru-RU" sz="3200" spc="-1" strike="noStrike">
                <a:solidFill>
                  <a:srgbClr val="000000"/>
                </a:solidFill>
                <a:latin typeface="Franklin Gothic Book"/>
              </a:rPr>
              <a:t>Можем на основе табличной информационной модели  построить  граф и определить все пути в нем</a:t>
            </a:r>
            <a:endParaRPr b="0" lang="ru-RU" sz="32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1" lang="ru-RU" sz="3200" spc="-1" strike="noStrike">
                <a:solidFill>
                  <a:srgbClr val="000000"/>
                </a:solidFill>
                <a:latin typeface="Franklin Gothic Book"/>
              </a:rPr>
              <a:t>На основе анализа всех путей в графе мы можем делать заключение о том, какой путь самый короткий.</a:t>
            </a:r>
            <a:endParaRPr b="0" lang="ru-RU" sz="3200" spc="-1" strike="noStrike">
              <a:latin typeface="Arial"/>
            </a:endParaRPr>
          </a:p>
        </p:txBody>
      </p:sp>
      <p:pic>
        <p:nvPicPr>
          <p:cNvPr id="277" name="Рисунок 4" descr=""/>
          <p:cNvPicPr/>
          <p:nvPr/>
        </p:nvPicPr>
        <p:blipFill>
          <a:blip r:embed="rId1"/>
          <a:stretch/>
        </p:blipFill>
        <p:spPr>
          <a:xfrm>
            <a:off x="8859240" y="51840"/>
            <a:ext cx="1944000" cy="3706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63" dur="indefinite" restart="never" nodeType="tmRoot">
          <p:childTnLst>
            <p:seq>
              <p:cTn id="864" dur="indefinite" nodeType="mainSeq">
                <p:childTnLst>
                  <p:par>
                    <p:cTn id="865" fill="hold">
                      <p:stCondLst>
                        <p:cond delay="0"/>
                      </p:stCondLst>
                      <p:childTnLst>
                        <p:par>
                          <p:cTn id="866" fill="hold">
                            <p:stCondLst>
                              <p:cond delay="0"/>
                            </p:stCondLst>
                            <p:childTnLst>
                              <p:par>
                                <p:cTn id="867" nodeType="after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869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0" fill="hold">
                            <p:stCondLst>
                              <p:cond delay="500"/>
                            </p:stCondLst>
                            <p:childTnLst>
                              <p:par>
                                <p:cTn id="871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73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74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875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7" nodeType="afterEffect" fill="hold" presetClass="emph" presetID="32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84" nodeType="after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86" dur="1000"/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87" dur="1000" fill="hold"/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88" dur="1000" fill="hold"/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9" fill="hold">
                      <p:stCondLst>
                        <p:cond delay="indefinite"/>
                      </p:stCondLst>
                      <p:childTnLst>
                        <p:par>
                          <p:cTn id="890" fill="hold">
                            <p:stCondLst>
                              <p:cond delay="0"/>
                            </p:stCondLst>
                            <p:childTnLst>
                              <p:par>
                                <p:cTn id="891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93" dur="1000"/>
                                        <p:tgtEl>
                                          <p:spTgt spid="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94" dur="1000" fill="hold"/>
                                        <p:tgtEl>
                                          <p:spTgt spid="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95" dur="1000" fill="hold"/>
                                        <p:tgtEl>
                                          <p:spTgt spid="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6" fill="hold">
                      <p:stCondLst>
                        <p:cond delay="indefinite"/>
                      </p:stCondLst>
                      <p:childTnLst>
                        <p:par>
                          <p:cTn id="897" fill="hold">
                            <p:stCondLst>
                              <p:cond delay="0"/>
                            </p:stCondLst>
                            <p:childTnLst>
                              <p:par>
                                <p:cTn id="898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00" dur="1000"/>
                                        <p:tgtEl>
                                          <p:spTgt spid="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901" dur="1000" fill="hold"/>
                                        <p:tgtEl>
                                          <p:spTgt spid="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02" dur="1000" fill="hold"/>
                                        <p:tgtEl>
                                          <p:spTgt spid="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3" fill="hold">
                      <p:stCondLst>
                        <p:cond delay="indefinite"/>
                      </p:stCondLst>
                      <p:childTnLst>
                        <p:par>
                          <p:cTn id="904" fill="hold">
                            <p:stCondLst>
                              <p:cond delay="0"/>
                            </p:stCondLst>
                            <p:childTnLst>
                              <p:par>
                                <p:cTn id="905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07" dur="1000"/>
                                        <p:tgtEl>
                                          <p:spTgt spid="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908" dur="1000" fill="hold"/>
                                        <p:tgtEl>
                                          <p:spTgt spid="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09" dur="1000" fill="hold"/>
                                        <p:tgtEl>
                                          <p:spTgt spid="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0" fill="hold">
                      <p:stCondLst>
                        <p:cond delay="indefinite"/>
                      </p:stCondLst>
                      <p:childTnLst>
                        <p:par>
                          <p:cTn id="911" fill="hold">
                            <p:stCondLst>
                              <p:cond delay="0"/>
                            </p:stCondLst>
                            <p:childTnLst>
                              <p:par>
                                <p:cTn id="912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14" dur="1000"/>
                                        <p:tgtEl>
                                          <p:spTgt spid="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915" dur="1000" fill="hold"/>
                                        <p:tgtEl>
                                          <p:spTgt spid="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16" dur="1000" fill="hold"/>
                                        <p:tgtEl>
                                          <p:spTgt spid="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TextShape 1"/>
          <p:cNvSpPr txBox="1"/>
          <p:nvPr/>
        </p:nvSpPr>
        <p:spPr>
          <a:xfrm>
            <a:off x="0" y="433440"/>
            <a:ext cx="12191760" cy="1280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6000" spc="-1" strike="noStrike" cap="all">
                <a:solidFill>
                  <a:srgbClr val="4e3b30"/>
                </a:solidFill>
                <a:latin typeface="Times New Roman"/>
              </a:rPr>
              <a:t>Критерии оценивания</a:t>
            </a:r>
            <a:br/>
            <a:endParaRPr b="0" lang="ru-RU" sz="60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79" name="CustomShape 2"/>
          <p:cNvSpPr/>
          <p:nvPr/>
        </p:nvSpPr>
        <p:spPr>
          <a:xfrm>
            <a:off x="1733400" y="1710000"/>
            <a:ext cx="10191240" cy="283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6000" spc="-1" strike="noStrike">
                <a:solidFill>
                  <a:srgbClr val="000000"/>
                </a:solidFill>
                <a:latin typeface="Times New Roman"/>
              </a:rPr>
              <a:t>35 – 25 баллов – </a:t>
            </a:r>
            <a:r>
              <a:rPr b="0" lang="ru-RU" sz="6000" spc="-1" strike="noStrike">
                <a:solidFill>
                  <a:srgbClr val="000000"/>
                </a:solidFill>
                <a:latin typeface="Times New Roman"/>
              </a:rPr>
              <a:t>	</a:t>
            </a:r>
            <a:r>
              <a:rPr b="0" lang="ru-RU" sz="6000" spc="-1" strike="noStrike">
                <a:solidFill>
                  <a:srgbClr val="000000"/>
                </a:solidFill>
                <a:latin typeface="Times New Roman"/>
              </a:rPr>
              <a:t>«5»</a:t>
            </a:r>
            <a:br/>
            <a:r>
              <a:rPr b="0" lang="ru-RU" sz="6000" spc="-1" strike="noStrike">
                <a:solidFill>
                  <a:srgbClr val="000000"/>
                </a:solidFill>
                <a:latin typeface="Times New Roman"/>
              </a:rPr>
              <a:t>24 – 14 баллов – </a:t>
            </a:r>
            <a:r>
              <a:rPr b="0" lang="ru-RU" sz="6000" spc="-1" strike="noStrike">
                <a:solidFill>
                  <a:srgbClr val="000000"/>
                </a:solidFill>
                <a:latin typeface="Times New Roman"/>
              </a:rPr>
              <a:t>	</a:t>
            </a:r>
            <a:r>
              <a:rPr b="0" lang="ru-RU" sz="6000" spc="-1" strike="noStrike">
                <a:solidFill>
                  <a:srgbClr val="000000"/>
                </a:solidFill>
                <a:latin typeface="Times New Roman"/>
              </a:rPr>
              <a:t>«4»</a:t>
            </a:r>
            <a:br/>
            <a:r>
              <a:rPr b="0" lang="ru-RU" sz="6000" spc="-1" strike="noStrike">
                <a:solidFill>
                  <a:srgbClr val="000000"/>
                </a:solidFill>
                <a:latin typeface="Times New Roman"/>
              </a:rPr>
              <a:t>менее 14 баллов – «3»</a:t>
            </a:r>
            <a:endParaRPr b="0" lang="ru-RU" sz="6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TextShape 1"/>
          <p:cNvSpPr txBox="1"/>
          <p:nvPr/>
        </p:nvSpPr>
        <p:spPr>
          <a:xfrm>
            <a:off x="1988640" y="395640"/>
            <a:ext cx="8911440" cy="1280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 fontScale="73000"/>
          </a:bodyPr>
          <a:p>
            <a:pPr>
              <a:lnSpc>
                <a:spcPct val="100000"/>
              </a:lnSpc>
            </a:pPr>
            <a:r>
              <a:rPr b="1" lang="ru-RU" sz="3600" spc="-1" strike="noStrike" u="sng" cap="all">
                <a:solidFill>
                  <a:srgbClr val="4e3b30"/>
                </a:solidFill>
                <a:uFillTx/>
                <a:latin typeface="Franklin Gothic Medium"/>
              </a:rPr>
              <a:t>Домашнее задание:</a:t>
            </a:r>
            <a:br/>
            <a:r>
              <a:rPr b="1" lang="ru-RU" sz="3200" spc="-1" strike="noStrike" cap="all">
                <a:solidFill>
                  <a:srgbClr val="4e3b30"/>
                </a:solidFill>
                <a:latin typeface="Franklin Gothic Medium"/>
              </a:rPr>
              <a:t>Решите задачу из демоверсии ГИА-9 201</a:t>
            </a:r>
            <a:r>
              <a:rPr b="1" lang="en-US" sz="3200" spc="-1" strike="noStrike" cap="all">
                <a:solidFill>
                  <a:srgbClr val="4e3b30"/>
                </a:solidFill>
                <a:latin typeface="Franklin Gothic Medium"/>
              </a:rPr>
              <a:t>5</a:t>
            </a:r>
            <a:r>
              <a:rPr b="1" lang="ru-RU" sz="3200" spc="-1" strike="noStrike" cap="all">
                <a:solidFill>
                  <a:srgbClr val="4e3b30"/>
                </a:solidFill>
                <a:latin typeface="Franklin Gothic Medium"/>
              </a:rPr>
              <a:t> года:</a:t>
            </a:r>
            <a:endParaRPr b="0" lang="ru-RU" sz="3200" spc="-1" strike="noStrike">
              <a:solidFill>
                <a:srgbClr val="000000"/>
              </a:solidFill>
              <a:latin typeface="Franklin Gothic Book"/>
            </a:endParaRPr>
          </a:p>
        </p:txBody>
      </p:sp>
      <p:pic>
        <p:nvPicPr>
          <p:cNvPr id="281" name="Рисунок 2" descr=""/>
          <p:cNvPicPr/>
          <p:nvPr/>
        </p:nvPicPr>
        <p:blipFill>
          <a:blip r:embed="rId1"/>
          <a:stretch/>
        </p:blipFill>
        <p:spPr>
          <a:xfrm>
            <a:off x="1583640" y="1905120"/>
            <a:ext cx="10608120" cy="4515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17" dur="indefinite" restart="never" nodeType="tmRoot">
          <p:childTnLst>
            <p:seq>
              <p:cTn id="918" dur="indefinite" nodeType="mainSeq">
                <p:childTnLst>
                  <p:par>
                    <p:cTn id="919" fill="hold">
                      <p:stCondLst>
                        <p:cond delay="0"/>
                      </p:stCondLst>
                      <p:childTnLst>
                        <p:par>
                          <p:cTn id="920" fill="hold">
                            <p:stCondLst>
                              <p:cond delay="0"/>
                            </p:stCondLst>
                            <p:childTnLst>
                              <p:par>
                                <p:cTn id="921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23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24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925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6" fill="hold">
                            <p:stCondLst>
                              <p:cond delay="500"/>
                            </p:stCondLst>
                            <p:childTnLst>
                              <p:par>
                                <p:cTn id="927" nodeType="after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29" dur="30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930" dur="30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31" dur="30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6" name="Table 1"/>
          <p:cNvGraphicFramePr/>
          <p:nvPr/>
        </p:nvGraphicFramePr>
        <p:xfrm>
          <a:off x="2984760" y="2172960"/>
          <a:ext cx="8127720" cy="4260240"/>
        </p:xfrm>
        <a:graphic>
          <a:graphicData uri="http://schemas.openxmlformats.org/drawingml/2006/table">
            <a:tbl>
              <a:tblPr/>
              <a:tblGrid>
                <a:gridCol w="1354320"/>
                <a:gridCol w="1354320"/>
                <a:gridCol w="1354320"/>
                <a:gridCol w="1354320"/>
                <a:gridCol w="1354320"/>
                <a:gridCol w="1356120"/>
              </a:tblGrid>
              <a:tr h="709920"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B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D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E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</a:tr>
              <a:tr h="70992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70992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B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70992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70992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D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71064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E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137" name="TextShape 2"/>
          <p:cNvSpPr txBox="1"/>
          <p:nvPr/>
        </p:nvSpPr>
        <p:spPr>
          <a:xfrm>
            <a:off x="2968560" y="591480"/>
            <a:ext cx="8911440" cy="1280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2800" spc="-1" strike="noStrike" cap="all">
                <a:solidFill>
                  <a:srgbClr val="4e3b30"/>
                </a:solidFill>
                <a:latin typeface="Times New Roman"/>
              </a:rPr>
              <a:t>В таблице представлено расстояние между населенными пунктами в километрах. Определить кратчайшее расстояние между пунктами </a:t>
            </a:r>
            <a:r>
              <a:rPr b="0" lang="en-US" sz="2800" spc="-1" strike="noStrike" cap="all">
                <a:solidFill>
                  <a:srgbClr val="4e3b30"/>
                </a:solidFill>
                <a:latin typeface="Times New Roman"/>
              </a:rPr>
              <a:t>A </a:t>
            </a:r>
            <a:r>
              <a:rPr b="0" lang="ru-RU" sz="2800" spc="-1" strike="noStrike" cap="all">
                <a:solidFill>
                  <a:srgbClr val="4e3b30"/>
                </a:solidFill>
                <a:latin typeface="Times New Roman"/>
              </a:rPr>
              <a:t>и </a:t>
            </a:r>
            <a:r>
              <a:rPr b="0" lang="en-US" sz="2800" spc="-1" strike="noStrike" cap="all">
                <a:solidFill>
                  <a:srgbClr val="4e3b30"/>
                </a:solidFill>
                <a:latin typeface="Times New Roman"/>
              </a:rPr>
              <a:t>E</a:t>
            </a:r>
            <a:r>
              <a:rPr b="0" lang="ru-RU" sz="2800" spc="-1" strike="noStrike" cap="all">
                <a:solidFill>
                  <a:srgbClr val="4e3b30"/>
                </a:solidFill>
                <a:latin typeface="Times New Roman"/>
              </a:rPr>
              <a:t>.</a:t>
            </a:r>
            <a:endParaRPr b="0" lang="ru-RU" sz="2800" spc="-1" strike="noStrike">
              <a:solidFill>
                <a:srgbClr val="000000"/>
              </a:solidFill>
              <a:latin typeface="Franklin Gothic Book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" dur="indefinite" restart="never" nodeType="tmRoot">
          <p:childTnLst>
            <p:seq>
              <p:cTn id="20" dur="indefinite" nodeType="mainSeq"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nodeType="withEffect" fill="hold" presetClass="entr" presetID="2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6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7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-sin(pi*$)/3" tm="0">
                                          <p:val>
                                            <p:fltVal val="0.5"/>
                                          </p:val>
                                        </p:tav>
                                        <p:tav fmla="y-sin(pi*$)/3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-sin(pi*$)/9" tm="0">
                                          <p:val>
                                            <p:fltVal val="0"/>
                                          </p:val>
                                        </p:tav>
                                        <p:tav fmla="y-sin(pi*$)/9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9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-sin(pi*$)/27" tm="0">
                                          <p:val>
                                            <p:fltVal val="0"/>
                                          </p:val>
                                        </p:tav>
                                        <p:tav fmla="y-sin(pi*$)/27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-sin(pi*$)/81" tm="0">
                                          <p:val>
                                            <p:fltVal val="0"/>
                                          </p:val>
                                        </p:tav>
                                        <p:tav fmla="y-sin(pi*$)/81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fill="hold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 fill="hold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fill="hold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 fill="hold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fill="hold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 fill="hold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fill="hold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2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Shape 1"/>
          <p:cNvSpPr txBox="1"/>
          <p:nvPr/>
        </p:nvSpPr>
        <p:spPr>
          <a:xfrm>
            <a:off x="1572840" y="237240"/>
            <a:ext cx="10618560" cy="1915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 fontScale="88000"/>
          </a:bodyPr>
          <a:p>
            <a:pPr>
              <a:lnSpc>
                <a:spcPct val="100000"/>
              </a:lnSpc>
            </a:pPr>
            <a:r>
              <a:rPr b="0" lang="ru-RU" sz="2800" spc="-1" strike="noStrike" cap="all">
                <a:solidFill>
                  <a:srgbClr val="000000"/>
                </a:solidFill>
                <a:latin typeface="Times New Roman"/>
              </a:rPr>
              <a:t>Биссектрисы треугольника </a:t>
            </a:r>
            <a:r>
              <a:rPr b="0" i="1" lang="ru-RU" sz="2800" spc="-1" strike="noStrike" cap="all">
                <a:solidFill>
                  <a:srgbClr val="000000"/>
                </a:solidFill>
                <a:latin typeface="Times New Roman"/>
              </a:rPr>
              <a:t>ABC</a:t>
            </a:r>
            <a:r>
              <a:rPr b="0" lang="ru-RU" sz="2800" spc="-1" strike="noStrike" cap="all">
                <a:solidFill>
                  <a:srgbClr val="000000"/>
                </a:solidFill>
                <a:latin typeface="Times New Roman"/>
              </a:rPr>
              <a:t> пересекаются в точке </a:t>
            </a:r>
            <a:r>
              <a:rPr b="0" i="1" lang="ru-RU" sz="2800" spc="-1" strike="noStrike" cap="all">
                <a:solidFill>
                  <a:srgbClr val="000000"/>
                </a:solidFill>
                <a:latin typeface="Times New Roman"/>
              </a:rPr>
              <a:t>O</a:t>
            </a:r>
            <a:r>
              <a:rPr b="0" lang="ru-RU" sz="2800" spc="-1" strike="noStrike" cap="all">
                <a:solidFill>
                  <a:srgbClr val="000000"/>
                </a:solidFill>
                <a:latin typeface="Times New Roman"/>
              </a:rPr>
              <a:t>. Через точку </a:t>
            </a:r>
            <a:r>
              <a:rPr b="0" i="1" lang="ru-RU" sz="2800" spc="-1" strike="noStrike" cap="all">
                <a:solidFill>
                  <a:srgbClr val="000000"/>
                </a:solidFill>
                <a:latin typeface="Times New Roman"/>
              </a:rPr>
              <a:t>O</a:t>
            </a:r>
            <a:r>
              <a:rPr b="0" lang="ru-RU" sz="2800" spc="-1" strike="noStrike" cap="all">
                <a:solidFill>
                  <a:srgbClr val="000000"/>
                </a:solidFill>
                <a:latin typeface="Times New Roman"/>
              </a:rPr>
              <a:t> проходят две прямые, которые параллельны прямым </a:t>
            </a:r>
            <a:r>
              <a:rPr b="0" i="1" lang="ru-RU" sz="2800" spc="-1" strike="noStrike" cap="all">
                <a:solidFill>
                  <a:srgbClr val="000000"/>
                </a:solidFill>
                <a:latin typeface="Times New Roman"/>
              </a:rPr>
              <a:t>AB</a:t>
            </a:r>
            <a:r>
              <a:rPr b="0" lang="ru-RU" sz="2800" spc="-1" strike="noStrike" cap="all">
                <a:solidFill>
                  <a:srgbClr val="000000"/>
                </a:solidFill>
                <a:latin typeface="Times New Roman"/>
              </a:rPr>
              <a:t> и </a:t>
            </a:r>
            <a:r>
              <a:rPr b="0" i="1" lang="ru-RU" sz="2800" spc="-1" strike="noStrike" cap="all">
                <a:solidFill>
                  <a:srgbClr val="000000"/>
                </a:solidFill>
                <a:latin typeface="Times New Roman"/>
              </a:rPr>
              <a:t>AC</a:t>
            </a:r>
            <a:r>
              <a:rPr b="0" lang="ru-RU" sz="2800" spc="-1" strike="noStrike" cap="all">
                <a:solidFill>
                  <a:srgbClr val="000000"/>
                </a:solidFill>
                <a:latin typeface="Times New Roman"/>
              </a:rPr>
              <a:t> и пересекаются с </a:t>
            </a:r>
            <a:r>
              <a:rPr b="0" i="1" lang="ru-RU" sz="2800" spc="-1" strike="noStrike" cap="all">
                <a:solidFill>
                  <a:srgbClr val="000000"/>
                </a:solidFill>
                <a:latin typeface="Times New Roman"/>
              </a:rPr>
              <a:t>BC</a:t>
            </a:r>
            <a:r>
              <a:rPr b="0" lang="ru-RU" sz="2800" spc="-1" strike="noStrike" cap="all">
                <a:solidFill>
                  <a:srgbClr val="000000"/>
                </a:solidFill>
                <a:latin typeface="Times New Roman"/>
              </a:rPr>
              <a:t> в точках </a:t>
            </a:r>
            <a:r>
              <a:rPr b="0" i="1" lang="ru-RU" sz="2800" spc="-1" strike="noStrike" cap="all">
                <a:solidFill>
                  <a:srgbClr val="000000"/>
                </a:solidFill>
                <a:latin typeface="Times New Roman"/>
              </a:rPr>
              <a:t>D</a:t>
            </a:r>
            <a:r>
              <a:rPr b="0" lang="ru-RU" sz="2800" spc="-1" strike="noStrike" cap="all">
                <a:solidFill>
                  <a:srgbClr val="000000"/>
                </a:solidFill>
                <a:latin typeface="Times New Roman"/>
              </a:rPr>
              <a:t> и </a:t>
            </a:r>
            <a:r>
              <a:rPr b="0" i="1" lang="ru-RU" sz="2800" spc="-1" strike="noStrike" cap="all">
                <a:solidFill>
                  <a:srgbClr val="000000"/>
                </a:solidFill>
                <a:latin typeface="Times New Roman"/>
              </a:rPr>
              <a:t>E</a:t>
            </a:r>
            <a:r>
              <a:rPr b="0" lang="ru-RU" sz="2800" spc="-1" strike="noStrike" cap="all">
                <a:solidFill>
                  <a:srgbClr val="000000"/>
                </a:solidFill>
                <a:latin typeface="Times New Roman"/>
              </a:rPr>
              <a:t>. Докажите, что периметр треугольника </a:t>
            </a:r>
            <a:r>
              <a:rPr b="0" i="1" lang="ru-RU" sz="2800" spc="-1" strike="noStrike" cap="all">
                <a:solidFill>
                  <a:srgbClr val="000000"/>
                </a:solidFill>
                <a:latin typeface="Times New Roman"/>
              </a:rPr>
              <a:t>OED</a:t>
            </a:r>
            <a:r>
              <a:rPr b="0" lang="ru-RU" sz="2800" spc="-1" strike="noStrike" cap="all">
                <a:solidFill>
                  <a:srgbClr val="000000"/>
                </a:solidFill>
                <a:latin typeface="Times New Roman"/>
              </a:rPr>
              <a:t> равен отрезку </a:t>
            </a:r>
            <a:r>
              <a:rPr b="0" i="1" lang="ru-RU" sz="2800" spc="-1" strike="noStrike" cap="all">
                <a:solidFill>
                  <a:srgbClr val="000000"/>
                </a:solidFill>
                <a:latin typeface="Times New Roman"/>
              </a:rPr>
              <a:t>BC</a:t>
            </a:r>
            <a:r>
              <a:rPr b="0" lang="ru-RU" sz="2800" spc="-1" strike="noStrike" cap="all">
                <a:solidFill>
                  <a:srgbClr val="000000"/>
                </a:solidFill>
                <a:latin typeface="Times New Roman"/>
              </a:rPr>
              <a:t>.</a:t>
            </a:r>
            <a:endParaRPr b="0" lang="ru-RU" sz="2800" spc="-1" strike="noStrike">
              <a:solidFill>
                <a:srgbClr val="000000"/>
              </a:solidFill>
              <a:latin typeface="Franklin Gothic Book"/>
            </a:endParaRPr>
          </a:p>
        </p:txBody>
      </p:sp>
      <p:pic>
        <p:nvPicPr>
          <p:cNvPr id="139" name="Picture 2" descr="C:\Users\Dom\Documents\53646_3_4.gif"/>
          <p:cNvPicPr/>
          <p:nvPr/>
        </p:nvPicPr>
        <p:blipFill>
          <a:blip r:embed="rId1"/>
          <a:stretch/>
        </p:blipFill>
        <p:spPr>
          <a:xfrm>
            <a:off x="6324480" y="2548440"/>
            <a:ext cx="5619240" cy="2513880"/>
          </a:xfrm>
          <a:prstGeom prst="rect">
            <a:avLst/>
          </a:prstGeom>
          <a:ln w="0">
            <a:noFill/>
          </a:ln>
        </p:spPr>
      </p:pic>
      <p:sp>
        <p:nvSpPr>
          <p:cNvPr id="140" name="CustomShape 2"/>
          <p:cNvSpPr/>
          <p:nvPr/>
        </p:nvSpPr>
        <p:spPr>
          <a:xfrm>
            <a:off x="571680" y="2218320"/>
            <a:ext cx="5943240" cy="40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>
            <a:normAutofit/>
          </a:bodyPr>
          <a:p>
            <a:pPr>
              <a:lnSpc>
                <a:spcPct val="100000"/>
              </a:lnSpc>
            </a:pPr>
            <a:r>
              <a:rPr b="1" lang="ru-RU" sz="2800" spc="-1" strike="noStrike">
                <a:solidFill>
                  <a:srgbClr val="000000"/>
                </a:solidFill>
                <a:latin typeface="Times New Roman"/>
              </a:rPr>
              <a:t>Решение</a:t>
            </a:r>
            <a:endParaRPr b="0" lang="ru-R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Поскольку </a:t>
            </a:r>
            <a:r>
              <a:rPr b="0" i="1" lang="en-US" sz="2800" spc="-1" strike="noStrike">
                <a:solidFill>
                  <a:srgbClr val="000000"/>
                </a:solidFill>
                <a:latin typeface="Times New Roman"/>
              </a:rPr>
              <a:t>OD</a:t>
            </a:r>
            <a:r>
              <a:rPr b="0" lang="en-US" sz="2800" spc="-1" strike="noStrike">
                <a:solidFill>
                  <a:srgbClr val="000000"/>
                </a:solidFill>
                <a:latin typeface="Times New Roman"/>
              </a:rPr>
              <a:t> || </a:t>
            </a:r>
            <a:r>
              <a:rPr b="0" i="1" lang="en-US" sz="2800" spc="-1" strike="noStrike">
                <a:solidFill>
                  <a:srgbClr val="000000"/>
                </a:solidFill>
                <a:latin typeface="Times New Roman"/>
              </a:rPr>
              <a:t>AB</a:t>
            </a:r>
            <a:r>
              <a:rPr b="0" lang="en-US" sz="2800" spc="-1" strike="noStrike">
                <a:solidFill>
                  <a:srgbClr val="000000"/>
                </a:solidFill>
                <a:latin typeface="Times New Roman"/>
              </a:rPr>
              <a:t>, </a:t>
            </a:r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то</a:t>
            </a:r>
            <a:endParaRPr b="0" lang="ru-R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i="1" lang="en-US" sz="2800" spc="-1" strike="noStrike">
                <a:solidFill>
                  <a:srgbClr val="000000"/>
                </a:solidFill>
                <a:latin typeface="Times New Roman"/>
              </a:rPr>
              <a:t>BOD</a:t>
            </a:r>
            <a:r>
              <a:rPr b="0" lang="en-US" sz="2800" spc="-1" strike="noStrike">
                <a:solidFill>
                  <a:srgbClr val="000000"/>
                </a:solidFill>
                <a:latin typeface="Times New Roman"/>
              </a:rPr>
              <a:t> = </a:t>
            </a:r>
            <a:r>
              <a:rPr b="0" i="1" lang="en-US" sz="2800" spc="-1" strike="noStrike">
                <a:solidFill>
                  <a:srgbClr val="000000"/>
                </a:solidFill>
                <a:latin typeface="Times New Roman"/>
              </a:rPr>
              <a:t>ABO</a:t>
            </a:r>
            <a:r>
              <a:rPr b="0" lang="en-US" sz="2800" spc="-1" strike="noStrike">
                <a:solidFill>
                  <a:srgbClr val="000000"/>
                </a:solidFill>
                <a:latin typeface="Times New Roman"/>
              </a:rPr>
              <a:t> = </a:t>
            </a:r>
            <a:r>
              <a:rPr b="0" i="1" lang="en-US" sz="2800" spc="-1" strike="noStrike">
                <a:solidFill>
                  <a:srgbClr val="000000"/>
                </a:solidFill>
                <a:latin typeface="Times New Roman"/>
              </a:rPr>
              <a:t>OBD</a:t>
            </a:r>
            <a:r>
              <a:rPr b="0" lang="en-US" sz="2800" spc="-1" strike="noStrike">
                <a:solidFill>
                  <a:srgbClr val="000000"/>
                </a:solidFill>
                <a:latin typeface="Times New Roman"/>
              </a:rPr>
              <a:t>,</a:t>
            </a:r>
            <a:endParaRPr b="0" lang="ru-R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поэтому треугольник </a:t>
            </a:r>
            <a:r>
              <a:rPr b="0" i="1" lang="en-US" sz="2800" spc="-1" strike="noStrike">
                <a:solidFill>
                  <a:srgbClr val="000000"/>
                </a:solidFill>
                <a:latin typeface="Times New Roman"/>
              </a:rPr>
              <a:t>OBD</a:t>
            </a:r>
            <a:r>
              <a:rPr b="0" lang="en-US" sz="2800" spc="-1" strike="noStrike">
                <a:solidFill>
                  <a:srgbClr val="000000"/>
                </a:solidFill>
                <a:latin typeface="Times New Roman"/>
              </a:rPr>
              <a:t> — </a:t>
            </a:r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равнобедренный, </a:t>
            </a:r>
            <a:r>
              <a:rPr b="0" i="1" lang="en-US" sz="2800" spc="-1" strike="noStrike">
                <a:solidFill>
                  <a:srgbClr val="000000"/>
                </a:solidFill>
                <a:latin typeface="Times New Roman"/>
              </a:rPr>
              <a:t>OD</a:t>
            </a:r>
            <a:r>
              <a:rPr b="0" lang="en-US" sz="2800" spc="-1" strike="noStrike">
                <a:solidFill>
                  <a:srgbClr val="000000"/>
                </a:solidFill>
                <a:latin typeface="Times New Roman"/>
              </a:rPr>
              <a:t> = </a:t>
            </a:r>
            <a:r>
              <a:rPr b="0" i="1" lang="en-US" sz="2800" spc="-1" strike="noStrike">
                <a:solidFill>
                  <a:srgbClr val="000000"/>
                </a:solidFill>
                <a:latin typeface="Times New Roman"/>
              </a:rPr>
              <a:t>BD</a:t>
            </a:r>
            <a:r>
              <a:rPr b="0" lang="en-US" sz="2800" spc="-1" strike="noStrike">
                <a:solidFill>
                  <a:srgbClr val="000000"/>
                </a:solidFill>
                <a:latin typeface="Times New Roman"/>
              </a:rPr>
              <a:t>. </a:t>
            </a:r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Аналогично докажем, что </a:t>
            </a:r>
            <a:r>
              <a:rPr b="0" i="1" lang="en-US" sz="2800" spc="-1" strike="noStrike">
                <a:solidFill>
                  <a:srgbClr val="000000"/>
                </a:solidFill>
                <a:latin typeface="Times New Roman"/>
              </a:rPr>
              <a:t>OE</a:t>
            </a:r>
            <a:r>
              <a:rPr b="0" lang="en-US" sz="2800" spc="-1" strike="noStrike">
                <a:solidFill>
                  <a:srgbClr val="000000"/>
                </a:solidFill>
                <a:latin typeface="Times New Roman"/>
              </a:rPr>
              <a:t> = </a:t>
            </a:r>
            <a:r>
              <a:rPr b="0" i="1" lang="en-US" sz="2800" spc="-1" strike="noStrike">
                <a:solidFill>
                  <a:srgbClr val="000000"/>
                </a:solidFill>
                <a:latin typeface="Times New Roman"/>
              </a:rPr>
              <a:t>EC</a:t>
            </a:r>
            <a:r>
              <a:rPr b="0" lang="en-US" sz="2800" spc="-1" strike="noStrike">
                <a:solidFill>
                  <a:srgbClr val="000000"/>
                </a:solidFill>
                <a:latin typeface="Times New Roman"/>
              </a:rPr>
              <a:t>. </a:t>
            </a:r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Следовательно,</a:t>
            </a:r>
            <a:endParaRPr b="0" lang="ru-R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i="1" lang="en-US" sz="2800" spc="-1" strike="noStrike">
                <a:solidFill>
                  <a:srgbClr val="000000"/>
                </a:solidFill>
                <a:latin typeface="Times New Roman"/>
              </a:rPr>
              <a:t>OD</a:t>
            </a:r>
            <a:r>
              <a:rPr b="0" lang="en-US" sz="2800" spc="-1" strike="noStrike">
                <a:solidFill>
                  <a:srgbClr val="000000"/>
                </a:solidFill>
                <a:latin typeface="Times New Roman"/>
              </a:rPr>
              <a:t> + </a:t>
            </a:r>
            <a:r>
              <a:rPr b="0" i="1" lang="en-US" sz="2800" spc="-1" strike="noStrike">
                <a:solidFill>
                  <a:srgbClr val="000000"/>
                </a:solidFill>
                <a:latin typeface="Times New Roman"/>
              </a:rPr>
              <a:t>DE</a:t>
            </a:r>
            <a:r>
              <a:rPr b="0" lang="en-US" sz="2800" spc="-1" strike="noStrike">
                <a:solidFill>
                  <a:srgbClr val="000000"/>
                </a:solidFill>
                <a:latin typeface="Times New Roman"/>
              </a:rPr>
              <a:t> + </a:t>
            </a:r>
            <a:r>
              <a:rPr b="0" i="1" lang="en-US" sz="2800" spc="-1" strike="noStrike">
                <a:solidFill>
                  <a:srgbClr val="000000"/>
                </a:solidFill>
                <a:latin typeface="Times New Roman"/>
              </a:rPr>
              <a:t>OE</a:t>
            </a:r>
            <a:r>
              <a:rPr b="0" lang="en-US" sz="2800" spc="-1" strike="noStrike">
                <a:solidFill>
                  <a:srgbClr val="000000"/>
                </a:solidFill>
                <a:latin typeface="Times New Roman"/>
              </a:rPr>
              <a:t> = </a:t>
            </a:r>
            <a:r>
              <a:rPr b="0" i="1" lang="en-US" sz="2800" spc="-1" strike="noStrike">
                <a:solidFill>
                  <a:srgbClr val="000000"/>
                </a:solidFill>
                <a:latin typeface="Times New Roman"/>
              </a:rPr>
              <a:t>BD</a:t>
            </a:r>
            <a:r>
              <a:rPr b="0" lang="en-US" sz="2800" spc="-1" strike="noStrike">
                <a:solidFill>
                  <a:srgbClr val="000000"/>
                </a:solidFill>
                <a:latin typeface="Times New Roman"/>
              </a:rPr>
              <a:t> + </a:t>
            </a:r>
            <a:r>
              <a:rPr b="0" i="1" lang="en-US" sz="2800" spc="-1" strike="noStrike">
                <a:solidFill>
                  <a:srgbClr val="000000"/>
                </a:solidFill>
                <a:latin typeface="Times New Roman"/>
              </a:rPr>
              <a:t>DE</a:t>
            </a:r>
            <a:r>
              <a:rPr b="0" lang="en-US" sz="2800" spc="-1" strike="noStrike">
                <a:solidFill>
                  <a:srgbClr val="000000"/>
                </a:solidFill>
                <a:latin typeface="Times New Roman"/>
              </a:rPr>
              <a:t> + </a:t>
            </a:r>
            <a:r>
              <a:rPr b="0" i="1" lang="en-US" sz="2800" spc="-1" strike="noStrike">
                <a:solidFill>
                  <a:srgbClr val="000000"/>
                </a:solidFill>
                <a:latin typeface="Times New Roman"/>
              </a:rPr>
              <a:t>EF</a:t>
            </a:r>
            <a:r>
              <a:rPr b="0" lang="en-US" sz="2800" spc="-1" strike="noStrike">
                <a:solidFill>
                  <a:srgbClr val="000000"/>
                </a:solidFill>
                <a:latin typeface="Times New Roman"/>
              </a:rPr>
              <a:t> = </a:t>
            </a:r>
            <a:r>
              <a:rPr b="0" i="1" lang="en-US" sz="2800" spc="-1" strike="noStrike">
                <a:solidFill>
                  <a:srgbClr val="000000"/>
                </a:solidFill>
                <a:latin typeface="Times New Roman"/>
              </a:rPr>
              <a:t>BC</a:t>
            </a:r>
            <a:r>
              <a:rPr b="0" lang="en-US" sz="2800" spc="-1" strike="noStrike">
                <a:solidFill>
                  <a:srgbClr val="000000"/>
                </a:solidFill>
                <a:latin typeface="Times New Roman"/>
              </a:rPr>
              <a:t>.</a:t>
            </a:r>
            <a:endParaRPr b="0" lang="ru-RU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5" dur="indefinite" restart="never" nodeType="tmRoot">
          <p:childTnLst>
            <p:seq>
              <p:cTn id="46" dur="indefinite" nodeType="mainSeq"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nodeType="withEffect" fill="hold" presetClass="entr" presetID="3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1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3" dur="9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4" dur="1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nodeType="clickEffect" fill="hold" presetClass="entr" presetID="3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9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0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1" dur="9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2" dur="1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nodeType="withEffect" fill="hold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id="6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nodeType="withEffect" fill="hold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id="68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extShape 1"/>
          <p:cNvSpPr txBox="1"/>
          <p:nvPr/>
        </p:nvSpPr>
        <p:spPr>
          <a:xfrm>
            <a:off x="1344240" y="67536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3600" spc="-1" strike="noStrike" cap="all">
                <a:solidFill>
                  <a:srgbClr val="4e3b30"/>
                </a:solidFill>
                <a:latin typeface="Franklin Gothic Medium"/>
              </a:rPr>
              <a:t>Освежим информацию в вашей памяти о том, что такое графы.</a:t>
            </a:r>
            <a:endParaRPr b="0" lang="ru-RU" sz="3600" spc="-1" strike="noStrike">
              <a:solidFill>
                <a:srgbClr val="000000"/>
              </a:solidFill>
              <a:latin typeface="Franklin Gothic Book"/>
            </a:endParaRPr>
          </a:p>
        </p:txBody>
      </p:sp>
      <p:pic>
        <p:nvPicPr>
          <p:cNvPr id="142" name="Рисунок 4" descr=""/>
          <p:cNvPicPr/>
          <p:nvPr/>
        </p:nvPicPr>
        <p:blipFill>
          <a:blip r:embed="rId1"/>
          <a:stretch/>
        </p:blipFill>
        <p:spPr>
          <a:xfrm>
            <a:off x="3556440" y="2334960"/>
            <a:ext cx="5005800" cy="3985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9" dur="indefinite" restart="never" nodeType="tmRoot">
          <p:childTnLst>
            <p:seq>
              <p:cTn id="70" dur="indefinite" nodeType="mainSeq"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nodeType="withEffect" fill="hold" presetClass="entr" presetID="3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5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76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7" dur="9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8" dur="1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2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3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84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Shape 1"/>
          <p:cNvSpPr txBox="1"/>
          <p:nvPr/>
        </p:nvSpPr>
        <p:spPr>
          <a:xfrm>
            <a:off x="1940760" y="181080"/>
            <a:ext cx="8911440" cy="1280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ru-RU" sz="4400" spc="-1" strike="noStrike" cap="all">
                <a:solidFill>
                  <a:srgbClr val="4e3b30"/>
                </a:solidFill>
                <a:latin typeface="Franklin Gothic Medium"/>
              </a:rPr>
              <a:t>Что такое граф?</a:t>
            </a:r>
            <a:endParaRPr b="0" lang="ru-RU" sz="44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44" name="CustomShape 2"/>
          <p:cNvSpPr/>
          <p:nvPr/>
        </p:nvSpPr>
        <p:spPr>
          <a:xfrm>
            <a:off x="1538280" y="1218600"/>
            <a:ext cx="8958600" cy="179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i="1" lang="ru-RU" sz="2800" spc="-1" strike="noStrike">
                <a:solidFill>
                  <a:srgbClr val="000000"/>
                </a:solidFill>
                <a:latin typeface="Franklin Gothic Book"/>
              </a:rPr>
              <a:t>Граф</a:t>
            </a:r>
            <a:r>
              <a:rPr b="0" lang="ru-RU" sz="2800" spc="-1" strike="noStrike">
                <a:solidFill>
                  <a:srgbClr val="000000"/>
                </a:solidFill>
                <a:latin typeface="Franklin Gothic Book"/>
              </a:rPr>
              <a:t> это множество точек или вершин и множество линий или ребер, соединяющих между собой все или часть этих точек. Граф является информационной моделью некоторого объекта или системы объектов.</a:t>
            </a:r>
            <a:endParaRPr b="0" lang="ru-RU" sz="2800" spc="-1" strike="noStrike">
              <a:latin typeface="Arial"/>
            </a:endParaRPr>
          </a:p>
        </p:txBody>
      </p:sp>
      <p:pic>
        <p:nvPicPr>
          <p:cNvPr id="145" name="Picture 2" descr="http://matmetod-popova.narod.ru/theme213/picture2_13_1.GIF"/>
          <p:cNvPicPr/>
          <p:nvPr/>
        </p:nvPicPr>
        <p:blipFill>
          <a:blip r:embed="rId1"/>
          <a:stretch/>
        </p:blipFill>
        <p:spPr>
          <a:xfrm>
            <a:off x="3225240" y="4047840"/>
            <a:ext cx="1999440" cy="1999440"/>
          </a:xfrm>
          <a:prstGeom prst="rect">
            <a:avLst/>
          </a:prstGeom>
          <a:ln w="0">
            <a:noFill/>
          </a:ln>
        </p:spPr>
      </p:pic>
      <p:pic>
        <p:nvPicPr>
          <p:cNvPr id="146" name="Picture 4" descr="File:Sample graph.svg"/>
          <p:cNvPicPr/>
          <p:nvPr/>
        </p:nvPicPr>
        <p:blipFill>
          <a:blip r:embed="rId2"/>
          <a:stretch/>
        </p:blipFill>
        <p:spPr>
          <a:xfrm>
            <a:off x="9917640" y="821880"/>
            <a:ext cx="1514160" cy="5837760"/>
          </a:xfrm>
          <a:prstGeom prst="rect">
            <a:avLst/>
          </a:prstGeom>
          <a:ln w="0">
            <a:noFill/>
          </a:ln>
        </p:spPr>
      </p:pic>
      <p:pic>
        <p:nvPicPr>
          <p:cNvPr id="147" name="Picture 6" descr="http://matmetod-popova.narod.ru/theme213/picture2_13_2.GIF"/>
          <p:cNvPicPr/>
          <p:nvPr/>
        </p:nvPicPr>
        <p:blipFill>
          <a:blip r:embed="rId3"/>
          <a:stretch/>
        </p:blipFill>
        <p:spPr>
          <a:xfrm>
            <a:off x="6396480" y="4047840"/>
            <a:ext cx="2514600" cy="1999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5" dur="indefinite" restart="never" nodeType="tmRoot">
          <p:childTnLst>
            <p:seq>
              <p:cTn id="86" dur="indefinite" nodeType="mainSeq"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nodeType="afterEffect" fill="hold" presetClass="entr" presetID="2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92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3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-sin(pi*$)/3" tm="0">
                                          <p:val>
                                            <p:fltVal val="0.5"/>
                                          </p:val>
                                        </p:tav>
                                        <p:tav fmla="y-sin(pi*$)/3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4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-sin(pi*$)/9" tm="0">
                                          <p:val>
                                            <p:fltVal val="0"/>
                                          </p:val>
                                        </p:tav>
                                        <p:tav fmla="y-sin(pi*$)/9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5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-sin(pi*$)/27" tm="0">
                                          <p:val>
                                            <p:fltVal val="0"/>
                                          </p:val>
                                        </p:tav>
                                        <p:tav fmla="y-sin(pi*$)/27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6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-sin(pi*$)/81" tm="0">
                                          <p:val>
                                            <p:fltVal val="0"/>
                                          </p:val>
                                        </p:tav>
                                        <p:tav fmla="y-sin(pi*$)/81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fill="hold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 fill="hold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fill="hold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 fill="hold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fill="hold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 fill="hold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fill="hold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nodeType="click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9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0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1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12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nodeType="with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11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nodeType="with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118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nodeType="with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121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Shape 1"/>
          <p:cNvSpPr txBox="1"/>
          <p:nvPr/>
        </p:nvSpPr>
        <p:spPr>
          <a:xfrm>
            <a:off x="1814760" y="672840"/>
            <a:ext cx="8911440" cy="1280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3600" spc="-1" strike="noStrike" cap="all">
                <a:solidFill>
                  <a:srgbClr val="4e3b30"/>
                </a:solidFill>
                <a:latin typeface="Franklin Gothic Medium"/>
              </a:rPr>
              <a:t>Какие виды графов вам известны ?</a:t>
            </a:r>
            <a:endParaRPr b="0" lang="ru-RU" sz="36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49" name="CustomShape 2"/>
          <p:cNvSpPr/>
          <p:nvPr/>
        </p:nvSpPr>
        <p:spPr>
          <a:xfrm>
            <a:off x="4961160" y="1599480"/>
            <a:ext cx="226944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4000" spc="-1" strike="noStrike">
                <a:solidFill>
                  <a:srgbClr val="7030a0"/>
                </a:solidFill>
                <a:latin typeface="Franklin Gothic Book"/>
              </a:rPr>
              <a:t>ГРАФЫ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150" name="CustomShape 3"/>
          <p:cNvSpPr/>
          <p:nvPr/>
        </p:nvSpPr>
        <p:spPr>
          <a:xfrm>
            <a:off x="1761840" y="3288600"/>
            <a:ext cx="4508280" cy="63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3600" spc="-1" strike="noStrike">
                <a:solidFill>
                  <a:srgbClr val="c00000"/>
                </a:solidFill>
                <a:latin typeface="Franklin Gothic Book"/>
              </a:rPr>
              <a:t>ориентированные</a:t>
            </a:r>
            <a:endParaRPr b="0" lang="ru-RU" sz="3600" spc="-1" strike="noStrike">
              <a:latin typeface="Arial"/>
            </a:endParaRPr>
          </a:p>
        </p:txBody>
      </p:sp>
      <p:sp>
        <p:nvSpPr>
          <p:cNvPr id="151" name="CustomShape 4"/>
          <p:cNvSpPr/>
          <p:nvPr/>
        </p:nvSpPr>
        <p:spPr>
          <a:xfrm>
            <a:off x="6676920" y="3274920"/>
            <a:ext cx="5160960" cy="63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3600" spc="-1" strike="noStrike">
                <a:solidFill>
                  <a:srgbClr val="c00000"/>
                </a:solidFill>
                <a:latin typeface="Franklin Gothic Book"/>
              </a:rPr>
              <a:t>неориентированные</a:t>
            </a:r>
            <a:endParaRPr b="0" lang="ru-RU" sz="3600" spc="-1" strike="noStrike">
              <a:latin typeface="Arial"/>
            </a:endParaRPr>
          </a:p>
        </p:txBody>
      </p:sp>
      <p:sp>
        <p:nvSpPr>
          <p:cNvPr id="152" name="CustomShape 5"/>
          <p:cNvSpPr/>
          <p:nvPr/>
        </p:nvSpPr>
        <p:spPr>
          <a:xfrm flipH="1">
            <a:off x="3475800" y="2212920"/>
            <a:ext cx="1699920" cy="1173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76200">
            <a:solidFill>
              <a:srgbClr val="f0a22e"/>
            </a:solidFill>
            <a:round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3" name="CustomShape 6"/>
          <p:cNvSpPr/>
          <p:nvPr/>
        </p:nvSpPr>
        <p:spPr>
          <a:xfrm>
            <a:off x="6892920" y="2212920"/>
            <a:ext cx="1823040" cy="11581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76200">
            <a:solidFill>
              <a:srgbClr val="f0a22e"/>
            </a:solidFill>
            <a:round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54" name="Рисунок 14" descr=""/>
          <p:cNvPicPr/>
          <p:nvPr/>
        </p:nvPicPr>
        <p:blipFill>
          <a:blip r:embed="rId1"/>
          <a:stretch/>
        </p:blipFill>
        <p:spPr>
          <a:xfrm>
            <a:off x="6318000" y="4144680"/>
            <a:ext cx="3265920" cy="2219760"/>
          </a:xfrm>
          <a:prstGeom prst="rect">
            <a:avLst/>
          </a:prstGeom>
          <a:ln w="0">
            <a:noFill/>
          </a:ln>
        </p:spPr>
      </p:pic>
      <p:pic>
        <p:nvPicPr>
          <p:cNvPr id="155" name="Рисунок 15" descr=""/>
          <p:cNvPicPr/>
          <p:nvPr/>
        </p:nvPicPr>
        <p:blipFill>
          <a:blip r:embed="rId2"/>
          <a:stretch/>
        </p:blipFill>
        <p:spPr>
          <a:xfrm>
            <a:off x="2292480" y="4173840"/>
            <a:ext cx="3620880" cy="2289240"/>
          </a:xfrm>
          <a:prstGeom prst="rect">
            <a:avLst/>
          </a:prstGeom>
          <a:ln w="0">
            <a:noFill/>
          </a:ln>
        </p:spPr>
      </p:pic>
      <p:sp>
        <p:nvSpPr>
          <p:cNvPr id="156" name="CustomShape 7"/>
          <p:cNvSpPr/>
          <p:nvPr/>
        </p:nvSpPr>
        <p:spPr>
          <a:xfrm>
            <a:off x="1487160" y="4254480"/>
            <a:ext cx="124452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Franklin Gothic Book"/>
              </a:rPr>
              <a:t>дуги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157" name="CustomShape 8"/>
          <p:cNvSpPr/>
          <p:nvPr/>
        </p:nvSpPr>
        <p:spPr>
          <a:xfrm>
            <a:off x="10463400" y="4138200"/>
            <a:ext cx="124452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Franklin Gothic Book"/>
              </a:rPr>
              <a:t>рёбра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158" name="CustomShape 9"/>
          <p:cNvSpPr/>
          <p:nvPr/>
        </p:nvSpPr>
        <p:spPr>
          <a:xfrm>
            <a:off x="1919160" y="4780080"/>
            <a:ext cx="1896120" cy="2304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57150">
            <a:solidFill>
              <a:srgbClr val="ff0000"/>
            </a:solidFill>
            <a:round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9" name="CustomShape 10"/>
          <p:cNvSpPr/>
          <p:nvPr/>
        </p:nvSpPr>
        <p:spPr>
          <a:xfrm>
            <a:off x="1928520" y="4797000"/>
            <a:ext cx="1546920" cy="8485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57150">
            <a:solidFill>
              <a:srgbClr val="ff0000"/>
            </a:solidFill>
            <a:round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0" name="CustomShape 11"/>
          <p:cNvSpPr/>
          <p:nvPr/>
        </p:nvSpPr>
        <p:spPr>
          <a:xfrm flipH="1">
            <a:off x="8458200" y="4575240"/>
            <a:ext cx="2057040" cy="534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57150">
            <a:solidFill>
              <a:srgbClr val="ff0000"/>
            </a:solidFill>
            <a:round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1" name="CustomShape 12"/>
          <p:cNvSpPr/>
          <p:nvPr/>
        </p:nvSpPr>
        <p:spPr>
          <a:xfrm flipH="1">
            <a:off x="8441280" y="4575240"/>
            <a:ext cx="2073240" cy="12006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57150">
            <a:solidFill>
              <a:srgbClr val="ff0000"/>
            </a:solidFill>
            <a:round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2" dur="indefinite" restart="never" nodeType="tmRoot">
          <p:childTnLst>
            <p:seq>
              <p:cTn id="123" dur="indefinite" nodeType="mainSeq"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nodeType="with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8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9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6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7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38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nodeType="with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43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"/>
                            </p:stCondLst>
                            <p:childTnLst>
                              <p:par>
                                <p:cTn id="145" nodeType="after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7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8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9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50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nodeType="with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3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4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5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56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000"/>
                            </p:stCondLst>
                            <p:childTnLst>
                              <p:par>
                                <p:cTn id="158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60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1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62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nodeType="with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65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6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6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2500"/>
                            </p:stCondLst>
                            <p:childTnLst>
                              <p:par>
                                <p:cTn id="169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1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2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73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nodeType="with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6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7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78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nodeType="with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1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2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83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3000"/>
                            </p:stCondLst>
                            <p:childTnLst>
                              <p:par>
                                <p:cTn id="185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7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8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89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nodeType="with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2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3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94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nodeType="with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7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8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99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1600200" y="542520"/>
            <a:ext cx="11848680" cy="1325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</a:pPr>
            <a:r>
              <a:rPr b="1" lang="ru-RU" sz="3200" spc="-1" strike="noStrike" cap="all">
                <a:solidFill>
                  <a:srgbClr val="4e3b30"/>
                </a:solidFill>
                <a:latin typeface="Franklin Gothic Medium"/>
              </a:rPr>
              <a:t>Теперь попробуем сформулировать тему урока.</a:t>
            </a:r>
            <a:endParaRPr b="0" lang="ru-RU" sz="3200" spc="-1" strike="noStrike">
              <a:solidFill>
                <a:srgbClr val="000000"/>
              </a:solidFill>
              <a:latin typeface="Franklin Gothic Book"/>
            </a:endParaRPr>
          </a:p>
        </p:txBody>
      </p:sp>
      <p:pic>
        <p:nvPicPr>
          <p:cNvPr id="163" name="Рисунок 3" descr=""/>
          <p:cNvPicPr/>
          <p:nvPr/>
        </p:nvPicPr>
        <p:blipFill>
          <a:blip r:embed="rId1"/>
          <a:stretch/>
        </p:blipFill>
        <p:spPr>
          <a:xfrm>
            <a:off x="741240" y="1837800"/>
            <a:ext cx="2759760" cy="4350600"/>
          </a:xfrm>
          <a:prstGeom prst="rect">
            <a:avLst/>
          </a:prstGeom>
          <a:ln w="0">
            <a:noFill/>
          </a:ln>
        </p:spPr>
      </p:pic>
      <p:sp>
        <p:nvSpPr>
          <p:cNvPr id="164" name="CustomShape 2"/>
          <p:cNvSpPr/>
          <p:nvPr/>
        </p:nvSpPr>
        <p:spPr>
          <a:xfrm>
            <a:off x="1175760" y="2409120"/>
            <a:ext cx="1614600" cy="516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000000"/>
                </a:solidFill>
                <a:latin typeface="Franklin Gothic Book"/>
              </a:rPr>
              <a:t>Тема…</a:t>
            </a:r>
            <a:endParaRPr b="0" lang="ru-RU" sz="2800" spc="-1" strike="noStrike">
              <a:latin typeface="Arial"/>
            </a:endParaRPr>
          </a:p>
        </p:txBody>
      </p:sp>
      <p:sp>
        <p:nvSpPr>
          <p:cNvPr id="165" name="CustomShape 3"/>
          <p:cNvSpPr/>
          <p:nvPr/>
        </p:nvSpPr>
        <p:spPr>
          <a:xfrm>
            <a:off x="3803760" y="1859760"/>
            <a:ext cx="8083080" cy="87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7000"/>
              </a:lnSpc>
              <a:spcAft>
                <a:spcPts val="799"/>
              </a:spcAft>
            </a:pPr>
            <a:r>
              <a:rPr b="0" lang="ru-RU" sz="2400" spc="-1" strike="noStrike">
                <a:solidFill>
                  <a:srgbClr val="000000"/>
                </a:solidFill>
                <a:latin typeface="Times New Roman"/>
                <a:ea typeface="Calibri"/>
              </a:rPr>
              <a:t>«Когда человек не знает, к какой пристани он держит путь, для него ни один ветер не будет попутным.»  </a:t>
            </a:r>
            <a:r>
              <a:rPr b="0" i="1" lang="ru-RU" sz="2400" spc="-1" strike="noStrike">
                <a:solidFill>
                  <a:srgbClr val="000000"/>
                </a:solidFill>
                <a:latin typeface="Times New Roman"/>
                <a:ea typeface="Calibri"/>
              </a:rPr>
              <a:t>Сенека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166" name="CustomShape 4"/>
          <p:cNvSpPr/>
          <p:nvPr/>
        </p:nvSpPr>
        <p:spPr>
          <a:xfrm>
            <a:off x="5191920" y="1267200"/>
            <a:ext cx="2205000" cy="516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2800" spc="-1" strike="noStrike">
                <a:solidFill>
                  <a:srgbClr val="000000"/>
                </a:solidFill>
                <a:latin typeface="Franklin Gothic Book"/>
              </a:rPr>
              <a:t>Подсказки</a:t>
            </a:r>
            <a:r>
              <a:rPr b="1" lang="en-US" sz="2800" spc="-1" strike="noStrike">
                <a:solidFill>
                  <a:srgbClr val="000000"/>
                </a:solidFill>
                <a:latin typeface="Franklin Gothic Book"/>
              </a:rPr>
              <a:t>:</a:t>
            </a:r>
            <a:r>
              <a:rPr b="1" lang="ru-RU" sz="2800" spc="-1" strike="noStrike">
                <a:solidFill>
                  <a:srgbClr val="000000"/>
                </a:solidFill>
                <a:latin typeface="Franklin Gothic Book"/>
              </a:rPr>
              <a:t> </a:t>
            </a:r>
            <a:endParaRPr b="0" lang="ru-RU" sz="2800" spc="-1" strike="noStrike">
              <a:latin typeface="Arial"/>
            </a:endParaRPr>
          </a:p>
        </p:txBody>
      </p:sp>
      <p:sp>
        <p:nvSpPr>
          <p:cNvPr id="167" name="CustomShape 5"/>
          <p:cNvSpPr/>
          <p:nvPr/>
        </p:nvSpPr>
        <p:spPr>
          <a:xfrm>
            <a:off x="3803760" y="5288400"/>
            <a:ext cx="8083080" cy="155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24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«Три пути у человека, чтобы разумно поступать: первый, самый благородный, – размышление; второй, самый легкий, – подражание; третий, самый горький, – опыт.»</a:t>
            </a:r>
            <a:endParaRPr b="0" lang="ru-RU" sz="24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i="1" lang="ru-RU" sz="24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Конфуций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168" name="CustomShape 6"/>
          <p:cNvSpPr/>
          <p:nvPr/>
        </p:nvSpPr>
        <p:spPr>
          <a:xfrm>
            <a:off x="3803760" y="4233240"/>
            <a:ext cx="8083080" cy="87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7000"/>
              </a:lnSpc>
              <a:spcAft>
                <a:spcPts val="799"/>
              </a:spcAft>
            </a:pPr>
            <a:r>
              <a:rPr b="0" lang="ru-RU" sz="2400" spc="-1" strike="noStrike">
                <a:solidFill>
                  <a:srgbClr val="000000"/>
                </a:solidFill>
                <a:latin typeface="Times New Roman"/>
                <a:ea typeface="Calibri"/>
              </a:rPr>
              <a:t>«Ковыляющий по прямой дороге опередит бегущего, который сбился с пути.» </a:t>
            </a:r>
            <a:r>
              <a:rPr b="0" i="1" lang="ru-RU" sz="2400" spc="-1" strike="noStrike">
                <a:solidFill>
                  <a:srgbClr val="000000"/>
                </a:solidFill>
                <a:latin typeface="Times New Roman"/>
                <a:ea typeface="Calibri"/>
              </a:rPr>
              <a:t>Фрэнсис Бэкон</a:t>
            </a:r>
            <a:r>
              <a:rPr b="0" i="1" lang="ru-RU" sz="2400" spc="-1" strike="noStrike">
                <a:solidFill>
                  <a:srgbClr val="000000"/>
                </a:solidFill>
                <a:latin typeface="Calibri"/>
                <a:ea typeface="Calibri"/>
              </a:rPr>
              <a:t>.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169" name="CustomShape 7"/>
          <p:cNvSpPr/>
          <p:nvPr/>
        </p:nvSpPr>
        <p:spPr>
          <a:xfrm>
            <a:off x="3803760" y="3033000"/>
            <a:ext cx="7871040" cy="11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24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«От великого до смешного один шаг, но от смешного уже нет пути к великому.»</a:t>
            </a:r>
            <a:endParaRPr b="0" lang="ru-RU" sz="24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i="1" lang="ru-RU" sz="24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Лион Фейхтвангер</a:t>
            </a:r>
            <a:endParaRPr b="0" lang="ru-RU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0" dur="indefinite" restart="never" nodeType="tmRoot">
          <p:childTnLst>
            <p:seq>
              <p:cTn id="201" dur="indefinite" nodeType="mainSeq">
                <p:childTnLst>
                  <p:par>
                    <p:cTn id="202" fill="hold">
                      <p:stCondLst>
                        <p:cond delay="0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nodeType="after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06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07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8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1000"/>
                            </p:stCondLst>
                            <p:childTnLst>
                              <p:par>
                                <p:cTn id="210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2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3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214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nodeType="with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7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8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219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24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25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6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31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32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3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38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39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0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45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46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7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52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53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4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extShape 1"/>
          <p:cNvSpPr txBox="1"/>
          <p:nvPr/>
        </p:nvSpPr>
        <p:spPr>
          <a:xfrm>
            <a:off x="968760" y="70812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3600" spc="-1" strike="noStrike" cap="all">
                <a:solidFill>
                  <a:srgbClr val="4e3b30"/>
                </a:solidFill>
                <a:latin typeface="Franklin Gothic Medium"/>
              </a:rPr>
              <a:t>Тема урока: Пути в графах</a:t>
            </a:r>
            <a:endParaRPr b="0" lang="ru-RU" sz="3600" spc="-1" strike="noStrike">
              <a:solidFill>
                <a:srgbClr val="000000"/>
              </a:solidFill>
              <a:latin typeface="Franklin Gothic Book"/>
            </a:endParaRPr>
          </a:p>
        </p:txBody>
      </p:sp>
      <p:pic>
        <p:nvPicPr>
          <p:cNvPr id="171" name="Рисунок 2" descr=""/>
          <p:cNvPicPr/>
          <p:nvPr/>
        </p:nvPicPr>
        <p:blipFill>
          <a:blip r:embed="rId1"/>
          <a:stretch/>
        </p:blipFill>
        <p:spPr>
          <a:xfrm>
            <a:off x="2721240" y="2033640"/>
            <a:ext cx="6676200" cy="4172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5" dur="indefinite" restart="never" nodeType="tmRoot">
          <p:childTnLst>
            <p:seq>
              <p:cTn id="256" dur="indefinite" nodeType="mainSeq">
                <p:childTnLst>
                  <p:par>
                    <p:cTn id="257" fill="hold">
                      <p:stCondLst>
                        <p:cond delay="0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nodeType="after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61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62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3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4" nodeType="with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66" dur="4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7" dur="4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268" dur="4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884</TotalTime>
  <Application>LibreOffice/7.0.3.1$Windows_X86_64 LibreOffice_project/d7547858d014d4cf69878db179d326fc3483e082</Application>
  <Words>605</Words>
  <Paragraphs>250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2013-04-23T05:34:35Z</dcterms:created>
  <dc:creator>Фирсов</dc:creator>
  <dc:description/>
  <dc:language>ru-RU</dc:language>
  <cp:lastModifiedBy/>
  <dcterms:modified xsi:type="dcterms:W3CDTF">2024-11-25T15:53:28Z</dcterms:modified>
  <cp:revision>79</cp:revision>
  <dc:subject/>
  <dc:title>Информационные модели на графах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1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Произвольный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24</vt:i4>
  </property>
</Properties>
</file>