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13.wmf" ContentType="image/x-wmf"/>
  <Override PartName="/ppt/media/image2.png" ContentType="image/png"/>
  <Override PartName="/ppt/media/image3.png" ContentType="image/png"/>
  <Override PartName="/ppt/media/image6.gif" ContentType="image/gif"/>
  <Override PartName="/ppt/media/image15.wmf" ContentType="image/x-wmf"/>
  <Override PartName="/ppt/media/image4.png" ContentType="image/png"/>
  <Override PartName="/ppt/media/image7.png" ContentType="image/png"/>
  <Override PartName="/ppt/media/image5.jpeg" ContentType="image/jpeg"/>
  <Override PartName="/ppt/media/image11.png" ContentType="image/png"/>
  <Override PartName="/ppt/media/image8.gif" ContentType="image/gif"/>
  <Override PartName="/ppt/media/image9.png" ContentType="image/png"/>
  <Override PartName="/ppt/media/image10.gif" ContentType="image/gif"/>
  <Override PartName="/ppt/media/image12.png" ContentType="image/png"/>
  <Override PartName="/ppt/media/image14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wmf" ContentType="image/x-wmf"/>
  <Override PartName="/ppt/media/image21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02480" y="457200"/>
            <a:ext cx="11581920" cy="389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02480" y="457200"/>
            <a:ext cx="11581920" cy="389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02480" y="457200"/>
            <a:ext cx="11581920" cy="389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685800" y="1050840"/>
            <a:ext cx="1150596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685800" y="1050840"/>
            <a:ext cx="1150596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685800" y="1057680"/>
            <a:ext cx="1150596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685800" y="5349600"/>
            <a:ext cx="1150596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7960" y="4853520"/>
            <a:ext cx="1127736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863604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3CC29A2-F1D7-4519-980F-50323BAA5F8B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25.11.24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0972800" y="6473880"/>
            <a:ext cx="101160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F2D731E2-4C82-4B61-8FFC-9C0511502CCE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685800" y="1050840"/>
            <a:ext cx="1150596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685800" y="1050840"/>
            <a:ext cx="1150596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685800" y="1057680"/>
            <a:ext cx="1150596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863604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172FB64-DB9A-4F89-B297-9E2CD3212D0D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25.11.24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0972800" y="6477120"/>
            <a:ext cx="1015560" cy="244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175A3BC5-E306-4B20-BB65-EFA52AC27F78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1"/>
          <p:cNvSpPr/>
          <p:nvPr/>
        </p:nvSpPr>
        <p:spPr>
          <a:xfrm>
            <a:off x="685800" y="1050840"/>
            <a:ext cx="1150596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2"/>
          <p:cNvSpPr/>
          <p:nvPr/>
        </p:nvSpPr>
        <p:spPr>
          <a:xfrm>
            <a:off x="685800" y="1050840"/>
            <a:ext cx="1150596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3"/>
          <p:cNvSpPr/>
          <p:nvPr/>
        </p:nvSpPr>
        <p:spPr>
          <a:xfrm>
            <a:off x="685800" y="1057680"/>
            <a:ext cx="1150596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402480" y="457200"/>
            <a:ext cx="11581920" cy="8409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dt"/>
          </p:nvPr>
        </p:nvSpPr>
        <p:spPr>
          <a:xfrm>
            <a:off x="863604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0588038-D142-4668-A815-91BB7ECD8C3C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25.11.24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ftr"/>
          </p:nvPr>
        </p:nvSpPr>
        <p:spPr>
          <a:xfrm>
            <a:off x="4165560" y="76320"/>
            <a:ext cx="4470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sldNum"/>
          </p:nvPr>
        </p:nvSpPr>
        <p:spPr>
          <a:xfrm>
            <a:off x="10972800" y="6477120"/>
            <a:ext cx="1015560" cy="244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5524589C-FA44-485E-9749-8C359A8EEE4D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image" Target="../media/image9.png"/><Relationship Id="rId3" Type="http://schemas.openxmlformats.org/officeDocument/2006/relationships/image" Target="../media/image10.gif"/><Relationship Id="rId4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0000" y="617400"/>
            <a:ext cx="11313720" cy="226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7000"/>
          </a:bodyPr>
          <a:p>
            <a:pPr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030a0"/>
                </a:solidFill>
                <a:latin typeface="Times New Roman"/>
                <a:ea typeface="Microsoft YaHei"/>
              </a:rPr>
              <a:t>Граф. Весовая матрица графа. Длина пути между вершинами графа. Вычисление количества путей в направленном ациклического графа</a:t>
            </a:r>
            <a:endParaRPr b="0" lang="ru-RU" sz="8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4" name="Picture 6" descr="2_9[1]"/>
          <p:cNvPicPr/>
          <p:nvPr/>
        </p:nvPicPr>
        <p:blipFill>
          <a:blip r:embed="rId1"/>
          <a:stretch/>
        </p:blipFill>
        <p:spPr>
          <a:xfrm>
            <a:off x="3600000" y="3240000"/>
            <a:ext cx="4802760" cy="2739600"/>
          </a:xfrm>
          <a:prstGeom prst="rect">
            <a:avLst/>
          </a:prstGeom>
          <a:ln w="57150">
            <a:solidFill>
              <a:srgbClr val="d60093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8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714680" y="331560"/>
            <a:ext cx="1027044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66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Давайте определимся с целями и </a:t>
            </a:r>
            <a:br/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задачами урока. </a:t>
            </a:r>
            <a:br/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Как вы их сформулируете?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73" name="Рисунок 2" descr=""/>
          <p:cNvPicPr/>
          <p:nvPr/>
        </p:nvPicPr>
        <p:blipFill>
          <a:blip r:embed="rId1"/>
          <a:stretch/>
        </p:blipFill>
        <p:spPr>
          <a:xfrm>
            <a:off x="8970840" y="2184120"/>
            <a:ext cx="2850840" cy="449388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9563400" y="2798640"/>
            <a:ext cx="14364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Цели…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1998360" y="2579760"/>
            <a:ext cx="697212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Как преобразовать информацию, представленную в табличной форме в граф</a:t>
            </a:r>
            <a:endParaRPr b="0" lang="ru-RU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Как определить все пути в графе</a:t>
            </a:r>
            <a:endParaRPr b="0" lang="ru-RU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Определить кратчайший путь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3" dur="4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4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649160" y="421920"/>
            <a:ext cx="1033560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66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Еще раз проанализируем таблицу. </a:t>
            </a:r>
            <a:br/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Какие особенности в таблице вы заметили?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77" name="Table 2"/>
          <p:cNvGraphicFramePr/>
          <p:nvPr/>
        </p:nvGraphicFramePr>
        <p:xfrm>
          <a:off x="2768760" y="2287080"/>
          <a:ext cx="6620040" cy="3101040"/>
        </p:xfrm>
        <a:graphic>
          <a:graphicData uri="http://schemas.openxmlformats.org/drawingml/2006/table">
            <a:tbl>
              <a:tblPr/>
              <a:tblGrid>
                <a:gridCol w="1108800"/>
                <a:gridCol w="1108800"/>
                <a:gridCol w="1108800"/>
                <a:gridCol w="1108800"/>
                <a:gridCol w="1108800"/>
                <a:gridCol w="1076040"/>
              </a:tblGrid>
              <a:tr h="59760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97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8" name="CustomShape 3"/>
          <p:cNvSpPr/>
          <p:nvPr/>
        </p:nvSpPr>
        <p:spPr>
          <a:xfrm>
            <a:off x="2808360" y="2383920"/>
            <a:ext cx="6465600" cy="3690000"/>
          </a:xfrm>
          <a:prstGeom prst="rtTriangle">
            <a:avLst/>
          </a:prstGeom>
          <a:noFill/>
          <a:ln w="762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4"/>
          <p:cNvSpPr/>
          <p:nvPr/>
        </p:nvSpPr>
        <p:spPr>
          <a:xfrm flipH="1" flipV="1">
            <a:off x="2971440" y="2302200"/>
            <a:ext cx="6416640" cy="3641040"/>
          </a:xfrm>
          <a:prstGeom prst="rtTriangle">
            <a:avLst/>
          </a:prstGeom>
          <a:noFill/>
          <a:ln w="7620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nodeType="after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3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100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3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7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000"/>
                            </p:stCondLst>
                            <p:childTnLst>
                              <p:par>
                                <p:cTn id="340" nodeType="after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4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100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676520" y="571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Теперь приступим к построению графа.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81" name="Table 2"/>
          <p:cNvGraphicFramePr/>
          <p:nvPr/>
        </p:nvGraphicFramePr>
        <p:xfrm>
          <a:off x="1233360" y="1892160"/>
          <a:ext cx="4183560" cy="3574440"/>
        </p:xfrm>
        <a:graphic>
          <a:graphicData uri="http://schemas.openxmlformats.org/drawingml/2006/table">
            <a:tbl>
              <a:tblPr/>
              <a:tblGrid>
                <a:gridCol w="696960"/>
                <a:gridCol w="696960"/>
                <a:gridCol w="696960"/>
                <a:gridCol w="696960"/>
                <a:gridCol w="696960"/>
                <a:gridCol w="698760"/>
              </a:tblGrid>
              <a:tr h="50148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14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3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3" dur="indefinite" restart="never" nodeType="tmRoot">
          <p:childTnLst>
            <p:seq>
              <p:cTn id="344" dur="indefinite" nodeType="mainSeq"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676520" y="231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Проверим правильность построения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83" name="Table 2"/>
          <p:cNvGraphicFramePr/>
          <p:nvPr/>
        </p:nvGraphicFramePr>
        <p:xfrm>
          <a:off x="1331280" y="1758960"/>
          <a:ext cx="4183560" cy="3574440"/>
        </p:xfrm>
        <a:graphic>
          <a:graphicData uri="http://schemas.openxmlformats.org/drawingml/2006/table">
            <a:tbl>
              <a:tblPr/>
              <a:tblGrid>
                <a:gridCol w="696960"/>
                <a:gridCol w="696960"/>
                <a:gridCol w="696960"/>
                <a:gridCol w="696960"/>
                <a:gridCol w="696960"/>
                <a:gridCol w="698760"/>
              </a:tblGrid>
              <a:tr h="50148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14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3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4" name="CustomShape 3"/>
          <p:cNvSpPr/>
          <p:nvPr/>
        </p:nvSpPr>
        <p:spPr>
          <a:xfrm>
            <a:off x="5992560" y="218808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A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8975160" y="130464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B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8730360" y="396036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C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9231120" y="607428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E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11593440" y="330804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D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9" name="Line 8"/>
          <p:cNvSpPr/>
          <p:nvPr/>
        </p:nvSpPr>
        <p:spPr>
          <a:xfrm flipV="1">
            <a:off x="6514920" y="1582560"/>
            <a:ext cx="2471040" cy="88344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Line 9"/>
          <p:cNvSpPr/>
          <p:nvPr/>
        </p:nvSpPr>
        <p:spPr>
          <a:xfrm>
            <a:off x="6501240" y="2636280"/>
            <a:ext cx="2283480" cy="14907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Line 10"/>
          <p:cNvSpPr/>
          <p:nvPr/>
        </p:nvSpPr>
        <p:spPr>
          <a:xfrm flipH="1">
            <a:off x="8985960" y="1957320"/>
            <a:ext cx="244800" cy="200268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Line 11"/>
          <p:cNvSpPr/>
          <p:nvPr/>
        </p:nvSpPr>
        <p:spPr>
          <a:xfrm flipV="1">
            <a:off x="9667440" y="3865320"/>
            <a:ext cx="2000520" cy="23043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Line 12"/>
          <p:cNvSpPr/>
          <p:nvPr/>
        </p:nvSpPr>
        <p:spPr>
          <a:xfrm>
            <a:off x="9486720" y="1798560"/>
            <a:ext cx="2181240" cy="160488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Line 13"/>
          <p:cNvSpPr/>
          <p:nvPr/>
        </p:nvSpPr>
        <p:spPr>
          <a:xfrm flipV="1">
            <a:off x="9230760" y="3634560"/>
            <a:ext cx="2362320" cy="60372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Line 14"/>
          <p:cNvSpPr/>
          <p:nvPr/>
        </p:nvSpPr>
        <p:spPr>
          <a:xfrm>
            <a:off x="6504120" y="2514240"/>
            <a:ext cx="5088960" cy="107100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Line 15"/>
          <p:cNvSpPr/>
          <p:nvPr/>
        </p:nvSpPr>
        <p:spPr>
          <a:xfrm flipH="1" flipV="1">
            <a:off x="9108360" y="4620960"/>
            <a:ext cx="378360" cy="14529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Line 16"/>
          <p:cNvSpPr/>
          <p:nvPr/>
        </p:nvSpPr>
        <p:spPr>
          <a:xfrm flipH="1" flipV="1">
            <a:off x="6429240" y="2745360"/>
            <a:ext cx="2876760" cy="340524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7"/>
          <p:cNvSpPr/>
          <p:nvPr/>
        </p:nvSpPr>
        <p:spPr>
          <a:xfrm>
            <a:off x="7361640" y="13557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2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99" name="CustomShape 18"/>
          <p:cNvSpPr/>
          <p:nvPr/>
        </p:nvSpPr>
        <p:spPr>
          <a:xfrm>
            <a:off x="9116280" y="203364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9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0" name="CustomShape 19"/>
          <p:cNvSpPr/>
          <p:nvPr/>
        </p:nvSpPr>
        <p:spPr>
          <a:xfrm>
            <a:off x="7924320" y="22341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8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1" name="CustomShape 20"/>
          <p:cNvSpPr/>
          <p:nvPr/>
        </p:nvSpPr>
        <p:spPr>
          <a:xfrm>
            <a:off x="7827480" y="3116160"/>
            <a:ext cx="7963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10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2" name="CustomShape 21"/>
          <p:cNvSpPr/>
          <p:nvPr/>
        </p:nvSpPr>
        <p:spPr>
          <a:xfrm>
            <a:off x="7361640" y="4498200"/>
            <a:ext cx="77328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16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3" name="CustomShape 22"/>
          <p:cNvSpPr/>
          <p:nvPr/>
        </p:nvSpPr>
        <p:spPr>
          <a:xfrm>
            <a:off x="10577520" y="5024160"/>
            <a:ext cx="7704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4" name="CustomShape 23"/>
          <p:cNvSpPr/>
          <p:nvPr/>
        </p:nvSpPr>
        <p:spPr>
          <a:xfrm>
            <a:off x="9683640" y="34509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3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5" name="CustomShape 24"/>
          <p:cNvSpPr/>
          <p:nvPr/>
        </p:nvSpPr>
        <p:spPr>
          <a:xfrm>
            <a:off x="10324440" y="17589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6" name="CustomShape 25"/>
          <p:cNvSpPr/>
          <p:nvPr/>
        </p:nvSpPr>
        <p:spPr>
          <a:xfrm>
            <a:off x="9268560" y="483048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4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555560" y="267120"/>
            <a:ext cx="1088280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Определим все пути в графе и расстояние, пройденное на этом пути (вес-расстояние в км.)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41520" y="220428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A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9024120" y="132084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B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8779320" y="397656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C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9280080" y="609048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E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12" name="CustomShape 6"/>
          <p:cNvSpPr/>
          <p:nvPr/>
        </p:nvSpPr>
        <p:spPr>
          <a:xfrm>
            <a:off x="11642400" y="332424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D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13" name="Line 7"/>
          <p:cNvSpPr/>
          <p:nvPr/>
        </p:nvSpPr>
        <p:spPr>
          <a:xfrm flipV="1">
            <a:off x="6563880" y="1598760"/>
            <a:ext cx="2471040" cy="88380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Line 8"/>
          <p:cNvSpPr/>
          <p:nvPr/>
        </p:nvSpPr>
        <p:spPr>
          <a:xfrm>
            <a:off x="6550200" y="2652480"/>
            <a:ext cx="2283480" cy="14907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Line 9"/>
          <p:cNvSpPr/>
          <p:nvPr/>
        </p:nvSpPr>
        <p:spPr>
          <a:xfrm flipH="1">
            <a:off x="9034920" y="1973880"/>
            <a:ext cx="244800" cy="200268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Line 10"/>
          <p:cNvSpPr/>
          <p:nvPr/>
        </p:nvSpPr>
        <p:spPr>
          <a:xfrm flipV="1">
            <a:off x="9716760" y="3881520"/>
            <a:ext cx="2000160" cy="23043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Line 11"/>
          <p:cNvSpPr/>
          <p:nvPr/>
        </p:nvSpPr>
        <p:spPr>
          <a:xfrm>
            <a:off x="9535680" y="1814760"/>
            <a:ext cx="2181240" cy="160488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Line 12"/>
          <p:cNvSpPr/>
          <p:nvPr/>
        </p:nvSpPr>
        <p:spPr>
          <a:xfrm flipV="1">
            <a:off x="9279720" y="3650760"/>
            <a:ext cx="2362320" cy="60372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Line 13"/>
          <p:cNvSpPr/>
          <p:nvPr/>
        </p:nvSpPr>
        <p:spPr>
          <a:xfrm>
            <a:off x="6553080" y="2530800"/>
            <a:ext cx="5088960" cy="107064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Line 14"/>
          <p:cNvSpPr/>
          <p:nvPr/>
        </p:nvSpPr>
        <p:spPr>
          <a:xfrm flipH="1" flipV="1">
            <a:off x="9157320" y="4637520"/>
            <a:ext cx="378360" cy="14529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Line 15"/>
          <p:cNvSpPr/>
          <p:nvPr/>
        </p:nvSpPr>
        <p:spPr>
          <a:xfrm flipH="1" flipV="1">
            <a:off x="6478200" y="2761560"/>
            <a:ext cx="2876760" cy="340524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6"/>
          <p:cNvSpPr/>
          <p:nvPr/>
        </p:nvSpPr>
        <p:spPr>
          <a:xfrm>
            <a:off x="7410600" y="13719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2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3" name="CustomShape 17"/>
          <p:cNvSpPr/>
          <p:nvPr/>
        </p:nvSpPr>
        <p:spPr>
          <a:xfrm>
            <a:off x="9165240" y="205020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9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4" name="CustomShape 18"/>
          <p:cNvSpPr/>
          <p:nvPr/>
        </p:nvSpPr>
        <p:spPr>
          <a:xfrm>
            <a:off x="7973280" y="22503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8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5" name="CustomShape 19"/>
          <p:cNvSpPr/>
          <p:nvPr/>
        </p:nvSpPr>
        <p:spPr>
          <a:xfrm>
            <a:off x="7876440" y="3132360"/>
            <a:ext cx="846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10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6" name="CustomShape 20"/>
          <p:cNvSpPr/>
          <p:nvPr/>
        </p:nvSpPr>
        <p:spPr>
          <a:xfrm>
            <a:off x="7410600" y="4514760"/>
            <a:ext cx="77328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16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7" name="CustomShape 21"/>
          <p:cNvSpPr/>
          <p:nvPr/>
        </p:nvSpPr>
        <p:spPr>
          <a:xfrm>
            <a:off x="10626480" y="5040360"/>
            <a:ext cx="7704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8" name="CustomShape 22"/>
          <p:cNvSpPr/>
          <p:nvPr/>
        </p:nvSpPr>
        <p:spPr>
          <a:xfrm>
            <a:off x="9732600" y="34671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3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9" name="CustomShape 23"/>
          <p:cNvSpPr/>
          <p:nvPr/>
        </p:nvSpPr>
        <p:spPr>
          <a:xfrm>
            <a:off x="10373400" y="177516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30" name="CustomShape 24"/>
          <p:cNvSpPr/>
          <p:nvPr/>
        </p:nvSpPr>
        <p:spPr>
          <a:xfrm>
            <a:off x="9317520" y="484668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4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31" name="CustomShape 25"/>
          <p:cNvSpPr/>
          <p:nvPr/>
        </p:nvSpPr>
        <p:spPr>
          <a:xfrm>
            <a:off x="1244160" y="1281240"/>
            <a:ext cx="49489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Будем делать обход по графу в алфавитном порядке, т.е. сначала все пути через АВ, АС, 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AD 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и т.д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2" name="CustomShape 26"/>
          <p:cNvSpPr/>
          <p:nvPr/>
        </p:nvSpPr>
        <p:spPr>
          <a:xfrm>
            <a:off x="1259280" y="3577680"/>
            <a:ext cx="2697120" cy="492120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7"/>
          <p:cNvSpPr/>
          <p:nvPr/>
        </p:nvSpPr>
        <p:spPr>
          <a:xfrm>
            <a:off x="1372320" y="2801160"/>
            <a:ext cx="24411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1.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ABCDE – 25 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км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4" name="CustomShape 28"/>
          <p:cNvSpPr/>
          <p:nvPr/>
        </p:nvSpPr>
        <p:spPr>
          <a:xfrm>
            <a:off x="1363320" y="3224160"/>
            <a:ext cx="23958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2.ABCE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15 км 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5" name="CustomShape 29"/>
          <p:cNvSpPr/>
          <p:nvPr/>
        </p:nvSpPr>
        <p:spPr>
          <a:xfrm>
            <a:off x="1361880" y="3591000"/>
            <a:ext cx="2509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3.ABDCE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10 км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6" name="CustomShape 30"/>
          <p:cNvSpPr/>
          <p:nvPr/>
        </p:nvSpPr>
        <p:spPr>
          <a:xfrm>
            <a:off x="1375560" y="4000680"/>
            <a:ext cx="2499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4.ACBDE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31 км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7" name="CustomShape 31"/>
          <p:cNvSpPr/>
          <p:nvPr/>
        </p:nvSpPr>
        <p:spPr>
          <a:xfrm>
            <a:off x="1378800" y="4396680"/>
            <a:ext cx="23148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5.ACDE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24 км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8" name="CustomShape 32"/>
          <p:cNvSpPr/>
          <p:nvPr/>
        </p:nvSpPr>
        <p:spPr>
          <a:xfrm>
            <a:off x="1379160" y="4784040"/>
            <a:ext cx="2121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6.ACE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14 км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9" name="CustomShape 33"/>
          <p:cNvSpPr/>
          <p:nvPr/>
        </p:nvSpPr>
        <p:spPr>
          <a:xfrm>
            <a:off x="1397880" y="5201280"/>
            <a:ext cx="2298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7.ADCE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15 км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40" name="CustomShape 34"/>
          <p:cNvSpPr/>
          <p:nvPr/>
        </p:nvSpPr>
        <p:spPr>
          <a:xfrm>
            <a:off x="1349280" y="5612400"/>
            <a:ext cx="21549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8.ADE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19 км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41" name="CustomShape 35"/>
          <p:cNvSpPr/>
          <p:nvPr/>
        </p:nvSpPr>
        <p:spPr>
          <a:xfrm>
            <a:off x="1332720" y="6029640"/>
            <a:ext cx="1952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9.AE –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 16 км</a:t>
            </a: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9" dur="indefinite" restart="never" nodeType="tmRoot">
          <p:childTnLst>
            <p:seq>
              <p:cTn id="530" dur="indefinite" nodeType="mainSeq"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050"/>
                            </p:stCondLst>
                            <p:childTnLst>
                              <p:par>
                                <p:cTn id="55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5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2050"/>
                            </p:stCondLst>
                            <p:childTnLst>
                              <p:par>
                                <p:cTn id="55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5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3050"/>
                            </p:stCondLst>
                            <p:childTnLst>
                              <p:par>
                                <p:cTn id="56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6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4050"/>
                            </p:stCondLst>
                            <p:childTnLst>
                              <p:par>
                                <p:cTn id="56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6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6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6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6050"/>
                            </p:stCondLst>
                            <p:childTnLst>
                              <p:par>
                                <p:cTn id="56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7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7050"/>
                            </p:stCondLst>
                            <p:childTnLst>
                              <p:par>
                                <p:cTn id="57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7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8050"/>
                            </p:stCondLst>
                            <p:childTnLst>
                              <p:par>
                                <p:cTn id="575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7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7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8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9" dur="4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nodeType="click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3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644e"/>
                                      </p:to>
                                    </p:animClr>
                                    <p:animClr clrSpc="rgb">
                                      <p:cBhvr>
                                        <p:cTn id="644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644e"/>
                                      </p:to>
                                    </p:animClr>
                                    <p:set>
                                      <p:cBhvr>
                                        <p:cTn id="645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4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616400" y="639360"/>
            <a:ext cx="109450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Кратчайший путь в данном графе : </a:t>
            </a:r>
            <a:r>
              <a:rPr b="1" lang="en-US" sz="3600" spc="-1" strike="noStrike" cap="all">
                <a:solidFill>
                  <a:srgbClr val="4e3b30"/>
                </a:solidFill>
                <a:latin typeface="Franklin Gothic Medium"/>
              </a:rPr>
              <a:t>ABDCE –</a:t>
            </a: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 10 км </a:t>
            </a:r>
            <a:br/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243" name="Table 2"/>
          <p:cNvGraphicFramePr/>
          <p:nvPr/>
        </p:nvGraphicFramePr>
        <p:xfrm>
          <a:off x="1398240" y="1710000"/>
          <a:ext cx="4183560" cy="3574440"/>
        </p:xfrm>
        <a:graphic>
          <a:graphicData uri="http://schemas.openxmlformats.org/drawingml/2006/table">
            <a:tbl>
              <a:tblPr/>
              <a:tblGrid>
                <a:gridCol w="696960"/>
                <a:gridCol w="696960"/>
                <a:gridCol w="696960"/>
                <a:gridCol w="696960"/>
                <a:gridCol w="696960"/>
                <a:gridCol w="698760"/>
              </a:tblGrid>
              <a:tr h="50148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14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2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3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44" name="CustomShape 3"/>
          <p:cNvSpPr/>
          <p:nvPr/>
        </p:nvSpPr>
        <p:spPr>
          <a:xfrm>
            <a:off x="5992560" y="213912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A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8975160" y="125532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B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8730360" y="391140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C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7" name="CustomShape 6"/>
          <p:cNvSpPr/>
          <p:nvPr/>
        </p:nvSpPr>
        <p:spPr>
          <a:xfrm>
            <a:off x="9231120" y="602532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E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8" name="CustomShape 7"/>
          <p:cNvSpPr/>
          <p:nvPr/>
        </p:nvSpPr>
        <p:spPr>
          <a:xfrm>
            <a:off x="11593440" y="3259080"/>
            <a:ext cx="511200" cy="6526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Franklin Gothic Book"/>
              </a:rPr>
              <a:t>D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9" name="Line 8"/>
          <p:cNvSpPr/>
          <p:nvPr/>
        </p:nvSpPr>
        <p:spPr>
          <a:xfrm flipV="1">
            <a:off x="6514920" y="1533600"/>
            <a:ext cx="2471040" cy="88344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Line 9"/>
          <p:cNvSpPr/>
          <p:nvPr/>
        </p:nvSpPr>
        <p:spPr>
          <a:xfrm>
            <a:off x="6501240" y="2587320"/>
            <a:ext cx="2283480" cy="14907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Line 10"/>
          <p:cNvSpPr/>
          <p:nvPr/>
        </p:nvSpPr>
        <p:spPr>
          <a:xfrm flipH="1">
            <a:off x="8985960" y="1908360"/>
            <a:ext cx="244800" cy="200268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Line 11"/>
          <p:cNvSpPr/>
          <p:nvPr/>
        </p:nvSpPr>
        <p:spPr>
          <a:xfrm flipV="1">
            <a:off x="9667440" y="3816360"/>
            <a:ext cx="2000520" cy="23043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Line 12"/>
          <p:cNvSpPr/>
          <p:nvPr/>
        </p:nvSpPr>
        <p:spPr>
          <a:xfrm>
            <a:off x="9486720" y="1749600"/>
            <a:ext cx="2181240" cy="160488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Line 13"/>
          <p:cNvSpPr/>
          <p:nvPr/>
        </p:nvSpPr>
        <p:spPr>
          <a:xfrm flipV="1">
            <a:off x="9230760" y="3585240"/>
            <a:ext cx="2362320" cy="60408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Line 14"/>
          <p:cNvSpPr/>
          <p:nvPr/>
        </p:nvSpPr>
        <p:spPr>
          <a:xfrm>
            <a:off x="6504120" y="2465280"/>
            <a:ext cx="5088960" cy="107100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Line 15"/>
          <p:cNvSpPr/>
          <p:nvPr/>
        </p:nvSpPr>
        <p:spPr>
          <a:xfrm flipH="1" flipV="1">
            <a:off x="9108360" y="4572000"/>
            <a:ext cx="378360" cy="145296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Line 16"/>
          <p:cNvSpPr/>
          <p:nvPr/>
        </p:nvSpPr>
        <p:spPr>
          <a:xfrm flipH="1" flipV="1">
            <a:off x="6429240" y="2696400"/>
            <a:ext cx="2876760" cy="3405240"/>
          </a:xfrm>
          <a:prstGeom prst="line">
            <a:avLst/>
          </a:prstGeom>
          <a:ln w="571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17"/>
          <p:cNvSpPr/>
          <p:nvPr/>
        </p:nvSpPr>
        <p:spPr>
          <a:xfrm>
            <a:off x="7361640" y="130680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2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59" name="CustomShape 18"/>
          <p:cNvSpPr/>
          <p:nvPr/>
        </p:nvSpPr>
        <p:spPr>
          <a:xfrm>
            <a:off x="9116280" y="198468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9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0" name="CustomShape 19"/>
          <p:cNvSpPr/>
          <p:nvPr/>
        </p:nvSpPr>
        <p:spPr>
          <a:xfrm>
            <a:off x="7924320" y="218520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8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1" name="CustomShape 20"/>
          <p:cNvSpPr/>
          <p:nvPr/>
        </p:nvSpPr>
        <p:spPr>
          <a:xfrm>
            <a:off x="7827480" y="3067200"/>
            <a:ext cx="735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10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2" name="CustomShape 21"/>
          <p:cNvSpPr/>
          <p:nvPr/>
        </p:nvSpPr>
        <p:spPr>
          <a:xfrm>
            <a:off x="7361640" y="4449240"/>
            <a:ext cx="77328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16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3" name="CustomShape 22"/>
          <p:cNvSpPr/>
          <p:nvPr/>
        </p:nvSpPr>
        <p:spPr>
          <a:xfrm>
            <a:off x="10577520" y="4975200"/>
            <a:ext cx="7704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4" name="CustomShape 23"/>
          <p:cNvSpPr/>
          <p:nvPr/>
        </p:nvSpPr>
        <p:spPr>
          <a:xfrm>
            <a:off x="9683640" y="340200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3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5" name="CustomShape 24"/>
          <p:cNvSpPr/>
          <p:nvPr/>
        </p:nvSpPr>
        <p:spPr>
          <a:xfrm>
            <a:off x="10324440" y="171000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66" name="CustomShape 25"/>
          <p:cNvSpPr/>
          <p:nvPr/>
        </p:nvSpPr>
        <p:spPr>
          <a:xfrm>
            <a:off x="9268560" y="4781520"/>
            <a:ext cx="5058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7030a0"/>
                </a:solidFill>
                <a:latin typeface="Franklin Gothic Book"/>
              </a:rPr>
              <a:t>4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7" dur="indefinite" restart="never" nodeType="tmRoot">
          <p:childTnLst>
            <p:seq>
              <p:cTn id="648" dur="indefinite" nodeType="mainSeq"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nodeType="click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3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nodeType="with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500"/>
                            </p:stCondLst>
                            <p:childTnLst>
                              <p:par>
                                <p:cTn id="79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9" dur="3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0" dur="3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1" dur="3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3500"/>
                            </p:stCondLst>
                            <p:childTnLst>
                              <p:par>
                                <p:cTn id="803" nodeType="afterEffect" fill="hold" presetClass="emph" presetID="3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4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64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1640160" y="3956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Задача из демоверсии ГИА по информатике и ИКТ 201</a:t>
            </a:r>
            <a:r>
              <a:rPr b="1" lang="en-US" sz="3600" spc="-1" strike="noStrike" cap="all">
                <a:solidFill>
                  <a:srgbClr val="4e3b30"/>
                </a:solidFill>
                <a:latin typeface="Franklin Gothic Medium"/>
              </a:rPr>
              <a:t>5</a:t>
            </a: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 года: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68" name="Рисунок 2" descr=""/>
          <p:cNvPicPr/>
          <p:nvPr/>
        </p:nvPicPr>
        <p:blipFill>
          <a:blip r:embed="rId1"/>
          <a:stretch/>
        </p:blipFill>
        <p:spPr>
          <a:xfrm>
            <a:off x="1809720" y="1676520"/>
            <a:ext cx="9486360" cy="489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5" dur="indefinite" restart="never" nodeType="tmRoot">
          <p:childTnLst>
            <p:seq>
              <p:cTn id="806" dur="indefinite" nodeType="mainSeq"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500"/>
                            </p:stCondLst>
                            <p:childTnLst>
                              <p:par>
                                <p:cTn id="81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402480" y="457200"/>
            <a:ext cx="11581920" cy="84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Решение: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70" name="Рисунок 2" descr=""/>
          <p:cNvPicPr/>
          <p:nvPr/>
        </p:nvPicPr>
        <p:blipFill>
          <a:blip r:embed="rId1"/>
          <a:stretch/>
        </p:blipFill>
        <p:spPr>
          <a:xfrm>
            <a:off x="2593080" y="1449720"/>
            <a:ext cx="5686920" cy="503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9" dur="indefinite" restart="never" nodeType="tmRoot">
          <p:childTnLst>
            <p:seq>
              <p:cTn id="820" dur="indefinite" nodeType="mainSeq"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811520" y="28116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Задача из демоверсии ЕГЭ по информатике и ИКТ 201</a:t>
            </a:r>
            <a:r>
              <a:rPr b="1" lang="en-US" sz="3600" spc="-1" strike="noStrike" cap="all">
                <a:solidFill>
                  <a:srgbClr val="4e3b30"/>
                </a:solidFill>
                <a:latin typeface="Franklin Gothic Medium"/>
              </a:rPr>
              <a:t>5</a:t>
            </a: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 года: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72" name="Рисунок 2" descr=""/>
          <p:cNvPicPr/>
          <p:nvPr/>
        </p:nvPicPr>
        <p:blipFill>
          <a:blip r:embed="rId1"/>
          <a:stretch/>
        </p:blipFill>
        <p:spPr>
          <a:xfrm>
            <a:off x="1811520" y="1562040"/>
            <a:ext cx="8568360" cy="472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4" dur="indefinite" restart="never" nodeType="tmRoot">
          <p:childTnLst>
            <p:seq>
              <p:cTn id="835" dur="indefinite" nodeType="mainSeq"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500"/>
                            </p:stCondLst>
                            <p:childTnLst>
                              <p:par>
                                <p:cTn id="84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4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02480" y="457200"/>
            <a:ext cx="11581920" cy="84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Решение: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74" name="Рисунок 2" descr=""/>
          <p:cNvPicPr/>
          <p:nvPr/>
        </p:nvPicPr>
        <p:blipFill>
          <a:blip r:embed="rId1"/>
          <a:stretch/>
        </p:blipFill>
        <p:spPr>
          <a:xfrm>
            <a:off x="1316520" y="1473480"/>
            <a:ext cx="10313640" cy="374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8" dur="indefinite" restart="never" nodeType="tmRoot">
          <p:childTnLst>
            <p:seq>
              <p:cTn id="849" dur="indefinite" nodeType="mainSeq"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6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6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4" descr="&amp;vcy;&amp;ycy;&amp;bcy;&amp;ocy;&amp;rcy; &amp;pcy;&amp;ucy;&amp;tcy;&amp;icy;"/>
          <p:cNvPicPr/>
          <p:nvPr/>
        </p:nvPicPr>
        <p:blipFill>
          <a:blip r:embed="rId1"/>
          <a:stretch/>
        </p:blipFill>
        <p:spPr>
          <a:xfrm>
            <a:off x="-380880" y="0"/>
            <a:ext cx="12572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02480" y="457200"/>
            <a:ext cx="11581920" cy="84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Подведем итоги: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1240920" y="1660680"/>
            <a:ext cx="1095084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Мы узнали, что такое граф</a:t>
            </a:r>
            <a:endParaRPr b="0" lang="ru-RU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Можем классифицировать графы </a:t>
            </a:r>
            <a:endParaRPr b="0" lang="ru-RU" sz="3200" spc="-1" strike="noStrike">
              <a:latin typeface="Arial"/>
            </a:endParaRPr>
          </a:p>
          <a:p>
            <a:pPr marL="441360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по типам: ориентированный, неориентированный</a:t>
            </a:r>
            <a:endParaRPr b="0" lang="ru-RU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Можем на основе табличной информационной модели  построить  граф и определить все пути в нем</a:t>
            </a:r>
            <a:endParaRPr b="0" lang="ru-RU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На основе анализа всех путей в графе мы можем делать заключение о том, какой путь самый короткий.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77" name="Рисунок 4" descr=""/>
          <p:cNvPicPr/>
          <p:nvPr/>
        </p:nvPicPr>
        <p:blipFill>
          <a:blip r:embed="rId1"/>
          <a:stretch/>
        </p:blipFill>
        <p:spPr>
          <a:xfrm>
            <a:off x="8859240" y="51840"/>
            <a:ext cx="1944000" cy="37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3" dur="indefinite" restart="never" nodeType="tmRoot">
          <p:childTnLst>
            <p:seq>
              <p:cTn id="864" dur="indefinite" nodeType="mainSeq">
                <p:childTnLst>
                  <p:par>
                    <p:cTn id="865" fill="hold">
                      <p:stCondLst>
                        <p:cond delay="0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6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500"/>
                            </p:stCondLst>
                            <p:childTnLst>
                              <p:par>
                                <p:cTn id="871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7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7" nodeType="after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8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6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87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8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9" fill="hold">
                      <p:stCondLst>
                        <p:cond delay="indefinite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3" dur="10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94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5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hold">
                      <p:stCondLst>
                        <p:cond delay="indefinite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0" dur="10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1" dur="10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2" dur="10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7" dur="10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8" dur="100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9" dur="100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0" fill="hold">
                      <p:stCondLst>
                        <p:cond delay="indefinite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4" dur="10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5" dur="1000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6" dur="1000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0" y="433440"/>
            <a:ext cx="1219176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 cap="all">
                <a:solidFill>
                  <a:srgbClr val="4e3b30"/>
                </a:solidFill>
                <a:latin typeface="Times New Roman"/>
              </a:rPr>
              <a:t>Критерии оценивания</a:t>
            </a:r>
            <a:br/>
            <a:endParaRPr b="0" lang="ru-RU" sz="6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1733400" y="1710000"/>
            <a:ext cx="1019124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35 – 25 баллов – </a:t>
            </a: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«5»</a:t>
            </a:r>
            <a:br/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24 – 14 баллов – </a:t>
            </a: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«4»</a:t>
            </a:r>
            <a:br/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менее 14 баллов – «3»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1988640" y="3956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ru-RU" sz="3600" spc="-1" strike="noStrike" u="sng" cap="all">
                <a:solidFill>
                  <a:srgbClr val="4e3b30"/>
                </a:solidFill>
                <a:uFillTx/>
                <a:latin typeface="Franklin Gothic Medium"/>
              </a:rPr>
              <a:t>Домашнее задание:</a:t>
            </a:r>
            <a:br/>
            <a:r>
              <a:rPr b="1" lang="ru-RU" sz="3200" spc="-1" strike="noStrike" cap="all">
                <a:solidFill>
                  <a:srgbClr val="4e3b30"/>
                </a:solidFill>
                <a:latin typeface="Franklin Gothic Medium"/>
              </a:rPr>
              <a:t>Решите задачу из демоверсии ГИА-9 201</a:t>
            </a:r>
            <a:r>
              <a:rPr b="1" lang="en-US" sz="3200" spc="-1" strike="noStrike" cap="all">
                <a:solidFill>
                  <a:srgbClr val="4e3b30"/>
                </a:solidFill>
                <a:latin typeface="Franklin Gothic Medium"/>
              </a:rPr>
              <a:t>5</a:t>
            </a:r>
            <a:r>
              <a:rPr b="1" lang="ru-RU" sz="3200" spc="-1" strike="noStrike" cap="all">
                <a:solidFill>
                  <a:srgbClr val="4e3b30"/>
                </a:solidFill>
                <a:latin typeface="Franklin Gothic Medium"/>
              </a:rPr>
              <a:t> года:</a:t>
            </a:r>
            <a:endParaRPr b="0" lang="ru-RU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81" name="Рисунок 2" descr=""/>
          <p:cNvPicPr/>
          <p:nvPr/>
        </p:nvPicPr>
        <p:blipFill>
          <a:blip r:embed="rId1"/>
          <a:stretch/>
        </p:blipFill>
        <p:spPr>
          <a:xfrm>
            <a:off x="1583640" y="1905120"/>
            <a:ext cx="10608120" cy="451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7" dur="indefinite" restart="never" nodeType="tmRoot">
          <p:childTnLst>
            <p:seq>
              <p:cTn id="918" dur="indefinite" nodeType="mainSeq">
                <p:childTnLst>
                  <p:par>
                    <p:cTn id="919" fill="hold">
                      <p:stCondLst>
                        <p:cond delay="0"/>
                      </p:stCondLst>
                      <p:childTnLst>
                        <p:par>
                          <p:cTn id="920" fill="hold">
                            <p:stCondLst>
                              <p:cond delay="0"/>
                            </p:stCondLst>
                            <p:childTnLst>
                              <p:par>
                                <p:cTn id="921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500"/>
                            </p:stCondLst>
                            <p:childTnLst>
                              <p:par>
                                <p:cTn id="92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9" dur="3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30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1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Table 1"/>
          <p:cNvGraphicFramePr/>
          <p:nvPr/>
        </p:nvGraphicFramePr>
        <p:xfrm>
          <a:off x="2984760" y="2172960"/>
          <a:ext cx="8127720" cy="4260240"/>
        </p:xfrm>
        <a:graphic>
          <a:graphicData uri="http://schemas.openxmlformats.org/drawingml/2006/table">
            <a:tbl>
              <a:tblPr/>
              <a:tblGrid>
                <a:gridCol w="1354320"/>
                <a:gridCol w="1354320"/>
                <a:gridCol w="1354320"/>
                <a:gridCol w="1354320"/>
                <a:gridCol w="1354320"/>
                <a:gridCol w="1356120"/>
              </a:tblGrid>
              <a:tr h="70992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709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9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9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9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0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7" name="TextShape 2"/>
          <p:cNvSpPr txBox="1"/>
          <p:nvPr/>
        </p:nvSpPr>
        <p:spPr>
          <a:xfrm>
            <a:off x="2968560" y="59148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 cap="all">
                <a:solidFill>
                  <a:srgbClr val="4e3b30"/>
                </a:solidFill>
                <a:latin typeface="Times New Roman"/>
              </a:rPr>
              <a:t>В таблице представлено расстояние между населенными пунктами в километрах. Определить кратчайшее расстояние между пунктами </a:t>
            </a:r>
            <a:r>
              <a:rPr b="0" lang="en-US" sz="2800" spc="-1" strike="noStrike" cap="all">
                <a:solidFill>
                  <a:srgbClr val="4e3b30"/>
                </a:solidFill>
                <a:latin typeface="Times New Roman"/>
              </a:rPr>
              <a:t>A </a:t>
            </a:r>
            <a:r>
              <a:rPr b="0" lang="ru-RU" sz="2800" spc="-1" strike="noStrike" cap="all">
                <a:solidFill>
                  <a:srgbClr val="4e3b30"/>
                </a:solidFill>
                <a:latin typeface="Times New Roman"/>
              </a:rPr>
              <a:t>и </a:t>
            </a:r>
            <a:r>
              <a:rPr b="0" lang="en-US" sz="2800" spc="-1" strike="noStrike" cap="all">
                <a:solidFill>
                  <a:srgbClr val="4e3b30"/>
                </a:solidFill>
                <a:latin typeface="Times New Roman"/>
              </a:rPr>
              <a:t>E</a:t>
            </a:r>
            <a:r>
              <a:rPr b="0" lang="ru-RU" sz="2800" spc="-1" strike="noStrike" cap="all">
                <a:solidFill>
                  <a:srgbClr val="4e3b30"/>
                </a:solidFill>
                <a:latin typeface="Times New Roman"/>
              </a:rPr>
              <a:t>.</a:t>
            </a:r>
            <a:endParaRPr b="0" lang="ru-RU" sz="2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572840" y="237240"/>
            <a:ext cx="10618560" cy="191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8000"/>
          </a:bodyPr>
          <a:p>
            <a:pPr>
              <a:lnSpc>
                <a:spcPct val="100000"/>
              </a:lnSpc>
            </a:pP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Биссектрисы треугольника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ABC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 пересекаются в точке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O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. Через точку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O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 проходят две прямые, которые параллельны прямым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AB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 и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AC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 и пересекаются с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BC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 в точках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D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 и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E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. Докажите, что периметр треугольника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OED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 равен отрезку </a:t>
            </a:r>
            <a:r>
              <a:rPr b="0" i="1" lang="ru-RU" sz="2800" spc="-1" strike="noStrike" cap="all">
                <a:solidFill>
                  <a:srgbClr val="000000"/>
                </a:solidFill>
                <a:latin typeface="Times New Roman"/>
              </a:rPr>
              <a:t>BC</a:t>
            </a:r>
            <a:r>
              <a:rPr b="0" lang="ru-RU" sz="2800" spc="-1" strike="noStrike" cap="all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9" name="Picture 2" descr="C:\Users\Dom\Documents\53646_3_4.gif"/>
          <p:cNvPicPr/>
          <p:nvPr/>
        </p:nvPicPr>
        <p:blipFill>
          <a:blip r:embed="rId1"/>
          <a:stretch/>
        </p:blipFill>
        <p:spPr>
          <a:xfrm>
            <a:off x="6324480" y="2548440"/>
            <a:ext cx="5619240" cy="2513880"/>
          </a:xfrm>
          <a:prstGeom prst="rect">
            <a:avLst/>
          </a:prstGeom>
          <a:ln w="0"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571680" y="2218320"/>
            <a:ext cx="5943240" cy="40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Решение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Поскольку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OD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||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AB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то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BOD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=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ABO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=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OBD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,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поэтому треугольник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OBD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—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равнобедренный,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OD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=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BD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.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Аналогично докажем, что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OE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=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EC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.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Следовательно,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OD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+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DE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+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OE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=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BD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+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DE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+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EF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 = </a:t>
            </a:r>
            <a:r>
              <a:rPr b="0" i="1" lang="en-US" sz="2800" spc="-1" strike="noStrike">
                <a:solidFill>
                  <a:srgbClr val="000000"/>
                </a:solidFill>
                <a:latin typeface="Times New Roman"/>
              </a:rPr>
              <a:t>BC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with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9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344240" y="675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Освежим информацию в вашей памяти о том, что такое графы.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42" name="Рисунок 4" descr=""/>
          <p:cNvPicPr/>
          <p:nvPr/>
        </p:nvPicPr>
        <p:blipFill>
          <a:blip r:embed="rId1"/>
          <a:stretch/>
        </p:blipFill>
        <p:spPr>
          <a:xfrm>
            <a:off x="3556440" y="2334960"/>
            <a:ext cx="5005800" cy="398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with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9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940760" y="18108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 cap="all">
                <a:solidFill>
                  <a:srgbClr val="4e3b30"/>
                </a:solidFill>
                <a:latin typeface="Franklin Gothic Medium"/>
              </a:rPr>
              <a:t>Что такое граф?</a:t>
            </a:r>
            <a:endParaRPr b="0" lang="ru-RU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538280" y="1218600"/>
            <a:ext cx="8958600" cy="17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Franklin Gothic Book"/>
              </a:rPr>
              <a:t>Граф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 это множество точек или вершин и множество линий или ребер, соединяющих между собой все или часть этих точек. Граф является информационной моделью некоторого объекта или системы объектов.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5" name="Picture 2" descr="http://matmetod-popova.narod.ru/theme213/picture2_13_1.GIF"/>
          <p:cNvPicPr/>
          <p:nvPr/>
        </p:nvPicPr>
        <p:blipFill>
          <a:blip r:embed="rId1"/>
          <a:stretch/>
        </p:blipFill>
        <p:spPr>
          <a:xfrm>
            <a:off x="3225240" y="4047840"/>
            <a:ext cx="1999440" cy="199944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4" descr="File:Sample graph.svg"/>
          <p:cNvPicPr/>
          <p:nvPr/>
        </p:nvPicPr>
        <p:blipFill>
          <a:blip r:embed="rId2"/>
          <a:stretch/>
        </p:blipFill>
        <p:spPr>
          <a:xfrm>
            <a:off x="9917640" y="821880"/>
            <a:ext cx="1514160" cy="583776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6" descr="http://matmetod-popova.narod.ru/theme213/picture2_13_2.GIF"/>
          <p:cNvPicPr/>
          <p:nvPr/>
        </p:nvPicPr>
        <p:blipFill>
          <a:blip r:embed="rId3"/>
          <a:stretch/>
        </p:blipFill>
        <p:spPr>
          <a:xfrm>
            <a:off x="6396480" y="4047840"/>
            <a:ext cx="2514600" cy="199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814760" y="6728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Какие виды графов вам известны ?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961160" y="1599480"/>
            <a:ext cx="226944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7030a0"/>
                </a:solidFill>
                <a:latin typeface="Franklin Gothic Book"/>
              </a:rPr>
              <a:t>ГРАФЫ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1761840" y="3288600"/>
            <a:ext cx="45082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Franklin Gothic Book"/>
              </a:rPr>
              <a:t>ориентированные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6676920" y="3274920"/>
            <a:ext cx="51609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Franklin Gothic Book"/>
              </a:rPr>
              <a:t>неориентированные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 flipH="1">
            <a:off x="3475800" y="2212920"/>
            <a:ext cx="1699920" cy="117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0a22e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6"/>
          <p:cNvSpPr/>
          <p:nvPr/>
        </p:nvSpPr>
        <p:spPr>
          <a:xfrm>
            <a:off x="6892920" y="2212920"/>
            <a:ext cx="1823040" cy="115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0a22e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Рисунок 14" descr=""/>
          <p:cNvPicPr/>
          <p:nvPr/>
        </p:nvPicPr>
        <p:blipFill>
          <a:blip r:embed="rId1"/>
          <a:stretch/>
        </p:blipFill>
        <p:spPr>
          <a:xfrm>
            <a:off x="6318000" y="4144680"/>
            <a:ext cx="3265920" cy="2219760"/>
          </a:xfrm>
          <a:prstGeom prst="rect">
            <a:avLst/>
          </a:prstGeom>
          <a:ln w="0">
            <a:noFill/>
          </a:ln>
        </p:spPr>
      </p:pic>
      <p:pic>
        <p:nvPicPr>
          <p:cNvPr id="155" name="Рисунок 15" descr=""/>
          <p:cNvPicPr/>
          <p:nvPr/>
        </p:nvPicPr>
        <p:blipFill>
          <a:blip r:embed="rId2"/>
          <a:stretch/>
        </p:blipFill>
        <p:spPr>
          <a:xfrm>
            <a:off x="2292480" y="4173840"/>
            <a:ext cx="3620880" cy="228924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7"/>
          <p:cNvSpPr/>
          <p:nvPr/>
        </p:nvSpPr>
        <p:spPr>
          <a:xfrm>
            <a:off x="1487160" y="4254480"/>
            <a:ext cx="12445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дуги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7" name="CustomShape 8"/>
          <p:cNvSpPr/>
          <p:nvPr/>
        </p:nvSpPr>
        <p:spPr>
          <a:xfrm>
            <a:off x="10463400" y="4138200"/>
            <a:ext cx="12445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рёбра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8" name="CustomShape 9"/>
          <p:cNvSpPr/>
          <p:nvPr/>
        </p:nvSpPr>
        <p:spPr>
          <a:xfrm>
            <a:off x="1919160" y="4780080"/>
            <a:ext cx="1896120" cy="23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10"/>
          <p:cNvSpPr/>
          <p:nvPr/>
        </p:nvSpPr>
        <p:spPr>
          <a:xfrm>
            <a:off x="1928520" y="4797000"/>
            <a:ext cx="1546920" cy="84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11"/>
          <p:cNvSpPr/>
          <p:nvPr/>
        </p:nvSpPr>
        <p:spPr>
          <a:xfrm flipH="1">
            <a:off x="8458200" y="4575240"/>
            <a:ext cx="2057040" cy="53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2"/>
          <p:cNvSpPr/>
          <p:nvPr/>
        </p:nvSpPr>
        <p:spPr>
          <a:xfrm flipH="1">
            <a:off x="8441280" y="4575240"/>
            <a:ext cx="2073240" cy="120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600200" y="542520"/>
            <a:ext cx="118486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3200" spc="-1" strike="noStrike" cap="all">
                <a:solidFill>
                  <a:srgbClr val="4e3b30"/>
                </a:solidFill>
                <a:latin typeface="Franklin Gothic Medium"/>
              </a:rPr>
              <a:t>Теперь попробуем сформулировать тему урока.</a:t>
            </a:r>
            <a:endParaRPr b="0" lang="ru-RU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63" name="Рисунок 3" descr=""/>
          <p:cNvPicPr/>
          <p:nvPr/>
        </p:nvPicPr>
        <p:blipFill>
          <a:blip r:embed="rId1"/>
          <a:stretch/>
        </p:blipFill>
        <p:spPr>
          <a:xfrm>
            <a:off x="741240" y="1837800"/>
            <a:ext cx="2759760" cy="4350600"/>
          </a:xfrm>
          <a:prstGeom prst="rect">
            <a:avLst/>
          </a:prstGeom>
          <a:ln w="0"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1175760" y="2409120"/>
            <a:ext cx="16146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Тема…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803760" y="1859760"/>
            <a:ext cx="8083080" cy="87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«Когда человек не знает, к какой пристани он держит путь, для него ни один ветер не будет попутным.»  </a:t>
            </a: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Сенека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5191920" y="1267200"/>
            <a:ext cx="2205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Franklin Gothic Book"/>
              </a:rPr>
              <a:t>Подсказки</a:t>
            </a:r>
            <a:r>
              <a:rPr b="1" lang="en-US" sz="2800" spc="-1" strike="noStrike">
                <a:solidFill>
                  <a:srgbClr val="000000"/>
                </a:solidFill>
                <a:latin typeface="Franklin Gothic Book"/>
              </a:rPr>
              <a:t>:</a:t>
            </a:r>
            <a:r>
              <a:rPr b="1" lang="ru-RU" sz="28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3803760" y="5288400"/>
            <a:ext cx="808308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«Три пути у человека, чтобы разумно поступать: первый, самый благородный, – размышление; второй, самый легкий, – подражание; третий, самый горький, – опыт.»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Конфуций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3803760" y="4233240"/>
            <a:ext cx="8083080" cy="87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«Ковыляющий по прямой дороге опередит бегущего, который сбился с пути.» </a:t>
            </a: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Фрэнсис Бэкон</a:t>
            </a:r>
            <a:r>
              <a:rPr b="0" i="1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3803760" y="3033000"/>
            <a:ext cx="78710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«От великого до смешного один шаг, но от смешного уже нет пути к великому.»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Лион Фейхтвангер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" dur="indefinite" restart="never" nodeType="tmRoot">
          <p:childTnLst>
            <p:seq>
              <p:cTn id="201" dur="indefinite" nodeType="mainSeq"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968760" y="708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Тема урока: Пути в графах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71" name="Рисунок 2" descr=""/>
          <p:cNvPicPr/>
          <p:nvPr/>
        </p:nvPicPr>
        <p:blipFill>
          <a:blip r:embed="rId1"/>
          <a:stretch/>
        </p:blipFill>
        <p:spPr>
          <a:xfrm>
            <a:off x="2721240" y="2033640"/>
            <a:ext cx="6676200" cy="417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8" dur="4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884</TotalTime>
  <Application>LibreOffice/7.0.3.1$Windows_X86_64 LibreOffice_project/d7547858d014d4cf69878db179d326fc3483e082</Application>
  <Words>605</Words>
  <Paragraphs>250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2013-04-23T05:34:35Z</dcterms:created>
  <dc:creator>Фирсов</dc:creator>
  <dc:description/>
  <dc:language>ru-RU</dc:language>
  <cp:lastModifiedBy/>
  <dcterms:modified xsi:type="dcterms:W3CDTF">2024-11-25T15:53:28Z</dcterms:modified>
  <cp:revision>79</cp:revision>
  <dc:subject/>
  <dc:title>Информационные модели на графах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