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4" r:id="rId2"/>
    <p:sldId id="257" r:id="rId3"/>
    <p:sldId id="325" r:id="rId4"/>
    <p:sldId id="260" r:id="rId5"/>
    <p:sldId id="266" r:id="rId6"/>
    <p:sldId id="267" r:id="rId7"/>
    <p:sldId id="328" r:id="rId8"/>
    <p:sldId id="268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70" d="100"/>
          <a:sy n="70" d="100"/>
        </p:scale>
        <p:origin x="-666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EC82-6910-47E6-A475-7170E513D14A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D57B0-E6D8-495E-A863-36E5E8F7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7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78105"/>
            <a:ext cx="1203452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3505" y="1773123"/>
            <a:ext cx="9444989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549" y="1056258"/>
            <a:ext cx="10740390" cy="457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ation.pravo.gov.ru/document/000120240205000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03300"/>
            <a:ext cx="31037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Текст</a:t>
            </a:r>
          </a:p>
        </p:txBody>
      </p:sp>
      <p:sp>
        <p:nvSpPr>
          <p:cNvPr id="56" name="Овал 55"/>
          <p:cNvSpPr/>
          <p:nvPr/>
        </p:nvSpPr>
        <p:spPr>
          <a:xfrm>
            <a:off x="450975" y="3454953"/>
            <a:ext cx="2975811" cy="2916916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10800000">
            <a:off x="32082" y="0"/>
            <a:ext cx="12159918" cy="6858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438688" y="186545"/>
            <a:ext cx="1344744" cy="1239635"/>
          </a:xfrm>
          <a:prstGeom prst="rect">
            <a:avLst/>
          </a:prstGeom>
        </p:spPr>
      </p:pic>
      <p:sp>
        <p:nvSpPr>
          <p:cNvPr id="1112" name="TextBox 1111"/>
          <p:cNvSpPr txBox="1"/>
          <p:nvPr/>
        </p:nvSpPr>
        <p:spPr>
          <a:xfrm>
            <a:off x="1995482" y="72126"/>
            <a:ext cx="9171909" cy="124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926590">
              <a:lnSpc>
                <a:spcPts val="4320"/>
              </a:lnSpc>
              <a:spcBef>
                <a:spcPts val="305"/>
              </a:spcBef>
            </a:pPr>
            <a:r>
              <a:rPr lang="ru-RU" sz="4400" b="1" spc="-3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ПОДГОТОВКА </a:t>
            </a:r>
            <a:r>
              <a:rPr lang="ru-RU" sz="4400" b="1" spc="-5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 НОВОМУ </a:t>
            </a:r>
          </a:p>
          <a:p>
            <a:pPr marL="12700" marR="1926590">
              <a:lnSpc>
                <a:spcPts val="4320"/>
              </a:lnSpc>
              <a:spcBef>
                <a:spcPts val="305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2024-2025</a:t>
            </a:r>
            <a:r>
              <a:rPr lang="ru-RU" sz="4400" b="1" spc="-3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4400" b="1" spc="-5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УЧЕБНОМУ</a:t>
            </a:r>
            <a:r>
              <a:rPr lang="ru-RU" sz="44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4400" b="1" spc="-5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ГОДУ</a:t>
            </a:r>
            <a:endParaRPr lang="ru-RU" sz="44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9" name="Google Shape;118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811815" y="186545"/>
            <a:ext cx="1344743" cy="12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36" y="1203095"/>
            <a:ext cx="5915364" cy="31410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8786" y="541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  <a:ea typeface="MingLiU_HKSCS-ExtB" panose="02020500000000000000" pitchFamily="18" charset="-120"/>
              </a:rPr>
              <a:t>УЧЕБНЫЙ ПРЕДМЕТ «ОБЗР»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  <a:ea typeface="MingLiU_HKSCS-ExtB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16020"/>
          <a:stretch>
            <a:fillRect/>
          </a:stretch>
        </p:blipFill>
        <p:spPr>
          <a:xfrm>
            <a:off x="6096" y="0"/>
            <a:ext cx="121798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2438400" cy="6858000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650007" y="1133360"/>
            <a:ext cx="2280789" cy="1967999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7808000">
            <a:off x="493463" y="3608216"/>
            <a:ext cx="2753817" cy="2842537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0909" y="1427161"/>
            <a:ext cx="1318984" cy="13189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75811" y="152400"/>
            <a:ext cx="720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20" dirty="0" smtClean="0"/>
              <a:t>Изменения с 1 сентября 2024 г.</a:t>
            </a:r>
            <a:r>
              <a:rPr lang="ru-RU" sz="4000" b="1" dirty="0" smtClean="0"/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4626" y="1277799"/>
            <a:ext cx="736213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новых учебных предметов:</a:t>
            </a:r>
          </a:p>
          <a:p>
            <a:pPr marL="720725" algn="just"/>
            <a:r>
              <a:rPr lang="ru-RU" sz="2400" b="1" spc="-5" dirty="0" smtClean="0">
                <a:solidFill>
                  <a:srgbClr val="C00000"/>
                </a:solidFill>
                <a:cs typeface="Calibri" panose="020F0502020204030204"/>
              </a:rPr>
              <a:t>«</a:t>
            </a:r>
            <a:r>
              <a:rPr lang="ru-RU" sz="2400" b="1" spc="-5" dirty="0">
                <a:solidFill>
                  <a:srgbClr val="C00000"/>
                </a:solidFill>
                <a:cs typeface="Calibri" panose="020F0502020204030204"/>
              </a:rPr>
              <a:t>Основы безопасности </a:t>
            </a:r>
            <a:r>
              <a:rPr lang="ru-RU" sz="2400" b="1" dirty="0">
                <a:solidFill>
                  <a:srgbClr val="C00000"/>
                </a:solidFill>
                <a:cs typeface="Calibri" panose="020F0502020204030204"/>
              </a:rPr>
              <a:t>и </a:t>
            </a:r>
            <a:r>
              <a:rPr lang="ru-RU" sz="2400" b="1" spc="-305" dirty="0">
                <a:solidFill>
                  <a:srgbClr val="C00000"/>
                </a:solidFill>
                <a:cs typeface="Calibri" panose="020F0502020204030204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Calibri" panose="020F0502020204030204"/>
              </a:rPr>
              <a:t>защиты</a:t>
            </a:r>
            <a:r>
              <a:rPr lang="ru-RU" sz="2400" b="1" spc="-15" dirty="0">
                <a:solidFill>
                  <a:srgbClr val="C00000"/>
                </a:solidFill>
                <a:cs typeface="Calibri" panose="020F0502020204030204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cs typeface="Calibri" panose="020F0502020204030204"/>
              </a:rPr>
              <a:t>Родины</a:t>
            </a:r>
            <a:r>
              <a:rPr lang="ru-RU" sz="2400" b="1" spc="-10" dirty="0" smtClean="0">
                <a:solidFill>
                  <a:srgbClr val="C00000"/>
                </a:solidFill>
                <a:cs typeface="Calibri" panose="020F0502020204030204"/>
              </a:rPr>
              <a:t>»</a:t>
            </a:r>
          </a:p>
          <a:p>
            <a:pPr marL="720725" algn="just"/>
            <a:r>
              <a:rPr lang="ru-RU" sz="2400" b="1" spc="-35" dirty="0">
                <a:solidFill>
                  <a:srgbClr val="C00000"/>
                </a:solidFill>
                <a:cs typeface="Calibri" panose="020F0502020204030204"/>
              </a:rPr>
              <a:t>«Труд</a:t>
            </a:r>
            <a:r>
              <a:rPr lang="ru-RU" sz="2400" b="1" spc="-15" dirty="0">
                <a:solidFill>
                  <a:srgbClr val="C00000"/>
                </a:solidFill>
                <a:cs typeface="Calibri" panose="020F0502020204030204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cs typeface="Calibri" panose="020F0502020204030204"/>
              </a:rPr>
              <a:t>(технология</a:t>
            </a:r>
            <a:r>
              <a:rPr lang="ru-RU" sz="2400" b="1" spc="-10" dirty="0" smtClean="0">
                <a:solidFill>
                  <a:srgbClr val="C00000"/>
                </a:solidFill>
                <a:cs typeface="Calibri" panose="020F0502020204030204"/>
              </a:rPr>
              <a:t>)».</a:t>
            </a:r>
            <a:endParaRPr lang="ru-RU" sz="2400" b="1" dirty="0">
              <a:cs typeface="Calibri" panose="020F0502020204030204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7498" y="3884387"/>
            <a:ext cx="732372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Дополнения к организации внеурочной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oogle Shape;118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790344" y="37204"/>
            <a:ext cx="1058279" cy="102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908435" y="0"/>
            <a:ext cx="1264515" cy="1098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29371" y="113336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1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65226" y="457643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4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27071" y="249351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27071" y="381820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3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27323" y="4715384"/>
            <a:ext cx="728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переходу на 5-дневную учебную неделю.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8291" y="2559492"/>
            <a:ext cx="736213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в ФРП «Физическая культура» дополнительных модулей по видам спорта (приказ).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45993" y="554638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2108" y="5617141"/>
            <a:ext cx="728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унификации процессов подготовки к ГИА.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038" y="124713"/>
            <a:ext cx="5104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5496"/>
                </a:solidFill>
              </a:rPr>
              <a:t>Новые</a:t>
            </a:r>
            <a:r>
              <a:rPr sz="2800" spc="-15" dirty="0">
                <a:solidFill>
                  <a:srgbClr val="2E5496"/>
                </a:solidFill>
              </a:rPr>
              <a:t> </a:t>
            </a:r>
            <a:r>
              <a:rPr sz="2800" spc="-10" dirty="0">
                <a:solidFill>
                  <a:srgbClr val="2E5496"/>
                </a:solidFill>
              </a:rPr>
              <a:t>нормативные</a:t>
            </a:r>
            <a:r>
              <a:rPr sz="2800" spc="10" dirty="0">
                <a:solidFill>
                  <a:srgbClr val="2E5496"/>
                </a:solidFill>
              </a:rPr>
              <a:t> </a:t>
            </a:r>
            <a:r>
              <a:rPr sz="2800" spc="-10" dirty="0">
                <a:solidFill>
                  <a:srgbClr val="2E5496"/>
                </a:solidFill>
              </a:rPr>
              <a:t>документы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63540"/>
            <a:ext cx="744093" cy="8284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8818" y="1459230"/>
            <a:ext cx="355092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Приказ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Министерства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просвещения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от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27.12.2023</a:t>
            </a:r>
            <a:r>
              <a:rPr sz="14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№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1028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«О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внесении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изменений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некоторые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приказы </a:t>
            </a:r>
            <a:r>
              <a:rPr sz="1400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Минобрнауки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Минпросвещения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России,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касающиеся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федеральных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государственных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стандартов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основного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общего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среднего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общего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образования»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818" y="4345051"/>
            <a:ext cx="332105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Приказ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Министерства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просвещения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от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22.01.2024</a:t>
            </a:r>
            <a:r>
              <a:rPr sz="14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№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31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«О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внесении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изменений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некоторые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приказы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Минобрнауки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Минпросвещения </a:t>
            </a:r>
            <a:r>
              <a:rPr sz="1400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России,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касающиеся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федеральных 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государственных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стандартов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начального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общего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образования </a:t>
            </a:r>
            <a:r>
              <a:rPr sz="1400" dirty="0">
                <a:latin typeface="Calibri" panose="020F0502020204030204"/>
                <a:cs typeface="Calibri" panose="020F0502020204030204"/>
              </a:rPr>
              <a:t>и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основного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общего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образования»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979169"/>
            <a:ext cx="11530965" cy="4526915"/>
          </a:xfrm>
          <a:custGeom>
            <a:avLst/>
            <a:gdLst/>
            <a:ahLst/>
            <a:cxnLst/>
            <a:rect l="l" t="t" r="r" b="b"/>
            <a:pathLst>
              <a:path w="11530965" h="4526915">
                <a:moveTo>
                  <a:pt x="0" y="310895"/>
                </a:moveTo>
                <a:lnTo>
                  <a:pt x="11440541" y="374268"/>
                </a:lnTo>
              </a:path>
              <a:path w="11530965" h="4526915">
                <a:moveTo>
                  <a:pt x="0" y="3212591"/>
                </a:moveTo>
                <a:lnTo>
                  <a:pt x="11530457" y="3212591"/>
                </a:lnTo>
              </a:path>
              <a:path w="11530965" h="4526915">
                <a:moveTo>
                  <a:pt x="3598164" y="4526660"/>
                </a:moveTo>
                <a:lnTo>
                  <a:pt x="3598164" y="0"/>
                </a:lnTo>
              </a:path>
              <a:path w="11530965" h="4526915">
                <a:moveTo>
                  <a:pt x="7572756" y="4526660"/>
                </a:moveTo>
                <a:lnTo>
                  <a:pt x="7572756" y="0"/>
                </a:lnTo>
              </a:path>
            </a:pathLst>
          </a:custGeom>
          <a:ln w="28956">
            <a:solidFill>
              <a:srgbClr val="375F9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4618" y="909954"/>
            <a:ext cx="503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7060" algn="l"/>
              </a:tabLst>
            </a:pPr>
            <a:r>
              <a:rPr sz="2700" b="1" spc="-15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ри</a:t>
            </a:r>
            <a:r>
              <a:rPr sz="2700" b="1" spc="-44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аз</a:t>
            </a:r>
            <a:r>
              <a:rPr sz="2700" b="1" spc="-22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Ми</a:t>
            </a:r>
            <a:r>
              <a:rPr sz="2700" b="1" spc="7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2700" b="1" spc="-7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пр</a:t>
            </a:r>
            <a:r>
              <a:rPr sz="2700" b="1" spc="7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700" b="1" spc="-7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св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2700" b="1" spc="-30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щ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2700" b="1" spc="-7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ни</a:t>
            </a:r>
            <a:r>
              <a:rPr sz="2700" b="1" baseline="20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я	</a:t>
            </a:r>
            <a:r>
              <a:rPr sz="1800" b="1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БЫ</a:t>
            </a:r>
            <a:r>
              <a:rPr sz="1800" b="1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800" b="1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О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9010" y="965708"/>
            <a:ext cx="68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1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АЛО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072" y="4579746"/>
            <a:ext cx="2747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Учебный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предмет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«Технология»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718" y="4596765"/>
            <a:ext cx="3226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Учебный предмет </a:t>
            </a:r>
            <a:r>
              <a:rPr sz="1400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«Труд</a:t>
            </a:r>
            <a:r>
              <a:rPr sz="14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(технология)»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1929" y="1457706"/>
            <a:ext cx="2893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Предметная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область </a:t>
            </a:r>
            <a:r>
              <a:rPr sz="1400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«Физическая </a:t>
            </a:r>
            <a:r>
              <a:rPr sz="1400" spc="-30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2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культура</a:t>
            </a:r>
            <a:r>
              <a:rPr sz="14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и </a:t>
            </a:r>
            <a:r>
              <a:rPr sz="1400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основы</a:t>
            </a:r>
            <a:r>
              <a:rPr sz="1400" spc="-1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безопасности </a:t>
            </a:r>
            <a:r>
              <a:rPr sz="14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жизнедеятельности»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4800" y="2753042"/>
            <a:ext cx="34613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Учебный предмет </a:t>
            </a:r>
            <a:r>
              <a:rPr sz="1400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«Основы безопасности </a:t>
            </a:r>
            <a:r>
              <a:rPr sz="1400" spc="-30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400" spc="-5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 panose="020F0502020204030204"/>
                <a:cs typeface="Calibri" panose="020F0502020204030204"/>
              </a:rPr>
              <a:t>жизнедеятельности»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5064" y="1457706"/>
            <a:ext cx="34175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 marR="494030" indent="-277495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Предметная</a:t>
            </a:r>
            <a:r>
              <a:rPr sz="1400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область</a:t>
            </a:r>
            <a:r>
              <a:rPr sz="14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«Физическая </a:t>
            </a:r>
            <a:r>
              <a:rPr sz="1400" b="1" spc="-3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культура»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95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Предметная </a:t>
            </a:r>
            <a:r>
              <a:rPr sz="14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область</a:t>
            </a:r>
            <a:r>
              <a:rPr sz="1400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«Основы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4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400" b="1" spc="-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защиты</a:t>
            </a:r>
            <a:r>
              <a:rPr sz="14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Родины»</a:t>
            </a:r>
            <a:r>
              <a:rPr sz="14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(ОБЗР)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5064" y="2768600"/>
            <a:ext cx="35947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Учебный предмет «Основы безопасности 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400" spc="-30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защиты</a:t>
            </a:r>
            <a:r>
              <a:rPr sz="14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Родины»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6524" y="2621279"/>
            <a:ext cx="11119485" cy="1386205"/>
            <a:chOff x="436524" y="2621279"/>
            <a:chExt cx="11119485" cy="1386205"/>
          </a:xfrm>
        </p:grpSpPr>
        <p:sp>
          <p:nvSpPr>
            <p:cNvPr id="16" name="object 16"/>
            <p:cNvSpPr/>
            <p:nvPr/>
          </p:nvSpPr>
          <p:spPr>
            <a:xfrm>
              <a:off x="442874" y="3098037"/>
              <a:ext cx="3246755" cy="902969"/>
            </a:xfrm>
            <a:custGeom>
              <a:avLst/>
              <a:gdLst/>
              <a:ahLst/>
              <a:cxnLst/>
              <a:rect l="l" t="t" r="r" b="b"/>
              <a:pathLst>
                <a:path w="3246754" h="902970">
                  <a:moveTo>
                    <a:pt x="0" y="545211"/>
                  </a:moveTo>
                  <a:lnTo>
                    <a:pt x="3185515" y="0"/>
                  </a:lnTo>
                  <a:lnTo>
                    <a:pt x="3246729" y="357504"/>
                  </a:lnTo>
                  <a:lnTo>
                    <a:pt x="61226" y="902843"/>
                  </a:lnTo>
                  <a:lnTo>
                    <a:pt x="0" y="54521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077" y="3282695"/>
              <a:ext cx="2894266" cy="5707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53484" y="2624327"/>
              <a:ext cx="7302500" cy="0"/>
            </a:xfrm>
            <a:custGeom>
              <a:avLst/>
              <a:gdLst/>
              <a:ahLst/>
              <a:cxnLst/>
              <a:rect l="l" t="t" r="r" b="b"/>
              <a:pathLst>
                <a:path w="7302500">
                  <a:moveTo>
                    <a:pt x="0" y="0"/>
                  </a:moveTo>
                  <a:lnTo>
                    <a:pt x="3230244" y="0"/>
                  </a:lnTo>
                </a:path>
                <a:path w="7302500">
                  <a:moveTo>
                    <a:pt x="4072127" y="0"/>
                  </a:moveTo>
                  <a:lnTo>
                    <a:pt x="7302373" y="0"/>
                  </a:lnTo>
                </a:path>
              </a:pathLst>
            </a:custGeom>
            <a:ln w="6096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86928" y="3384803"/>
            <a:ext cx="3232785" cy="36322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Дополнено</a:t>
            </a:r>
            <a:r>
              <a:rPr sz="1400" spc="-6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предметное</a:t>
            </a:r>
            <a:r>
              <a:rPr sz="1400" spc="-15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содержание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831" y="856488"/>
            <a:ext cx="3689445" cy="24612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71313" y="3385184"/>
            <a:ext cx="675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720" algn="l"/>
              </a:tabLst>
            </a:pPr>
            <a:r>
              <a:rPr sz="2400" b="1" spc="-10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ОБЗР</a:t>
            </a:r>
            <a:r>
              <a:rPr sz="2400" b="1" spc="10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=</a:t>
            </a:r>
            <a:r>
              <a:rPr sz="2400" b="1" spc="-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ОБЖ</a:t>
            </a:r>
            <a:r>
              <a:rPr sz="2400" b="1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+</a:t>
            </a:r>
            <a:r>
              <a:rPr sz="2400" b="1" spc="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НВП</a:t>
            </a:r>
            <a:r>
              <a:rPr sz="2400" b="1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+</a:t>
            </a:r>
            <a:r>
              <a:rPr sz="2400" b="1" spc="-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патриотическое </a:t>
            </a:r>
            <a:r>
              <a:rPr sz="2400" b="1" spc="-5" dirty="0">
                <a:solidFill>
                  <a:srgbClr val="0431FF"/>
                </a:solidFill>
                <a:latin typeface="Calibri" panose="020F0502020204030204"/>
                <a:cs typeface="Calibri" panose="020F0502020204030204"/>
              </a:rPr>
              <a:t>воспитание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1313" y="3727055"/>
            <a:ext cx="5874385" cy="160591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Реализация принципа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единства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образовательного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пространства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860"/>
              </a:spcBef>
              <a:buFont typeface="Wingdings" panose="05000000000000000000"/>
              <a:buChar char=""/>
              <a:tabLst>
                <a:tab pos="299720" algn="l"/>
              </a:tabLst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Выделение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ОБЗР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отдельную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предметную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область</a:t>
            </a:r>
            <a:endParaRPr sz="1600" dirty="0">
              <a:latin typeface="Calibri" panose="020F0502020204030204"/>
              <a:cs typeface="Calibri" panose="020F0502020204030204"/>
            </a:endParaRPr>
          </a:p>
          <a:p>
            <a:pPr marL="299085" marR="390525" indent="-287020">
              <a:lnSpc>
                <a:spcPct val="100000"/>
              </a:lnSpc>
              <a:spcBef>
                <a:spcPts val="112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Содержание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ФГОС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обновлено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с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>
                <a:latin typeface="Calibri" panose="020F0502020204030204"/>
                <a:cs typeface="Calibri" panose="020F0502020204030204"/>
              </a:rPr>
              <a:t>учетом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lang="ru-RU" sz="1600" spc="3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приоритетов</a:t>
            </a:r>
            <a:r>
              <a:rPr lang="ru-RU" sz="16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3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 err="1" smtClean="0">
                <a:latin typeface="Calibri" panose="020F0502020204030204"/>
                <a:cs typeface="Calibri" panose="020F0502020204030204"/>
              </a:rPr>
              <a:t>научно</a:t>
            </a:r>
            <a:r>
              <a:rPr lang="ru-RU" sz="1600" spc="-10" dirty="0" smtClean="0"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 err="1" smtClean="0">
                <a:latin typeface="Calibri" panose="020F0502020204030204"/>
                <a:cs typeface="Calibri" panose="020F0502020204030204"/>
              </a:rPr>
              <a:t>технологического</a:t>
            </a:r>
            <a:r>
              <a:rPr sz="1600" spc="3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развития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части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противодействия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различным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типам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угроз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313" y="5470042"/>
            <a:ext cx="63715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Содержание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ФРП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дополнено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модулем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«Основы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военной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подготовки»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313" y="2834462"/>
            <a:ext cx="2440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Основные</a:t>
            </a:r>
            <a:r>
              <a:rPr sz="2000" b="1" spc="-6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изменения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3096" y="986789"/>
            <a:ext cx="17487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Учебные</a:t>
            </a:r>
            <a:r>
              <a:rPr sz="2000" b="1" spc="-7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сборы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601" y="1587754"/>
            <a:ext cx="2516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8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классе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(17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ч.,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3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дня)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10 классе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(35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ч.,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5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дней)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984" y="934211"/>
            <a:ext cx="582167" cy="58216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70203" y="1051560"/>
            <a:ext cx="1621790" cy="934719"/>
            <a:chOff x="870203" y="1051560"/>
            <a:chExt cx="1621790" cy="934719"/>
          </a:xfrm>
        </p:grpSpPr>
        <p:sp>
          <p:nvSpPr>
            <p:cNvPr id="12" name="object 12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1455674" y="0"/>
                  </a:moveTo>
                  <a:lnTo>
                    <a:pt x="153669" y="0"/>
                  </a:lnTo>
                  <a:lnTo>
                    <a:pt x="105096" y="7837"/>
                  </a:lnTo>
                  <a:lnTo>
                    <a:pt x="62912" y="29659"/>
                  </a:lnTo>
                  <a:lnTo>
                    <a:pt x="29648" y="62929"/>
                  </a:lnTo>
                  <a:lnTo>
                    <a:pt x="7833" y="105111"/>
                  </a:lnTo>
                  <a:lnTo>
                    <a:pt x="0" y="153670"/>
                  </a:lnTo>
                  <a:lnTo>
                    <a:pt x="0" y="768350"/>
                  </a:lnTo>
                  <a:lnTo>
                    <a:pt x="7833" y="816908"/>
                  </a:lnTo>
                  <a:lnTo>
                    <a:pt x="29648" y="859090"/>
                  </a:lnTo>
                  <a:lnTo>
                    <a:pt x="62912" y="892360"/>
                  </a:lnTo>
                  <a:lnTo>
                    <a:pt x="105096" y="914182"/>
                  </a:lnTo>
                  <a:lnTo>
                    <a:pt x="153669" y="922020"/>
                  </a:lnTo>
                  <a:lnTo>
                    <a:pt x="1455674" y="922020"/>
                  </a:lnTo>
                  <a:lnTo>
                    <a:pt x="1504232" y="914182"/>
                  </a:lnTo>
                  <a:lnTo>
                    <a:pt x="1546414" y="892360"/>
                  </a:lnTo>
                  <a:lnTo>
                    <a:pt x="1579684" y="859090"/>
                  </a:lnTo>
                  <a:lnTo>
                    <a:pt x="1601506" y="816908"/>
                  </a:lnTo>
                  <a:lnTo>
                    <a:pt x="1609344" y="768350"/>
                  </a:lnTo>
                  <a:lnTo>
                    <a:pt x="1609344" y="153670"/>
                  </a:lnTo>
                  <a:lnTo>
                    <a:pt x="1601506" y="105111"/>
                  </a:lnTo>
                  <a:lnTo>
                    <a:pt x="1579684" y="62929"/>
                  </a:lnTo>
                  <a:lnTo>
                    <a:pt x="1546414" y="29659"/>
                  </a:lnTo>
                  <a:lnTo>
                    <a:pt x="1504232" y="7837"/>
                  </a:lnTo>
                  <a:lnTo>
                    <a:pt x="14556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299" y="1057656"/>
              <a:ext cx="1609725" cy="922019"/>
            </a:xfrm>
            <a:custGeom>
              <a:avLst/>
              <a:gdLst/>
              <a:ahLst/>
              <a:cxnLst/>
              <a:rect l="l" t="t" r="r" b="b"/>
              <a:pathLst>
                <a:path w="1609725" h="922019">
                  <a:moveTo>
                    <a:pt x="0" y="153670"/>
                  </a:moveTo>
                  <a:lnTo>
                    <a:pt x="7833" y="105111"/>
                  </a:lnTo>
                  <a:lnTo>
                    <a:pt x="29648" y="62929"/>
                  </a:lnTo>
                  <a:lnTo>
                    <a:pt x="62912" y="29659"/>
                  </a:lnTo>
                  <a:lnTo>
                    <a:pt x="105096" y="7837"/>
                  </a:lnTo>
                  <a:lnTo>
                    <a:pt x="153669" y="0"/>
                  </a:lnTo>
                  <a:lnTo>
                    <a:pt x="1455674" y="0"/>
                  </a:lnTo>
                  <a:lnTo>
                    <a:pt x="1504232" y="7837"/>
                  </a:lnTo>
                  <a:lnTo>
                    <a:pt x="1546414" y="29659"/>
                  </a:lnTo>
                  <a:lnTo>
                    <a:pt x="1579684" y="62929"/>
                  </a:lnTo>
                  <a:lnTo>
                    <a:pt x="1601506" y="105111"/>
                  </a:lnTo>
                  <a:lnTo>
                    <a:pt x="1609344" y="153670"/>
                  </a:lnTo>
                  <a:lnTo>
                    <a:pt x="1609344" y="768350"/>
                  </a:lnTo>
                  <a:lnTo>
                    <a:pt x="1601506" y="816908"/>
                  </a:lnTo>
                  <a:lnTo>
                    <a:pt x="1579684" y="859090"/>
                  </a:lnTo>
                  <a:lnTo>
                    <a:pt x="1546414" y="892360"/>
                  </a:lnTo>
                  <a:lnTo>
                    <a:pt x="1504232" y="914182"/>
                  </a:lnTo>
                  <a:lnTo>
                    <a:pt x="1455674" y="922020"/>
                  </a:lnTo>
                  <a:lnTo>
                    <a:pt x="153669" y="922020"/>
                  </a:lnTo>
                  <a:lnTo>
                    <a:pt x="105096" y="914182"/>
                  </a:lnTo>
                  <a:lnTo>
                    <a:pt x="62912" y="892360"/>
                  </a:lnTo>
                  <a:lnTo>
                    <a:pt x="29648" y="859090"/>
                  </a:lnTo>
                  <a:lnTo>
                    <a:pt x="7833" y="816908"/>
                  </a:lnTo>
                  <a:lnTo>
                    <a:pt x="0" y="768350"/>
                  </a:lnTo>
                  <a:lnTo>
                    <a:pt x="0" y="15367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86713" y="1250061"/>
            <a:ext cx="126640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Закон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lang="ru-RU" sz="1600" b="1" spc="-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Об </a:t>
            </a:r>
            <a:r>
              <a:rPr lang="ru-RU" sz="16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600" b="1" spc="-10" dirty="0" err="1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браз</a:t>
            </a:r>
            <a:r>
              <a:rPr sz="1600" b="1" dirty="0" err="1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600" b="1" spc="-5" dirty="0" err="1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вании</a:t>
            </a:r>
            <a:r>
              <a:rPr lang="ru-RU" sz="1600" b="1" spc="-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"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76144" y="3311652"/>
            <a:ext cx="1539240" cy="969644"/>
            <a:chOff x="2676144" y="3311652"/>
            <a:chExt cx="1539240" cy="969644"/>
          </a:xfrm>
        </p:grpSpPr>
        <p:sp>
          <p:nvSpPr>
            <p:cNvPr id="16" name="object 16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1367536" y="0"/>
                  </a:moveTo>
                  <a:lnTo>
                    <a:pt x="159512" y="0"/>
                  </a:lnTo>
                  <a:lnTo>
                    <a:pt x="109077" y="8128"/>
                  </a:lnTo>
                  <a:lnTo>
                    <a:pt x="65288" y="30764"/>
                  </a:lnTo>
                  <a:lnTo>
                    <a:pt x="30764" y="65288"/>
                  </a:lnTo>
                  <a:lnTo>
                    <a:pt x="8127" y="109077"/>
                  </a:lnTo>
                  <a:lnTo>
                    <a:pt x="0" y="159512"/>
                  </a:lnTo>
                  <a:lnTo>
                    <a:pt x="0" y="797559"/>
                  </a:lnTo>
                  <a:lnTo>
                    <a:pt x="8127" y="847994"/>
                  </a:lnTo>
                  <a:lnTo>
                    <a:pt x="30764" y="891783"/>
                  </a:lnTo>
                  <a:lnTo>
                    <a:pt x="65288" y="926307"/>
                  </a:lnTo>
                  <a:lnTo>
                    <a:pt x="109077" y="948943"/>
                  </a:lnTo>
                  <a:lnTo>
                    <a:pt x="159512" y="957071"/>
                  </a:lnTo>
                  <a:lnTo>
                    <a:pt x="1367536" y="957071"/>
                  </a:lnTo>
                  <a:lnTo>
                    <a:pt x="1417970" y="948944"/>
                  </a:lnTo>
                  <a:lnTo>
                    <a:pt x="1461759" y="926307"/>
                  </a:lnTo>
                  <a:lnTo>
                    <a:pt x="1496283" y="891783"/>
                  </a:lnTo>
                  <a:lnTo>
                    <a:pt x="1518920" y="847994"/>
                  </a:lnTo>
                  <a:lnTo>
                    <a:pt x="1527048" y="797559"/>
                  </a:lnTo>
                  <a:lnTo>
                    <a:pt x="1527048" y="159512"/>
                  </a:lnTo>
                  <a:lnTo>
                    <a:pt x="1518919" y="109077"/>
                  </a:lnTo>
                  <a:lnTo>
                    <a:pt x="1496283" y="65288"/>
                  </a:lnTo>
                  <a:lnTo>
                    <a:pt x="1461759" y="30764"/>
                  </a:lnTo>
                  <a:lnTo>
                    <a:pt x="1417970" y="8127"/>
                  </a:lnTo>
                  <a:lnTo>
                    <a:pt x="1367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2240" y="3317748"/>
              <a:ext cx="1527175" cy="957580"/>
            </a:xfrm>
            <a:custGeom>
              <a:avLst/>
              <a:gdLst/>
              <a:ahLst/>
              <a:cxnLst/>
              <a:rect l="l" t="t" r="r" b="b"/>
              <a:pathLst>
                <a:path w="1527175" h="957579">
                  <a:moveTo>
                    <a:pt x="0" y="159512"/>
                  </a:moveTo>
                  <a:lnTo>
                    <a:pt x="8127" y="109077"/>
                  </a:lnTo>
                  <a:lnTo>
                    <a:pt x="30764" y="65288"/>
                  </a:lnTo>
                  <a:lnTo>
                    <a:pt x="65288" y="30764"/>
                  </a:lnTo>
                  <a:lnTo>
                    <a:pt x="109077" y="8128"/>
                  </a:lnTo>
                  <a:lnTo>
                    <a:pt x="159512" y="0"/>
                  </a:lnTo>
                  <a:lnTo>
                    <a:pt x="1367536" y="0"/>
                  </a:lnTo>
                  <a:lnTo>
                    <a:pt x="1417970" y="8127"/>
                  </a:lnTo>
                  <a:lnTo>
                    <a:pt x="1461759" y="30764"/>
                  </a:lnTo>
                  <a:lnTo>
                    <a:pt x="1496283" y="65288"/>
                  </a:lnTo>
                  <a:lnTo>
                    <a:pt x="1518919" y="109077"/>
                  </a:lnTo>
                  <a:lnTo>
                    <a:pt x="1527048" y="159512"/>
                  </a:lnTo>
                  <a:lnTo>
                    <a:pt x="1527048" y="797559"/>
                  </a:lnTo>
                  <a:lnTo>
                    <a:pt x="1518920" y="847994"/>
                  </a:lnTo>
                  <a:lnTo>
                    <a:pt x="1496283" y="891783"/>
                  </a:lnTo>
                  <a:lnTo>
                    <a:pt x="1461759" y="926307"/>
                  </a:lnTo>
                  <a:lnTo>
                    <a:pt x="1417970" y="948944"/>
                  </a:lnTo>
                  <a:lnTo>
                    <a:pt x="1367536" y="957071"/>
                  </a:lnTo>
                  <a:lnTo>
                    <a:pt x="159512" y="957071"/>
                  </a:lnTo>
                  <a:lnTo>
                    <a:pt x="109077" y="948943"/>
                  </a:lnTo>
                  <a:lnTo>
                    <a:pt x="65288" y="926307"/>
                  </a:lnTo>
                  <a:lnTo>
                    <a:pt x="30764" y="891783"/>
                  </a:lnTo>
                  <a:lnTo>
                    <a:pt x="8127" y="847994"/>
                  </a:lnTo>
                  <a:lnTo>
                    <a:pt x="0" y="797559"/>
                  </a:lnTo>
                  <a:lnTo>
                    <a:pt x="0" y="15951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68192" y="3406521"/>
            <a:ext cx="7562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ФРП,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единый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учебник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4876" y="2154935"/>
            <a:ext cx="1621790" cy="995680"/>
            <a:chOff x="1674876" y="2154935"/>
            <a:chExt cx="1621790" cy="995680"/>
          </a:xfrm>
        </p:grpSpPr>
        <p:sp>
          <p:nvSpPr>
            <p:cNvPr id="20" name="object 20"/>
            <p:cNvSpPr/>
            <p:nvPr/>
          </p:nvSpPr>
          <p:spPr>
            <a:xfrm>
              <a:off x="1680972" y="2161031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1445514" y="0"/>
                  </a:moveTo>
                  <a:lnTo>
                    <a:pt x="163829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6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29"/>
                  </a:lnTo>
                  <a:lnTo>
                    <a:pt x="0" y="819150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5" y="934973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29" y="982979"/>
                  </a:lnTo>
                  <a:lnTo>
                    <a:pt x="1445514" y="982979"/>
                  </a:lnTo>
                  <a:lnTo>
                    <a:pt x="1489046" y="977123"/>
                  </a:lnTo>
                  <a:lnTo>
                    <a:pt x="1528176" y="960599"/>
                  </a:lnTo>
                  <a:lnTo>
                    <a:pt x="1561338" y="934973"/>
                  </a:lnTo>
                  <a:lnTo>
                    <a:pt x="1586963" y="901812"/>
                  </a:lnTo>
                  <a:lnTo>
                    <a:pt x="1603487" y="862682"/>
                  </a:lnTo>
                  <a:lnTo>
                    <a:pt x="1609343" y="819150"/>
                  </a:lnTo>
                  <a:lnTo>
                    <a:pt x="1609343" y="163829"/>
                  </a:lnTo>
                  <a:lnTo>
                    <a:pt x="1603487" y="120297"/>
                  </a:lnTo>
                  <a:lnTo>
                    <a:pt x="1586963" y="81167"/>
                  </a:lnTo>
                  <a:lnTo>
                    <a:pt x="1561338" y="48005"/>
                  </a:lnTo>
                  <a:lnTo>
                    <a:pt x="1528176" y="22380"/>
                  </a:lnTo>
                  <a:lnTo>
                    <a:pt x="1489046" y="5856"/>
                  </a:lnTo>
                  <a:lnTo>
                    <a:pt x="144551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0972" y="2161031"/>
              <a:ext cx="1609725" cy="982980"/>
            </a:xfrm>
            <a:custGeom>
              <a:avLst/>
              <a:gdLst/>
              <a:ahLst/>
              <a:cxnLst/>
              <a:rect l="l" t="t" r="r" b="b"/>
              <a:pathLst>
                <a:path w="1609725" h="982980">
                  <a:moveTo>
                    <a:pt x="0" y="163829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6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29" y="0"/>
                  </a:lnTo>
                  <a:lnTo>
                    <a:pt x="1445514" y="0"/>
                  </a:lnTo>
                  <a:lnTo>
                    <a:pt x="1489046" y="5856"/>
                  </a:lnTo>
                  <a:lnTo>
                    <a:pt x="1528176" y="22380"/>
                  </a:lnTo>
                  <a:lnTo>
                    <a:pt x="1561338" y="48005"/>
                  </a:lnTo>
                  <a:lnTo>
                    <a:pt x="1586963" y="81167"/>
                  </a:lnTo>
                  <a:lnTo>
                    <a:pt x="1603487" y="120297"/>
                  </a:lnTo>
                  <a:lnTo>
                    <a:pt x="1609343" y="163829"/>
                  </a:lnTo>
                  <a:lnTo>
                    <a:pt x="1609343" y="819150"/>
                  </a:lnTo>
                  <a:lnTo>
                    <a:pt x="1603487" y="862682"/>
                  </a:lnTo>
                  <a:lnTo>
                    <a:pt x="1586963" y="901812"/>
                  </a:lnTo>
                  <a:lnTo>
                    <a:pt x="1561338" y="934973"/>
                  </a:lnTo>
                  <a:lnTo>
                    <a:pt x="1528176" y="960599"/>
                  </a:lnTo>
                  <a:lnTo>
                    <a:pt x="1489046" y="977123"/>
                  </a:lnTo>
                  <a:lnTo>
                    <a:pt x="1445514" y="982979"/>
                  </a:lnTo>
                  <a:lnTo>
                    <a:pt x="163829" y="982979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5" y="934973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50"/>
                  </a:lnTo>
                  <a:lnTo>
                    <a:pt x="0" y="163829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55673" y="2384551"/>
            <a:ext cx="1058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ФГОС</a:t>
            </a:r>
            <a:r>
              <a:rPr sz="1600" b="1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ООО*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2730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ФГОС</a:t>
            </a:r>
            <a:r>
              <a:rPr sz="16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СОО*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52144" y="2065020"/>
            <a:ext cx="462280" cy="576580"/>
          </a:xfrm>
          <a:custGeom>
            <a:avLst/>
            <a:gdLst/>
            <a:ahLst/>
            <a:cxnLst/>
            <a:rect l="l" t="t" r="r" b="b"/>
            <a:pathLst>
              <a:path w="462280" h="576580">
                <a:moveTo>
                  <a:pt x="115443" y="0"/>
                </a:moveTo>
                <a:lnTo>
                  <a:pt x="0" y="0"/>
                </a:lnTo>
                <a:lnTo>
                  <a:pt x="0" y="518413"/>
                </a:lnTo>
                <a:lnTo>
                  <a:pt x="346328" y="518413"/>
                </a:lnTo>
                <a:lnTo>
                  <a:pt x="346328" y="576071"/>
                </a:lnTo>
                <a:lnTo>
                  <a:pt x="461772" y="460628"/>
                </a:lnTo>
                <a:lnTo>
                  <a:pt x="346328" y="345185"/>
                </a:lnTo>
                <a:lnTo>
                  <a:pt x="346328" y="402970"/>
                </a:lnTo>
                <a:lnTo>
                  <a:pt x="115443" y="402970"/>
                </a:lnTo>
                <a:lnTo>
                  <a:pt x="115443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2932" y="3224783"/>
            <a:ext cx="460375" cy="574675"/>
          </a:xfrm>
          <a:custGeom>
            <a:avLst/>
            <a:gdLst/>
            <a:ahLst/>
            <a:cxnLst/>
            <a:rect l="l" t="t" r="r" b="b"/>
            <a:pathLst>
              <a:path w="460375" h="574675">
                <a:moveTo>
                  <a:pt x="115062" y="0"/>
                </a:moveTo>
                <a:lnTo>
                  <a:pt x="0" y="0"/>
                </a:lnTo>
                <a:lnTo>
                  <a:pt x="0" y="517016"/>
                </a:lnTo>
                <a:lnTo>
                  <a:pt x="345186" y="517016"/>
                </a:lnTo>
                <a:lnTo>
                  <a:pt x="345186" y="574547"/>
                </a:lnTo>
                <a:lnTo>
                  <a:pt x="460248" y="459485"/>
                </a:lnTo>
                <a:lnTo>
                  <a:pt x="345186" y="344424"/>
                </a:lnTo>
                <a:lnTo>
                  <a:pt x="345186" y="401954"/>
                </a:lnTo>
                <a:lnTo>
                  <a:pt x="115062" y="401954"/>
                </a:lnTo>
                <a:lnTo>
                  <a:pt x="115062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80541" y="4695189"/>
            <a:ext cx="256921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Минпросвещения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России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МЧС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России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Минобороны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России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511" y="4951476"/>
            <a:ext cx="691895" cy="6918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466456" y="6117742"/>
            <a:ext cx="4444365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*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Приказ</a:t>
            </a:r>
            <a:r>
              <a:rPr sz="1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Минпросвещения</a:t>
            </a:r>
            <a:r>
              <a:rPr sz="120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России</a:t>
            </a:r>
            <a:r>
              <a:rPr sz="1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от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27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декабря</a:t>
            </a:r>
            <a:r>
              <a:rPr sz="1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2023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30" dirty="0">
                <a:latin typeface="Calibri" panose="020F0502020204030204"/>
                <a:cs typeface="Calibri" panose="020F0502020204030204"/>
              </a:rPr>
              <a:t>г.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№ 1028 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зарегистрирован</a:t>
            </a:r>
            <a:r>
              <a:rPr sz="1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в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Минюсте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России</a:t>
            </a:r>
            <a:r>
              <a:rPr sz="1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2</a:t>
            </a:r>
            <a:r>
              <a:rPr sz="1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февраля</a:t>
            </a:r>
            <a:r>
              <a:rPr sz="1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2024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20" dirty="0">
                <a:latin typeface="Calibri" panose="020F0502020204030204"/>
                <a:cs typeface="Calibri" panose="020F0502020204030204"/>
              </a:rPr>
              <a:t>г.,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номер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77121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52070">
              <a:lnSpc>
                <a:spcPct val="100000"/>
              </a:lnSpc>
              <a:spcBef>
                <a:spcPts val="580"/>
              </a:spcBef>
            </a:pPr>
            <a:r>
              <a:rPr sz="105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5"/>
              </a:rPr>
              <a:t>http://publication.pravo.gov.ru/document/0001202402050004</a:t>
            </a:r>
            <a:endParaRPr sz="10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947" y="6176264"/>
            <a:ext cx="59137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ФЗ</a:t>
            </a:r>
            <a:r>
              <a:rPr sz="1400" spc="-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400" spc="-3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1400" spc="-1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августа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2023</a:t>
            </a:r>
            <a:r>
              <a:rPr sz="1400" spc="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3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1400" spc="-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400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479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ФЗ «О</a:t>
            </a:r>
            <a:r>
              <a:rPr sz="1400" spc="-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внесении</a:t>
            </a:r>
            <a:r>
              <a:rPr sz="1400" spc="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изменений</a:t>
            </a:r>
            <a:r>
              <a:rPr sz="1400" spc="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400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ФЗ «Об образовании</a:t>
            </a:r>
            <a:r>
              <a:rPr sz="1400" spc="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400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400" spc="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Федерации»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" y="-7141"/>
            <a:ext cx="12191999" cy="801447"/>
          </a:xfrm>
          <a:prstGeom prst="rect">
            <a:avLst/>
          </a:prstGeom>
          <a:solidFill>
            <a:srgbClr val="407DEF"/>
          </a:soli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881" y="209531"/>
            <a:ext cx="11282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>
              <a:tabLst>
                <a:tab pos="228600" algn="l"/>
                <a:tab pos="449580" algn="l"/>
              </a:tabLs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БЕЗОПАСНОСТИ И ЗАЩИТЫ РОДИНЫ</a:t>
            </a:r>
            <a:endParaRPr lang="ru-RU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86032" y="1021413"/>
            <a:ext cx="44640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ОСНОВЫ</a:t>
            </a:r>
            <a:r>
              <a:rPr sz="1600" spc="15" dirty="0" smtClean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600" spc="3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ЗАЩИТЫ</a:t>
            </a:r>
            <a:r>
              <a:rPr sz="1600" spc="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РОДИНЫ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(базовый</a:t>
            </a:r>
            <a:r>
              <a:rPr sz="1600" spc="-2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уровень)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(для</a:t>
            </a:r>
            <a:r>
              <a:rPr sz="1600" spc="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10–11</a:t>
            </a:r>
            <a:r>
              <a:rPr sz="1600" b="1" spc="5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классов</a:t>
            </a:r>
            <a:r>
              <a:rPr sz="1600" b="1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организаций)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spc="33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час в</a:t>
            </a:r>
            <a:r>
              <a:rPr sz="1600" spc="-2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неделю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05" y="2090115"/>
            <a:ext cx="521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600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1600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«Безопасное</a:t>
            </a:r>
            <a:r>
              <a:rPr sz="1600" spc="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устойчивое</a:t>
            </a:r>
            <a:r>
              <a:rPr sz="1600" spc="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развитие</a:t>
            </a:r>
            <a:r>
              <a:rPr sz="16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личности,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705" y="2334513"/>
            <a:ext cx="20726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общества,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государства»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705" y="2822193"/>
            <a:ext cx="56527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600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«Военная</a:t>
            </a:r>
            <a:r>
              <a:rPr sz="1600" spc="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подготовка.</a:t>
            </a:r>
            <a:r>
              <a:rPr sz="1600" spc="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Основы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военных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знаний»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193040" algn="r">
              <a:lnSpc>
                <a:spcPct val="100000"/>
              </a:lnSpc>
              <a:spcBef>
                <a:spcPts val="45"/>
              </a:spcBef>
            </a:pP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Новый</a:t>
            </a:r>
            <a:r>
              <a:rPr sz="1200" i="1" spc="-3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3.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«Культура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жизнедеятельности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современном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обществе»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4.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быту»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5.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на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транспорте»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992505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6.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общественных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местах»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7.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природной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среде»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104648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8.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«Здоровье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как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его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сохранить.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Основы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знаний»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9.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социуме»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10.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информационном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пространстве»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11.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«Основы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противодействия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экстремизму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терроризму»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346" y="2135250"/>
            <a:ext cx="521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600" spc="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1600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«Безопасное</a:t>
            </a:r>
            <a:r>
              <a:rPr sz="1600" spc="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устойчивое</a:t>
            </a:r>
            <a:r>
              <a:rPr sz="1600" spc="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развитие 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личности,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4346" y="2378786"/>
            <a:ext cx="20726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общества,</a:t>
            </a:r>
            <a:r>
              <a:rPr sz="16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государства»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4346" y="2867024"/>
            <a:ext cx="3882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2. «Основы</a:t>
            </a:r>
            <a:r>
              <a:rPr sz="16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военной</a:t>
            </a:r>
            <a:r>
              <a:rPr sz="1600" spc="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подготовки»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4346" y="3354704"/>
            <a:ext cx="565277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3.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«Культура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жизнедеятельности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современном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обществе»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4.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быту»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5.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на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транспорте»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992505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6.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общественных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местах»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7.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природной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среде»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8.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«Здоровье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как его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сохранить.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Основы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знаний»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9.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социуме»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№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10.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«Безопасность</a:t>
            </a:r>
            <a:r>
              <a:rPr sz="16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в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информационном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пространстве»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 panose="020F0502020204030204"/>
                <a:cs typeface="Calibri" panose="020F0502020204030204"/>
              </a:rPr>
              <a:t>Модуль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№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11.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«Основы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противодействия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экстремизму</a:t>
            </a:r>
            <a:r>
              <a:rPr sz="16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терроризму»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8964" y="2077211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12" y="63007"/>
                </a:lnTo>
                <a:lnTo>
                  <a:pt x="30225" y="30225"/>
                </a:lnTo>
                <a:lnTo>
                  <a:pt x="63007" y="8112"/>
                </a:lnTo>
                <a:lnTo>
                  <a:pt x="103124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5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3"/>
                </a:lnTo>
                <a:lnTo>
                  <a:pt x="103124" y="618743"/>
                </a:lnTo>
                <a:lnTo>
                  <a:pt x="63007" y="610631"/>
                </a:lnTo>
                <a:lnTo>
                  <a:pt x="30225" y="588517"/>
                </a:lnTo>
                <a:lnTo>
                  <a:pt x="8112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19638" y="2492121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Новый</a:t>
            </a:r>
            <a:r>
              <a:rPr sz="1200" i="1" spc="-6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8964" y="2852927"/>
            <a:ext cx="5687695" cy="401320"/>
          </a:xfrm>
          <a:custGeom>
            <a:avLst/>
            <a:gdLst/>
            <a:ahLst/>
            <a:cxnLst/>
            <a:rect l="l" t="t" r="r" b="b"/>
            <a:pathLst>
              <a:path w="5687695" h="401320">
                <a:moveTo>
                  <a:pt x="0" y="66801"/>
                </a:moveTo>
                <a:lnTo>
                  <a:pt x="5240" y="40772"/>
                </a:lnTo>
                <a:lnTo>
                  <a:pt x="19542" y="19542"/>
                </a:lnTo>
                <a:lnTo>
                  <a:pt x="40772" y="5240"/>
                </a:lnTo>
                <a:lnTo>
                  <a:pt x="66801" y="0"/>
                </a:lnTo>
                <a:lnTo>
                  <a:pt x="5620766" y="0"/>
                </a:lnTo>
                <a:lnTo>
                  <a:pt x="5646741" y="5240"/>
                </a:lnTo>
                <a:lnTo>
                  <a:pt x="5667978" y="19542"/>
                </a:lnTo>
                <a:lnTo>
                  <a:pt x="5682309" y="40772"/>
                </a:lnTo>
                <a:lnTo>
                  <a:pt x="5687568" y="66801"/>
                </a:lnTo>
                <a:lnTo>
                  <a:pt x="5687568" y="334010"/>
                </a:lnTo>
                <a:lnTo>
                  <a:pt x="5682309" y="359985"/>
                </a:lnTo>
                <a:lnTo>
                  <a:pt x="5667978" y="381222"/>
                </a:lnTo>
                <a:lnTo>
                  <a:pt x="5646741" y="395553"/>
                </a:lnTo>
                <a:lnTo>
                  <a:pt x="5620766" y="400812"/>
                </a:lnTo>
                <a:lnTo>
                  <a:pt x="66801" y="400812"/>
                </a:lnTo>
                <a:lnTo>
                  <a:pt x="40772" y="395553"/>
                </a:lnTo>
                <a:lnTo>
                  <a:pt x="19542" y="381222"/>
                </a:lnTo>
                <a:lnTo>
                  <a:pt x="5240" y="359985"/>
                </a:lnTo>
                <a:lnTo>
                  <a:pt x="0" y="334010"/>
                </a:lnTo>
                <a:lnTo>
                  <a:pt x="0" y="668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75417" y="3061842"/>
            <a:ext cx="1182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200" i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200" i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200" i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200" i="1" spc="-2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1200" i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но</a:t>
            </a:r>
            <a:r>
              <a:rPr sz="1200" i="1" spc="-1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лён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2439" y="2480564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Новый</a:t>
            </a:r>
            <a:r>
              <a:rPr sz="1200" i="1" spc="-6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модуль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120" y="2069592"/>
            <a:ext cx="5687695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04" y="63007"/>
                </a:lnTo>
                <a:lnTo>
                  <a:pt x="30206" y="30225"/>
                </a:lnTo>
                <a:lnTo>
                  <a:pt x="62986" y="8112"/>
                </a:lnTo>
                <a:lnTo>
                  <a:pt x="103123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6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4"/>
                </a:lnTo>
                <a:lnTo>
                  <a:pt x="103123" y="618744"/>
                </a:lnTo>
                <a:lnTo>
                  <a:pt x="62986" y="610631"/>
                </a:lnTo>
                <a:lnTo>
                  <a:pt x="30206" y="588518"/>
                </a:lnTo>
                <a:lnTo>
                  <a:pt x="8104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" y="2857500"/>
            <a:ext cx="5687695" cy="399415"/>
          </a:xfrm>
          <a:custGeom>
            <a:avLst/>
            <a:gdLst/>
            <a:ahLst/>
            <a:cxnLst/>
            <a:rect l="l" t="t" r="r" b="b"/>
            <a:pathLst>
              <a:path w="5687695" h="399414">
                <a:moveTo>
                  <a:pt x="0" y="66548"/>
                </a:moveTo>
                <a:lnTo>
                  <a:pt x="5229" y="40665"/>
                </a:lnTo>
                <a:lnTo>
                  <a:pt x="19491" y="19510"/>
                </a:lnTo>
                <a:lnTo>
                  <a:pt x="40644" y="5236"/>
                </a:lnTo>
                <a:lnTo>
                  <a:pt x="66548" y="0"/>
                </a:lnTo>
                <a:lnTo>
                  <a:pt x="5621020" y="0"/>
                </a:lnTo>
                <a:lnTo>
                  <a:pt x="5646902" y="5236"/>
                </a:lnTo>
                <a:lnTo>
                  <a:pt x="5668057" y="19510"/>
                </a:lnTo>
                <a:lnTo>
                  <a:pt x="5682331" y="40665"/>
                </a:lnTo>
                <a:lnTo>
                  <a:pt x="5687568" y="66548"/>
                </a:lnTo>
                <a:lnTo>
                  <a:pt x="5687568" y="332739"/>
                </a:lnTo>
                <a:lnTo>
                  <a:pt x="5682331" y="358622"/>
                </a:lnTo>
                <a:lnTo>
                  <a:pt x="5668057" y="379777"/>
                </a:lnTo>
                <a:lnTo>
                  <a:pt x="5646902" y="394051"/>
                </a:lnTo>
                <a:lnTo>
                  <a:pt x="5621020" y="399288"/>
                </a:lnTo>
                <a:lnTo>
                  <a:pt x="66548" y="399288"/>
                </a:lnTo>
                <a:lnTo>
                  <a:pt x="40644" y="394051"/>
                </a:lnTo>
                <a:lnTo>
                  <a:pt x="19491" y="379777"/>
                </a:lnTo>
                <a:lnTo>
                  <a:pt x="5229" y="358622"/>
                </a:lnTo>
                <a:lnTo>
                  <a:pt x="0" y="332739"/>
                </a:lnTo>
                <a:lnTo>
                  <a:pt x="0" y="6654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5553548" y="-5617038"/>
            <a:ext cx="1084905" cy="12191999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13683;p70"/>
          <p:cNvSpPr/>
          <p:nvPr/>
        </p:nvSpPr>
        <p:spPr>
          <a:xfrm>
            <a:off x="211583" y="18826"/>
            <a:ext cx="828628" cy="755329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2570" y="234733"/>
            <a:ext cx="74481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рабочие программы</a:t>
            </a:r>
          </a:p>
        </p:txBody>
      </p:sp>
      <p:pic>
        <p:nvPicPr>
          <p:cNvPr id="27" name="Google Shape;118;p18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49100" y="99574"/>
            <a:ext cx="915272" cy="79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851471" y="104070"/>
            <a:ext cx="985613" cy="796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8968" y="1144524"/>
            <a:ext cx="42589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ОСНОВЫ</a:t>
            </a:r>
            <a:r>
              <a:rPr sz="1600" spc="20" dirty="0" smtClean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БЕЗОПАСНОСТИ</a:t>
            </a:r>
            <a:r>
              <a:rPr sz="1600" spc="3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ЗАЩИТЫ</a:t>
            </a:r>
            <a:r>
              <a:rPr sz="1600" spc="2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РОДИНЫ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(для</a:t>
            </a:r>
            <a:r>
              <a:rPr sz="1600" spc="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8–9</a:t>
            </a:r>
            <a:r>
              <a:rPr sz="1600" b="1" spc="2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классов</a:t>
            </a:r>
            <a:r>
              <a:rPr sz="1600" b="1" spc="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образовательных организаций) </a:t>
            </a:r>
            <a:r>
              <a:rPr sz="1600" spc="-34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spc="1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час</a:t>
            </a:r>
            <a:r>
              <a:rPr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-15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неделю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" y="1021413"/>
            <a:ext cx="1039916" cy="10399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3" y="1003202"/>
            <a:ext cx="1008507" cy="10085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950" t="21200" r="28975" b="3868"/>
          <a:stretch>
            <a:fillRect/>
          </a:stretch>
        </p:blipFill>
        <p:spPr>
          <a:xfrm>
            <a:off x="4279392" y="132732"/>
            <a:ext cx="7050024" cy="65925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"/>
            <a:ext cx="2438400" cy="6858000"/>
          </a:xfrm>
          <a:prstGeom prst="rect">
            <a:avLst/>
          </a:prstGeom>
          <a:solidFill>
            <a:srgbClr val="216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515149">
            <a:off x="634546" y="3895247"/>
            <a:ext cx="2235983" cy="2185279"/>
          </a:xfrm>
          <a:prstGeom prst="ellipse">
            <a:avLst/>
          </a:prstGeom>
          <a:noFill/>
          <a:ln w="1016000">
            <a:gradFill>
              <a:gsLst>
                <a:gs pos="0">
                  <a:schemeClr val="bg1"/>
                </a:gs>
                <a:gs pos="80000">
                  <a:srgbClr val="4681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13683;p70"/>
          <p:cNvSpPr/>
          <p:nvPr/>
        </p:nvSpPr>
        <p:spPr>
          <a:xfrm>
            <a:off x="2669707" y="208323"/>
            <a:ext cx="1650441" cy="138480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6745" y="824611"/>
          <a:ext cx="11527155" cy="5825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8045450"/>
                <a:gridCol w="1296670"/>
                <a:gridCol w="1546225"/>
              </a:tblGrid>
              <a:tr h="54432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dirty="0">
                          <a:latin typeface="Calibri" panose="020F0502020204030204"/>
                          <a:cs typeface="Calibri" panose="020F0502020204030204"/>
                        </a:rPr>
                        <a:t>№</a:t>
                      </a:r>
                      <a:endParaRPr sz="16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dirty="0">
                          <a:latin typeface="Calibri" panose="020F0502020204030204"/>
                          <a:cs typeface="Calibri" panose="020F0502020204030204"/>
                        </a:rPr>
                        <a:t>Наименование</a:t>
                      </a:r>
                      <a:r>
                        <a:rPr sz="1600" b="1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мероприятия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Calibri" panose="020F0502020204030204"/>
                          <a:cs typeface="Calibri" panose="020F0502020204030204"/>
                        </a:rPr>
                        <a:t>Срок</a:t>
                      </a:r>
                      <a:endParaRPr sz="160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исполнения</a:t>
                      </a:r>
                      <a:endParaRPr sz="16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Примечание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63905">
                <a:tc gridSpan="4">
                  <a:txBody>
                    <a:bodyPr/>
                    <a:lstStyle/>
                    <a:p>
                      <a:pPr marL="21590">
                        <a:lnSpc>
                          <a:spcPts val="1915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Организация</a:t>
                      </a:r>
                      <a:r>
                        <a:rPr sz="1600" b="1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latin typeface="Calibri" panose="020F0502020204030204"/>
                          <a:cs typeface="Calibri" panose="020F0502020204030204"/>
                        </a:rPr>
                        <a:t>образовательного</a:t>
                      </a:r>
                      <a:r>
                        <a:rPr sz="1600" b="1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latin typeface="Calibri" panose="020F0502020204030204"/>
                          <a:cs typeface="Calibri" panose="020F0502020204030204"/>
                        </a:rPr>
                        <a:t>процесса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</a:tr>
              <a:tr h="487680">
                <a:tc>
                  <a:txBody>
                    <a:bodyPr/>
                    <a:lstStyle/>
                    <a:p>
                      <a:pPr marR="2368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Внести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изменения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учебные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планы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ОУ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уровне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ООО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СОО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части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учебного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предмета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ts val="1915"/>
                        </a:lnSpc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«Основы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безопасности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 защиты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Родины»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01.07.2024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2260">
                <a:tc>
                  <a:txBody>
                    <a:bodyPr/>
                    <a:lstStyle/>
                    <a:p>
                      <a:pPr marR="23685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Внести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изменения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содержательный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организационный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разделы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основных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образовательных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программ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ОУ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ООО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СОО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части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учебного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предмета</a:t>
                      </a:r>
                      <a:r>
                        <a:rPr sz="16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«Основы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безопасности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защиты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Родины»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(в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том</a:t>
                      </a:r>
                      <a:r>
                        <a:rPr sz="14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числе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проведение</a:t>
                      </a:r>
                      <a:r>
                        <a:rPr sz="14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учебных</a:t>
                      </a:r>
                      <a:r>
                        <a:rPr sz="14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сборов (8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 и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 10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классы)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ts val="166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соответствии</a:t>
                      </a:r>
                      <a:r>
                        <a:rPr sz="14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4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разработанными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программами</a:t>
                      </a:r>
                      <a:r>
                        <a:rPr sz="14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учебных</a:t>
                      </a:r>
                      <a:r>
                        <a:rPr sz="14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сборов)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01.07.2024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322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Обеспечить</a:t>
                      </a:r>
                      <a:r>
                        <a:rPr sz="16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привлечение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к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проведению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учебных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сборов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обучающихся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8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10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классов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ts val="1915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Центров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военно-патриотического</a:t>
                      </a:r>
                      <a:r>
                        <a:rPr sz="1600" spc="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воспитания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молодежи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(«Авангард»)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31.08.2024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322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Привести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наименование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учебных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кабинетов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ОУ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(таблички)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соответствие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названием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>
                        <a:lnSpc>
                          <a:spcPts val="1915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учебного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предмета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«Основы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безопасности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защиты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Родины»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31.08.2024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738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Обеспечить</a:t>
                      </a:r>
                      <a:r>
                        <a:rPr sz="16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приобретение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расходных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материалов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для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реализации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рабочей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программы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 marR="48895">
                        <a:lnSpc>
                          <a:spcPts val="221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учебному</a:t>
                      </a:r>
                      <a:r>
                        <a:rPr sz="16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предмету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«Основы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безопасности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защиты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Родины»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статье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«Прочие</a:t>
                      </a:r>
                      <a:r>
                        <a:rPr sz="16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расходы» </a:t>
                      </a:r>
                      <a:r>
                        <a:rPr sz="1600" spc="-3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(жгуты,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перевязочный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материал,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 аптечки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др.)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31.08.2024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906">
                <a:tc gridSpan="4">
                  <a:txBody>
                    <a:bodyPr/>
                    <a:lstStyle/>
                    <a:p>
                      <a:pPr marL="21590">
                        <a:lnSpc>
                          <a:spcPts val="191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Обеспечение</a:t>
                      </a:r>
                      <a:r>
                        <a:rPr sz="16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latin typeface="Calibri" panose="020F0502020204030204"/>
                          <a:cs typeface="Calibri" panose="020F0502020204030204"/>
                        </a:rPr>
                        <a:t>кадровых </a:t>
                      </a:r>
                      <a:r>
                        <a:rPr sz="1600" b="1" spc="-5" dirty="0">
                          <a:latin typeface="Calibri" panose="020F0502020204030204"/>
                          <a:cs typeface="Calibri" panose="020F0502020204030204"/>
                        </a:rPr>
                        <a:t>вопросов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</a:tr>
              <a:tr h="1280134"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6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Обеспечить</a:t>
                      </a:r>
                      <a:r>
                        <a:rPr sz="16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направление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педагогических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работников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(</a:t>
                      </a:r>
                      <a:r>
                        <a:rPr sz="16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/>
                          <a:cs typeface="Calibri" panose="020F0502020204030204"/>
                        </a:rPr>
                        <a:t>всех</a:t>
                      </a:r>
                      <a:r>
                        <a:rPr sz="1600" b="1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педагогов,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ведущих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занятия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590" marR="223520">
                        <a:lnSpc>
                          <a:spcPct val="115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предмету</a:t>
                      </a:r>
                      <a:r>
                        <a:rPr sz="16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«Основы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безопасности</a:t>
                      </a:r>
                      <a:r>
                        <a:rPr sz="16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защиты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Родины»)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курсы повышения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квалификации </a:t>
                      </a:r>
                      <a:r>
                        <a:rPr sz="1600" spc="-3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программе</a:t>
                      </a:r>
                      <a:r>
                        <a:rPr sz="16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«Преподаватель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ОБЗР»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базе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ФГБОУ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ВО</a:t>
                      </a:r>
                      <a:r>
                        <a:rPr sz="16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«Государственный</a:t>
                      </a:r>
                      <a:r>
                        <a:rPr sz="16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университет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просвещения»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spc="-10" dirty="0" smtClean="0">
                          <a:latin typeface="Calibri" panose="020F0502020204030204"/>
                          <a:cs typeface="Calibri" panose="020F0502020204030204"/>
                        </a:rPr>
                        <a:t>июнь</a:t>
                      </a:r>
                      <a:r>
                        <a:rPr sz="1600" spc="-20" dirty="0" smtClean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endParaRPr sz="1600" dirty="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август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г.</a:t>
                      </a:r>
                      <a:endParaRPr sz="16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0"/>
                        </a:lnSpc>
                      </a:pP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графику,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43510" marR="13589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р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а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зр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а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б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о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тан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н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о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м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у 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ФГБОУ</a:t>
                      </a:r>
                      <a:r>
                        <a:rPr sz="1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ВО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76835" marR="6858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 panose="020F0502020204030204"/>
                          <a:cs typeface="Calibri" panose="020F0502020204030204"/>
                        </a:rPr>
                        <a:t>«Государственный </a:t>
                      </a:r>
                      <a:r>
                        <a:rPr sz="1400" spc="-30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университет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905" algn="ctr">
                        <a:lnSpc>
                          <a:spcPts val="1660"/>
                        </a:lnSpc>
                      </a:pPr>
                      <a:r>
                        <a:rPr sz="1400" spc="-5" dirty="0">
                          <a:latin typeface="Calibri" panose="020F0502020204030204"/>
                          <a:cs typeface="Calibri" panose="020F0502020204030204"/>
                        </a:rPr>
                        <a:t>просвещения»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98" y="12902"/>
            <a:ext cx="8315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F2B9C"/>
                </a:solidFill>
              </a:rPr>
              <a:t>Дорожная</a:t>
            </a:r>
            <a:r>
              <a:rPr sz="2400" spc="-20" dirty="0">
                <a:solidFill>
                  <a:srgbClr val="0F2B9C"/>
                </a:solidFill>
              </a:rPr>
              <a:t> </a:t>
            </a:r>
            <a:r>
              <a:rPr sz="2400" spc="-10" dirty="0">
                <a:solidFill>
                  <a:srgbClr val="0F2B9C"/>
                </a:solidFill>
              </a:rPr>
              <a:t>карта</a:t>
            </a:r>
            <a:r>
              <a:rPr sz="2400" spc="5" dirty="0">
                <a:solidFill>
                  <a:srgbClr val="0F2B9C"/>
                </a:solidFill>
              </a:rPr>
              <a:t> </a:t>
            </a:r>
            <a:r>
              <a:rPr sz="2400" spc="-5" dirty="0">
                <a:solidFill>
                  <a:srgbClr val="0F2B9C"/>
                </a:solidFill>
              </a:rPr>
              <a:t>по </a:t>
            </a:r>
            <a:r>
              <a:rPr sz="2400" spc="-10" dirty="0">
                <a:solidFill>
                  <a:srgbClr val="0F2B9C"/>
                </a:solidFill>
              </a:rPr>
              <a:t>введению</a:t>
            </a:r>
            <a:r>
              <a:rPr sz="2400" spc="20" dirty="0">
                <a:solidFill>
                  <a:srgbClr val="0F2B9C"/>
                </a:solidFill>
              </a:rPr>
              <a:t> </a:t>
            </a:r>
            <a:r>
              <a:rPr sz="2400" dirty="0">
                <a:solidFill>
                  <a:srgbClr val="0F2B9C"/>
                </a:solidFill>
              </a:rPr>
              <a:t>с</a:t>
            </a:r>
            <a:r>
              <a:rPr sz="2400" spc="-10" dirty="0">
                <a:solidFill>
                  <a:srgbClr val="0F2B9C"/>
                </a:solidFill>
              </a:rPr>
              <a:t> 01.09.2024</a:t>
            </a:r>
            <a:r>
              <a:rPr sz="2400" dirty="0">
                <a:solidFill>
                  <a:srgbClr val="0F2B9C"/>
                </a:solidFill>
              </a:rPr>
              <a:t> </a:t>
            </a:r>
            <a:r>
              <a:rPr sz="2400" spc="-5" dirty="0">
                <a:solidFill>
                  <a:srgbClr val="0F2B9C"/>
                </a:solidFill>
              </a:rPr>
              <a:t>учебного </a:t>
            </a:r>
            <a:r>
              <a:rPr sz="2400" spc="-10" dirty="0">
                <a:solidFill>
                  <a:srgbClr val="0F2B9C"/>
                </a:solidFill>
              </a:rPr>
              <a:t>предмета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F2B9C"/>
                </a:solidFill>
              </a:rPr>
              <a:t>«Основы</a:t>
            </a:r>
            <a:r>
              <a:rPr sz="2400" spc="-25" dirty="0">
                <a:solidFill>
                  <a:srgbClr val="0F2B9C"/>
                </a:solidFill>
              </a:rPr>
              <a:t> </a:t>
            </a:r>
            <a:r>
              <a:rPr sz="2400" spc="-5" dirty="0">
                <a:solidFill>
                  <a:srgbClr val="0F2B9C"/>
                </a:solidFill>
              </a:rPr>
              <a:t>безопасности</a:t>
            </a:r>
            <a:r>
              <a:rPr sz="2400" spc="-25" dirty="0">
                <a:solidFill>
                  <a:srgbClr val="0F2B9C"/>
                </a:solidFill>
              </a:rPr>
              <a:t> </a:t>
            </a:r>
            <a:r>
              <a:rPr sz="2400" dirty="0">
                <a:solidFill>
                  <a:srgbClr val="0F2B9C"/>
                </a:solidFill>
              </a:rPr>
              <a:t>и </a:t>
            </a:r>
            <a:r>
              <a:rPr sz="2400" spc="-5" dirty="0">
                <a:solidFill>
                  <a:srgbClr val="0F2B9C"/>
                </a:solidFill>
              </a:rPr>
              <a:t>защиты</a:t>
            </a:r>
            <a:r>
              <a:rPr sz="2400" spc="10" dirty="0">
                <a:solidFill>
                  <a:srgbClr val="0F2B9C"/>
                </a:solidFill>
              </a:rPr>
              <a:t> </a:t>
            </a:r>
            <a:r>
              <a:rPr sz="2400" spc="-20" dirty="0">
                <a:solidFill>
                  <a:srgbClr val="0F2B9C"/>
                </a:solidFill>
              </a:rPr>
              <a:t>Родины»</a:t>
            </a:r>
            <a:r>
              <a:rPr sz="2400" spc="-5" dirty="0">
                <a:solidFill>
                  <a:srgbClr val="0F2B9C"/>
                </a:solidFill>
              </a:rPr>
              <a:t> (ОБЗР)</a:t>
            </a:r>
            <a:endParaRPr sz="2400" dirty="0"/>
          </a:p>
        </p:txBody>
      </p:sp>
      <p:pic>
        <p:nvPicPr>
          <p:cNvPr id="4" name="Google Shape;118;p18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749100" y="0"/>
            <a:ext cx="915272" cy="79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851471" y="4496"/>
            <a:ext cx="985613" cy="796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879</Words>
  <Application>Microsoft Office PowerPoint</Application>
  <PresentationFormat>Произвольный</PresentationFormat>
  <Paragraphs>136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Новые нормативные документы</vt:lpstr>
      <vt:lpstr>Презентация PowerPoint</vt:lpstr>
      <vt:lpstr>Презентация PowerPoint</vt:lpstr>
      <vt:lpstr>Презентация PowerPoint</vt:lpstr>
      <vt:lpstr>Дорожная карта по введению с 01.09.2024 учебного предмета «Основы безопасности и защиты Родины» (ОБЗР)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User-095</dc:creator>
  <cp:lastModifiedBy>Пользователь Windows</cp:lastModifiedBy>
  <cp:revision>106</cp:revision>
  <cp:lastPrinted>2024-06-21T09:32:00Z</cp:lastPrinted>
  <dcterms:created xsi:type="dcterms:W3CDTF">2024-06-17T11:42:00Z</dcterms:created>
  <dcterms:modified xsi:type="dcterms:W3CDTF">2024-07-16T12:15:01Z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2024-03-02T03:00:00Z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2024-06-17T03:00:00Z</vt:filetime>
  </property>
  <property fmtid="{D5CDD505-2E9C-101B-9397-08002B2CF9AE}" pid="5" name="ICV">
    <vt:lpwstr>58EC367195704D5E88F96598F66A6D86_13</vt:lpwstr>
  </property>
  <property fmtid="{D5CDD505-2E9C-101B-9397-08002B2CF9AE}" pid="6" name="KSOProductBuildVer">
    <vt:lpwstr>1049-12.2.0.17119</vt:lpwstr>
  </property>
</Properties>
</file>