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2" r:id="rId1"/>
  </p:sldMasterIdLst>
  <p:notesMasterIdLst>
    <p:notesMasterId r:id="rId42"/>
  </p:notesMasterIdLst>
  <p:sldIdLst>
    <p:sldId id="1068" r:id="rId2"/>
    <p:sldId id="256" r:id="rId3"/>
    <p:sldId id="980" r:id="rId4"/>
    <p:sldId id="1028" r:id="rId5"/>
    <p:sldId id="1029" r:id="rId6"/>
    <p:sldId id="1030" r:id="rId7"/>
    <p:sldId id="1032" r:id="rId8"/>
    <p:sldId id="1031" r:id="rId9"/>
    <p:sldId id="1033" r:id="rId10"/>
    <p:sldId id="1034" r:id="rId11"/>
    <p:sldId id="1036" r:id="rId12"/>
    <p:sldId id="1037" r:id="rId13"/>
    <p:sldId id="1038" r:id="rId14"/>
    <p:sldId id="1039" r:id="rId15"/>
    <p:sldId id="1041" r:id="rId16"/>
    <p:sldId id="1042" r:id="rId17"/>
    <p:sldId id="1043" r:id="rId18"/>
    <p:sldId id="1044" r:id="rId19"/>
    <p:sldId id="1045" r:id="rId20"/>
    <p:sldId id="1046" r:id="rId21"/>
    <p:sldId id="1047" r:id="rId22"/>
    <p:sldId id="989" r:id="rId23"/>
    <p:sldId id="1049" r:id="rId24"/>
    <p:sldId id="1050" r:id="rId25"/>
    <p:sldId id="1051" r:id="rId26"/>
    <p:sldId id="1053" r:id="rId27"/>
    <p:sldId id="1054" r:id="rId28"/>
    <p:sldId id="1055" r:id="rId29"/>
    <p:sldId id="1056" r:id="rId30"/>
    <p:sldId id="1057" r:id="rId31"/>
    <p:sldId id="1058" r:id="rId32"/>
    <p:sldId id="1059" r:id="rId33"/>
    <p:sldId id="1060" r:id="rId34"/>
    <p:sldId id="1061" r:id="rId35"/>
    <p:sldId id="1062" r:id="rId36"/>
    <p:sldId id="1063" r:id="rId37"/>
    <p:sldId id="1064" r:id="rId38"/>
    <p:sldId id="1065" r:id="rId39"/>
    <p:sldId id="1066" r:id="rId40"/>
    <p:sldId id="1067" r:id="rId4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63" userDrawn="1">
          <p15:clr>
            <a:srgbClr val="A4A3A4"/>
          </p15:clr>
        </p15:guide>
        <p15:guide id="3" orient="horz" pos="2160" userDrawn="1">
          <p15:clr>
            <a:srgbClr val="A4A3A4"/>
          </p15:clr>
        </p15:guide>
        <p15:guide id="4" pos="3831">
          <p15:clr>
            <a:srgbClr val="A4A3A4"/>
          </p15:clr>
        </p15:guide>
        <p15:guide id="5" pos="3840">
          <p15:clr>
            <a:srgbClr val="A4A3A4"/>
          </p15:clr>
        </p15:guide>
        <p15:guide id="6" pos="3837">
          <p15:clr>
            <a:srgbClr val="A4A3A4"/>
          </p15:clr>
        </p15:guide>
        <p15:guide id="7" orient="horz" pos="2073">
          <p15:clr>
            <a:srgbClr val="A4A3A4"/>
          </p15:clr>
        </p15:guide>
        <p15:guide id="8" pos="382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179C0"/>
    <a:srgbClr val="8F4D11"/>
    <a:srgbClr val="EABE78"/>
    <a:srgbClr val="006600"/>
    <a:srgbClr val="D9B247"/>
    <a:srgbClr val="CC0000"/>
    <a:srgbClr val="66CCFF"/>
    <a:srgbClr val="4A206A"/>
    <a:srgbClr val="BC8F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95" autoAdjust="0"/>
    <p:restoredTop sz="88790" autoAdjust="0"/>
  </p:normalViewPr>
  <p:slideViewPr>
    <p:cSldViewPr snapToGrid="0">
      <p:cViewPr varScale="1">
        <p:scale>
          <a:sx n="74" d="100"/>
          <a:sy n="74" d="100"/>
        </p:scale>
        <p:origin x="600" y="54"/>
      </p:cViewPr>
      <p:guideLst>
        <p:guide pos="3863"/>
        <p:guide orient="horz" pos="2160"/>
        <p:guide pos="3831"/>
        <p:guide pos="3840"/>
        <p:guide pos="3837"/>
        <p:guide orient="horz" pos="2073"/>
        <p:guide pos="382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39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B8B7BC-16D7-4B3C-B01D-00C164507536}" type="datetimeFigureOut">
              <a:rPr lang="ru-RU" smtClean="0"/>
              <a:t>08.04.2023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4B1192-F8FD-4089-9937-AB6D7D8E51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379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F316329C-BB15-431A-8248-CE2A98DA64A5}" type="datetimeFigureOut">
              <a:rPr lang="ru-RU" smtClean="0"/>
              <a:pPr/>
              <a:t>08.04.2023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9608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08.04.2023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433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08.04.2023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3831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08.04.2023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0722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08.04.2023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375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08.04.2023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3168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08.04.2023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425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08.04.2023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30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08.04.2023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909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08.04.2023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116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08.04.2023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5854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08.04.2023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339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08.04.2023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1827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08.04.2023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3103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08.04.2023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064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08.04.2023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3791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08.04.2023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730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316329C-BB15-431A-8248-CE2A98DA64A5}" type="datetimeFigureOut">
              <a:rPr lang="ru-RU" smtClean="0"/>
              <a:pPr/>
              <a:t>08.04.2023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981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  <p:sldLayoutId id="2147483894" r:id="rId12"/>
    <p:sldLayoutId id="2147483895" r:id="rId13"/>
    <p:sldLayoutId id="2147483896" r:id="rId14"/>
    <p:sldLayoutId id="2147483897" r:id="rId15"/>
    <p:sldLayoutId id="2147483898" r:id="rId16"/>
    <p:sldLayoutId id="2147483899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10154" y="773723"/>
            <a:ext cx="7397913" cy="2612941"/>
          </a:xfrm>
        </p:spPr>
        <p:txBody>
          <a:bodyPr/>
          <a:lstStyle/>
          <a:p>
            <a:r>
              <a:rPr lang="ru-RU" sz="3200" b="1" dirty="0">
                <a:solidFill>
                  <a:srgbClr val="7030A0"/>
                </a:solidFill>
                <a:latin typeface="Franklin Gothic Medium" panose="020B0603020102020204" pitchFamily="34" charset="0"/>
              </a:rPr>
              <a:t>Работа с родителями детей с ограниченными возможностями здоровья в рамках реализации коррекционной работы</a:t>
            </a:r>
            <a:endParaRPr lang="ru-RU" sz="3200" dirty="0">
              <a:latin typeface="Franklin Gothic Medium" panose="020B0603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92398" y="3575538"/>
            <a:ext cx="6815669" cy="1402861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ru-RU" sz="1800" b="1" dirty="0" smtClean="0">
                <a:solidFill>
                  <a:srgbClr val="3333FF"/>
                </a:solidFill>
                <a:latin typeface="Franklin Gothic Medium" panose="020B0603020102020204" pitchFamily="34" charset="0"/>
              </a:rPr>
              <a:t>Социальный педагог:</a:t>
            </a:r>
          </a:p>
          <a:p>
            <a:pPr algn="r"/>
            <a:r>
              <a:rPr lang="ru-RU" sz="1800" b="1" dirty="0" err="1" smtClean="0">
                <a:solidFill>
                  <a:srgbClr val="3333FF"/>
                </a:solidFill>
                <a:latin typeface="Franklin Gothic Medium" panose="020B0603020102020204" pitchFamily="34" charset="0"/>
              </a:rPr>
              <a:t>Табакова</a:t>
            </a:r>
            <a:r>
              <a:rPr lang="ru-RU" sz="1800" b="1" dirty="0" smtClean="0">
                <a:solidFill>
                  <a:srgbClr val="3333FF"/>
                </a:solidFill>
                <a:latin typeface="Franklin Gothic Medium" panose="020B0603020102020204" pitchFamily="34" charset="0"/>
              </a:rPr>
              <a:t> </a:t>
            </a:r>
            <a:r>
              <a:rPr lang="ru-RU" sz="1800" b="1" dirty="0" err="1" smtClean="0">
                <a:solidFill>
                  <a:srgbClr val="3333FF"/>
                </a:solidFill>
                <a:latin typeface="Franklin Gothic Medium" panose="020B0603020102020204" pitchFamily="34" charset="0"/>
              </a:rPr>
              <a:t>Земине</a:t>
            </a:r>
            <a:r>
              <a:rPr lang="ru-RU" sz="1800" b="1" dirty="0" smtClean="0">
                <a:solidFill>
                  <a:srgbClr val="3333FF"/>
                </a:solidFill>
                <a:latin typeface="Franklin Gothic Medium" panose="020B0603020102020204" pitchFamily="34" charset="0"/>
              </a:rPr>
              <a:t> </a:t>
            </a:r>
            <a:r>
              <a:rPr lang="ru-RU" sz="1800" b="1" dirty="0" err="1" smtClean="0">
                <a:solidFill>
                  <a:srgbClr val="3333FF"/>
                </a:solidFill>
                <a:latin typeface="Franklin Gothic Medium" panose="020B0603020102020204" pitchFamily="34" charset="0"/>
              </a:rPr>
              <a:t>Наиповна</a:t>
            </a:r>
            <a:endParaRPr lang="ru-RU" sz="1800" b="1" dirty="0" smtClean="0">
              <a:solidFill>
                <a:srgbClr val="3333FF"/>
              </a:solidFill>
              <a:latin typeface="Franklin Gothic Medium" panose="020B0603020102020204" pitchFamily="34" charset="0"/>
            </a:endParaRPr>
          </a:p>
          <a:p>
            <a:pPr algn="r"/>
            <a:r>
              <a:rPr lang="ru-RU" sz="1800" b="1" dirty="0" smtClean="0">
                <a:solidFill>
                  <a:srgbClr val="3333FF"/>
                </a:solidFill>
                <a:latin typeface="Franklin Gothic Medium" panose="020B0603020102020204" pitchFamily="34" charset="0"/>
              </a:rPr>
              <a:t>МБОУ «</a:t>
            </a:r>
            <a:r>
              <a:rPr lang="ru-RU" sz="1800" b="1" dirty="0" err="1" smtClean="0">
                <a:solidFill>
                  <a:srgbClr val="3333FF"/>
                </a:solidFill>
                <a:latin typeface="Franklin Gothic Medium" panose="020B0603020102020204" pitchFamily="34" charset="0"/>
              </a:rPr>
              <a:t>Акимовская</a:t>
            </a:r>
            <a:r>
              <a:rPr lang="ru-RU" sz="1800" b="1" dirty="0" smtClean="0">
                <a:solidFill>
                  <a:srgbClr val="3333FF"/>
                </a:solidFill>
                <a:latin typeface="Franklin Gothic Medium" panose="020B0603020102020204" pitchFamily="34" charset="0"/>
              </a:rPr>
              <a:t> СОШ»</a:t>
            </a:r>
          </a:p>
          <a:p>
            <a:pPr algn="r"/>
            <a:r>
              <a:rPr lang="ru-RU" sz="1800" b="1" dirty="0" smtClean="0">
                <a:solidFill>
                  <a:srgbClr val="3333FF"/>
                </a:solidFill>
                <a:latin typeface="Franklin Gothic Medium" panose="020B0603020102020204" pitchFamily="34" charset="0"/>
              </a:rPr>
              <a:t>Нижнегорского р-на</a:t>
            </a:r>
            <a:endParaRPr lang="ru-RU" sz="1800" b="1" dirty="0">
              <a:solidFill>
                <a:srgbClr val="3333FF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28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Таня\Desktop\НОЯБРЬ\Родители ОВЗ\Без имени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829" y="1967320"/>
            <a:ext cx="3089748" cy="308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5459103" y="3281443"/>
            <a:ext cx="5828445" cy="19389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>
              <a:buFont typeface="Wingdings" pitchFamily="2" charset="2"/>
              <a:buChar char="ü"/>
            </a:pPr>
            <a:r>
              <a:rPr lang="ru-RU" sz="2000" dirty="0"/>
              <a:t>погружение родителей в учебный </a:t>
            </a:r>
            <a:r>
              <a:rPr lang="ru-RU" sz="2000" dirty="0" smtClean="0"/>
              <a:t>процесс;</a:t>
            </a:r>
          </a:p>
          <a:p>
            <a:pPr marL="342900" lvl="0" indent="-342900">
              <a:buFont typeface="Wingdings" pitchFamily="2" charset="2"/>
              <a:buChar char="ü"/>
            </a:pPr>
            <a:endParaRPr lang="ru-RU" sz="2000" dirty="0" smtClean="0"/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dirty="0" smtClean="0"/>
              <a:t>возможность родителей познакомиться </a:t>
            </a:r>
            <a:br>
              <a:rPr lang="ru-RU" sz="2000" dirty="0" smtClean="0"/>
            </a:br>
            <a:r>
              <a:rPr lang="ru-RU" sz="2000" dirty="0" smtClean="0"/>
              <a:t>с </a:t>
            </a:r>
            <a:r>
              <a:rPr lang="ru-RU" sz="2000" dirty="0"/>
              <a:t>действующими учебными </a:t>
            </a:r>
            <a:r>
              <a:rPr lang="ru-RU" sz="2000" dirty="0" smtClean="0"/>
              <a:t>требованиями  и оценить </a:t>
            </a:r>
            <a:r>
              <a:rPr lang="ru-RU" sz="2000" dirty="0"/>
              <a:t>успехи и неудачи </a:t>
            </a:r>
            <a:r>
              <a:rPr lang="ru-RU" sz="2000" dirty="0" smtClean="0"/>
              <a:t>ребенка</a:t>
            </a:r>
            <a:r>
              <a:rPr lang="ru-RU" sz="2000" dirty="0"/>
              <a:t>.</a:t>
            </a:r>
          </a:p>
          <a:p>
            <a:pPr marL="342900" lvl="0" indent="-342900">
              <a:buFont typeface="Wingdings" pitchFamily="2" charset="2"/>
              <a:buChar char="ü"/>
            </a:pP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908192" y="1010701"/>
            <a:ext cx="10404192" cy="113877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>
                <a:solidFill>
                  <a:srgbClr val="7030A0"/>
                </a:solidFill>
              </a:rPr>
              <a:t>Индивидуальная работа педагога </a:t>
            </a:r>
            <a:r>
              <a:rPr lang="ru-RU" sz="3400" b="1" dirty="0" smtClean="0">
                <a:solidFill>
                  <a:srgbClr val="7030A0"/>
                </a:solidFill>
              </a:rPr>
              <a:t/>
            </a:r>
            <a:br>
              <a:rPr lang="ru-RU" sz="3400" b="1" dirty="0" smtClean="0">
                <a:solidFill>
                  <a:srgbClr val="7030A0"/>
                </a:solidFill>
              </a:rPr>
            </a:br>
            <a:r>
              <a:rPr lang="ru-RU" sz="3400" b="1" dirty="0" smtClean="0">
                <a:solidFill>
                  <a:srgbClr val="7030A0"/>
                </a:solidFill>
              </a:rPr>
              <a:t>с </a:t>
            </a:r>
            <a:r>
              <a:rPr lang="ru-RU" sz="3400" b="1" dirty="0">
                <a:solidFill>
                  <a:srgbClr val="7030A0"/>
                </a:solidFill>
              </a:rPr>
              <a:t>родителями </a:t>
            </a:r>
            <a:r>
              <a:rPr lang="ru-RU" sz="3400" b="1" dirty="0" smtClean="0">
                <a:solidFill>
                  <a:srgbClr val="7030A0"/>
                </a:solidFill>
              </a:rPr>
              <a:t>ребенка с ОВЗ</a:t>
            </a:r>
            <a:endParaRPr lang="ru-RU" sz="1000" b="1" dirty="0" smtClean="0">
              <a:solidFill>
                <a:srgbClr val="7030A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35850" y="3027016"/>
            <a:ext cx="3171657" cy="646331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b="1" dirty="0" smtClean="0"/>
              <a:t>Проведение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ru-RU" b="1" dirty="0" smtClean="0"/>
              <a:t>совместных </a:t>
            </a:r>
            <a:r>
              <a:rPr lang="ru-RU" b="1" dirty="0"/>
              <a:t>занятий</a:t>
            </a:r>
          </a:p>
        </p:txBody>
      </p:sp>
      <p:pic>
        <p:nvPicPr>
          <p:cNvPr id="13" name="Picture 2" descr="C:\Users\Таня\Desktop\НОЯБРЬ\Родители ОВЗ\weferg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428" y="3386423"/>
            <a:ext cx="2776297" cy="2776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565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Таня\Desktop\НОЯБРЬ\Родители ОВЗ\Без имени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829" y="1967320"/>
            <a:ext cx="3089748" cy="308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5459102" y="3187359"/>
            <a:ext cx="5828445" cy="21236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>
              <a:buFont typeface="Wingdings" pitchFamily="2" charset="2"/>
              <a:buChar char="ü"/>
            </a:pPr>
            <a:r>
              <a:rPr lang="ru-RU" sz="2000" dirty="0" smtClean="0"/>
              <a:t>уроки </a:t>
            </a:r>
            <a:r>
              <a:rPr lang="ru-RU" sz="2000" dirty="0"/>
              <a:t>в </a:t>
            </a:r>
            <a:r>
              <a:rPr lang="ru-RU" sz="2000" dirty="0" smtClean="0"/>
              <a:t>школе;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dirty="0" smtClean="0"/>
              <a:t>школьные мероприятия.</a:t>
            </a:r>
          </a:p>
          <a:p>
            <a:pPr lvl="0"/>
            <a:endParaRPr lang="ru-RU" sz="1600" dirty="0"/>
          </a:p>
          <a:p>
            <a:pPr lvl="0"/>
            <a:r>
              <a:rPr lang="ru-RU" sz="1600" b="1" dirty="0" smtClean="0">
                <a:solidFill>
                  <a:schemeClr val="tx1"/>
                </a:solidFill>
              </a:rPr>
              <a:t>ЦЕЛЬ:</a:t>
            </a:r>
          </a:p>
          <a:p>
            <a:pPr lvl="0"/>
            <a:r>
              <a:rPr lang="ru-RU" sz="2000" dirty="0" smtClean="0"/>
              <a:t>более подробный разбор </a:t>
            </a:r>
            <a:r>
              <a:rPr lang="ru-RU" sz="2000" dirty="0"/>
              <a:t>определенных моментов воспитания и обучения ребенка.</a:t>
            </a:r>
          </a:p>
          <a:p>
            <a:pPr lvl="0"/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908192" y="1010701"/>
            <a:ext cx="10404192" cy="113877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>
                <a:solidFill>
                  <a:srgbClr val="7030A0"/>
                </a:solidFill>
              </a:rPr>
              <a:t>Индивидуальная работа педагога </a:t>
            </a:r>
            <a:r>
              <a:rPr lang="ru-RU" sz="3400" b="1" dirty="0" smtClean="0">
                <a:solidFill>
                  <a:srgbClr val="7030A0"/>
                </a:solidFill>
              </a:rPr>
              <a:t/>
            </a:r>
            <a:br>
              <a:rPr lang="ru-RU" sz="3400" b="1" dirty="0" smtClean="0">
                <a:solidFill>
                  <a:srgbClr val="7030A0"/>
                </a:solidFill>
              </a:rPr>
            </a:br>
            <a:r>
              <a:rPr lang="ru-RU" sz="3400" b="1" dirty="0" smtClean="0">
                <a:solidFill>
                  <a:srgbClr val="7030A0"/>
                </a:solidFill>
              </a:rPr>
              <a:t>с </a:t>
            </a:r>
            <a:r>
              <a:rPr lang="ru-RU" sz="3400" b="1" dirty="0">
                <a:solidFill>
                  <a:srgbClr val="7030A0"/>
                </a:solidFill>
              </a:rPr>
              <a:t>родителями </a:t>
            </a:r>
            <a:r>
              <a:rPr lang="ru-RU" sz="3400" b="1" dirty="0" smtClean="0">
                <a:solidFill>
                  <a:srgbClr val="7030A0"/>
                </a:solidFill>
              </a:rPr>
              <a:t>ребенка с ОВЗ</a:t>
            </a:r>
            <a:endParaRPr lang="ru-RU" sz="1000" b="1" dirty="0" smtClean="0">
              <a:solidFill>
                <a:srgbClr val="7030A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48768" y="2888517"/>
            <a:ext cx="3171657" cy="92333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b="1" dirty="0"/>
              <a:t>Демонстрация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ru-RU" b="1" dirty="0" smtClean="0"/>
              <a:t>родителям </a:t>
            </a:r>
            <a:r>
              <a:rPr lang="ru-RU" b="1" dirty="0"/>
              <a:t>фото- и видеоматериалов</a:t>
            </a:r>
          </a:p>
        </p:txBody>
      </p:sp>
      <p:pic>
        <p:nvPicPr>
          <p:cNvPr id="13" name="Picture 2" descr="C:\Users\Таня\Desktop\НОЯБРЬ\Родители ОВЗ\weferg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428" y="3386423"/>
            <a:ext cx="2776297" cy="2776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5648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Таня\Desktop\НОЯБРЬ\Родители ОВЗ\Без имени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829" y="1967320"/>
            <a:ext cx="3089748" cy="308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5459103" y="3322885"/>
            <a:ext cx="5828445" cy="14773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>
              <a:buFont typeface="Wingdings" pitchFamily="2" charset="2"/>
              <a:buChar char="ü"/>
            </a:pPr>
            <a:r>
              <a:rPr lang="ru-RU" sz="2000" dirty="0" smtClean="0"/>
              <a:t>отчет </a:t>
            </a:r>
            <a:r>
              <a:rPr lang="ru-RU" sz="2000" dirty="0"/>
              <a:t>родителей о проделанной </a:t>
            </a:r>
            <a:r>
              <a:rPr lang="ru-RU" sz="2000" dirty="0" smtClean="0"/>
              <a:t>работе;</a:t>
            </a:r>
          </a:p>
          <a:p>
            <a:pPr marL="342900" lvl="0" indent="-342900">
              <a:buFont typeface="Wingdings" pitchFamily="2" charset="2"/>
              <a:buChar char="ü"/>
            </a:pPr>
            <a:endParaRPr lang="ru-RU" sz="1000" dirty="0" smtClean="0"/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dirty="0" smtClean="0"/>
              <a:t>использование </a:t>
            </a:r>
            <a:r>
              <a:rPr lang="ru-RU" sz="2000" dirty="0"/>
              <a:t>педагогом для разработки предложений по воспитанию ребенка.</a:t>
            </a:r>
          </a:p>
          <a:p>
            <a:pPr marL="342900" lvl="0" indent="-342900">
              <a:buFont typeface="Wingdings" pitchFamily="2" charset="2"/>
              <a:buChar char="ü"/>
            </a:pP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908192" y="1010701"/>
            <a:ext cx="10404192" cy="113877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>
                <a:solidFill>
                  <a:srgbClr val="7030A0"/>
                </a:solidFill>
              </a:rPr>
              <a:t>Индивидуальная работа педагога </a:t>
            </a:r>
            <a:r>
              <a:rPr lang="ru-RU" sz="3400" b="1" dirty="0" smtClean="0">
                <a:solidFill>
                  <a:srgbClr val="7030A0"/>
                </a:solidFill>
              </a:rPr>
              <a:t/>
            </a:r>
            <a:br>
              <a:rPr lang="ru-RU" sz="3400" b="1" dirty="0" smtClean="0">
                <a:solidFill>
                  <a:srgbClr val="7030A0"/>
                </a:solidFill>
              </a:rPr>
            </a:br>
            <a:r>
              <a:rPr lang="ru-RU" sz="3400" b="1" dirty="0" smtClean="0">
                <a:solidFill>
                  <a:srgbClr val="7030A0"/>
                </a:solidFill>
              </a:rPr>
              <a:t>с </a:t>
            </a:r>
            <a:r>
              <a:rPr lang="ru-RU" sz="3400" b="1" dirty="0">
                <a:solidFill>
                  <a:srgbClr val="7030A0"/>
                </a:solidFill>
              </a:rPr>
              <a:t>родителями </a:t>
            </a:r>
            <a:r>
              <a:rPr lang="ru-RU" sz="3400" b="1" dirty="0" smtClean="0">
                <a:solidFill>
                  <a:srgbClr val="7030A0"/>
                </a:solidFill>
              </a:rPr>
              <a:t>ребенка с ОВЗ</a:t>
            </a:r>
            <a:endParaRPr lang="ru-RU" sz="1000" b="1" dirty="0" smtClean="0">
              <a:solidFill>
                <a:srgbClr val="7030A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49498" y="3040664"/>
            <a:ext cx="3171657" cy="646331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b="1" dirty="0" smtClean="0"/>
              <a:t>Просмотр </a:t>
            </a:r>
            <a:r>
              <a:rPr lang="ru-RU" b="1" dirty="0"/>
              <a:t>видео,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ru-RU" b="1" dirty="0" smtClean="0"/>
              <a:t>снятого родителями</a:t>
            </a:r>
            <a:endParaRPr lang="ru-RU" b="1" dirty="0"/>
          </a:p>
        </p:txBody>
      </p:sp>
      <p:pic>
        <p:nvPicPr>
          <p:cNvPr id="13" name="Picture 2" descr="C:\Users\Таня\Desktop\НОЯБРЬ\Родители ОВЗ\weferg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428" y="3386423"/>
            <a:ext cx="2776297" cy="2776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4892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Таня\Desktop\НОЯБРЬ\Родители ОВЗ\sacsc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974" y="1805959"/>
            <a:ext cx="3366542" cy="3366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5459102" y="3045227"/>
            <a:ext cx="5828445" cy="2862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>
              <a:buFont typeface="Wingdings" pitchFamily="2" charset="2"/>
              <a:buChar char="ü"/>
            </a:pPr>
            <a:r>
              <a:rPr lang="ru-RU" sz="2000" dirty="0" smtClean="0"/>
              <a:t>выработка </a:t>
            </a:r>
            <a:r>
              <a:rPr lang="ru-RU" sz="2000" dirty="0"/>
              <a:t>у родителей разнообразных педагогических умений по воспитанию детей и решению различных педагогических </a:t>
            </a:r>
            <a:r>
              <a:rPr lang="ru-RU" sz="2000" dirty="0" smtClean="0"/>
              <a:t>ситуаций;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dirty="0" smtClean="0"/>
              <a:t>приглашение на занятие родителей детей, находящихся </a:t>
            </a:r>
            <a:r>
              <a:rPr lang="ru-RU" sz="2000" dirty="0"/>
              <a:t>на домашнем </a:t>
            </a:r>
            <a:r>
              <a:rPr lang="ru-RU" sz="2000" dirty="0" smtClean="0"/>
              <a:t>обучении</a:t>
            </a:r>
            <a:r>
              <a:rPr lang="ru-RU" sz="2000" dirty="0"/>
              <a:t> </a:t>
            </a:r>
            <a:r>
              <a:rPr lang="ru-RU" sz="2000" dirty="0" smtClean="0"/>
              <a:t>и </a:t>
            </a:r>
            <a:r>
              <a:rPr lang="ru-RU" sz="2000" dirty="0"/>
              <a:t>регулярно </a:t>
            </a:r>
            <a:r>
              <a:rPr lang="ru-RU" sz="2000" dirty="0" smtClean="0"/>
              <a:t>посещающих занятия;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dirty="0" smtClean="0"/>
              <a:t>разнообразные </a:t>
            </a:r>
            <a:r>
              <a:rPr lang="ru-RU" sz="2000" dirty="0"/>
              <a:t>т</a:t>
            </a:r>
            <a:r>
              <a:rPr lang="ru-RU" sz="2000" dirty="0" smtClean="0"/>
              <a:t>емы </a:t>
            </a:r>
            <a:r>
              <a:rPr lang="ru-RU" sz="2000" dirty="0"/>
              <a:t>для </a:t>
            </a:r>
            <a:r>
              <a:rPr lang="ru-RU" sz="2000" dirty="0" smtClean="0"/>
              <a:t>проведения практикумов.</a:t>
            </a:r>
            <a:endParaRPr lang="ru-RU" sz="2000" dirty="0"/>
          </a:p>
          <a:p>
            <a:pPr marL="342900" lvl="0" indent="-342900">
              <a:buFont typeface="Wingdings" pitchFamily="2" charset="2"/>
              <a:buChar char="ü"/>
            </a:pP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908192" y="1010701"/>
            <a:ext cx="10404192" cy="113877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>
                <a:solidFill>
                  <a:srgbClr val="7030A0"/>
                </a:solidFill>
              </a:rPr>
              <a:t>Коллективные и групповые формы </a:t>
            </a:r>
            <a:r>
              <a:rPr lang="ru-RU" sz="3400" b="1" dirty="0" smtClean="0">
                <a:solidFill>
                  <a:srgbClr val="7030A0"/>
                </a:solidFill>
              </a:rPr>
              <a:t>работы</a:t>
            </a:r>
            <a:br>
              <a:rPr lang="ru-RU" sz="3400" b="1" dirty="0" smtClean="0">
                <a:solidFill>
                  <a:srgbClr val="7030A0"/>
                </a:solidFill>
              </a:rPr>
            </a:br>
            <a:r>
              <a:rPr lang="ru-RU" sz="3400" b="1" dirty="0" smtClean="0">
                <a:solidFill>
                  <a:srgbClr val="7030A0"/>
                </a:solidFill>
              </a:rPr>
              <a:t>педагога с </a:t>
            </a:r>
            <a:r>
              <a:rPr lang="ru-RU" sz="3400" b="1" dirty="0">
                <a:solidFill>
                  <a:srgbClr val="7030A0"/>
                </a:solidFill>
              </a:rPr>
              <a:t>родителями </a:t>
            </a:r>
            <a:r>
              <a:rPr lang="ru-RU" sz="3400" b="1" dirty="0" smtClean="0">
                <a:solidFill>
                  <a:srgbClr val="7030A0"/>
                </a:solidFill>
              </a:rPr>
              <a:t>ребенка с ОВЗ</a:t>
            </a:r>
            <a:endParaRPr lang="ru-RU" sz="1000" b="1" dirty="0" smtClean="0">
              <a:solidFill>
                <a:srgbClr val="7030A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17738" y="2986072"/>
            <a:ext cx="3171657" cy="646331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b="1" dirty="0" smtClean="0"/>
              <a:t>Родительские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ru-RU" b="1" dirty="0" smtClean="0"/>
              <a:t>лектории </a:t>
            </a:r>
            <a:r>
              <a:rPr lang="ru-RU" b="1" dirty="0"/>
              <a:t>и практикумы</a:t>
            </a:r>
          </a:p>
        </p:txBody>
      </p:sp>
      <p:pic>
        <p:nvPicPr>
          <p:cNvPr id="13" name="Picture 3" descr="C:\Users\Таня\Desktop\НОЯБРЬ\Родители ОВЗ\asfcascf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519" y="3290888"/>
            <a:ext cx="2700688" cy="270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8945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Таня\Desktop\НОЯБРЬ\Родители ОВЗ\sacsc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974" y="1805959"/>
            <a:ext cx="3366542" cy="3366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6110288" y="3434309"/>
            <a:ext cx="4377233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2000" dirty="0" smtClean="0"/>
              <a:t>Проведение мероприятий </a:t>
            </a:r>
            <a:r>
              <a:rPr lang="ru-RU" sz="2000" dirty="0"/>
              <a:t>в форме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круглого </a:t>
            </a:r>
            <a:r>
              <a:rPr lang="ru-RU" sz="2000" dirty="0"/>
              <a:t>стола.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8192" y="1010701"/>
            <a:ext cx="10404192" cy="113877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>
                <a:solidFill>
                  <a:srgbClr val="7030A0"/>
                </a:solidFill>
              </a:rPr>
              <a:t>Коллективные и групповые формы </a:t>
            </a:r>
            <a:r>
              <a:rPr lang="ru-RU" sz="3400" b="1" dirty="0" smtClean="0">
                <a:solidFill>
                  <a:srgbClr val="7030A0"/>
                </a:solidFill>
              </a:rPr>
              <a:t>работы</a:t>
            </a:r>
            <a:br>
              <a:rPr lang="ru-RU" sz="3400" b="1" dirty="0" smtClean="0">
                <a:solidFill>
                  <a:srgbClr val="7030A0"/>
                </a:solidFill>
              </a:rPr>
            </a:br>
            <a:r>
              <a:rPr lang="ru-RU" sz="3400" b="1" dirty="0" smtClean="0">
                <a:solidFill>
                  <a:srgbClr val="7030A0"/>
                </a:solidFill>
              </a:rPr>
              <a:t>педагога с </a:t>
            </a:r>
            <a:r>
              <a:rPr lang="ru-RU" sz="3400" b="1" dirty="0">
                <a:solidFill>
                  <a:srgbClr val="7030A0"/>
                </a:solidFill>
              </a:rPr>
              <a:t>родителями </a:t>
            </a:r>
            <a:r>
              <a:rPr lang="ru-RU" sz="3400" b="1" dirty="0" smtClean="0">
                <a:solidFill>
                  <a:srgbClr val="7030A0"/>
                </a:solidFill>
              </a:rPr>
              <a:t>ребенка с ОВЗ</a:t>
            </a:r>
            <a:endParaRPr lang="ru-RU" sz="1000" b="1" dirty="0" smtClean="0">
              <a:solidFill>
                <a:srgbClr val="7030A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17738" y="2999720"/>
            <a:ext cx="3171657" cy="646331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b="1" dirty="0" smtClean="0"/>
              <a:t>Обмен </a:t>
            </a:r>
            <a:r>
              <a:rPr lang="ru-RU" b="1" dirty="0"/>
              <a:t>опытом между родителями</a:t>
            </a:r>
          </a:p>
        </p:txBody>
      </p:sp>
      <p:pic>
        <p:nvPicPr>
          <p:cNvPr id="13" name="Picture 3" descr="C:\Users\Таня\Desktop\НОЯБРЬ\Родители ОВЗ\asfcascf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519" y="3290888"/>
            <a:ext cx="2700688" cy="270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3049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Таня\Desktop\НОЯБРЬ\Родители ОВЗ\sacsc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974" y="1805959"/>
            <a:ext cx="3366542" cy="3366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5459102" y="2881451"/>
            <a:ext cx="5828445" cy="2862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>
              <a:buFont typeface="Wingdings" pitchFamily="2" charset="2"/>
              <a:buChar char="ü"/>
            </a:pPr>
            <a:r>
              <a:rPr lang="ru-RU" sz="2000" dirty="0"/>
              <a:t>н</a:t>
            </a:r>
            <a:r>
              <a:rPr lang="ru-RU" sz="2000" dirty="0" smtClean="0"/>
              <a:t>аправленность мероприятий </a:t>
            </a:r>
            <a:r>
              <a:rPr lang="ru-RU" sz="2000" dirty="0"/>
              <a:t>на повышение родительской активности на собраниях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с </a:t>
            </a:r>
            <a:r>
              <a:rPr lang="ru-RU" sz="2000" dirty="0"/>
              <a:t>участием </a:t>
            </a:r>
            <a:r>
              <a:rPr lang="ru-RU" sz="2000" dirty="0" smtClean="0"/>
              <a:t>обучающихся</a:t>
            </a:r>
            <a:r>
              <a:rPr lang="ru-RU" sz="2000" dirty="0"/>
              <a:t>:</a:t>
            </a:r>
            <a:r>
              <a:rPr lang="ru-RU" sz="2000" dirty="0" smtClean="0"/>
              <a:t> </a:t>
            </a:r>
            <a:endParaRPr lang="ru-RU" sz="2000" dirty="0"/>
          </a:p>
          <a:p>
            <a:pPr marL="342900" lvl="0" indent="-342900">
              <a:buFontTx/>
              <a:buChar char="-"/>
            </a:pPr>
            <a:r>
              <a:rPr lang="ru-RU" sz="2000" dirty="0" smtClean="0"/>
              <a:t>развлечения;</a:t>
            </a:r>
          </a:p>
          <a:p>
            <a:pPr marL="342900" lvl="0" indent="-342900">
              <a:buFontTx/>
              <a:buChar char="-"/>
            </a:pPr>
            <a:r>
              <a:rPr lang="ru-RU" sz="2000" dirty="0" smtClean="0"/>
              <a:t>показы </a:t>
            </a:r>
            <a:r>
              <a:rPr lang="ru-RU" sz="2000" dirty="0"/>
              <a:t>художественной </a:t>
            </a:r>
            <a:r>
              <a:rPr lang="ru-RU" sz="2000" dirty="0" smtClean="0"/>
              <a:t>самодеятельности;</a:t>
            </a:r>
          </a:p>
          <a:p>
            <a:pPr marL="342900" lvl="0" indent="-342900">
              <a:buFontTx/>
              <a:buChar char="-"/>
            </a:pPr>
            <a:r>
              <a:rPr lang="ru-RU" sz="2000" dirty="0" smtClean="0"/>
              <a:t>постановка сказок; 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dirty="0" smtClean="0"/>
              <a:t>выбор задания для ребенка, </a:t>
            </a:r>
            <a:r>
              <a:rPr lang="ru-RU" sz="2000" dirty="0"/>
              <a:t>с которым он однозначно справится. </a:t>
            </a:r>
            <a:endParaRPr lang="ru-RU" sz="2000" dirty="0" smtClean="0"/>
          </a:p>
          <a:p>
            <a:pPr lvl="0"/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908192" y="1010701"/>
            <a:ext cx="10404192" cy="113877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>
                <a:solidFill>
                  <a:srgbClr val="7030A0"/>
                </a:solidFill>
              </a:rPr>
              <a:t>Коллективные и групповые формы </a:t>
            </a:r>
            <a:r>
              <a:rPr lang="ru-RU" sz="3400" b="1" dirty="0" smtClean="0">
                <a:solidFill>
                  <a:srgbClr val="7030A0"/>
                </a:solidFill>
              </a:rPr>
              <a:t>работы</a:t>
            </a:r>
            <a:br>
              <a:rPr lang="ru-RU" sz="3400" b="1" dirty="0" smtClean="0">
                <a:solidFill>
                  <a:srgbClr val="7030A0"/>
                </a:solidFill>
              </a:rPr>
            </a:br>
            <a:r>
              <a:rPr lang="ru-RU" sz="3400" b="1" dirty="0" smtClean="0">
                <a:solidFill>
                  <a:srgbClr val="7030A0"/>
                </a:solidFill>
              </a:rPr>
              <a:t>педагога с </a:t>
            </a:r>
            <a:r>
              <a:rPr lang="ru-RU" sz="3400" b="1" dirty="0">
                <a:solidFill>
                  <a:srgbClr val="7030A0"/>
                </a:solidFill>
              </a:rPr>
              <a:t>родителями </a:t>
            </a:r>
            <a:r>
              <a:rPr lang="ru-RU" sz="3400" b="1" dirty="0" smtClean="0">
                <a:solidFill>
                  <a:srgbClr val="7030A0"/>
                </a:solidFill>
              </a:rPr>
              <a:t>ребенка с ОВЗ</a:t>
            </a:r>
            <a:endParaRPr lang="ru-RU" sz="1000" b="1" dirty="0" smtClean="0">
              <a:solidFill>
                <a:srgbClr val="7030A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04090" y="2999720"/>
            <a:ext cx="3171657" cy="646331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b="1" dirty="0" smtClean="0"/>
              <a:t>Совместные </a:t>
            </a:r>
            <a:r>
              <a:rPr lang="ru-RU" b="1" dirty="0"/>
              <a:t>досуговые мероприятия</a:t>
            </a:r>
          </a:p>
        </p:txBody>
      </p:sp>
      <p:pic>
        <p:nvPicPr>
          <p:cNvPr id="13" name="Picture 3" descr="C:\Users\Таня\Desktop\НОЯБРЬ\Родители ОВЗ\asfcascf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519" y="3290888"/>
            <a:ext cx="2700688" cy="270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194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Таня\Desktop\НОЯБРЬ\Родители ОВЗ\sacsc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974" y="1805959"/>
            <a:ext cx="3366542" cy="3366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5459102" y="2881451"/>
            <a:ext cx="5828445" cy="36625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 smtClean="0"/>
              <a:t>РОДИТЕЛИ: 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/>
              <a:t>возможность посмотреть с </a:t>
            </a:r>
            <a:r>
              <a:rPr lang="ru-RU" sz="2000" dirty="0"/>
              <a:t>другой стороны </a:t>
            </a:r>
            <a:r>
              <a:rPr lang="ru-RU" sz="2000" dirty="0" smtClean="0"/>
              <a:t>на </a:t>
            </a:r>
            <a:r>
              <a:rPr lang="ru-RU" sz="2000" dirty="0"/>
              <a:t>своего </a:t>
            </a:r>
            <a:r>
              <a:rPr lang="ru-RU" sz="2000" dirty="0" smtClean="0"/>
              <a:t>ребенка;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/>
              <a:t>получение эстетического удовольствия;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/>
              <a:t>возможность по-новому </a:t>
            </a:r>
            <a:r>
              <a:rPr lang="ru-RU" sz="2000" dirty="0"/>
              <a:t>взглянуть </a:t>
            </a:r>
            <a:r>
              <a:rPr lang="ru-RU" sz="2000" dirty="0" smtClean="0"/>
              <a:t>на обучающегося.</a:t>
            </a:r>
          </a:p>
          <a:p>
            <a:endParaRPr lang="ru-RU" sz="2000" dirty="0"/>
          </a:p>
          <a:p>
            <a:r>
              <a:rPr lang="ru-RU" sz="1600" b="1" dirty="0" smtClean="0"/>
              <a:t>РЕБЕНОК: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/>
              <a:t>получение возможности </a:t>
            </a:r>
            <a:r>
              <a:rPr lang="ru-RU" sz="2000" dirty="0"/>
              <a:t>проявить себя с лучшей </a:t>
            </a:r>
            <a:r>
              <a:rPr lang="ru-RU" sz="2000" dirty="0" smtClean="0"/>
              <a:t>стороны;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/>
              <a:t>получение ценного опыта </a:t>
            </a:r>
            <a:r>
              <a:rPr lang="ru-RU" sz="2000" dirty="0"/>
              <a:t>социального общения.</a:t>
            </a:r>
          </a:p>
          <a:p>
            <a:pPr lvl="0"/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908192" y="1010701"/>
            <a:ext cx="10404192" cy="113877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>
                <a:solidFill>
                  <a:srgbClr val="7030A0"/>
                </a:solidFill>
              </a:rPr>
              <a:t>Коллективные и групповые формы </a:t>
            </a:r>
            <a:r>
              <a:rPr lang="ru-RU" sz="3400" b="1" dirty="0" smtClean="0">
                <a:solidFill>
                  <a:srgbClr val="7030A0"/>
                </a:solidFill>
              </a:rPr>
              <a:t>работы</a:t>
            </a:r>
            <a:br>
              <a:rPr lang="ru-RU" sz="3400" b="1" dirty="0" smtClean="0">
                <a:solidFill>
                  <a:srgbClr val="7030A0"/>
                </a:solidFill>
              </a:rPr>
            </a:br>
            <a:r>
              <a:rPr lang="ru-RU" sz="3400" b="1" dirty="0" smtClean="0">
                <a:solidFill>
                  <a:srgbClr val="7030A0"/>
                </a:solidFill>
              </a:rPr>
              <a:t>педагога с </a:t>
            </a:r>
            <a:r>
              <a:rPr lang="ru-RU" sz="3400" b="1" dirty="0">
                <a:solidFill>
                  <a:srgbClr val="7030A0"/>
                </a:solidFill>
              </a:rPr>
              <a:t>родителями </a:t>
            </a:r>
            <a:r>
              <a:rPr lang="ru-RU" sz="3400" b="1" dirty="0" smtClean="0">
                <a:solidFill>
                  <a:srgbClr val="7030A0"/>
                </a:solidFill>
              </a:rPr>
              <a:t>ребенка с ОВЗ</a:t>
            </a:r>
            <a:endParaRPr lang="ru-RU" sz="1000" b="1" dirty="0" smtClean="0">
              <a:solidFill>
                <a:srgbClr val="7030A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31386" y="2999720"/>
            <a:ext cx="3171657" cy="646331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b="1" dirty="0" smtClean="0"/>
              <a:t>Совместные </a:t>
            </a:r>
            <a:r>
              <a:rPr lang="ru-RU" b="1" dirty="0"/>
              <a:t>досуговые мероприятия</a:t>
            </a:r>
          </a:p>
        </p:txBody>
      </p:sp>
      <p:pic>
        <p:nvPicPr>
          <p:cNvPr id="13" name="Picture 3" descr="C:\Users\Таня\Desktop\НОЯБРЬ\Родители ОВЗ\asfcascf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519" y="3290888"/>
            <a:ext cx="2700688" cy="270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3372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Таня\Desktop\НОЯБРЬ\Родители ОВЗ\sacsc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974" y="1805959"/>
            <a:ext cx="3366542" cy="3366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5459102" y="3043447"/>
            <a:ext cx="5828445" cy="1785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>
              <a:buFont typeface="Wingdings" pitchFamily="2" charset="2"/>
              <a:buChar char="ü"/>
            </a:pPr>
            <a:r>
              <a:rPr lang="ru-RU" sz="2000" dirty="0" smtClean="0"/>
              <a:t>организуются как для родителей детей с ОВЗ так и как вид </a:t>
            </a:r>
            <a:r>
              <a:rPr lang="ru-RU" sz="2000" dirty="0"/>
              <a:t>общеклассного </a:t>
            </a:r>
            <a:r>
              <a:rPr lang="ru-RU" sz="2000" dirty="0" smtClean="0"/>
              <a:t>занятия; </a:t>
            </a:r>
          </a:p>
          <a:p>
            <a:pPr marL="342900" lvl="0" indent="-342900">
              <a:buFont typeface="Wingdings" pitchFamily="2" charset="2"/>
              <a:buChar char="ü"/>
            </a:pPr>
            <a:endParaRPr lang="ru-RU" sz="1000" dirty="0" smtClean="0"/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dirty="0" smtClean="0"/>
              <a:t>может использоваться программа </a:t>
            </a:r>
            <a:r>
              <a:rPr lang="ru-RU" sz="2000" dirty="0"/>
              <a:t>«Скайп»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для </a:t>
            </a:r>
            <a:r>
              <a:rPr lang="ru-RU" sz="2000" dirty="0"/>
              <a:t>организации онлайн-консультации.</a:t>
            </a:r>
          </a:p>
          <a:p>
            <a:pPr lvl="0"/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908192" y="1010701"/>
            <a:ext cx="10404192" cy="113877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>
                <a:solidFill>
                  <a:srgbClr val="7030A0"/>
                </a:solidFill>
              </a:rPr>
              <a:t>Коллективные и групповые формы </a:t>
            </a:r>
            <a:r>
              <a:rPr lang="ru-RU" sz="3400" b="1" dirty="0" smtClean="0">
                <a:solidFill>
                  <a:srgbClr val="7030A0"/>
                </a:solidFill>
              </a:rPr>
              <a:t>работы</a:t>
            </a:r>
            <a:br>
              <a:rPr lang="ru-RU" sz="3400" b="1" dirty="0" smtClean="0">
                <a:solidFill>
                  <a:srgbClr val="7030A0"/>
                </a:solidFill>
              </a:rPr>
            </a:br>
            <a:r>
              <a:rPr lang="ru-RU" sz="3400" b="1" dirty="0" smtClean="0">
                <a:solidFill>
                  <a:srgbClr val="7030A0"/>
                </a:solidFill>
              </a:rPr>
              <a:t>педагога с </a:t>
            </a:r>
            <a:r>
              <a:rPr lang="ru-RU" sz="3400" b="1" dirty="0">
                <a:solidFill>
                  <a:srgbClr val="7030A0"/>
                </a:solidFill>
              </a:rPr>
              <a:t>родителями </a:t>
            </a:r>
            <a:r>
              <a:rPr lang="ru-RU" sz="3400" b="1" dirty="0" smtClean="0">
                <a:solidFill>
                  <a:srgbClr val="7030A0"/>
                </a:solidFill>
              </a:rPr>
              <a:t>ребенка с ОВЗ</a:t>
            </a:r>
            <a:endParaRPr lang="ru-RU" sz="1000" b="1" dirty="0" smtClean="0">
              <a:solidFill>
                <a:srgbClr val="7030A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85978" y="2999720"/>
            <a:ext cx="3171657" cy="646331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b="1" dirty="0" smtClean="0"/>
              <a:t>Тематические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ru-RU" b="1" dirty="0" smtClean="0"/>
              <a:t>консультации</a:t>
            </a:r>
            <a:endParaRPr lang="ru-RU" b="1" dirty="0"/>
          </a:p>
        </p:txBody>
      </p:sp>
      <p:pic>
        <p:nvPicPr>
          <p:cNvPr id="13" name="Picture 3" descr="C:\Users\Таня\Desktop\НОЯБРЬ\Родители ОВЗ\asfcascf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519" y="3290888"/>
            <a:ext cx="2700688" cy="270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2250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08192" y="1010701"/>
            <a:ext cx="10404192" cy="113877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>
                <a:solidFill>
                  <a:srgbClr val="7030A0"/>
                </a:solidFill>
              </a:rPr>
              <a:t>Коллективные и групповые формы </a:t>
            </a:r>
            <a:r>
              <a:rPr lang="ru-RU" sz="3400" b="1" dirty="0" smtClean="0">
                <a:solidFill>
                  <a:srgbClr val="7030A0"/>
                </a:solidFill>
              </a:rPr>
              <a:t>работы</a:t>
            </a:r>
            <a:br>
              <a:rPr lang="ru-RU" sz="3400" b="1" dirty="0" smtClean="0">
                <a:solidFill>
                  <a:srgbClr val="7030A0"/>
                </a:solidFill>
              </a:rPr>
            </a:br>
            <a:r>
              <a:rPr lang="ru-RU" sz="3400" b="1" dirty="0" smtClean="0">
                <a:solidFill>
                  <a:srgbClr val="7030A0"/>
                </a:solidFill>
              </a:rPr>
              <a:t>педагога с </a:t>
            </a:r>
            <a:r>
              <a:rPr lang="ru-RU" sz="3400" b="1" dirty="0">
                <a:solidFill>
                  <a:srgbClr val="7030A0"/>
                </a:solidFill>
              </a:rPr>
              <a:t>родителями </a:t>
            </a:r>
            <a:r>
              <a:rPr lang="ru-RU" sz="3400" b="1" dirty="0" smtClean="0">
                <a:solidFill>
                  <a:srgbClr val="7030A0"/>
                </a:solidFill>
              </a:rPr>
              <a:t>ребенка с ОВЗ</a:t>
            </a:r>
            <a:endParaRPr lang="ru-RU" sz="1000" b="1" dirty="0" smtClean="0">
              <a:solidFill>
                <a:srgbClr val="7030A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089557" y="3126787"/>
            <a:ext cx="3171657" cy="646331"/>
          </a:xfrm>
          <a:prstGeom prst="rect">
            <a:avLst/>
          </a:prstGeom>
          <a:ln w="19050"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b="1" dirty="0"/>
              <a:t>С</a:t>
            </a:r>
            <a:r>
              <a:rPr lang="ru-RU" b="1" dirty="0" smtClean="0"/>
              <a:t>овместное </a:t>
            </a:r>
            <a:r>
              <a:rPr lang="ru-RU" b="1" dirty="0"/>
              <a:t>участие детей и их </a:t>
            </a:r>
            <a:r>
              <a:rPr lang="ru-RU" b="1" dirty="0" smtClean="0"/>
              <a:t>родителей</a:t>
            </a:r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394638" y="3677582"/>
            <a:ext cx="1317233" cy="468000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sz="2000" dirty="0" smtClean="0"/>
              <a:t>турниры</a:t>
            </a:r>
            <a:endParaRPr lang="ru-RU" sz="2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394637" y="2804575"/>
            <a:ext cx="4400017" cy="707886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sz="2000" dirty="0" smtClean="0"/>
              <a:t>интеллектуальные, творческие </a:t>
            </a:r>
            <a:r>
              <a:rPr lang="ru-RU" sz="2000" dirty="0"/>
              <a:t>и </a:t>
            </a:r>
            <a:r>
              <a:rPr lang="ru-RU" sz="2000" dirty="0" smtClean="0"/>
              <a:t>спортивные конкурсы</a:t>
            </a:r>
            <a:endParaRPr lang="ru-RU" sz="20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950653" y="3671983"/>
            <a:ext cx="2844002" cy="468000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sz="2000" dirty="0"/>
              <a:t>с</a:t>
            </a:r>
            <a:r>
              <a:rPr lang="ru-RU" sz="2000" dirty="0" smtClean="0"/>
              <a:t>овместные проекты</a:t>
            </a:r>
            <a:endParaRPr lang="ru-RU" sz="20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089558" y="4910676"/>
            <a:ext cx="3171657" cy="646331"/>
          </a:xfrm>
          <a:prstGeom prst="rect">
            <a:avLst/>
          </a:prstGeom>
          <a:ln w="19050"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b="1" dirty="0"/>
              <a:t>О</a:t>
            </a:r>
            <a:r>
              <a:rPr lang="ru-RU" b="1" dirty="0" smtClean="0"/>
              <a:t>лимпиады </a:t>
            </a:r>
            <a:r>
              <a:rPr lang="ru-RU" b="1" dirty="0"/>
              <a:t>и </a:t>
            </a:r>
            <a:endParaRPr lang="ru-RU" b="1" dirty="0" smtClean="0"/>
          </a:p>
          <a:p>
            <a:pPr algn="ctr"/>
            <a:r>
              <a:rPr lang="ru-RU" b="1" dirty="0" smtClean="0"/>
              <a:t>конкурсы</a:t>
            </a:r>
            <a:endParaRPr lang="ru-RU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394636" y="5000104"/>
            <a:ext cx="1317234" cy="468000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sz="2000" dirty="0" smtClean="0"/>
              <a:t>очные</a:t>
            </a:r>
            <a:endParaRPr lang="ru-RU" sz="20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950652" y="4989054"/>
            <a:ext cx="2844002" cy="468000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sz="2000" dirty="0" smtClean="0"/>
              <a:t>дистанционные</a:t>
            </a:r>
            <a:endParaRPr lang="ru-RU" sz="2000" dirty="0"/>
          </a:p>
        </p:txBody>
      </p:sp>
      <p:sp>
        <p:nvSpPr>
          <p:cNvPr id="20" name="Стрелка вправо 19"/>
          <p:cNvSpPr/>
          <p:nvPr/>
        </p:nvSpPr>
        <p:spPr>
          <a:xfrm flipV="1">
            <a:off x="5584315" y="3229171"/>
            <a:ext cx="580565" cy="467473"/>
          </a:xfrm>
          <a:prstGeom prst="rightArrow">
            <a:avLst/>
          </a:prstGeom>
          <a:ln w="19050"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Стрелка вправо 20"/>
          <p:cNvSpPr/>
          <p:nvPr/>
        </p:nvSpPr>
        <p:spPr>
          <a:xfrm flipV="1">
            <a:off x="5584315" y="5000104"/>
            <a:ext cx="580565" cy="467473"/>
          </a:xfrm>
          <a:prstGeom prst="rightArrow">
            <a:avLst/>
          </a:prstGeom>
          <a:ln w="19050"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2" name="Picture 3" descr="C:\Users\Таня\Desktop\НОЯБРЬ\Родители ОВЗ\asfcasc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5534" y="2756366"/>
            <a:ext cx="2700688" cy="270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3116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08192" y="1010701"/>
            <a:ext cx="10404192" cy="113877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>
                <a:solidFill>
                  <a:srgbClr val="7030A0"/>
                </a:solidFill>
              </a:rPr>
              <a:t>Коллективные и групповые формы </a:t>
            </a:r>
            <a:r>
              <a:rPr lang="ru-RU" sz="3400" b="1" dirty="0" smtClean="0">
                <a:solidFill>
                  <a:srgbClr val="7030A0"/>
                </a:solidFill>
              </a:rPr>
              <a:t>работы</a:t>
            </a:r>
            <a:br>
              <a:rPr lang="ru-RU" sz="3400" b="1" dirty="0" smtClean="0">
                <a:solidFill>
                  <a:srgbClr val="7030A0"/>
                </a:solidFill>
              </a:rPr>
            </a:br>
            <a:r>
              <a:rPr lang="ru-RU" sz="3400" b="1" dirty="0" smtClean="0">
                <a:solidFill>
                  <a:srgbClr val="7030A0"/>
                </a:solidFill>
              </a:rPr>
              <a:t>педагога с </a:t>
            </a:r>
            <a:r>
              <a:rPr lang="ru-RU" sz="3400" b="1" dirty="0">
                <a:solidFill>
                  <a:srgbClr val="7030A0"/>
                </a:solidFill>
              </a:rPr>
              <a:t>родителями </a:t>
            </a:r>
            <a:r>
              <a:rPr lang="ru-RU" sz="3400" b="1" dirty="0" smtClean="0">
                <a:solidFill>
                  <a:srgbClr val="7030A0"/>
                </a:solidFill>
              </a:rPr>
              <a:t>ребенка с ОВЗ</a:t>
            </a:r>
            <a:endParaRPr lang="ru-RU" sz="1000" b="1" dirty="0" smtClean="0">
              <a:solidFill>
                <a:srgbClr val="7030A0"/>
              </a:solidFill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1147860" y="3335508"/>
            <a:ext cx="2154897" cy="646331"/>
          </a:xfrm>
          <a:prstGeom prst="homePlate">
            <a:avLst/>
          </a:prstGeom>
          <a:ln w="19050"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b="1" dirty="0" smtClean="0"/>
              <a:t>ЗАДАЧА ПЕДАГОГА</a:t>
            </a:r>
            <a:endParaRPr lang="ru-RU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861124" y="2900111"/>
            <a:ext cx="3240000" cy="707886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sz="2000" dirty="0" smtClean="0"/>
              <a:t>сближение </a:t>
            </a:r>
            <a:r>
              <a:rPr lang="ru-RU" sz="2000" dirty="0"/>
              <a:t>родителей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с </a:t>
            </a:r>
            <a:r>
              <a:rPr lang="ru-RU" sz="2000" dirty="0"/>
              <a:t>их ребенком</a:t>
            </a:r>
          </a:p>
        </p:txBody>
      </p:sp>
      <p:sp>
        <p:nvSpPr>
          <p:cNvPr id="16" name="Пятиугольник 15"/>
          <p:cNvSpPr/>
          <p:nvPr/>
        </p:nvSpPr>
        <p:spPr>
          <a:xfrm>
            <a:off x="3727292" y="3058510"/>
            <a:ext cx="3751684" cy="1200329"/>
          </a:xfrm>
          <a:prstGeom prst="homePlate">
            <a:avLst/>
          </a:prstGeom>
          <a:ln w="19050"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b="1" dirty="0"/>
              <a:t>мотивирование родителей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на </a:t>
            </a:r>
            <a:r>
              <a:rPr lang="ru-RU" b="1" dirty="0"/>
              <a:t>участие в предлагаемых проектах и разнообразных мероприятиях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861124" y="3963560"/>
            <a:ext cx="3240000" cy="707886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sz="2000" dirty="0" smtClean="0"/>
              <a:t>обеспечение воспитательно-образовательного эффекта</a:t>
            </a:r>
            <a:endParaRPr lang="ru-RU" sz="2000" dirty="0"/>
          </a:p>
        </p:txBody>
      </p:sp>
      <p:pic>
        <p:nvPicPr>
          <p:cNvPr id="14338" name="Picture 2" descr="E:\++++05 05 РАБОЧИЙ СТОЛ\ПРЕЗЕНТАЦИИ МИНСК\ЕДИНСТВО\0e70964e025469fd6f7ca3e68bdb4b4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159" y="4159843"/>
            <a:ext cx="1686298" cy="1884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E:\++++05 05 РАБОЧИЙ СТОЛ\ПРЕЗЕНТАЦИИ МИНСК\ЕДИНСТВО\images.pn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635" y="4369179"/>
            <a:ext cx="2129264" cy="1674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16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16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 idx="4294967295"/>
          </p:nvPr>
        </p:nvSpPr>
        <p:spPr>
          <a:xfrm>
            <a:off x="0" y="920750"/>
            <a:ext cx="8521700" cy="1554163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Работа с родителями детей с ограниченными возможностями здоровья в рамках реализации коррекционной работы</a:t>
            </a:r>
            <a:endParaRPr lang="ru-RU" sz="2800" dirty="0">
              <a:solidFill>
                <a:srgbClr val="7030A0"/>
              </a:solidFill>
            </a:endParaRPr>
          </a:p>
        </p:txBody>
      </p:sp>
      <p:pic>
        <p:nvPicPr>
          <p:cNvPr id="1027" name="Picture 3" descr="C:\Users\Таня\Desktop\НОЯБРЬ\Родители ОВЗ\ыфсфысфы-0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8073" y="2109788"/>
            <a:ext cx="3977754" cy="3977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Таня\Desktop\НОЯБРЬ\Родители ОВЗ\sadfasf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1362" y="2720240"/>
            <a:ext cx="1378425" cy="137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Таня\Desktop\НОЯБРЬ\Родители ОВЗ\dfvdfv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174" y="3285356"/>
            <a:ext cx="1494431" cy="1494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2903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08192" y="1010701"/>
            <a:ext cx="10404192" cy="113877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>
                <a:solidFill>
                  <a:srgbClr val="7030A0"/>
                </a:solidFill>
              </a:rPr>
              <a:t>Коллективные и групповые формы </a:t>
            </a:r>
            <a:r>
              <a:rPr lang="ru-RU" sz="3400" b="1" dirty="0" smtClean="0">
                <a:solidFill>
                  <a:srgbClr val="7030A0"/>
                </a:solidFill>
              </a:rPr>
              <a:t>работы</a:t>
            </a:r>
            <a:br>
              <a:rPr lang="ru-RU" sz="3400" b="1" dirty="0" smtClean="0">
                <a:solidFill>
                  <a:srgbClr val="7030A0"/>
                </a:solidFill>
              </a:rPr>
            </a:br>
            <a:r>
              <a:rPr lang="ru-RU" sz="3400" b="1" dirty="0" smtClean="0">
                <a:solidFill>
                  <a:srgbClr val="7030A0"/>
                </a:solidFill>
              </a:rPr>
              <a:t>педагога с </a:t>
            </a:r>
            <a:r>
              <a:rPr lang="ru-RU" sz="3400" b="1" dirty="0">
                <a:solidFill>
                  <a:srgbClr val="7030A0"/>
                </a:solidFill>
              </a:rPr>
              <a:t>родителями </a:t>
            </a:r>
            <a:r>
              <a:rPr lang="ru-RU" sz="3400" b="1" dirty="0" smtClean="0">
                <a:solidFill>
                  <a:srgbClr val="7030A0"/>
                </a:solidFill>
              </a:rPr>
              <a:t>ребенка с ОВЗ</a:t>
            </a:r>
            <a:endParaRPr lang="ru-RU" sz="1000" b="1" dirty="0" smtClean="0">
              <a:solidFill>
                <a:srgbClr val="7030A0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127110" y="1956087"/>
            <a:ext cx="3366542" cy="3366542"/>
            <a:chOff x="2127110" y="1956087"/>
            <a:chExt cx="3366542" cy="3366542"/>
          </a:xfrm>
        </p:grpSpPr>
        <p:pic>
          <p:nvPicPr>
            <p:cNvPr id="6" name="Picture 2" descr="C:\Users\Таня\Desktop\НОЯБРЬ\Родители ОВЗ\sacscs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7110" y="1956087"/>
              <a:ext cx="3366542" cy="33665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Прямоугольник 9"/>
            <p:cNvSpPr/>
            <p:nvPr/>
          </p:nvSpPr>
          <p:spPr>
            <a:xfrm>
              <a:off x="2212813" y="3007193"/>
              <a:ext cx="3171657" cy="923330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anchor="ctr">
              <a:spAutoFit/>
            </a:bodyPr>
            <a:lstStyle/>
            <a:p>
              <a:pPr algn="ctr"/>
              <a:r>
                <a:rPr lang="ru-RU" b="1" dirty="0" smtClean="0"/>
                <a:t>Организация </a:t>
              </a:r>
              <a:r>
                <a:rPr lang="en-US" b="1" dirty="0" smtClean="0"/>
                <a:t/>
              </a:r>
              <a:br>
                <a:rPr lang="en-US" b="1" dirty="0" smtClean="0"/>
              </a:br>
              <a:r>
                <a:rPr lang="ru-RU" b="1" dirty="0" smtClean="0"/>
                <a:t>выставок</a:t>
              </a:r>
              <a:br>
                <a:rPr lang="ru-RU" b="1" dirty="0" smtClean="0"/>
              </a:br>
              <a:r>
                <a:rPr lang="ru-RU" b="1" dirty="0" smtClean="0"/>
                <a:t> </a:t>
              </a:r>
              <a:r>
                <a:rPr lang="ru-RU" b="1" dirty="0"/>
                <a:t>творческих работ </a:t>
              </a:r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6946253" y="1956087"/>
            <a:ext cx="3366542" cy="3366542"/>
            <a:chOff x="6946253" y="1956087"/>
            <a:chExt cx="3366542" cy="3366542"/>
          </a:xfrm>
        </p:grpSpPr>
        <p:pic>
          <p:nvPicPr>
            <p:cNvPr id="7" name="Picture 2" descr="C:\Users\Таня\Desktop\НОЯБРЬ\Родители ОВЗ\sacscs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946253" y="1956087"/>
              <a:ext cx="3366542" cy="33665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Прямоугольник 15"/>
            <p:cNvSpPr/>
            <p:nvPr/>
          </p:nvSpPr>
          <p:spPr>
            <a:xfrm>
              <a:off x="7043696" y="3200285"/>
              <a:ext cx="3171657" cy="646331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anchor="ctr">
              <a:spAutoFit/>
            </a:bodyPr>
            <a:lstStyle/>
            <a:p>
              <a:pPr algn="ctr"/>
              <a:r>
                <a:rPr lang="ru-RU" b="1" dirty="0" smtClean="0"/>
                <a:t>Проведение конкурсов </a:t>
              </a:r>
              <a:r>
                <a:rPr lang="ru-RU" b="1" dirty="0"/>
                <a:t>рисунка</a:t>
              </a:r>
            </a:p>
          </p:txBody>
        </p:sp>
      </p:grpSp>
      <p:pic>
        <p:nvPicPr>
          <p:cNvPr id="9" name="Picture 3" descr="C:\Users\Таня\Desktop\НОЯБРЬ\Родители ОВЗ\asfcascf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606" y="3441016"/>
            <a:ext cx="2700688" cy="270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9446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Таня\Desktop\НОЯБРЬ\Родители ОВЗ\sacsc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892" y="1855535"/>
            <a:ext cx="3366542" cy="3366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908192" y="1010701"/>
            <a:ext cx="10404192" cy="113877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>
                <a:solidFill>
                  <a:srgbClr val="7030A0"/>
                </a:solidFill>
              </a:rPr>
              <a:t>Коллективные и групповые формы </a:t>
            </a:r>
            <a:r>
              <a:rPr lang="ru-RU" sz="3400" b="1" dirty="0" smtClean="0">
                <a:solidFill>
                  <a:srgbClr val="7030A0"/>
                </a:solidFill>
              </a:rPr>
              <a:t>работы</a:t>
            </a:r>
            <a:br>
              <a:rPr lang="ru-RU" sz="3400" b="1" dirty="0" smtClean="0">
                <a:solidFill>
                  <a:srgbClr val="7030A0"/>
                </a:solidFill>
              </a:rPr>
            </a:br>
            <a:r>
              <a:rPr lang="ru-RU" sz="3400" b="1" dirty="0" smtClean="0">
                <a:solidFill>
                  <a:srgbClr val="7030A0"/>
                </a:solidFill>
              </a:rPr>
              <a:t>педагога с </a:t>
            </a:r>
            <a:r>
              <a:rPr lang="ru-RU" sz="3400" b="1" dirty="0">
                <a:solidFill>
                  <a:srgbClr val="7030A0"/>
                </a:solidFill>
              </a:rPr>
              <a:t>родителями </a:t>
            </a:r>
            <a:r>
              <a:rPr lang="ru-RU" sz="3400" b="1" dirty="0" smtClean="0">
                <a:solidFill>
                  <a:srgbClr val="7030A0"/>
                </a:solidFill>
              </a:rPr>
              <a:t>ребенка с ОВЗ</a:t>
            </a:r>
            <a:endParaRPr lang="ru-RU" sz="1000" b="1" dirty="0" smtClean="0">
              <a:solidFill>
                <a:srgbClr val="7030A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392038" y="2899577"/>
            <a:ext cx="3171657" cy="92333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b="1" dirty="0"/>
              <a:t>П</a:t>
            </a:r>
            <a:r>
              <a:rPr lang="ru-RU" b="1" dirty="0" smtClean="0"/>
              <a:t>рименение </a:t>
            </a:r>
            <a:br>
              <a:rPr lang="ru-RU" b="1" dirty="0" smtClean="0"/>
            </a:br>
            <a:r>
              <a:rPr lang="ru-RU" b="1" dirty="0" smtClean="0"/>
              <a:t>современных </a:t>
            </a:r>
            <a:br>
              <a:rPr lang="ru-RU" b="1" dirty="0" smtClean="0"/>
            </a:br>
            <a:r>
              <a:rPr lang="ru-RU" b="1" dirty="0" smtClean="0"/>
              <a:t>интернет-технологий</a:t>
            </a:r>
            <a:endParaRPr lang="ru-RU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5769088" y="2767883"/>
            <a:ext cx="4644000" cy="892552"/>
          </a:xfrm>
          <a:prstGeom prst="rect">
            <a:avLst/>
          </a:prstGeom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r>
              <a:rPr lang="ru-RU" sz="1600" b="1" dirty="0" smtClean="0"/>
              <a:t>РЕБЕНОК: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активное общение </a:t>
            </a:r>
            <a:r>
              <a:rPr lang="ru-RU" dirty="0"/>
              <a:t>со своими </a:t>
            </a:r>
            <a:r>
              <a:rPr lang="ru-RU" dirty="0" smtClean="0"/>
              <a:t>сверстниками;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участие </a:t>
            </a:r>
            <a:r>
              <a:rPr lang="ru-RU" dirty="0"/>
              <a:t>в различных </a:t>
            </a:r>
            <a:r>
              <a:rPr lang="ru-RU" dirty="0" smtClean="0"/>
              <a:t>программах.</a:t>
            </a:r>
            <a:endParaRPr lang="ru-RU" b="1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5769088" y="4893745"/>
            <a:ext cx="4644000" cy="1044000"/>
          </a:xfrm>
          <a:prstGeom prst="rect">
            <a:avLst/>
          </a:prstGeom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r>
              <a:rPr lang="ru-RU" sz="1600" b="1" dirty="0" smtClean="0"/>
              <a:t>РОДИТЕЛИ</a:t>
            </a:r>
            <a:r>
              <a:rPr lang="ru-RU" b="1" dirty="0" smtClean="0"/>
              <a:t>:</a:t>
            </a:r>
            <a:endParaRPr lang="ru-RU" dirty="0"/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возможность </a:t>
            </a:r>
            <a:r>
              <a:rPr lang="ru-RU" dirty="0"/>
              <a:t>взаимодействовать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со </a:t>
            </a:r>
            <a:r>
              <a:rPr lang="ru-RU" dirty="0"/>
              <a:t>специалистами </a:t>
            </a:r>
            <a:r>
              <a:rPr lang="ru-RU" dirty="0" smtClean="0"/>
              <a:t>школы. </a:t>
            </a:r>
            <a:endParaRPr lang="ru-RU" b="1" dirty="0"/>
          </a:p>
        </p:txBody>
      </p:sp>
      <p:pic>
        <p:nvPicPr>
          <p:cNvPr id="10" name="Picture 3" descr="C:\Users\Таня\Desktop\НОЯБРЬ\Родители ОВЗ\asfcascf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519" y="3290888"/>
            <a:ext cx="2700688" cy="270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6" name="Picture 2" descr="C:\Users\Таня\Desktop\СЕНТЯБРЬ\Компетентностный подход\illustration-of-social-media-concept_53876-17828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000" y="3750745"/>
            <a:ext cx="1908175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9444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C:\Users\Таня\Desktop\НОЯБРЬ\Родители ОВЗ\98486-OL5R8L-734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E5FFF4"/>
              </a:clrFrom>
              <a:clrTo>
                <a:srgbClr val="E5FF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6" t="20981" r="27955" b="15659"/>
          <a:stretch/>
        </p:blipFill>
        <p:spPr bwMode="auto">
          <a:xfrm>
            <a:off x="1481818" y="3260708"/>
            <a:ext cx="2736580" cy="2617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5117906" y="2708207"/>
            <a:ext cx="6155140" cy="31700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/>
              <a:t>закладывание ценностных ориентаций </a:t>
            </a:r>
            <a:r>
              <a:rPr lang="ru-RU" sz="2000" dirty="0"/>
              <a:t>и </a:t>
            </a:r>
            <a:r>
              <a:rPr lang="ru-RU" sz="2000" dirty="0" smtClean="0"/>
              <a:t>принципов </a:t>
            </a:r>
            <a:r>
              <a:rPr lang="ru-RU" sz="2000" dirty="0"/>
              <a:t>поведения в </a:t>
            </a:r>
            <a:r>
              <a:rPr lang="ru-RU" sz="2000" dirty="0" smtClean="0"/>
              <a:t>обществе;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/>
              <a:t>средство воспитания;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/>
              <a:t>сфера формирования </a:t>
            </a:r>
            <a:r>
              <a:rPr lang="ru-RU" sz="2000" dirty="0"/>
              <a:t>духовно-нравственных </a:t>
            </a:r>
            <a:r>
              <a:rPr lang="ru-RU" sz="2000" dirty="0" smtClean="0"/>
              <a:t>основ; 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/>
              <a:t>обеспечение взаимодействия </a:t>
            </a:r>
            <a:r>
              <a:rPr lang="ru-RU" sz="2000" dirty="0"/>
              <a:t>личности и </a:t>
            </a:r>
            <a:r>
              <a:rPr lang="ru-RU" sz="2000" dirty="0" smtClean="0"/>
              <a:t>общества</a:t>
            </a:r>
            <a:r>
              <a:rPr lang="ru-RU" sz="2000" dirty="0"/>
              <a:t>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/>
              <a:t>осуществление </a:t>
            </a:r>
            <a:r>
              <a:rPr lang="ru-RU" sz="2000" dirty="0"/>
              <a:t>в семье </a:t>
            </a:r>
            <a:r>
              <a:rPr lang="ru-RU" sz="2000" dirty="0" smtClean="0"/>
              <a:t>становления </a:t>
            </a:r>
            <a:r>
              <a:rPr lang="ru-RU" sz="2000" dirty="0"/>
              <a:t>человека как </a:t>
            </a:r>
            <a:r>
              <a:rPr lang="ru-RU" sz="2000" dirty="0" smtClean="0"/>
              <a:t>личности; 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/>
              <a:t>закладывание базисных основ; </a:t>
            </a:r>
            <a:endParaRPr lang="ru-RU" sz="2000" dirty="0"/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/>
              <a:t>усваивание основных норм </a:t>
            </a:r>
            <a:r>
              <a:rPr lang="ru-RU" sz="2000" dirty="0"/>
              <a:t>поведения, </a:t>
            </a:r>
            <a:r>
              <a:rPr lang="ru-RU" sz="2000" dirty="0" smtClean="0"/>
              <a:t>способов </a:t>
            </a:r>
            <a:r>
              <a:rPr lang="ru-RU" sz="2000" dirty="0"/>
              <a:t>мышления и </a:t>
            </a:r>
            <a:r>
              <a:rPr lang="ru-RU" sz="2000" dirty="0" smtClean="0"/>
              <a:t>языка.</a:t>
            </a: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893904" y="1309376"/>
            <a:ext cx="10404192" cy="61555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>
                <a:solidFill>
                  <a:srgbClr val="7030A0"/>
                </a:solidFill>
              </a:rPr>
              <a:t>Роль семьи в социализации ребенка с ОВЗ</a:t>
            </a:r>
            <a:endParaRPr lang="ru-RU" sz="1000" b="1" dirty="0">
              <a:solidFill>
                <a:srgbClr val="7030A0"/>
              </a:solidFill>
            </a:endParaRPr>
          </a:p>
        </p:txBody>
      </p:sp>
      <p:pic>
        <p:nvPicPr>
          <p:cNvPr id="16389" name="Picture 5" descr="C:\Users\Таня\Desktop\СЕНТЯБРЬ\Коммуникативные навыки\chat-bubble_53876-2554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015" y="2188452"/>
            <a:ext cx="1908176" cy="190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6859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5363570" y="2899279"/>
            <a:ext cx="6155140" cy="2862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 smtClean="0"/>
              <a:t>Единственный институт воспитания: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/>
              <a:t>не </a:t>
            </a:r>
            <a:r>
              <a:rPr lang="ru-RU" sz="2000" dirty="0"/>
              <a:t>допустить социальной дезадаптации </a:t>
            </a:r>
            <a:r>
              <a:rPr lang="ru-RU" sz="2000" dirty="0" smtClean="0"/>
              <a:t>детей; 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/>
              <a:t>устранить </a:t>
            </a:r>
            <a:r>
              <a:rPr lang="ru-RU" sz="2000" dirty="0"/>
              <a:t>препятствия на пути их </a:t>
            </a:r>
            <a:r>
              <a:rPr lang="ru-RU" sz="2000" dirty="0" smtClean="0"/>
              <a:t>социализации; 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/>
              <a:t>эффективно </a:t>
            </a:r>
            <a:r>
              <a:rPr lang="ru-RU" sz="2000" dirty="0"/>
              <a:t>противодействовать формированию деструктивных родительско-детских </a:t>
            </a:r>
            <a:r>
              <a:rPr lang="ru-RU" sz="2000" dirty="0" smtClean="0"/>
              <a:t>отношений. </a:t>
            </a:r>
          </a:p>
          <a:p>
            <a:endParaRPr lang="ru-RU" sz="2000" dirty="0" smtClean="0"/>
          </a:p>
          <a:p>
            <a:endParaRPr lang="ru-RU" sz="2000" dirty="0"/>
          </a:p>
          <a:p>
            <a:pPr algn="ctr"/>
            <a:r>
              <a:rPr lang="ru-RU" sz="2000" b="1" dirty="0"/>
              <a:t>н</a:t>
            </a:r>
            <a:r>
              <a:rPr lang="ru-RU" sz="2000" b="1" dirty="0" smtClean="0"/>
              <a:t>еобходимость исследовать </a:t>
            </a:r>
            <a:r>
              <a:rPr lang="ru-RU" sz="2000" b="1" dirty="0"/>
              <a:t>роль семьи в процессе социальной интеграции особенных </a:t>
            </a:r>
            <a:r>
              <a:rPr lang="ru-RU" sz="2000" b="1" dirty="0" smtClean="0"/>
              <a:t>детей</a:t>
            </a:r>
            <a:endParaRPr lang="ru-RU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893904" y="1309376"/>
            <a:ext cx="10404192" cy="61555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>
                <a:solidFill>
                  <a:srgbClr val="7030A0"/>
                </a:solidFill>
              </a:rPr>
              <a:t>Роль семьи в социализации ребенка с ОВЗ</a:t>
            </a:r>
            <a:endParaRPr lang="ru-RU" sz="1000" b="1" dirty="0">
              <a:solidFill>
                <a:srgbClr val="7030A0"/>
              </a:solidFill>
            </a:endParaRPr>
          </a:p>
        </p:txBody>
      </p:sp>
      <p:sp>
        <p:nvSpPr>
          <p:cNvPr id="6" name="Стрелка вправо 5"/>
          <p:cNvSpPr/>
          <p:nvPr/>
        </p:nvSpPr>
        <p:spPr>
          <a:xfrm rot="5400000" flipV="1">
            <a:off x="8240438" y="4652672"/>
            <a:ext cx="401403" cy="323211"/>
          </a:xfrm>
          <a:prstGeom prst="rightArrow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Picture 4" descr="C:\Users\Таня\Desktop\НОЯБРЬ\Родители ОВЗ\98486-OL5R8L-734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E5FFF4"/>
              </a:clrFrom>
              <a:clrTo>
                <a:srgbClr val="E5FF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6" t="20981" r="27955" b="15659"/>
          <a:stretch/>
        </p:blipFill>
        <p:spPr bwMode="auto">
          <a:xfrm>
            <a:off x="1481818" y="3260708"/>
            <a:ext cx="2736580" cy="2617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C:\Users\Таня\Desktop\СЕНТЯБРЬ\Коммуникативные навыки\chat-bubble_53876-2554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015" y="2188452"/>
            <a:ext cx="1908176" cy="190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9404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5131554" y="2708207"/>
            <a:ext cx="6155140" cy="2862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/>
              <a:t>Б</a:t>
            </a:r>
            <a:r>
              <a:rPr lang="ru-RU" sz="2000" b="1" dirty="0" smtClean="0"/>
              <a:t>ольшинство </a:t>
            </a:r>
            <a:r>
              <a:rPr lang="ru-RU" sz="2000" b="1" dirty="0"/>
              <a:t>семей, где растет особенный ребенок, являются неблагополучными или неполными. </a:t>
            </a:r>
            <a:endParaRPr lang="ru-RU" sz="2000" b="1" dirty="0" smtClean="0"/>
          </a:p>
          <a:p>
            <a:endParaRPr lang="ru-RU" sz="2000" dirty="0" smtClean="0"/>
          </a:p>
          <a:p>
            <a:pPr marL="285750" indent="-285750">
              <a:buFont typeface="Wingdings" pitchFamily="2" charset="2"/>
              <a:buChar char="ü"/>
            </a:pPr>
            <a:r>
              <a:rPr lang="ru-RU" sz="2000" dirty="0" smtClean="0"/>
              <a:t>определение отклонения </a:t>
            </a:r>
            <a:r>
              <a:rPr lang="ru-RU" sz="2000" dirty="0"/>
              <a:t>в развитии </a:t>
            </a:r>
            <a:r>
              <a:rPr lang="ru-RU" sz="2000" dirty="0" smtClean="0"/>
              <a:t>только </a:t>
            </a:r>
            <a:br>
              <a:rPr lang="ru-RU" sz="2000" dirty="0" smtClean="0"/>
            </a:br>
            <a:r>
              <a:rPr lang="ru-RU" sz="2000" dirty="0" smtClean="0"/>
              <a:t>при поступлении ребенка </a:t>
            </a:r>
            <a:r>
              <a:rPr lang="ru-RU" sz="2000" dirty="0"/>
              <a:t>в </a:t>
            </a:r>
            <a:r>
              <a:rPr lang="ru-RU" sz="2000" dirty="0" smtClean="0"/>
              <a:t>школу; </a:t>
            </a:r>
            <a:endParaRPr lang="ru-RU" sz="2000" dirty="0"/>
          </a:p>
          <a:p>
            <a:pPr marL="285750" indent="-285750">
              <a:buFont typeface="Wingdings" pitchFamily="2" charset="2"/>
              <a:buChar char="ü"/>
            </a:pPr>
            <a:r>
              <a:rPr lang="ru-RU" sz="2000" dirty="0" smtClean="0"/>
              <a:t>вхождение детей в </a:t>
            </a:r>
            <a:r>
              <a:rPr lang="ru-RU" sz="2000" dirty="0"/>
              <a:t>группу риска, «социально и педагогически запущенных детей</a:t>
            </a:r>
            <a:r>
              <a:rPr lang="ru-RU" sz="2000" dirty="0" smtClean="0"/>
              <a:t>»:</a:t>
            </a:r>
            <a:endParaRPr lang="ru-RU" sz="2000" dirty="0"/>
          </a:p>
          <a:p>
            <a:pPr marL="285750" indent="-285750">
              <a:buFontTx/>
              <a:buChar char="-"/>
            </a:pPr>
            <a:r>
              <a:rPr lang="ru-RU" sz="2000" dirty="0" smtClean="0"/>
              <a:t>предоставление детей самим себе;</a:t>
            </a:r>
          </a:p>
          <a:p>
            <a:pPr marL="285750" indent="-285750">
              <a:buFontTx/>
              <a:buChar char="-"/>
            </a:pPr>
            <a:r>
              <a:rPr lang="ru-RU" sz="2000" dirty="0" smtClean="0"/>
              <a:t>лишение </a:t>
            </a:r>
            <a:r>
              <a:rPr lang="ru-RU" sz="2000" dirty="0"/>
              <a:t>заботы и внимания со стороны взрослых.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3904" y="1309376"/>
            <a:ext cx="10404192" cy="769441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>
                <a:solidFill>
                  <a:srgbClr val="7030A0"/>
                </a:solidFill>
              </a:rPr>
              <a:t>Роль семьи в социализации ребенка с </a:t>
            </a:r>
            <a:r>
              <a:rPr lang="ru-RU" sz="3400" b="1" dirty="0" smtClean="0">
                <a:solidFill>
                  <a:srgbClr val="7030A0"/>
                </a:solidFill>
              </a:rPr>
              <a:t>ОВЗ</a:t>
            </a:r>
          </a:p>
          <a:p>
            <a:pPr algn="ctr"/>
            <a:endParaRPr lang="ru-RU" sz="1000" b="1" dirty="0"/>
          </a:p>
        </p:txBody>
      </p:sp>
      <p:pic>
        <p:nvPicPr>
          <p:cNvPr id="6" name="Picture 4" descr="C:\Users\Таня\Desktop\НОЯБРЬ\Родители ОВЗ\98486-OL5R8L-734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E5FFF4"/>
              </a:clrFrom>
              <a:clrTo>
                <a:srgbClr val="E5FF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6" t="20981" r="27955" b="15659"/>
          <a:stretch/>
        </p:blipFill>
        <p:spPr bwMode="auto">
          <a:xfrm>
            <a:off x="1481818" y="3260708"/>
            <a:ext cx="2736580" cy="2617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Users\Таня\Desktop\СЕНТЯБРЬ\Коммуникативные навыки\chat-bubble_53876-2554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015" y="2188452"/>
            <a:ext cx="1908176" cy="190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17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5142956" y="3290888"/>
            <a:ext cx="6155140" cy="1785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/>
              <a:t>Р</a:t>
            </a:r>
            <a:r>
              <a:rPr lang="ru-RU" sz="2000" b="1" dirty="0" smtClean="0"/>
              <a:t>одительская </a:t>
            </a:r>
            <a:r>
              <a:rPr lang="ru-RU" sz="2000" b="1" dirty="0"/>
              <a:t>позиция в </a:t>
            </a:r>
            <a:r>
              <a:rPr lang="ru-RU" sz="2000" b="1" dirty="0" smtClean="0"/>
              <a:t>семьях характеризуется:</a:t>
            </a:r>
          </a:p>
          <a:p>
            <a:endParaRPr lang="ru-RU" sz="1000" b="1" dirty="0" smtClean="0"/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/>
              <a:t>неадекватностью;</a:t>
            </a:r>
          </a:p>
          <a:p>
            <a:pPr marL="342900" indent="-342900">
              <a:buFont typeface="Wingdings" pitchFamily="2" charset="2"/>
              <a:buChar char="ü"/>
            </a:pPr>
            <a:endParaRPr lang="ru-RU" sz="1000" dirty="0" smtClean="0"/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/>
              <a:t>сиюминутностью;</a:t>
            </a:r>
          </a:p>
          <a:p>
            <a:pPr marL="342900" indent="-342900">
              <a:buFont typeface="Wingdings" pitchFamily="2" charset="2"/>
              <a:buChar char="ü"/>
            </a:pPr>
            <a:endParaRPr lang="ru-RU" sz="1000" dirty="0" smtClean="0"/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/>
              <a:t>ригидностью.</a:t>
            </a: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893904" y="1309376"/>
            <a:ext cx="10404192" cy="769441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>
                <a:solidFill>
                  <a:srgbClr val="7030A0"/>
                </a:solidFill>
              </a:rPr>
              <a:t>Роль семьи в социализации ребенка с </a:t>
            </a:r>
            <a:r>
              <a:rPr lang="ru-RU" sz="3400" b="1" dirty="0" smtClean="0">
                <a:solidFill>
                  <a:srgbClr val="7030A0"/>
                </a:solidFill>
              </a:rPr>
              <a:t>ОВЗ</a:t>
            </a:r>
          </a:p>
          <a:p>
            <a:pPr algn="ctr"/>
            <a:endParaRPr lang="ru-RU" sz="1000" b="1" dirty="0"/>
          </a:p>
        </p:txBody>
      </p:sp>
      <p:pic>
        <p:nvPicPr>
          <p:cNvPr id="6" name="Picture 4" descr="C:\Users\Таня\Desktop\НОЯБРЬ\Родители ОВЗ\98486-OL5R8L-734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E5FFF4"/>
              </a:clrFrom>
              <a:clrTo>
                <a:srgbClr val="E5FF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6" t="20981" r="27955" b="15659"/>
          <a:stretch/>
        </p:blipFill>
        <p:spPr bwMode="auto">
          <a:xfrm>
            <a:off x="1481818" y="3260708"/>
            <a:ext cx="2736580" cy="2617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Users\Таня\Desktop\СЕНТЯБРЬ\Коммуникативные навыки\chat-bubble_53876-2554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015" y="2188452"/>
            <a:ext cx="1908176" cy="190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7796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93904" y="1309376"/>
            <a:ext cx="10404192" cy="61555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 smtClean="0">
                <a:solidFill>
                  <a:srgbClr val="7030A0"/>
                </a:solidFill>
              </a:rPr>
              <a:t>Линии поведения родителей ребенка </a:t>
            </a:r>
            <a:r>
              <a:rPr lang="ru-RU" sz="3400" b="1" dirty="0">
                <a:solidFill>
                  <a:srgbClr val="7030A0"/>
                </a:solidFill>
              </a:rPr>
              <a:t>с </a:t>
            </a:r>
            <a:r>
              <a:rPr lang="ru-RU" sz="3400" b="1" dirty="0" smtClean="0">
                <a:solidFill>
                  <a:srgbClr val="7030A0"/>
                </a:solidFill>
              </a:rPr>
              <a:t>ОВЗ</a:t>
            </a:r>
          </a:p>
        </p:txBody>
      </p:sp>
      <p:sp>
        <p:nvSpPr>
          <p:cNvPr id="6" name="Пятиугольник 5"/>
          <p:cNvSpPr/>
          <p:nvPr/>
        </p:nvSpPr>
        <p:spPr>
          <a:xfrm>
            <a:off x="1412528" y="2612821"/>
            <a:ext cx="3276000" cy="720000"/>
          </a:xfrm>
          <a:prstGeom prst="homePlate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600" b="1" dirty="0" smtClean="0"/>
              <a:t>БЕГСТВО </a:t>
            </a:r>
            <a:br>
              <a:rPr lang="ru-RU" sz="1600" b="1" dirty="0" smtClean="0"/>
            </a:br>
            <a:r>
              <a:rPr lang="ru-RU" sz="1600" b="1" dirty="0" smtClean="0"/>
              <a:t>(ПАССИВНАЯ АВТАРКИЯ)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63051" y="2629894"/>
            <a:ext cx="4485094" cy="72000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  <a:prstDash val="soli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>
            <a:defPPr>
              <a:defRPr lang="ru-RU"/>
            </a:defPPr>
            <a:lvl1pPr algn="ctr">
              <a:defRPr sz="2000"/>
            </a:lvl1pPr>
          </a:lstStyle>
          <a:p>
            <a:r>
              <a:rPr lang="ru-RU" sz="1800" dirty="0" smtClean="0"/>
              <a:t>избегание </a:t>
            </a:r>
            <a:r>
              <a:rPr lang="ru-RU" sz="1800" dirty="0"/>
              <a:t>прямых контактов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с </a:t>
            </a:r>
            <a:r>
              <a:rPr lang="ru-RU" sz="1800" dirty="0"/>
              <a:t>обществом</a:t>
            </a:r>
            <a:endParaRPr lang="ru-RU" sz="1800" dirty="0">
              <a:effectLst/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1412528" y="3548859"/>
            <a:ext cx="3276000" cy="720000"/>
          </a:xfrm>
          <a:prstGeom prst="homePlate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600" b="1" dirty="0" smtClean="0">
                <a:solidFill>
                  <a:srgbClr val="C00000"/>
                </a:solidFill>
              </a:rPr>
              <a:t> </a:t>
            </a:r>
            <a:r>
              <a:rPr lang="ru-RU" sz="1600" b="1" dirty="0" smtClean="0"/>
              <a:t>БОРЬБА </a:t>
            </a:r>
          </a:p>
          <a:p>
            <a:pPr lvl="0" algn="ctr"/>
            <a:r>
              <a:rPr lang="ru-RU" sz="1600" b="1" dirty="0" smtClean="0"/>
              <a:t>(АГРЕССИВНАЯ АВТАРКИЯ) 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63051" y="3585693"/>
            <a:ext cx="4485094" cy="64633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  <a:prstDash val="soli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>
            <a:defPPr>
              <a:defRPr lang="ru-RU"/>
            </a:defPPr>
            <a:lvl1pPr algn="ctr">
              <a:defRPr sz="2000"/>
            </a:lvl1pPr>
          </a:lstStyle>
          <a:p>
            <a:r>
              <a:rPr lang="ru-RU" sz="1800" dirty="0" smtClean="0"/>
              <a:t>критика общественных норм </a:t>
            </a:r>
            <a:r>
              <a:rPr lang="ru-RU" sz="1800" dirty="0"/>
              <a:t>и </a:t>
            </a:r>
            <a:r>
              <a:rPr lang="ru-RU" sz="1800" dirty="0" smtClean="0"/>
              <a:t>ценностей </a:t>
            </a:r>
            <a:r>
              <a:rPr lang="ru-RU" sz="1800" dirty="0"/>
              <a:t>или </a:t>
            </a:r>
            <a:r>
              <a:rPr lang="ru-RU" sz="1800" dirty="0" smtClean="0"/>
              <a:t>их неадекватное восприятие</a:t>
            </a:r>
            <a:endParaRPr lang="ru-RU" sz="1800" dirty="0"/>
          </a:p>
        </p:txBody>
      </p:sp>
      <p:sp>
        <p:nvSpPr>
          <p:cNvPr id="20" name="Пятиугольник 19"/>
          <p:cNvSpPr/>
          <p:nvPr/>
        </p:nvSpPr>
        <p:spPr>
          <a:xfrm>
            <a:off x="1412528" y="4514129"/>
            <a:ext cx="3276000" cy="720000"/>
          </a:xfrm>
          <a:prstGeom prst="homePlate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600" b="1" dirty="0" smtClean="0"/>
              <a:t>ОТДЕЛЕНИЕ </a:t>
            </a:r>
          </a:p>
          <a:p>
            <a:pPr lvl="0" algn="ctr"/>
            <a:r>
              <a:rPr lang="ru-RU" sz="1600" b="1" dirty="0" smtClean="0"/>
              <a:t>(ФИЛЬТРАЦИЯ)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763051" y="4543572"/>
            <a:ext cx="4485094" cy="64633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  <a:prstDash val="soli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>
            <a:defPPr>
              <a:defRPr lang="ru-RU"/>
            </a:defPPr>
            <a:lvl1pPr algn="ctr">
              <a:defRPr sz="2000"/>
            </a:lvl1pPr>
          </a:lstStyle>
          <a:p>
            <a:r>
              <a:rPr lang="ru-RU" sz="1800" dirty="0" smtClean="0"/>
              <a:t>принятие </a:t>
            </a:r>
            <a:r>
              <a:rPr lang="ru-RU" sz="1800" dirty="0"/>
              <a:t>только </a:t>
            </a:r>
            <a:r>
              <a:rPr lang="ru-RU" sz="1800" dirty="0" smtClean="0"/>
              <a:t>тех ценностей </a:t>
            </a:r>
            <a:r>
              <a:rPr lang="ru-RU" sz="1800" dirty="0"/>
              <a:t>общества, которые совпадают с их </a:t>
            </a:r>
            <a:r>
              <a:rPr lang="ru-RU" sz="1800" dirty="0" smtClean="0"/>
              <a:t>представлениями</a:t>
            </a:r>
            <a:endParaRPr lang="ru-RU" sz="1800" dirty="0">
              <a:effectLst/>
            </a:endParaRPr>
          </a:p>
        </p:txBody>
      </p:sp>
      <p:sp>
        <p:nvSpPr>
          <p:cNvPr id="22" name="Пятиугольник 21"/>
          <p:cNvSpPr/>
          <p:nvPr/>
        </p:nvSpPr>
        <p:spPr>
          <a:xfrm>
            <a:off x="1412528" y="5464441"/>
            <a:ext cx="3276000" cy="720000"/>
          </a:xfrm>
          <a:prstGeom prst="homePlate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600" b="1" dirty="0" smtClean="0">
                <a:solidFill>
                  <a:srgbClr val="C00000"/>
                </a:solidFill>
              </a:rPr>
              <a:t> </a:t>
            </a:r>
            <a:r>
              <a:rPr lang="ru-RU" sz="1600" b="1" dirty="0" smtClean="0"/>
              <a:t>ГИБКОСТЬ </a:t>
            </a:r>
            <a:br>
              <a:rPr lang="ru-RU" sz="1600" b="1" dirty="0" smtClean="0"/>
            </a:br>
            <a:r>
              <a:rPr lang="ru-RU" sz="1600" b="1" dirty="0" smtClean="0"/>
              <a:t>(ФЛЕКСИБИЛЬНОСТЬ) 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763051" y="5464441"/>
            <a:ext cx="4485094" cy="72000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  <a:prstDash val="soli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>
            <a:defPPr>
              <a:defRPr lang="ru-RU"/>
            </a:defPPr>
            <a:lvl1pPr algn="ctr">
              <a:defRPr sz="2000"/>
            </a:lvl1pPr>
          </a:lstStyle>
          <a:p>
            <a:r>
              <a:rPr lang="ru-RU" sz="1800" dirty="0" smtClean="0"/>
              <a:t>формирование представлений </a:t>
            </a:r>
            <a:r>
              <a:rPr lang="ru-RU" sz="1800" dirty="0"/>
              <a:t>и </a:t>
            </a:r>
            <a:r>
              <a:rPr lang="ru-RU" sz="1800" dirty="0" smtClean="0"/>
              <a:t>ценностей</a:t>
            </a:r>
            <a:endParaRPr lang="ru-RU" sz="1800" dirty="0"/>
          </a:p>
          <a:p>
            <a:r>
              <a:rPr lang="ru-RU" sz="1800" dirty="0" smtClean="0"/>
              <a:t> под </a:t>
            </a:r>
            <a:r>
              <a:rPr lang="ru-RU" sz="1800" dirty="0"/>
              <a:t>влиянием </a:t>
            </a:r>
            <a:r>
              <a:rPr lang="ru-RU" sz="1800" dirty="0" smtClean="0"/>
              <a:t>общества</a:t>
            </a:r>
            <a:endParaRPr lang="ru-RU" sz="1800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5324746" y="2620369"/>
            <a:ext cx="720000" cy="727920"/>
            <a:chOff x="5324746" y="2620369"/>
            <a:chExt cx="720000" cy="727920"/>
          </a:xfrm>
        </p:grpSpPr>
        <p:sp>
          <p:nvSpPr>
            <p:cNvPr id="14" name="Блок-схема: процесс 13"/>
            <p:cNvSpPr/>
            <p:nvPr/>
          </p:nvSpPr>
          <p:spPr>
            <a:xfrm flipH="1">
              <a:off x="5324746" y="2623795"/>
              <a:ext cx="720000" cy="720000"/>
            </a:xfrm>
            <a:prstGeom prst="flowChartProcess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434" name="Picture 2" descr="C:\Users\Таня\Desktop\НОЯБРЬ\Родители ОВЗ\business-elements_1212-23.jpg"/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50000" r="25000" b="24481"/>
            <a:stretch/>
          </p:blipFill>
          <p:spPr bwMode="auto">
            <a:xfrm>
              <a:off x="5331620" y="2620369"/>
              <a:ext cx="713126" cy="7279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Группа 2"/>
          <p:cNvGrpSpPr/>
          <p:nvPr/>
        </p:nvGrpSpPr>
        <p:grpSpPr>
          <a:xfrm>
            <a:off x="5324746" y="3544899"/>
            <a:ext cx="720000" cy="727920"/>
            <a:chOff x="5324746" y="3544899"/>
            <a:chExt cx="720000" cy="727920"/>
          </a:xfrm>
        </p:grpSpPr>
        <p:sp>
          <p:nvSpPr>
            <p:cNvPr id="18" name="Блок-схема: процесс 17"/>
            <p:cNvSpPr/>
            <p:nvPr/>
          </p:nvSpPr>
          <p:spPr>
            <a:xfrm>
              <a:off x="5324746" y="3548859"/>
              <a:ext cx="720000" cy="720000"/>
            </a:xfrm>
            <a:prstGeom prst="flowChartProcess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Picture 2" descr="C:\Users\Таня\Desktop\НОЯБРЬ\Родители ОВЗ\business-elements_1212-23.jpg"/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81" t="49861" r="75181" b="24620"/>
            <a:stretch/>
          </p:blipFill>
          <p:spPr bwMode="auto">
            <a:xfrm>
              <a:off x="5331620" y="3544899"/>
              <a:ext cx="713126" cy="7279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Группа 3"/>
          <p:cNvGrpSpPr/>
          <p:nvPr/>
        </p:nvGrpSpPr>
        <p:grpSpPr>
          <a:xfrm>
            <a:off x="5324746" y="4514129"/>
            <a:ext cx="722651" cy="731659"/>
            <a:chOff x="5324746" y="4514129"/>
            <a:chExt cx="722651" cy="731659"/>
          </a:xfrm>
        </p:grpSpPr>
        <p:sp>
          <p:nvSpPr>
            <p:cNvPr id="25" name="Блок-схема: процесс 24"/>
            <p:cNvSpPr/>
            <p:nvPr/>
          </p:nvSpPr>
          <p:spPr>
            <a:xfrm flipH="1">
              <a:off x="5324746" y="4514129"/>
              <a:ext cx="720000" cy="720000"/>
            </a:xfrm>
            <a:prstGeom prst="flowChartProcess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4" name="Picture 2" descr="C:\Users\Таня\Desktop\НОЯБРЬ\Родители ОВЗ\business-elements_1212-23.jpg"/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000" t="50000" b="24481"/>
            <a:stretch/>
          </p:blipFill>
          <p:spPr bwMode="auto">
            <a:xfrm>
              <a:off x="5334271" y="4517868"/>
              <a:ext cx="713126" cy="7279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Группа 4"/>
          <p:cNvGrpSpPr/>
          <p:nvPr/>
        </p:nvGrpSpPr>
        <p:grpSpPr>
          <a:xfrm>
            <a:off x="5324746" y="5464441"/>
            <a:ext cx="722651" cy="756495"/>
            <a:chOff x="5324746" y="5464441"/>
            <a:chExt cx="722651" cy="756495"/>
          </a:xfrm>
        </p:grpSpPr>
        <p:sp>
          <p:nvSpPr>
            <p:cNvPr id="28" name="Блок-схема: процесс 27"/>
            <p:cNvSpPr/>
            <p:nvPr/>
          </p:nvSpPr>
          <p:spPr>
            <a:xfrm>
              <a:off x="5324746" y="5464441"/>
              <a:ext cx="720000" cy="720000"/>
            </a:xfrm>
            <a:prstGeom prst="flowChartProcess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6" name="Picture 2" descr="C:\Users\Таня\Desktop\НОЯБРЬ\Родители ОВЗ\business-elements_1212-23.jpg"/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912" t="76199" r="25088" b="-1718"/>
            <a:stretch/>
          </p:blipFill>
          <p:spPr bwMode="auto">
            <a:xfrm>
              <a:off x="5334271" y="5493016"/>
              <a:ext cx="713126" cy="7279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2878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93904" y="1323024"/>
            <a:ext cx="10404192" cy="61555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 smtClean="0">
                <a:solidFill>
                  <a:srgbClr val="7030A0"/>
                </a:solidFill>
              </a:rPr>
              <a:t>Критерии оценки родительской позиции</a:t>
            </a:r>
            <a:endParaRPr lang="ru-RU" sz="7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056987" y="3431738"/>
            <a:ext cx="2934000" cy="17280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b="1" dirty="0" smtClean="0"/>
              <a:t>адекватная</a:t>
            </a:r>
            <a:r>
              <a:rPr lang="ru-RU" dirty="0" smtClean="0"/>
              <a:t>:</a:t>
            </a:r>
            <a:endParaRPr lang="en-US" dirty="0" smtClean="0"/>
          </a:p>
          <a:p>
            <a:pPr algn="ctr"/>
            <a:r>
              <a:rPr lang="ru-RU" dirty="0" smtClean="0"/>
              <a:t>полное осознание особенностей </a:t>
            </a:r>
            <a:r>
              <a:rPr lang="ru-RU" dirty="0"/>
              <a:t>своего ребенка</a:t>
            </a:r>
          </a:p>
        </p:txBody>
      </p:sp>
      <p:sp>
        <p:nvSpPr>
          <p:cNvPr id="7" name="Стрелка вправо 6"/>
          <p:cNvSpPr/>
          <p:nvPr/>
        </p:nvSpPr>
        <p:spPr>
          <a:xfrm rot="16200000" flipH="1" flipV="1">
            <a:off x="2233705" y="2625137"/>
            <a:ext cx="580565" cy="467473"/>
          </a:xfrm>
          <a:prstGeom prst="rightArrow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29000" y="3431738"/>
            <a:ext cx="2934000" cy="17280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b="1" dirty="0" smtClean="0"/>
              <a:t>динамичная</a:t>
            </a:r>
            <a:r>
              <a:rPr lang="ru-RU" dirty="0" smtClean="0"/>
              <a:t>:</a:t>
            </a:r>
          </a:p>
          <a:p>
            <a:pPr algn="ctr"/>
            <a:r>
              <a:rPr lang="ru-RU" dirty="0"/>
              <a:t>ч</a:t>
            </a:r>
            <a:r>
              <a:rPr lang="ru-RU" dirty="0" smtClean="0"/>
              <a:t>астая смена позиции, изменение </a:t>
            </a:r>
            <a:r>
              <a:rPr lang="ru-RU" dirty="0"/>
              <a:t>формы и </a:t>
            </a:r>
            <a:r>
              <a:rPr lang="ru-RU" dirty="0" smtClean="0"/>
              <a:t>способов общения </a:t>
            </a:r>
            <a:br>
              <a:rPr lang="ru-RU" dirty="0" smtClean="0"/>
            </a:br>
            <a:r>
              <a:rPr lang="ru-RU" dirty="0" smtClean="0"/>
              <a:t>с ребенком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Стрелка вправо 10"/>
          <p:cNvSpPr/>
          <p:nvPr/>
        </p:nvSpPr>
        <p:spPr>
          <a:xfrm rot="16200000" flipH="1" flipV="1">
            <a:off x="5781063" y="2625135"/>
            <a:ext cx="580564" cy="467473"/>
          </a:xfrm>
          <a:prstGeom prst="rightArrow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087858" y="3434095"/>
            <a:ext cx="2934000" cy="17280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lvl="0" algn="ctr"/>
            <a:r>
              <a:rPr lang="ru-RU" b="1" dirty="0"/>
              <a:t>п</a:t>
            </a:r>
            <a:r>
              <a:rPr lang="ru-RU" b="1" dirty="0" smtClean="0"/>
              <a:t>рогностическая: </a:t>
            </a:r>
          </a:p>
          <a:p>
            <a:pPr lvl="0" algn="ctr"/>
            <a:r>
              <a:rPr lang="ru-RU" dirty="0" smtClean="0"/>
              <a:t>способность перестроить взаимодействие </a:t>
            </a:r>
            <a:r>
              <a:rPr lang="ru-RU" dirty="0"/>
              <a:t>с ребенком, </a:t>
            </a:r>
            <a:r>
              <a:rPr lang="ru-RU" dirty="0" smtClean="0"/>
              <a:t>адекватно </a:t>
            </a:r>
            <a:r>
              <a:rPr lang="ru-RU" dirty="0"/>
              <a:t>оценить дальнейшие жизненные </a:t>
            </a:r>
            <a:r>
              <a:rPr lang="ru-RU" dirty="0" smtClean="0"/>
              <a:t>перспективы</a:t>
            </a:r>
            <a:endParaRPr lang="ru-RU" dirty="0"/>
          </a:p>
        </p:txBody>
      </p:sp>
      <p:sp>
        <p:nvSpPr>
          <p:cNvPr id="14" name="Стрелка вправо 13"/>
          <p:cNvSpPr/>
          <p:nvPr/>
        </p:nvSpPr>
        <p:spPr>
          <a:xfrm rot="16200000" flipH="1" flipV="1">
            <a:off x="9264576" y="2601890"/>
            <a:ext cx="580565" cy="467473"/>
          </a:xfrm>
          <a:prstGeom prst="rightArrow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8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  <p:bldP spid="13" grpId="0" animBg="1"/>
      <p:bldP spid="1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5077254" y="2753237"/>
            <a:ext cx="6210300" cy="34470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>
              <a:buFont typeface="Wingdings" pitchFamily="2" charset="2"/>
              <a:buChar char="ü"/>
            </a:pPr>
            <a:r>
              <a:rPr lang="ru-RU" dirty="0" smtClean="0"/>
              <a:t>постепенное вживание ребенка </a:t>
            </a:r>
            <a:r>
              <a:rPr lang="ru-RU" dirty="0"/>
              <a:t>в свою ущербную ситуацию и </a:t>
            </a:r>
            <a:r>
              <a:rPr lang="ru-RU" dirty="0" smtClean="0"/>
              <a:t>осваивание </a:t>
            </a:r>
            <a:r>
              <a:rPr lang="ru-RU" dirty="0"/>
              <a:t>ее </a:t>
            </a:r>
            <a:r>
              <a:rPr lang="ru-RU" dirty="0" smtClean="0"/>
              <a:t>ущемляющих стандартов;</a:t>
            </a:r>
          </a:p>
          <a:p>
            <a:pPr marL="342900" lvl="0" indent="-342900">
              <a:buFont typeface="Wingdings" pitchFamily="2" charset="2"/>
              <a:buChar char="ü"/>
            </a:pPr>
            <a:endParaRPr lang="ru-RU" sz="1000" dirty="0"/>
          </a:p>
          <a:p>
            <a:pPr marL="342900" lvl="0" indent="-342900">
              <a:buFont typeface="Wingdings" pitchFamily="2" charset="2"/>
              <a:buChar char="ü"/>
            </a:pPr>
            <a:r>
              <a:rPr lang="ru-RU" dirty="0" smtClean="0"/>
              <a:t>дистанцирование ребенка от </a:t>
            </a:r>
            <a:r>
              <a:rPr lang="ru-RU" dirty="0"/>
              <a:t>общества и его стандартов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/>
              <a:t>результате </a:t>
            </a:r>
            <a:r>
              <a:rPr lang="ru-RU" dirty="0" smtClean="0"/>
              <a:t>создания </a:t>
            </a:r>
            <a:r>
              <a:rPr lang="ru-RU" dirty="0"/>
              <a:t>семьей защитной </a:t>
            </a:r>
            <a:r>
              <a:rPr lang="ru-RU" dirty="0" smtClean="0"/>
              <a:t>оболочки;</a:t>
            </a:r>
          </a:p>
          <a:p>
            <a:pPr marL="342900" lvl="0" indent="-342900">
              <a:buFont typeface="Wingdings" pitchFamily="2" charset="2"/>
              <a:buChar char="ü"/>
            </a:pPr>
            <a:endParaRPr lang="ru-RU" sz="1000" dirty="0"/>
          </a:p>
          <a:p>
            <a:pPr marL="342900" lvl="0" indent="-342900">
              <a:buFont typeface="Wingdings" pitchFamily="2" charset="2"/>
              <a:buChar char="ü"/>
            </a:pPr>
            <a:r>
              <a:rPr lang="ru-RU" dirty="0"/>
              <a:t>п</a:t>
            </a:r>
            <a:r>
              <a:rPr lang="ru-RU" dirty="0" smtClean="0"/>
              <a:t>риобретение ребенком заболевания позднее </a:t>
            </a:r>
            <a:r>
              <a:rPr lang="ru-RU" dirty="0"/>
              <a:t>либо </a:t>
            </a:r>
            <a:r>
              <a:rPr lang="ru-RU" dirty="0" smtClean="0"/>
              <a:t>узнавание, </a:t>
            </a:r>
            <a:r>
              <a:rPr lang="ru-RU" dirty="0"/>
              <a:t>что </a:t>
            </a:r>
            <a:r>
              <a:rPr lang="ru-RU" dirty="0" smtClean="0"/>
              <a:t>оно </a:t>
            </a:r>
            <a:r>
              <a:rPr lang="ru-RU" dirty="0"/>
              <a:t>у него </a:t>
            </a:r>
            <a:r>
              <a:rPr lang="ru-RU" dirty="0" smtClean="0"/>
              <a:t>было </a:t>
            </a:r>
            <a:r>
              <a:rPr lang="ru-RU" dirty="0"/>
              <a:t>на протяжении всей </a:t>
            </a:r>
            <a:r>
              <a:rPr lang="ru-RU" dirty="0" smtClean="0"/>
              <a:t>жизни; испытывание трудностей </a:t>
            </a:r>
            <a:r>
              <a:rPr lang="ru-RU" dirty="0"/>
              <a:t>с восприятием самого себя, </a:t>
            </a:r>
            <a:br>
              <a:rPr lang="ru-RU" dirty="0"/>
            </a:br>
            <a:r>
              <a:rPr lang="ru-RU" dirty="0"/>
              <a:t>испытывание </a:t>
            </a:r>
            <a:r>
              <a:rPr lang="ru-RU" dirty="0" smtClean="0"/>
              <a:t>окружающими затруднения </a:t>
            </a:r>
            <a:r>
              <a:rPr lang="ru-RU" dirty="0"/>
              <a:t>в проявлении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 ребенку </a:t>
            </a:r>
            <a:r>
              <a:rPr lang="ru-RU" dirty="0"/>
              <a:t>обычного дружеского участия</a:t>
            </a:r>
            <a:r>
              <a:rPr lang="ru-RU" dirty="0" smtClean="0"/>
              <a:t>;</a:t>
            </a:r>
          </a:p>
          <a:p>
            <a:pPr marL="342900" lvl="0" indent="-342900">
              <a:buFont typeface="Wingdings" pitchFamily="2" charset="2"/>
              <a:buChar char="ü"/>
            </a:pPr>
            <a:endParaRPr lang="ru-RU" sz="1000" dirty="0"/>
          </a:p>
          <a:p>
            <a:pPr marL="342900" lvl="0" indent="-342900">
              <a:buFont typeface="Wingdings" pitchFamily="2" charset="2"/>
              <a:buChar char="ü"/>
            </a:pPr>
            <a:r>
              <a:rPr lang="ru-RU" dirty="0" smtClean="0"/>
              <a:t>готовность ребенка учиться </a:t>
            </a:r>
            <a:r>
              <a:rPr lang="ru-RU" dirty="0"/>
              <a:t>новому образу жизни.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3904" y="1309376"/>
            <a:ext cx="10404192" cy="61555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 smtClean="0">
                <a:solidFill>
                  <a:srgbClr val="7030A0"/>
                </a:solidFill>
              </a:rPr>
              <a:t>Модели социализации </a:t>
            </a:r>
            <a:r>
              <a:rPr lang="ru-RU" sz="3400" b="1" dirty="0">
                <a:solidFill>
                  <a:srgbClr val="7030A0"/>
                </a:solidFill>
              </a:rPr>
              <a:t>ребенка с </a:t>
            </a:r>
            <a:r>
              <a:rPr lang="ru-RU" sz="3400" b="1" dirty="0" smtClean="0">
                <a:solidFill>
                  <a:srgbClr val="7030A0"/>
                </a:solidFill>
              </a:rPr>
              <a:t>ОВЗ</a:t>
            </a:r>
          </a:p>
        </p:txBody>
      </p:sp>
      <p:pic>
        <p:nvPicPr>
          <p:cNvPr id="19459" name="Picture 3" descr="C:\Users\Таня\Desktop\СЕНТЯБРЬ\Коммуникативные навыки\14167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448" y="3833794"/>
            <a:ext cx="3899234" cy="179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C:\Users\Таня\Desktop\СЕНТЯБРЬ\Коммуникативные навыки\comunic_16-01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8" t="7662" r="10428" b="13591"/>
          <a:stretch/>
        </p:blipFill>
        <p:spPr bwMode="auto">
          <a:xfrm>
            <a:off x="2333298" y="2863599"/>
            <a:ext cx="1256514" cy="1226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2988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4681181" y="3036005"/>
            <a:ext cx="7014950" cy="22467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2000" b="1" dirty="0" smtClean="0"/>
              <a:t>Ресоциализация родителей:</a:t>
            </a:r>
          </a:p>
          <a:p>
            <a:pPr lvl="0"/>
            <a:r>
              <a:rPr lang="ru-RU" sz="2000" dirty="0" smtClean="0"/>
              <a:t> 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dirty="0"/>
              <a:t>б</a:t>
            </a:r>
            <a:r>
              <a:rPr lang="ru-RU" sz="2000" dirty="0" smtClean="0"/>
              <a:t>иологические факторы;</a:t>
            </a:r>
          </a:p>
          <a:p>
            <a:pPr marL="342900" lvl="0" indent="-342900">
              <a:buFont typeface="Wingdings" pitchFamily="2" charset="2"/>
              <a:buChar char="ü"/>
            </a:pPr>
            <a:endParaRPr lang="ru-RU" sz="1000" dirty="0" smtClean="0"/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dirty="0" smtClean="0"/>
              <a:t>социальные факторы </a:t>
            </a:r>
            <a:br>
              <a:rPr lang="ru-RU" sz="2000" dirty="0" smtClean="0"/>
            </a:br>
            <a:r>
              <a:rPr lang="ru-RU" sz="2000" dirty="0" smtClean="0"/>
              <a:t>(учет </a:t>
            </a:r>
            <a:r>
              <a:rPr lang="ru-RU" sz="2000" dirty="0"/>
              <a:t>социально-средового окружения</a:t>
            </a:r>
            <a:r>
              <a:rPr lang="ru-RU" sz="2000" dirty="0" smtClean="0"/>
              <a:t>);</a:t>
            </a:r>
          </a:p>
          <a:p>
            <a:pPr marL="342900" lvl="0" indent="-342900">
              <a:buFont typeface="Wingdings" pitchFamily="2" charset="2"/>
              <a:buChar char="ü"/>
            </a:pPr>
            <a:endParaRPr lang="ru-RU" sz="1000" dirty="0" smtClean="0"/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dirty="0"/>
              <a:t>п</a:t>
            </a:r>
            <a:r>
              <a:rPr lang="ru-RU" sz="2000" dirty="0" smtClean="0"/>
              <a:t>сихологические факторы. </a:t>
            </a: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893904" y="1309376"/>
            <a:ext cx="10404192" cy="61555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 smtClean="0">
                <a:solidFill>
                  <a:srgbClr val="7030A0"/>
                </a:solidFill>
              </a:rPr>
              <a:t>Проблемы социализации </a:t>
            </a:r>
            <a:r>
              <a:rPr lang="ru-RU" sz="3400" b="1" dirty="0">
                <a:solidFill>
                  <a:srgbClr val="7030A0"/>
                </a:solidFill>
              </a:rPr>
              <a:t>ребенка с </a:t>
            </a:r>
            <a:r>
              <a:rPr lang="ru-RU" sz="3400" b="1" dirty="0" smtClean="0">
                <a:solidFill>
                  <a:srgbClr val="7030A0"/>
                </a:solidFill>
              </a:rPr>
              <a:t>ОВЗ</a:t>
            </a:r>
          </a:p>
        </p:txBody>
      </p:sp>
      <p:pic>
        <p:nvPicPr>
          <p:cNvPr id="20482" name="Picture 2" descr="C:\Users\Таня\Desktop\СЕНТЯБРЬ\Коммуникативные навыки\happy-children-with-toys_23-2147508881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31" t="2725" b="46774"/>
          <a:stretch/>
        </p:blipFill>
        <p:spPr bwMode="auto">
          <a:xfrm>
            <a:off x="1765738" y="2779909"/>
            <a:ext cx="2538248" cy="301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3" name="Picture 3" descr="C:\Users\Таня\Desktop\СЕНТЯБРЬ\Коммуникативные навыки\cartoon-people-with-colores-speech-bubbles_23-2147529518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1F3F2"/>
              </a:clrFrom>
              <a:clrTo>
                <a:srgbClr val="F1F3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75" b="13499"/>
          <a:stretch/>
        </p:blipFill>
        <p:spPr bwMode="auto">
          <a:xfrm>
            <a:off x="9473793" y="4829670"/>
            <a:ext cx="1782871" cy="141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7766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2146640" y="3444874"/>
            <a:ext cx="414068" cy="4140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949707" y="2656180"/>
            <a:ext cx="5859319" cy="347787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>
              <a:buFont typeface="Wingdings" pitchFamily="2" charset="2"/>
              <a:buChar char="ü"/>
            </a:pPr>
            <a:r>
              <a:rPr lang="ru-RU" sz="2000" dirty="0"/>
              <a:t>изолированность родителей от родителей других </a:t>
            </a:r>
            <a:r>
              <a:rPr lang="ru-RU" sz="2000" dirty="0" smtClean="0"/>
              <a:t>школьников</a:t>
            </a:r>
            <a:r>
              <a:rPr lang="ru-RU" sz="2000" dirty="0"/>
              <a:t>;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dirty="0"/>
              <a:t>опасение, что особенного ребенка не примут сверстники, а он станет изгоем в классе и объектом насмешек;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dirty="0"/>
              <a:t>отсутствие полноценного контакта ребенка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ru-RU" sz="2000" dirty="0" smtClean="0"/>
              <a:t>со </a:t>
            </a:r>
            <a:r>
              <a:rPr lang="ru-RU" sz="2000" dirty="0"/>
              <a:t>своими сверстниками;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dirty="0"/>
              <a:t>нахождение родителей один на один со своими проблемами;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dirty="0"/>
              <a:t>отсутствие объективных сведений о школьном образовательном процессе.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3904" y="1262078"/>
            <a:ext cx="10404192" cy="61555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 smtClean="0">
                <a:solidFill>
                  <a:srgbClr val="7030A0"/>
                </a:solidFill>
              </a:rPr>
              <a:t>Проблемы родителей ребенка с ОВЗ</a:t>
            </a:r>
            <a:endParaRPr lang="ru-RU" sz="1000" b="1" dirty="0" smtClean="0">
              <a:solidFill>
                <a:srgbClr val="7030A0"/>
              </a:solidFill>
            </a:endParaRPr>
          </a:p>
        </p:txBody>
      </p:sp>
      <p:pic>
        <p:nvPicPr>
          <p:cNvPr id="4098" name="Picture 2" descr="C:\Users\Таня\Desktop\НОЯБРЬ\Родители ОВЗ\cartoon-couple_1045-585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6832" y="3129580"/>
            <a:ext cx="2827054" cy="2827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Таня\Desktop\НОЯБРЬ\Родители ОВЗ\educational-questions-hand-drawn-speech-bubble_318-73005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8203">
            <a:off x="1640556" y="2889836"/>
            <a:ext cx="1012166" cy="1012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5651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4681181" y="2657162"/>
            <a:ext cx="7014950" cy="34470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/>
              <a:t>П</a:t>
            </a:r>
            <a:r>
              <a:rPr lang="ru-RU" b="1" dirty="0" smtClean="0"/>
              <a:t>одсознательное </a:t>
            </a:r>
            <a:r>
              <a:rPr lang="ru-RU" b="1" dirty="0"/>
              <a:t>«отвержение» </a:t>
            </a:r>
            <a:r>
              <a:rPr lang="ru-RU" b="1" dirty="0" smtClean="0"/>
              <a:t>ребенка родителями: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отсутствии интереса к ребенку;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грубое обращение;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физическое наказание. </a:t>
            </a:r>
          </a:p>
          <a:p>
            <a:endParaRPr lang="ru-RU" sz="2000" dirty="0"/>
          </a:p>
          <a:p>
            <a:r>
              <a:rPr lang="ru-RU" sz="1600" b="1" dirty="0" smtClean="0"/>
              <a:t>РЕБЕНОК: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считает </a:t>
            </a:r>
            <a:r>
              <a:rPr lang="ru-RU" dirty="0"/>
              <a:t>себя «плохим</a:t>
            </a:r>
            <a:r>
              <a:rPr lang="ru-RU" dirty="0" smtClean="0"/>
              <a:t>»;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уверенность, </a:t>
            </a:r>
            <a:r>
              <a:rPr lang="ru-RU" dirty="0"/>
              <a:t>что «не достоин родительской любви и внимания</a:t>
            </a:r>
            <a:r>
              <a:rPr lang="ru-RU" dirty="0" smtClean="0"/>
              <a:t>»;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формирование </a:t>
            </a:r>
            <a:r>
              <a:rPr lang="ru-RU" dirty="0"/>
              <a:t>у детей пониженного фона </a:t>
            </a:r>
            <a:r>
              <a:rPr lang="ru-RU" dirty="0" smtClean="0"/>
              <a:t>настроения;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резкое </a:t>
            </a:r>
            <a:r>
              <a:rPr lang="ru-RU" dirty="0"/>
              <a:t>снижение </a:t>
            </a:r>
            <a:r>
              <a:rPr lang="ru-RU" dirty="0" smtClean="0"/>
              <a:t>самооценки</a:t>
            </a:r>
            <a:r>
              <a:rPr lang="ru-RU" dirty="0"/>
              <a:t>;</a:t>
            </a:r>
            <a:r>
              <a:rPr lang="ru-RU" dirty="0" smtClean="0"/>
              <a:t>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неуверенность </a:t>
            </a:r>
            <a:r>
              <a:rPr lang="ru-RU" dirty="0"/>
              <a:t>в </a:t>
            </a:r>
            <a:r>
              <a:rPr lang="ru-RU" dirty="0" smtClean="0"/>
              <a:t>себе;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проявление </a:t>
            </a:r>
            <a:r>
              <a:rPr lang="ru-RU" dirty="0"/>
              <a:t>пассивности.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3904" y="1309376"/>
            <a:ext cx="10404192" cy="61555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 smtClean="0">
                <a:solidFill>
                  <a:srgbClr val="7030A0"/>
                </a:solidFill>
              </a:rPr>
              <a:t>Проблемы социализации </a:t>
            </a:r>
            <a:r>
              <a:rPr lang="ru-RU" sz="3400" b="1" dirty="0">
                <a:solidFill>
                  <a:srgbClr val="7030A0"/>
                </a:solidFill>
              </a:rPr>
              <a:t>ребенка с </a:t>
            </a:r>
            <a:r>
              <a:rPr lang="ru-RU" sz="3400" b="1" dirty="0" smtClean="0">
                <a:solidFill>
                  <a:srgbClr val="7030A0"/>
                </a:solidFill>
              </a:rPr>
              <a:t>ОВЗ</a:t>
            </a:r>
          </a:p>
        </p:txBody>
      </p:sp>
      <p:pic>
        <p:nvPicPr>
          <p:cNvPr id="6" name="Picture 3" descr="C:\Users\Таня\Desktop\СЕНТЯБРЬ\Коммуникативные навыки\cartoon-people-with-colores-speech-bubbles_23-2147529518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1F3F2"/>
              </a:clrFrom>
              <a:clrTo>
                <a:srgbClr val="F1F3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75" b="13499"/>
          <a:stretch/>
        </p:blipFill>
        <p:spPr bwMode="auto">
          <a:xfrm>
            <a:off x="9829752" y="5113206"/>
            <a:ext cx="1431079" cy="1132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Таня\Desktop\СЕНТЯБРЬ\Коммуникативные навыки\happy-children-with-toys_23-2147508881.jp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31" t="2725" b="46774"/>
          <a:stretch/>
        </p:blipFill>
        <p:spPr bwMode="auto">
          <a:xfrm>
            <a:off x="1765738" y="2779909"/>
            <a:ext cx="2538248" cy="301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0626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500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500"/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500"/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4681181" y="3035147"/>
            <a:ext cx="7014950" cy="25545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/>
              <a:t>Гиперопека родителей: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испытывание комплекса </a:t>
            </a:r>
            <a:r>
              <a:rPr lang="ru-RU" dirty="0"/>
              <a:t>вины перед </a:t>
            </a:r>
            <a:r>
              <a:rPr lang="ru-RU" dirty="0" smtClean="0"/>
              <a:t>ребенком;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старание </a:t>
            </a:r>
            <a:r>
              <a:rPr lang="ru-RU" dirty="0"/>
              <a:t>выполнить все его </a:t>
            </a:r>
            <a:r>
              <a:rPr lang="ru-RU" dirty="0" smtClean="0"/>
              <a:t>желания.</a:t>
            </a:r>
          </a:p>
          <a:p>
            <a:r>
              <a:rPr lang="ru-RU" dirty="0" smtClean="0"/>
              <a:t> </a:t>
            </a:r>
            <a:endParaRPr lang="ru-RU" sz="2000" dirty="0"/>
          </a:p>
          <a:p>
            <a:r>
              <a:rPr lang="ru-RU" sz="1600" b="1" dirty="0" smtClean="0"/>
              <a:t>РЕБЕНОК: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эгоцентризм;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пассивность;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несамостоятельность;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социальная и психическая незрелость.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893904" y="1309376"/>
            <a:ext cx="10404192" cy="61555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 smtClean="0">
                <a:solidFill>
                  <a:srgbClr val="7030A0"/>
                </a:solidFill>
              </a:rPr>
              <a:t>Проблемы социализации </a:t>
            </a:r>
            <a:r>
              <a:rPr lang="ru-RU" sz="3400" b="1" dirty="0">
                <a:solidFill>
                  <a:srgbClr val="7030A0"/>
                </a:solidFill>
              </a:rPr>
              <a:t>ребенка с </a:t>
            </a:r>
            <a:r>
              <a:rPr lang="ru-RU" sz="3400" b="1" dirty="0" smtClean="0">
                <a:solidFill>
                  <a:srgbClr val="7030A0"/>
                </a:solidFill>
              </a:rPr>
              <a:t>ОВЗ</a:t>
            </a:r>
          </a:p>
        </p:txBody>
      </p:sp>
      <p:pic>
        <p:nvPicPr>
          <p:cNvPr id="7" name="Picture 3" descr="C:\Users\Таня\Desktop\СЕНТЯБРЬ\Коммуникативные навыки\cartoon-people-with-colores-speech-bubbles_23-2147529518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1F3F2"/>
              </a:clrFrom>
              <a:clrTo>
                <a:srgbClr val="F1F3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75" b="13499"/>
          <a:stretch/>
        </p:blipFill>
        <p:spPr bwMode="auto">
          <a:xfrm>
            <a:off x="9473793" y="4829670"/>
            <a:ext cx="1782871" cy="141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Таня\Desktop\СЕНТЯБРЬ\Коммуникативные навыки\happy-children-with-toys_23-2147508881.jp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31" t="2725" b="46774"/>
          <a:stretch/>
        </p:blipFill>
        <p:spPr bwMode="auto">
          <a:xfrm>
            <a:off x="1765738" y="2779909"/>
            <a:ext cx="2538248" cy="301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9535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5445455" y="3035147"/>
            <a:ext cx="7014950" cy="16312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 smtClean="0"/>
              <a:t>«Рентные </a:t>
            </a:r>
            <a:r>
              <a:rPr lang="ru-RU" sz="2000" b="1" dirty="0"/>
              <a:t>установки</a:t>
            </a:r>
            <a:r>
              <a:rPr lang="ru-RU" sz="2000" b="1" dirty="0" smtClean="0"/>
              <a:t>»: </a:t>
            </a:r>
          </a:p>
          <a:p>
            <a:endParaRPr lang="ru-RU" sz="2000" b="1" dirty="0" smtClean="0"/>
          </a:p>
          <a:p>
            <a:r>
              <a:rPr lang="ru-RU" sz="2000" dirty="0" smtClean="0"/>
              <a:t>требование </a:t>
            </a:r>
            <a:r>
              <a:rPr lang="ru-RU" sz="2000" dirty="0"/>
              <a:t>от врачей утяжелить диагноз их ребенку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 </a:t>
            </a:r>
            <a:r>
              <a:rPr lang="ru-RU" sz="2000" dirty="0"/>
              <a:t>целях повышения материальной поддержки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со </a:t>
            </a:r>
            <a:r>
              <a:rPr lang="ru-RU" sz="2000" dirty="0"/>
              <a:t>стороны государства.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3904" y="1309376"/>
            <a:ext cx="10404192" cy="61555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 smtClean="0">
                <a:solidFill>
                  <a:srgbClr val="7030A0"/>
                </a:solidFill>
              </a:rPr>
              <a:t>Общие черты родителей </a:t>
            </a:r>
            <a:r>
              <a:rPr lang="ru-RU" sz="3400" b="1" dirty="0">
                <a:solidFill>
                  <a:srgbClr val="7030A0"/>
                </a:solidFill>
              </a:rPr>
              <a:t>ребенка с </a:t>
            </a:r>
            <a:r>
              <a:rPr lang="ru-RU" sz="3400" b="1" dirty="0" smtClean="0">
                <a:solidFill>
                  <a:srgbClr val="7030A0"/>
                </a:solidFill>
              </a:rPr>
              <a:t>ОВЗ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127024" y="2578218"/>
            <a:ext cx="3857403" cy="1325040"/>
            <a:chOff x="1127024" y="2578218"/>
            <a:chExt cx="3857403" cy="1325040"/>
          </a:xfrm>
        </p:grpSpPr>
        <p:pic>
          <p:nvPicPr>
            <p:cNvPr id="6" name="Picture 2" descr="C:\Users\Таня\Desktop\ОКТЯБРЬ\Школьная оценка\53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94" t="5344" r="47070" b="78602"/>
            <a:stretch/>
          </p:blipFill>
          <p:spPr bwMode="auto">
            <a:xfrm>
              <a:off x="1127024" y="2578218"/>
              <a:ext cx="3857403" cy="13250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Прямоугольник 6"/>
            <p:cNvSpPr/>
            <p:nvPr/>
          </p:nvSpPr>
          <p:spPr>
            <a:xfrm>
              <a:off x="1721016" y="2696751"/>
              <a:ext cx="2611612" cy="584775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/>
            <a:p>
              <a:pPr algn="ctr"/>
              <a:r>
                <a:rPr lang="ru-RU" sz="1600" b="1" dirty="0" smtClean="0"/>
                <a:t>Дети </a:t>
              </a:r>
              <a:br>
                <a:rPr lang="ru-RU" sz="1600" b="1" dirty="0" smtClean="0"/>
              </a:br>
              <a:r>
                <a:rPr lang="ru-RU" sz="1600" b="1" dirty="0" smtClean="0"/>
                <a:t>с </a:t>
              </a:r>
              <a:r>
                <a:rPr lang="ru-RU" sz="1600" b="1" dirty="0"/>
                <a:t>умственной отсталостью</a:t>
              </a:r>
            </a:p>
          </p:txBody>
        </p:sp>
      </p:grpSp>
      <p:pic>
        <p:nvPicPr>
          <p:cNvPr id="23554" name="Picture 2" descr="C:\Users\Таня\Desktop\НОЯБРЬ\Родители ОВЗ\cute-cartoon-family-mom-and-dad-vector-characters-family-in-casual-clothes-father-and-mother-with_53562-1848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069" y="3476852"/>
            <a:ext cx="27432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E:\++++05 05 РАБОЧИЙ СТОЛ\ПРЕЗЕНТАЦИИ МИНСК\Полушария\brain-logo-template_15146-23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2829" y="4947491"/>
            <a:ext cx="1351418" cy="135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089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5284787" y="3162907"/>
            <a:ext cx="6002767" cy="22467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 smtClean="0"/>
              <a:t>Модели построения межличностных отношений </a:t>
            </a:r>
            <a:br>
              <a:rPr lang="ru-RU" sz="2000" b="1" dirty="0" smtClean="0"/>
            </a:br>
            <a:r>
              <a:rPr lang="ru-RU" sz="2000" b="1" dirty="0" smtClean="0"/>
              <a:t>в семье:</a:t>
            </a:r>
            <a:endParaRPr lang="ru-RU" sz="2000" b="1" dirty="0"/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2000" dirty="0"/>
              <a:t>доминирование авторитарной гиперсоциализации детей;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2000" dirty="0"/>
              <a:t>приписывание родителями своему ребенку личной и социальной несостоятельности.</a:t>
            </a:r>
          </a:p>
          <a:p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893904" y="1309376"/>
            <a:ext cx="10404192" cy="61555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 smtClean="0">
                <a:solidFill>
                  <a:srgbClr val="7030A0"/>
                </a:solidFill>
              </a:rPr>
              <a:t>Общие черты родителей </a:t>
            </a:r>
            <a:r>
              <a:rPr lang="ru-RU" sz="3400" b="1" dirty="0">
                <a:solidFill>
                  <a:srgbClr val="7030A0"/>
                </a:solidFill>
              </a:rPr>
              <a:t>ребенка с </a:t>
            </a:r>
            <a:r>
              <a:rPr lang="ru-RU" sz="3400" b="1" dirty="0" smtClean="0">
                <a:solidFill>
                  <a:srgbClr val="7030A0"/>
                </a:solidFill>
              </a:rPr>
              <a:t>ОВЗ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127024" y="2578218"/>
            <a:ext cx="3857403" cy="1325040"/>
            <a:chOff x="1127024" y="2578218"/>
            <a:chExt cx="3857403" cy="1325040"/>
          </a:xfrm>
        </p:grpSpPr>
        <p:pic>
          <p:nvPicPr>
            <p:cNvPr id="6" name="Picture 2" descr="C:\Users\Таня\Desktop\ОКТЯБРЬ\Школьная оценка\53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94" t="5344" r="47070" b="78602"/>
            <a:stretch/>
          </p:blipFill>
          <p:spPr bwMode="auto">
            <a:xfrm>
              <a:off x="1127024" y="2578218"/>
              <a:ext cx="3857403" cy="13250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Прямоугольник 6"/>
            <p:cNvSpPr/>
            <p:nvPr/>
          </p:nvSpPr>
          <p:spPr>
            <a:xfrm>
              <a:off x="1664911" y="2696751"/>
              <a:ext cx="2723823" cy="584775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/>
            <a:p>
              <a:pPr algn="ctr"/>
              <a:r>
                <a:rPr lang="ru-RU" sz="1600" b="1" dirty="0" smtClean="0"/>
                <a:t>Дети с интеллектуальными </a:t>
              </a:r>
              <a:br>
                <a:rPr lang="ru-RU" sz="1600" b="1" dirty="0" smtClean="0"/>
              </a:br>
              <a:r>
                <a:rPr lang="ru-RU" sz="1600" b="1" dirty="0" smtClean="0"/>
                <a:t>нарушениями</a:t>
              </a:r>
              <a:endParaRPr lang="ru-RU" sz="1600" b="1" dirty="0"/>
            </a:p>
          </p:txBody>
        </p:sp>
      </p:grpSp>
      <p:pic>
        <p:nvPicPr>
          <p:cNvPr id="9" name="Picture 2" descr="C:\Users\Таня\Desktop\НОЯБРЬ\Родители ОВЗ\cute-cartoon-family-mom-and-dad-vector-characters-family-in-casual-clothes-father-and-mother-with_53562-1848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069" y="3476852"/>
            <a:ext cx="27432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Таня\Desktop\НОЯБРЬ\Родители ОВЗ\brain-creative-symbol-collections_7095-301.jpg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66" r="66382" b="69293"/>
          <a:stretch/>
        </p:blipFill>
        <p:spPr bwMode="auto">
          <a:xfrm>
            <a:off x="9772783" y="5297213"/>
            <a:ext cx="1747376" cy="1130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0425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5445455" y="3035147"/>
            <a:ext cx="7014950" cy="22467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000" dirty="0" smtClean="0"/>
              <a:t>неблагоприятные психолого-педагогические </a:t>
            </a:r>
            <a:br>
              <a:rPr lang="ru-RU" sz="2000" dirty="0" smtClean="0"/>
            </a:br>
            <a:r>
              <a:rPr lang="ru-RU" sz="2000" dirty="0" smtClean="0"/>
              <a:t>и социальные условия в семье;</a:t>
            </a:r>
          </a:p>
          <a:p>
            <a:pPr marL="285750" indent="-285750">
              <a:buFont typeface="Wingdings" pitchFamily="2" charset="2"/>
              <a:buChar char="ü"/>
            </a:pPr>
            <a:endParaRPr lang="ru-RU" sz="1000" dirty="0" smtClean="0"/>
          </a:p>
          <a:p>
            <a:pPr marL="285750" indent="-285750">
              <a:buFont typeface="Wingdings" pitchFamily="2" charset="2"/>
              <a:buChar char="ü"/>
            </a:pPr>
            <a:r>
              <a:rPr lang="ru-RU" sz="2000" dirty="0" smtClean="0"/>
              <a:t>низкая компетентность </a:t>
            </a:r>
            <a:r>
              <a:rPr lang="ru-RU" sz="2000" dirty="0"/>
              <a:t>в вопросах </a:t>
            </a:r>
            <a:r>
              <a:rPr lang="ru-RU" sz="2000" dirty="0" smtClean="0"/>
              <a:t>развития</a:t>
            </a:r>
            <a:br>
              <a:rPr lang="ru-RU" sz="2000" dirty="0" smtClean="0"/>
            </a:br>
            <a:r>
              <a:rPr lang="ru-RU" sz="2000" dirty="0" smtClean="0"/>
              <a:t>и </a:t>
            </a:r>
            <a:r>
              <a:rPr lang="ru-RU" sz="2000" dirty="0"/>
              <a:t>воспитания </a:t>
            </a:r>
            <a:r>
              <a:rPr lang="ru-RU" sz="2000" dirty="0" smtClean="0"/>
              <a:t>детей;</a:t>
            </a:r>
          </a:p>
          <a:p>
            <a:pPr marL="285750" indent="-285750">
              <a:buFont typeface="Wingdings" pitchFamily="2" charset="2"/>
              <a:buChar char="ü"/>
            </a:pPr>
            <a:endParaRPr lang="ru-RU" sz="1000" dirty="0" smtClean="0"/>
          </a:p>
          <a:p>
            <a:pPr marL="285750" indent="-285750">
              <a:buFont typeface="Wingdings" pitchFamily="2" charset="2"/>
              <a:buChar char="ü"/>
            </a:pPr>
            <a:r>
              <a:rPr lang="ru-RU" sz="2000" dirty="0" smtClean="0"/>
              <a:t>жестокое обращение с детьми</a:t>
            </a:r>
            <a:r>
              <a:rPr lang="ru-RU" sz="2000" dirty="0"/>
              <a:t>.</a:t>
            </a:r>
          </a:p>
          <a:p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893904" y="1309376"/>
            <a:ext cx="10404192" cy="61555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 smtClean="0">
                <a:solidFill>
                  <a:srgbClr val="7030A0"/>
                </a:solidFill>
              </a:rPr>
              <a:t>Общие черты родителей </a:t>
            </a:r>
            <a:r>
              <a:rPr lang="ru-RU" sz="3400" b="1" dirty="0">
                <a:solidFill>
                  <a:srgbClr val="7030A0"/>
                </a:solidFill>
              </a:rPr>
              <a:t>ребенка с </a:t>
            </a:r>
            <a:r>
              <a:rPr lang="ru-RU" sz="3400" b="1" dirty="0" smtClean="0">
                <a:solidFill>
                  <a:srgbClr val="7030A0"/>
                </a:solidFill>
              </a:rPr>
              <a:t>ОВЗ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127024" y="2578218"/>
            <a:ext cx="3857403" cy="1325040"/>
            <a:chOff x="1127024" y="2578218"/>
            <a:chExt cx="3857403" cy="1325040"/>
          </a:xfrm>
        </p:grpSpPr>
        <p:pic>
          <p:nvPicPr>
            <p:cNvPr id="6" name="Picture 2" descr="C:\Users\Таня\Desktop\ОКТЯБРЬ\Школьная оценка\53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94" t="5344" r="47070" b="78602"/>
            <a:stretch/>
          </p:blipFill>
          <p:spPr bwMode="auto">
            <a:xfrm>
              <a:off x="1127024" y="2578218"/>
              <a:ext cx="3857403" cy="13250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Прямоугольник 6"/>
            <p:cNvSpPr/>
            <p:nvPr/>
          </p:nvSpPr>
          <p:spPr>
            <a:xfrm>
              <a:off x="1830822" y="2696751"/>
              <a:ext cx="2392001" cy="584775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/>
            <a:p>
              <a:pPr algn="ctr"/>
              <a:r>
                <a:rPr lang="ru-RU" sz="1600" b="1" dirty="0" smtClean="0"/>
                <a:t>Дети </a:t>
              </a:r>
              <a:r>
                <a:rPr lang="ru-RU" sz="1600" b="1" dirty="0"/>
                <a:t>с </a:t>
              </a:r>
              <a:r>
                <a:rPr lang="ru-RU" sz="1600" b="1" dirty="0" smtClean="0"/>
                <a:t>задержкой</a:t>
              </a:r>
            </a:p>
            <a:p>
              <a:pPr algn="ctr"/>
              <a:r>
                <a:rPr lang="ru-RU" sz="1600" b="1" dirty="0" smtClean="0"/>
                <a:t> </a:t>
              </a:r>
              <a:r>
                <a:rPr lang="ru-RU" sz="1600" b="1" dirty="0"/>
                <a:t>психического развития</a:t>
              </a:r>
            </a:p>
          </p:txBody>
        </p:sp>
      </p:grpSp>
      <p:pic>
        <p:nvPicPr>
          <p:cNvPr id="9" name="Picture 2" descr="C:\Users\Таня\Desktop\НОЯБРЬ\Родители ОВЗ\cute-cartoon-family-mom-and-dad-vector-characters-family-in-casual-clothes-father-and-mother-with_53562-1848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069" y="3476852"/>
            <a:ext cx="27432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78" name="Picture 2" descr="C:\Users\Таня\Desktop\НОЯБРЬ\Родители ОВЗ\brain-creative-symbol-collections_7095-301.jpg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82" t="9759" b="68500"/>
          <a:stretch/>
        </p:blipFill>
        <p:spPr bwMode="auto">
          <a:xfrm>
            <a:off x="9749127" y="5281915"/>
            <a:ext cx="1771031" cy="1145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3703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5445455" y="2989138"/>
            <a:ext cx="7014950" cy="2862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 smtClean="0"/>
              <a:t>Группы родителей: 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/>
              <a:t>родители </a:t>
            </a:r>
            <a:r>
              <a:rPr lang="ru-RU" sz="2000" dirty="0"/>
              <a:t>с нормальным </a:t>
            </a:r>
            <a:r>
              <a:rPr lang="ru-RU" sz="2000" dirty="0" smtClean="0"/>
              <a:t>слухом; 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/>
              <a:t>родители</a:t>
            </a:r>
            <a:r>
              <a:rPr lang="ru-RU" sz="2000" dirty="0"/>
              <a:t>, </a:t>
            </a:r>
            <a:r>
              <a:rPr lang="ru-RU" sz="2000" dirty="0" smtClean="0"/>
              <a:t>имеющие нарушение </a:t>
            </a:r>
            <a:r>
              <a:rPr lang="ru-RU" sz="2000" dirty="0"/>
              <a:t>слуха. </a:t>
            </a:r>
            <a:endParaRPr lang="ru-RU" sz="2000" dirty="0" smtClean="0"/>
          </a:p>
          <a:p>
            <a:pPr marL="342900" indent="-342900">
              <a:buFont typeface="Wingdings" pitchFamily="2" charset="2"/>
              <a:buChar char="ü"/>
            </a:pPr>
            <a:endParaRPr lang="ru-RU" sz="2000" dirty="0"/>
          </a:p>
          <a:p>
            <a:r>
              <a:rPr lang="ru-RU" sz="2000" b="1" dirty="0"/>
              <a:t>О</a:t>
            </a:r>
            <a:r>
              <a:rPr lang="ru-RU" sz="2000" b="1" dirty="0" smtClean="0"/>
              <a:t>тношение родителей к ребенку: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/>
              <a:t>безразличие; 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/>
              <a:t>гиперопека;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/>
              <a:t>полное принятие особенностей.</a:t>
            </a:r>
          </a:p>
          <a:p>
            <a:pPr marL="342900" indent="-342900">
              <a:buFont typeface="Wingdings" pitchFamily="2" charset="2"/>
              <a:buChar char="ü"/>
            </a:pP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893904" y="1309376"/>
            <a:ext cx="10404192" cy="61555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 smtClean="0">
                <a:solidFill>
                  <a:srgbClr val="7030A0"/>
                </a:solidFill>
              </a:rPr>
              <a:t>Общие черты родителей </a:t>
            </a:r>
            <a:r>
              <a:rPr lang="ru-RU" sz="3400" b="1" dirty="0">
                <a:solidFill>
                  <a:srgbClr val="7030A0"/>
                </a:solidFill>
              </a:rPr>
              <a:t>ребенка с </a:t>
            </a:r>
            <a:r>
              <a:rPr lang="ru-RU" sz="3400" b="1" dirty="0" smtClean="0">
                <a:solidFill>
                  <a:srgbClr val="7030A0"/>
                </a:solidFill>
              </a:rPr>
              <a:t>ОВЗ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127024" y="2578218"/>
            <a:ext cx="3857403" cy="1325040"/>
            <a:chOff x="1127024" y="2578218"/>
            <a:chExt cx="3857403" cy="1325040"/>
          </a:xfrm>
        </p:grpSpPr>
        <p:pic>
          <p:nvPicPr>
            <p:cNvPr id="6" name="Picture 2" descr="C:\Users\Таня\Desktop\ОКТЯБРЬ\Школьная оценка\53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94" t="5344" r="47070" b="78602"/>
            <a:stretch/>
          </p:blipFill>
          <p:spPr bwMode="auto">
            <a:xfrm>
              <a:off x="1127024" y="2578218"/>
              <a:ext cx="3857403" cy="13250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Прямоугольник 6"/>
            <p:cNvSpPr/>
            <p:nvPr/>
          </p:nvSpPr>
          <p:spPr>
            <a:xfrm>
              <a:off x="1962268" y="2696751"/>
              <a:ext cx="2129109" cy="584775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/>
            <a:p>
              <a:pPr algn="ctr"/>
              <a:r>
                <a:rPr lang="ru-RU" sz="1600" b="1" dirty="0" smtClean="0"/>
                <a:t>Дети </a:t>
              </a:r>
              <a:r>
                <a:rPr lang="ru-RU" sz="1600" b="1" dirty="0"/>
                <a:t>с </a:t>
              </a:r>
              <a:r>
                <a:rPr lang="ru-RU" sz="1600" b="1" dirty="0" smtClean="0"/>
                <a:t>нарушениями</a:t>
              </a:r>
              <a:br>
                <a:rPr lang="ru-RU" sz="1600" b="1" dirty="0" smtClean="0"/>
              </a:br>
              <a:r>
                <a:rPr lang="ru-RU" sz="1600" b="1" dirty="0" smtClean="0"/>
                <a:t>слуховой </a:t>
              </a:r>
              <a:r>
                <a:rPr lang="ru-RU" sz="1600" b="1" dirty="0"/>
                <a:t>функции</a:t>
              </a:r>
            </a:p>
          </p:txBody>
        </p:sp>
      </p:grpSp>
      <p:pic>
        <p:nvPicPr>
          <p:cNvPr id="9" name="Picture 2" descr="C:\Users\Таня\Desktop\НОЯБРЬ\Родители ОВЗ\cute-cartoon-family-mom-and-dad-vector-characters-family-in-casual-clothes-father-and-mother-with_53562-1848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069" y="3476852"/>
            <a:ext cx="27432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3979" y="5277266"/>
            <a:ext cx="551463" cy="919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6594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5445455" y="3007851"/>
            <a:ext cx="5964073" cy="2862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 smtClean="0"/>
              <a:t>Рождение слепого ребенка у слабовидящих </a:t>
            </a:r>
            <a:r>
              <a:rPr lang="ru-RU" sz="2000" b="1" dirty="0"/>
              <a:t>или незрячих </a:t>
            </a:r>
            <a:r>
              <a:rPr lang="ru-RU" sz="2000" b="1" dirty="0" smtClean="0"/>
              <a:t>родителей:</a:t>
            </a:r>
          </a:p>
          <a:p>
            <a:r>
              <a:rPr lang="ru-RU" sz="2000" dirty="0"/>
              <a:t>а</a:t>
            </a:r>
            <a:r>
              <a:rPr lang="ru-RU" sz="2000" dirty="0" smtClean="0"/>
              <a:t>декватное восприятие ситуации.</a:t>
            </a:r>
          </a:p>
          <a:p>
            <a:endParaRPr lang="ru-RU" sz="2000" dirty="0"/>
          </a:p>
          <a:p>
            <a:r>
              <a:rPr lang="ru-RU" sz="2000" b="1" dirty="0"/>
              <a:t>Рождение слепого ребенка </a:t>
            </a:r>
            <a:r>
              <a:rPr lang="ru-RU" sz="2000" b="1" dirty="0" smtClean="0"/>
              <a:t>в </a:t>
            </a:r>
            <a:r>
              <a:rPr lang="ru-RU" sz="2000" b="1" dirty="0"/>
              <a:t>нормальной </a:t>
            </a:r>
            <a:r>
              <a:rPr lang="ru-RU" sz="2000" b="1" dirty="0" smtClean="0"/>
              <a:t>семье: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/>
              <a:t>деформация </a:t>
            </a:r>
            <a:r>
              <a:rPr lang="ru-RU" sz="2000" dirty="0"/>
              <a:t>родительско-детских </a:t>
            </a:r>
            <a:r>
              <a:rPr lang="ru-RU" sz="2000" dirty="0" smtClean="0"/>
              <a:t>взаимоотношений; </a:t>
            </a:r>
            <a:endParaRPr lang="ru-RU" sz="2000" dirty="0"/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/>
              <a:t>затруднение социализации </a:t>
            </a:r>
            <a:r>
              <a:rPr lang="ru-RU" sz="2000" dirty="0"/>
              <a:t>ребенка.</a:t>
            </a:r>
          </a:p>
          <a:p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893904" y="1309376"/>
            <a:ext cx="10404192" cy="61555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 smtClean="0">
                <a:solidFill>
                  <a:srgbClr val="7030A0"/>
                </a:solidFill>
              </a:rPr>
              <a:t>Общие черты родителей </a:t>
            </a:r>
            <a:r>
              <a:rPr lang="ru-RU" sz="3400" b="1" dirty="0">
                <a:solidFill>
                  <a:srgbClr val="7030A0"/>
                </a:solidFill>
              </a:rPr>
              <a:t>ребенка с </a:t>
            </a:r>
            <a:r>
              <a:rPr lang="ru-RU" sz="3400" b="1" dirty="0" smtClean="0">
                <a:solidFill>
                  <a:srgbClr val="7030A0"/>
                </a:solidFill>
              </a:rPr>
              <a:t>ОВЗ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127024" y="2578218"/>
            <a:ext cx="3857403" cy="1325040"/>
            <a:chOff x="1127024" y="2578218"/>
            <a:chExt cx="3857403" cy="1325040"/>
          </a:xfrm>
        </p:grpSpPr>
        <p:pic>
          <p:nvPicPr>
            <p:cNvPr id="6" name="Picture 2" descr="C:\Users\Таня\Desktop\ОКТЯБРЬ\Школьная оценка\53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94" t="5344" r="47070" b="78602"/>
            <a:stretch/>
          </p:blipFill>
          <p:spPr bwMode="auto">
            <a:xfrm>
              <a:off x="1127024" y="2578218"/>
              <a:ext cx="3857403" cy="13250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Прямоугольник 6"/>
            <p:cNvSpPr/>
            <p:nvPr/>
          </p:nvSpPr>
          <p:spPr>
            <a:xfrm>
              <a:off x="1962268" y="2696751"/>
              <a:ext cx="2129109" cy="584775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/>
            <a:p>
              <a:pPr algn="ctr"/>
              <a:r>
                <a:rPr lang="ru-RU" sz="1600" b="1" dirty="0" smtClean="0"/>
                <a:t>Дети </a:t>
              </a:r>
              <a:r>
                <a:rPr lang="ru-RU" sz="1600" b="1" dirty="0"/>
                <a:t>с </a:t>
              </a:r>
              <a:r>
                <a:rPr lang="ru-RU" sz="1600" b="1" dirty="0" smtClean="0"/>
                <a:t>нарушениями</a:t>
              </a:r>
              <a:br>
                <a:rPr lang="ru-RU" sz="1600" b="1" dirty="0" smtClean="0"/>
              </a:br>
              <a:r>
                <a:rPr lang="ru-RU" sz="1600" b="1" dirty="0" smtClean="0"/>
                <a:t>зрения</a:t>
              </a:r>
              <a:endParaRPr lang="ru-RU" sz="1600" b="1" dirty="0"/>
            </a:p>
          </p:txBody>
        </p:sp>
      </p:grpSp>
      <p:pic>
        <p:nvPicPr>
          <p:cNvPr id="9" name="Picture 2" descr="C:\Users\Таня\Desktop\НОЯБРЬ\Родители ОВЗ\cute-cartoon-family-mom-and-dad-vector-characters-family-in-casual-clothes-father-and-mother-with_53562-1848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069" y="3476852"/>
            <a:ext cx="27432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Таня\Desktop\НОЯБРЬ\Принципы педагогического взаимодействия\decorative-cyber-robot-digital-look-vision-optic-eyes-set-isolated-vector-illustration_1284-2329.jpg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3" t="8093" r="53886" b="60315"/>
          <a:stretch/>
        </p:blipFill>
        <p:spPr bwMode="auto">
          <a:xfrm>
            <a:off x="10365229" y="5336275"/>
            <a:ext cx="1042387" cy="73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5885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5177050" y="2814635"/>
            <a:ext cx="5973171" cy="3139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/>
              <a:t>О</a:t>
            </a:r>
            <a:r>
              <a:rPr lang="ru-RU" b="1" dirty="0" smtClean="0"/>
              <a:t>тсутствие </a:t>
            </a:r>
            <a:r>
              <a:rPr lang="ru-RU" b="1" dirty="0"/>
              <a:t>возможности </a:t>
            </a:r>
            <a:r>
              <a:rPr lang="ru-RU" b="1" dirty="0" smtClean="0"/>
              <a:t>у родителей поместить </a:t>
            </a:r>
            <a:r>
              <a:rPr lang="ru-RU" b="1" dirty="0"/>
              <a:t>своего ребенка </a:t>
            </a:r>
            <a:r>
              <a:rPr lang="ru-RU" b="1" dirty="0" smtClean="0"/>
              <a:t>в </a:t>
            </a:r>
            <a:r>
              <a:rPr lang="ru-RU" b="1" dirty="0"/>
              <a:t>специальные образовательные учреждения. </a:t>
            </a:r>
          </a:p>
          <a:p>
            <a:endParaRPr lang="ru-RU" b="1" dirty="0" smtClean="0"/>
          </a:p>
          <a:p>
            <a:r>
              <a:rPr lang="ru-RU" b="1" dirty="0"/>
              <a:t>Т</a:t>
            </a:r>
            <a:r>
              <a:rPr lang="ru-RU" b="1" dirty="0" smtClean="0"/>
              <a:t>ипы </a:t>
            </a:r>
            <a:r>
              <a:rPr lang="ru-RU" b="1" dirty="0"/>
              <a:t>неадекватного материнского </a:t>
            </a:r>
            <a:r>
              <a:rPr lang="ru-RU" b="1" dirty="0" smtClean="0"/>
              <a:t>поведения: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слишком эмоциональная зависимость </a:t>
            </a:r>
            <a:r>
              <a:rPr lang="ru-RU" dirty="0"/>
              <a:t>от ребенка, </a:t>
            </a:r>
            <a:r>
              <a:rPr lang="ru-RU" dirty="0" smtClean="0"/>
              <a:t>подавление ребенка своей </a:t>
            </a:r>
            <a:r>
              <a:rPr lang="ru-RU" dirty="0"/>
              <a:t>неадекватной аффектацией;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dirty="0"/>
              <a:t>периодическое, часто внезапное, отвержение своего </a:t>
            </a:r>
            <a:r>
              <a:rPr lang="ru-RU" dirty="0" smtClean="0"/>
              <a:t>ребенка;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dirty="0" smtClean="0"/>
              <a:t>подверженность </a:t>
            </a:r>
            <a:r>
              <a:rPr lang="ru-RU" dirty="0"/>
              <a:t>депрессивному состоянию;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dirty="0" smtClean="0"/>
              <a:t>полное отвержение ребенка, равнодушие </a:t>
            </a:r>
            <a:r>
              <a:rPr lang="ru-RU" dirty="0"/>
              <a:t>к судьбе </a:t>
            </a:r>
            <a:r>
              <a:rPr lang="ru-RU" dirty="0" smtClean="0"/>
              <a:t>ребенка, отсутствие проявления эмоций</a:t>
            </a:r>
            <a:r>
              <a:rPr lang="ru-RU" dirty="0"/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3904" y="1309376"/>
            <a:ext cx="10404192" cy="61555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 smtClean="0">
                <a:solidFill>
                  <a:srgbClr val="7030A0"/>
                </a:solidFill>
              </a:rPr>
              <a:t>Общие черты родителей </a:t>
            </a:r>
            <a:r>
              <a:rPr lang="ru-RU" sz="3400" b="1" dirty="0">
                <a:solidFill>
                  <a:srgbClr val="7030A0"/>
                </a:solidFill>
              </a:rPr>
              <a:t>ребенка с </a:t>
            </a:r>
            <a:r>
              <a:rPr lang="ru-RU" sz="3400" b="1" dirty="0" smtClean="0">
                <a:solidFill>
                  <a:srgbClr val="7030A0"/>
                </a:solidFill>
              </a:rPr>
              <a:t>ОВЗ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127024" y="2578218"/>
            <a:ext cx="3857403" cy="1325040"/>
            <a:chOff x="1127024" y="2578218"/>
            <a:chExt cx="3857403" cy="1325040"/>
          </a:xfrm>
        </p:grpSpPr>
        <p:pic>
          <p:nvPicPr>
            <p:cNvPr id="6" name="Picture 2" descr="C:\Users\Таня\Desktop\ОКТЯБРЬ\Школьная оценка\53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94" t="5344" r="47070" b="78602"/>
            <a:stretch/>
          </p:blipFill>
          <p:spPr bwMode="auto">
            <a:xfrm>
              <a:off x="1127024" y="2578218"/>
              <a:ext cx="3857403" cy="13250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Прямоугольник 6"/>
            <p:cNvSpPr/>
            <p:nvPr/>
          </p:nvSpPr>
          <p:spPr>
            <a:xfrm>
              <a:off x="2218748" y="2819861"/>
              <a:ext cx="1616148" cy="338554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/>
            <a:p>
              <a:pPr algn="ctr"/>
              <a:r>
                <a:rPr lang="ru-RU" sz="1600" b="1" dirty="0" smtClean="0"/>
                <a:t>Аутичные дети </a:t>
              </a:r>
              <a:endParaRPr lang="ru-RU" sz="1600" b="1" dirty="0"/>
            </a:p>
          </p:txBody>
        </p:sp>
      </p:grpSp>
      <p:pic>
        <p:nvPicPr>
          <p:cNvPr id="9" name="Picture 2" descr="C:\Users\Таня\Desktop\НОЯБРЬ\Родители ОВЗ\cute-cartoon-family-mom-and-dad-vector-characters-family-in-casual-clothes-father-and-mother-with_53562-1848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069" y="3476852"/>
            <a:ext cx="27432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E:\++++05 05 РАБОЧИЙ СТОЛ\ПРЕЗЕНТАЦИИ МИНСК\Полушария\neural-networks-human-brain-logo-icon_7280-954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9" t="13268" r="17677" b="38784"/>
          <a:stretch/>
        </p:blipFill>
        <p:spPr bwMode="auto">
          <a:xfrm>
            <a:off x="10254437" y="5446369"/>
            <a:ext cx="1168740" cy="858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9663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5227087" y="3035147"/>
            <a:ext cx="5964073" cy="19389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/>
              <a:t>напряженность в отношениях между родителями;</a:t>
            </a:r>
          </a:p>
          <a:p>
            <a:pPr marL="342900" indent="-342900">
              <a:buFont typeface="Wingdings" pitchFamily="2" charset="2"/>
              <a:buChar char="ü"/>
            </a:pPr>
            <a:endParaRPr lang="ru-RU" sz="1000" dirty="0" smtClean="0"/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/>
              <a:t>неудовлетворенность родителей собой </a:t>
            </a:r>
            <a:r>
              <a:rPr lang="ru-RU" sz="2000" dirty="0"/>
              <a:t>и супружеской </a:t>
            </a:r>
            <a:r>
              <a:rPr lang="ru-RU" sz="2000" dirty="0" smtClean="0"/>
              <a:t>жизнью;</a:t>
            </a:r>
          </a:p>
          <a:p>
            <a:pPr marL="342900" indent="-342900">
              <a:buFont typeface="Wingdings" pitchFamily="2" charset="2"/>
              <a:buChar char="ü"/>
            </a:pPr>
            <a:endParaRPr lang="ru-RU" sz="1000" dirty="0" smtClean="0"/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/>
              <a:t>невозможность </a:t>
            </a:r>
            <a:r>
              <a:rPr lang="ru-RU" sz="2000" dirty="0"/>
              <a:t>наладить адекватный контакт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с </a:t>
            </a:r>
            <a:r>
              <a:rPr lang="ru-RU" sz="2000" dirty="0"/>
              <a:t>ребенком.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3904" y="1309376"/>
            <a:ext cx="10404192" cy="61555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 smtClean="0">
                <a:solidFill>
                  <a:srgbClr val="7030A0"/>
                </a:solidFill>
              </a:rPr>
              <a:t>Общие черты родителей </a:t>
            </a:r>
            <a:r>
              <a:rPr lang="ru-RU" sz="3400" b="1" dirty="0">
                <a:solidFill>
                  <a:srgbClr val="7030A0"/>
                </a:solidFill>
              </a:rPr>
              <a:t>ребенка с </a:t>
            </a:r>
            <a:r>
              <a:rPr lang="ru-RU" sz="3400" b="1" dirty="0" smtClean="0">
                <a:solidFill>
                  <a:srgbClr val="7030A0"/>
                </a:solidFill>
              </a:rPr>
              <a:t>ОВЗ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127024" y="2578218"/>
            <a:ext cx="3857403" cy="1325040"/>
            <a:chOff x="1127024" y="2578218"/>
            <a:chExt cx="3857403" cy="1325040"/>
          </a:xfrm>
        </p:grpSpPr>
        <p:pic>
          <p:nvPicPr>
            <p:cNvPr id="6" name="Picture 2" descr="C:\Users\Таня\Desktop\ОКТЯБРЬ\Школьная оценка\53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94" t="5344" r="47070" b="78602"/>
            <a:stretch/>
          </p:blipFill>
          <p:spPr bwMode="auto">
            <a:xfrm>
              <a:off x="1127024" y="2578218"/>
              <a:ext cx="3857403" cy="13250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Прямоугольник 6"/>
            <p:cNvSpPr/>
            <p:nvPr/>
          </p:nvSpPr>
          <p:spPr>
            <a:xfrm>
              <a:off x="2115355" y="2696751"/>
              <a:ext cx="1822935" cy="584775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/>
            <a:p>
              <a:pPr algn="ctr"/>
              <a:r>
                <a:rPr lang="ru-RU" sz="1600" b="1" dirty="0" smtClean="0"/>
                <a:t>Дети с</a:t>
              </a:r>
            </a:p>
            <a:p>
              <a:pPr algn="ctr"/>
              <a:r>
                <a:rPr lang="ru-RU" sz="1600" b="1" dirty="0" smtClean="0"/>
                <a:t>синдромом </a:t>
              </a:r>
              <a:r>
                <a:rPr lang="ru-RU" sz="1600" b="1" dirty="0"/>
                <a:t>Дауна</a:t>
              </a:r>
            </a:p>
          </p:txBody>
        </p:sp>
      </p:grpSp>
      <p:pic>
        <p:nvPicPr>
          <p:cNvPr id="9" name="Picture 2" descr="C:\Users\Таня\Desktop\НОЯБРЬ\Родители ОВЗ\cute-cartoon-family-mom-and-dad-vector-characters-family-in-casual-clothes-father-and-mother-with_53562-1848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069" y="3476852"/>
            <a:ext cx="27432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Таня\Desktop\НОЯБРЬ\Родители ОВЗ\brain-creative-symbol-collections_7095-301.jpg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82" t="68889" b="9370"/>
          <a:stretch/>
        </p:blipFill>
        <p:spPr bwMode="auto">
          <a:xfrm>
            <a:off x="9892920" y="5111121"/>
            <a:ext cx="1722999" cy="111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8661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5445455" y="3035147"/>
            <a:ext cx="5732061" cy="1169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/>
              <a:t>возникновение трудностей </a:t>
            </a:r>
            <a:r>
              <a:rPr lang="ru-RU" sz="2000" dirty="0"/>
              <a:t>с коммуникативным </a:t>
            </a:r>
            <a:r>
              <a:rPr lang="ru-RU" sz="2000" dirty="0" smtClean="0"/>
              <a:t>поведением;</a:t>
            </a:r>
          </a:p>
          <a:p>
            <a:pPr marL="342900" indent="-342900">
              <a:buFont typeface="Wingdings" pitchFamily="2" charset="2"/>
              <a:buChar char="ü"/>
            </a:pPr>
            <a:endParaRPr lang="ru-RU" sz="1000" dirty="0" smtClean="0"/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/>
              <a:t>требование повышенного </a:t>
            </a:r>
            <a:r>
              <a:rPr lang="ru-RU" sz="2000" dirty="0"/>
              <a:t>внимания к ребенку.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3904" y="1309376"/>
            <a:ext cx="10404192" cy="61555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 smtClean="0">
                <a:solidFill>
                  <a:srgbClr val="7030A0"/>
                </a:solidFill>
              </a:rPr>
              <a:t>Общие черты родителей </a:t>
            </a:r>
            <a:r>
              <a:rPr lang="ru-RU" sz="3400" b="1" dirty="0">
                <a:solidFill>
                  <a:srgbClr val="7030A0"/>
                </a:solidFill>
              </a:rPr>
              <a:t>ребенка с </a:t>
            </a:r>
            <a:r>
              <a:rPr lang="ru-RU" sz="3400" b="1" dirty="0" smtClean="0">
                <a:solidFill>
                  <a:srgbClr val="7030A0"/>
                </a:solidFill>
              </a:rPr>
              <a:t>ОВЗ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127024" y="2578218"/>
            <a:ext cx="3857403" cy="1325040"/>
            <a:chOff x="1127024" y="2578218"/>
            <a:chExt cx="3857403" cy="1325040"/>
          </a:xfrm>
        </p:grpSpPr>
        <p:pic>
          <p:nvPicPr>
            <p:cNvPr id="6" name="Picture 2" descr="C:\Users\Таня\Desktop\ОКТЯБРЬ\Школьная оценка\53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94" t="5344" r="47070" b="78602"/>
            <a:stretch/>
          </p:blipFill>
          <p:spPr bwMode="auto">
            <a:xfrm>
              <a:off x="1127024" y="2578218"/>
              <a:ext cx="3857403" cy="13250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Прямоугольник 6"/>
            <p:cNvSpPr/>
            <p:nvPr/>
          </p:nvSpPr>
          <p:spPr>
            <a:xfrm>
              <a:off x="2003146" y="2696751"/>
              <a:ext cx="2047355" cy="584775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/>
            <a:p>
              <a:pPr algn="ctr"/>
              <a:r>
                <a:rPr lang="ru-RU" sz="1600" b="1" dirty="0"/>
                <a:t>Дети </a:t>
              </a:r>
              <a:r>
                <a:rPr lang="ru-RU" sz="1600" b="1" dirty="0" smtClean="0"/>
                <a:t>с синдром </a:t>
              </a:r>
              <a:br>
                <a:rPr lang="ru-RU" sz="1600" b="1" dirty="0" smtClean="0"/>
              </a:br>
              <a:r>
                <a:rPr lang="ru-RU" sz="1600" b="1" dirty="0" smtClean="0"/>
                <a:t>дефицита </a:t>
              </a:r>
              <a:r>
                <a:rPr lang="ru-RU" sz="1600" b="1" dirty="0"/>
                <a:t>внимания</a:t>
              </a:r>
            </a:p>
          </p:txBody>
        </p:sp>
      </p:grpSp>
      <p:pic>
        <p:nvPicPr>
          <p:cNvPr id="9" name="Picture 2" descr="C:\Users\Таня\Desktop\НОЯБРЬ\Родители ОВЗ\cute-cartoon-family-mom-and-dad-vector-characters-family-in-casual-clothes-father-and-mother-with_53562-1848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069" y="3476852"/>
            <a:ext cx="27432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Таня\Desktop\НОЯБРЬ\Принципы педагогического взаимодействия\colorful-psychology-logo-pack_23-2147589589.jpg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47" t="17927" r="18864" b="63378"/>
          <a:stretch/>
        </p:blipFill>
        <p:spPr bwMode="auto">
          <a:xfrm>
            <a:off x="10365229" y="5361269"/>
            <a:ext cx="1040303" cy="849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9402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Таня\Desktop\НОЯБРЬ\Родители ОВЗ\Без имени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829" y="1967320"/>
            <a:ext cx="3089748" cy="308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5459108" y="3090921"/>
            <a:ext cx="5828445" cy="25545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>
              <a:buFont typeface="Wingdings" pitchFamily="2" charset="2"/>
              <a:buChar char="ü"/>
            </a:pPr>
            <a:r>
              <a:rPr lang="ru-RU" sz="2000" dirty="0" smtClean="0"/>
              <a:t>выявление общего плана семьи</a:t>
            </a:r>
            <a:r>
              <a:rPr lang="ru-RU" sz="2000" dirty="0"/>
              <a:t>;</a:t>
            </a:r>
            <a:endParaRPr lang="ru-RU" sz="2000" dirty="0" smtClean="0"/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dirty="0" smtClean="0"/>
              <a:t>определение уровня </a:t>
            </a:r>
            <a:r>
              <a:rPr lang="ru-RU" sz="2000" dirty="0"/>
              <a:t>образования и </a:t>
            </a:r>
            <a:r>
              <a:rPr lang="ru-RU" sz="2000" dirty="0" smtClean="0"/>
              <a:t>возраста родителей; 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dirty="0"/>
              <a:t>определение </a:t>
            </a:r>
            <a:r>
              <a:rPr lang="ru-RU" sz="2000" dirty="0" smtClean="0"/>
              <a:t>характера взаимоотношений родителей </a:t>
            </a:r>
            <a:r>
              <a:rPr lang="ru-RU" sz="2000" dirty="0"/>
              <a:t>с </a:t>
            </a:r>
            <a:r>
              <a:rPr lang="ru-RU" sz="2000" dirty="0" smtClean="0"/>
              <a:t>ребенком;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dirty="0" smtClean="0"/>
              <a:t>отсутствие возможности узнать </a:t>
            </a:r>
            <a:r>
              <a:rPr lang="ru-RU" sz="2000" dirty="0"/>
              <a:t>индивидуальные особенности </a:t>
            </a:r>
            <a:r>
              <a:rPr lang="ru-RU" sz="2000" dirty="0" smtClean="0"/>
              <a:t>ребенка и особенности </a:t>
            </a:r>
            <a:r>
              <a:rPr lang="ru-RU" sz="2000" dirty="0"/>
              <a:t>его жизни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 семье.</a:t>
            </a: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908192" y="1010701"/>
            <a:ext cx="10404192" cy="113877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>
                <a:solidFill>
                  <a:srgbClr val="7030A0"/>
                </a:solidFill>
              </a:rPr>
              <a:t>Индивидуальная работа педагога </a:t>
            </a:r>
            <a:r>
              <a:rPr lang="ru-RU" sz="3400" b="1" dirty="0" smtClean="0">
                <a:solidFill>
                  <a:srgbClr val="7030A0"/>
                </a:solidFill>
              </a:rPr>
              <a:t/>
            </a:r>
            <a:br>
              <a:rPr lang="ru-RU" sz="3400" b="1" dirty="0" smtClean="0">
                <a:solidFill>
                  <a:srgbClr val="7030A0"/>
                </a:solidFill>
              </a:rPr>
            </a:br>
            <a:r>
              <a:rPr lang="ru-RU" sz="3400" b="1" dirty="0" smtClean="0">
                <a:solidFill>
                  <a:srgbClr val="7030A0"/>
                </a:solidFill>
              </a:rPr>
              <a:t>с </a:t>
            </a:r>
            <a:r>
              <a:rPr lang="ru-RU" sz="3400" b="1" dirty="0">
                <a:solidFill>
                  <a:srgbClr val="7030A0"/>
                </a:solidFill>
              </a:rPr>
              <a:t>родителями </a:t>
            </a:r>
            <a:r>
              <a:rPr lang="ru-RU" sz="3400" b="1" dirty="0" smtClean="0">
                <a:solidFill>
                  <a:srgbClr val="7030A0"/>
                </a:solidFill>
              </a:rPr>
              <a:t>ребенка с ОВЗ</a:t>
            </a:r>
            <a:endParaRPr lang="ru-RU" sz="1000" b="1" dirty="0" smtClean="0">
              <a:solidFill>
                <a:srgbClr val="7030A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76829" y="3010306"/>
            <a:ext cx="3171657" cy="646331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b="1" dirty="0" smtClean="0"/>
              <a:t>Анкетирование </a:t>
            </a:r>
            <a:endParaRPr lang="en-US" b="1" dirty="0" smtClean="0"/>
          </a:p>
          <a:p>
            <a:pPr algn="ctr"/>
            <a:r>
              <a:rPr lang="ru-RU" b="1" dirty="0" smtClean="0"/>
              <a:t>родителей</a:t>
            </a:r>
            <a:endParaRPr lang="ru-RU" b="1" dirty="0"/>
          </a:p>
        </p:txBody>
      </p:sp>
      <p:pic>
        <p:nvPicPr>
          <p:cNvPr id="13" name="Picture 2" descr="C:\Users\Таня\Desktop\НОЯБРЬ\Родители ОВЗ\weferg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428" y="3386423"/>
            <a:ext cx="2776297" cy="2776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3454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5079023" y="2702903"/>
            <a:ext cx="5950426" cy="2585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склонность к гиперопеке;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проявление родителями чувства фрустрации и тревожности;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появление у матерей зацикленности на психической и физической беспомощности ребенка;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проявление родителями повышенной жесткости </a:t>
            </a:r>
            <a:br>
              <a:rPr lang="ru-RU" dirty="0" smtClean="0"/>
            </a:br>
            <a:r>
              <a:rPr lang="ru-RU" dirty="0" smtClean="0"/>
              <a:t>в обращении с ребенком,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напряженные отношения между супругами, которые во многих случаях приводят к распаду семьи.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893904" y="1309376"/>
            <a:ext cx="10404192" cy="61555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 smtClean="0">
                <a:solidFill>
                  <a:srgbClr val="7030A0"/>
                </a:solidFill>
              </a:rPr>
              <a:t>Общие черты родителей </a:t>
            </a:r>
            <a:r>
              <a:rPr lang="ru-RU" sz="3400" b="1" dirty="0">
                <a:solidFill>
                  <a:srgbClr val="7030A0"/>
                </a:solidFill>
              </a:rPr>
              <a:t>ребенка с </a:t>
            </a:r>
            <a:r>
              <a:rPr lang="ru-RU" sz="3400" b="1" dirty="0" smtClean="0">
                <a:solidFill>
                  <a:srgbClr val="7030A0"/>
                </a:solidFill>
              </a:rPr>
              <a:t>ОВЗ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127024" y="2578218"/>
            <a:ext cx="3857403" cy="1325040"/>
            <a:chOff x="1127024" y="2578218"/>
            <a:chExt cx="3857403" cy="1325040"/>
          </a:xfrm>
        </p:grpSpPr>
        <p:pic>
          <p:nvPicPr>
            <p:cNvPr id="6" name="Picture 2" descr="C:\Users\Таня\Desktop\ОКТЯБРЬ\Школьная оценка\53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94" t="5344" r="47070" b="78602"/>
            <a:stretch/>
          </p:blipFill>
          <p:spPr bwMode="auto">
            <a:xfrm>
              <a:off x="1127024" y="2578218"/>
              <a:ext cx="3857403" cy="13250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Прямоугольник 6"/>
            <p:cNvSpPr/>
            <p:nvPr/>
          </p:nvSpPr>
          <p:spPr>
            <a:xfrm>
              <a:off x="1676135" y="2696751"/>
              <a:ext cx="2701381" cy="584775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/>
            <a:p>
              <a:pPr algn="ctr"/>
              <a:r>
                <a:rPr lang="ru-RU" sz="1600" b="1" dirty="0"/>
                <a:t>Дети </a:t>
              </a:r>
              <a:r>
                <a:rPr lang="ru-RU" sz="1600" b="1" dirty="0" smtClean="0"/>
                <a:t>страдающие </a:t>
              </a:r>
              <a:br>
                <a:rPr lang="ru-RU" sz="1600" b="1" dirty="0" smtClean="0"/>
              </a:br>
              <a:r>
                <a:rPr lang="ru-RU" sz="1600" b="1" dirty="0" smtClean="0"/>
                <a:t>от </a:t>
              </a:r>
              <a:r>
                <a:rPr lang="ru-RU" sz="1600" b="1" dirty="0"/>
                <a:t>церебрального паралича</a:t>
              </a:r>
            </a:p>
          </p:txBody>
        </p:sp>
      </p:grpSp>
      <p:pic>
        <p:nvPicPr>
          <p:cNvPr id="9" name="Picture 2" descr="C:\Users\Таня\Desktop\НОЯБРЬ\Родители ОВЗ\cute-cartoon-family-mom-and-dad-vector-characters-family-in-casual-clothes-father-and-mother-with_53562-1848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069" y="3476852"/>
            <a:ext cx="27432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2" name="Picture 2" descr="C:\Users\Таня\Desktop\НОЯБРЬ\Родители ОВЗ\logo-template-design_1289-169.jpg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36" t="20131" r="38161" b="52635"/>
          <a:stretch/>
        </p:blipFill>
        <p:spPr bwMode="auto">
          <a:xfrm flipH="1">
            <a:off x="10598422" y="5274121"/>
            <a:ext cx="798990" cy="945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801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Таня\Desktop\НОЯБРЬ\Родители ОВЗ\Без имени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829" y="1967320"/>
            <a:ext cx="3089748" cy="308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5459108" y="3090921"/>
            <a:ext cx="5828445" cy="22467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>
              <a:buFont typeface="Wingdings" pitchFamily="2" charset="2"/>
              <a:buChar char="ü"/>
            </a:pPr>
            <a:r>
              <a:rPr lang="ru-RU" sz="2000" dirty="0" smtClean="0"/>
              <a:t>близкое знакомство </a:t>
            </a:r>
            <a:r>
              <a:rPr lang="ru-RU" sz="2000" dirty="0"/>
              <a:t>с ребенком и его семьей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 </a:t>
            </a:r>
            <a:r>
              <a:rPr lang="ru-RU" sz="2000" dirty="0"/>
              <a:t>привычной для него </a:t>
            </a:r>
            <a:r>
              <a:rPr lang="ru-RU" sz="2000" dirty="0" smtClean="0"/>
              <a:t>обстановке</a:t>
            </a:r>
            <a:r>
              <a:rPr lang="ru-RU" sz="2000" dirty="0"/>
              <a:t>;</a:t>
            </a:r>
            <a:endParaRPr lang="ru-RU" sz="2000" dirty="0" smtClean="0"/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dirty="0" smtClean="0"/>
              <a:t>сбор информации </a:t>
            </a:r>
            <a:r>
              <a:rPr lang="ru-RU" sz="2000" dirty="0"/>
              <a:t>об интересах ребенка, </a:t>
            </a:r>
            <a:r>
              <a:rPr lang="ru-RU" sz="2000" dirty="0" smtClean="0"/>
              <a:t>привычках</a:t>
            </a:r>
            <a:r>
              <a:rPr lang="ru-RU" sz="2000" dirty="0"/>
              <a:t>, умениях и навыках в различных формах </a:t>
            </a:r>
            <a:r>
              <a:rPr lang="ru-RU" sz="2000" dirty="0" smtClean="0"/>
              <a:t>деятельности;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dirty="0" smtClean="0"/>
              <a:t>получение ценных сведений о </a:t>
            </a:r>
            <a:r>
              <a:rPr lang="ru-RU" sz="2000" dirty="0"/>
              <a:t>склонностях ребенка, его отношении к родителям, школе.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8192" y="1010701"/>
            <a:ext cx="10404192" cy="113877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>
                <a:solidFill>
                  <a:srgbClr val="7030A0"/>
                </a:solidFill>
              </a:rPr>
              <a:t>Индивидуальная работа педагога </a:t>
            </a:r>
            <a:r>
              <a:rPr lang="ru-RU" sz="3400" b="1" dirty="0" smtClean="0">
                <a:solidFill>
                  <a:srgbClr val="7030A0"/>
                </a:solidFill>
              </a:rPr>
              <a:t/>
            </a:r>
            <a:br>
              <a:rPr lang="ru-RU" sz="3400" b="1" dirty="0" smtClean="0">
                <a:solidFill>
                  <a:srgbClr val="7030A0"/>
                </a:solidFill>
              </a:rPr>
            </a:br>
            <a:r>
              <a:rPr lang="ru-RU" sz="3400" b="1" dirty="0" smtClean="0">
                <a:solidFill>
                  <a:srgbClr val="7030A0"/>
                </a:solidFill>
              </a:rPr>
              <a:t>с </a:t>
            </a:r>
            <a:r>
              <a:rPr lang="ru-RU" sz="3400" b="1" dirty="0">
                <a:solidFill>
                  <a:srgbClr val="7030A0"/>
                </a:solidFill>
              </a:rPr>
              <a:t>родителями </a:t>
            </a:r>
            <a:r>
              <a:rPr lang="ru-RU" sz="3400" b="1" dirty="0" smtClean="0">
                <a:solidFill>
                  <a:srgbClr val="7030A0"/>
                </a:solidFill>
              </a:rPr>
              <a:t>ребенка с ОВЗ</a:t>
            </a:r>
            <a:endParaRPr lang="ru-RU" sz="1000" b="1" dirty="0" smtClean="0">
              <a:solidFill>
                <a:srgbClr val="7030A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35874" y="3063258"/>
            <a:ext cx="3171657" cy="646331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b="1" dirty="0" smtClean="0"/>
              <a:t>Посещение </a:t>
            </a:r>
            <a:endParaRPr lang="en-US" b="1" dirty="0" smtClean="0"/>
          </a:p>
          <a:p>
            <a:pPr algn="ctr"/>
            <a:r>
              <a:rPr lang="ru-RU" b="1" dirty="0" smtClean="0"/>
              <a:t>семьи</a:t>
            </a:r>
            <a:endParaRPr lang="ru-RU" b="1" dirty="0"/>
          </a:p>
        </p:txBody>
      </p:sp>
      <p:pic>
        <p:nvPicPr>
          <p:cNvPr id="13314" name="Picture 2" descr="C:\Users\Таня\Desktop\НОЯБРЬ\Родители ОВЗ\weferg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428" y="3386423"/>
            <a:ext cx="2776297" cy="2776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1063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Таня\Desktop\НОЯБРЬ\Родители ОВЗ\Без имени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829" y="1967320"/>
            <a:ext cx="3089748" cy="308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5459106" y="3405278"/>
            <a:ext cx="5828445" cy="16312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>
              <a:buFont typeface="Wingdings" pitchFamily="2" charset="2"/>
              <a:buChar char="ü"/>
            </a:pPr>
            <a:r>
              <a:rPr lang="ru-RU" sz="2000" dirty="0"/>
              <a:t>у</a:t>
            </a:r>
            <a:r>
              <a:rPr lang="ru-RU" sz="2000" dirty="0" smtClean="0"/>
              <a:t>спехи ребенка </a:t>
            </a:r>
            <a:r>
              <a:rPr lang="ru-RU" sz="2000" dirty="0"/>
              <a:t>в </a:t>
            </a:r>
            <a:r>
              <a:rPr lang="ru-RU" sz="2000" dirty="0" smtClean="0"/>
              <a:t>школе;</a:t>
            </a:r>
          </a:p>
          <a:p>
            <a:pPr marL="171450" lvl="0" indent="-171450">
              <a:buFont typeface="Wingdings" pitchFamily="2" charset="2"/>
              <a:buChar char="ü"/>
            </a:pPr>
            <a:endParaRPr lang="ru-RU" sz="1000" dirty="0" smtClean="0"/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dirty="0" smtClean="0"/>
              <a:t>взаимоотношения ребенка </a:t>
            </a:r>
            <a:r>
              <a:rPr lang="ru-RU" sz="2000" dirty="0"/>
              <a:t>с </a:t>
            </a:r>
            <a:r>
              <a:rPr lang="ru-RU" sz="2000" dirty="0" smtClean="0"/>
              <a:t>одноклассниками;</a:t>
            </a:r>
          </a:p>
          <a:p>
            <a:pPr marL="171450" lvl="0" indent="-171450">
              <a:buFont typeface="Wingdings" pitchFamily="2" charset="2"/>
              <a:buChar char="ü"/>
            </a:pPr>
            <a:endParaRPr lang="ru-RU" sz="1000" dirty="0" smtClean="0"/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dirty="0" smtClean="0"/>
              <a:t>возможность дать </a:t>
            </a:r>
            <a:r>
              <a:rPr lang="ru-RU" sz="2000" dirty="0"/>
              <a:t>советы по организации выполнения домашних заданий.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8192" y="1010701"/>
            <a:ext cx="10404192" cy="113877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>
                <a:solidFill>
                  <a:srgbClr val="7030A0"/>
                </a:solidFill>
              </a:rPr>
              <a:t>Индивидуальная работа педагога </a:t>
            </a:r>
            <a:r>
              <a:rPr lang="ru-RU" sz="3400" b="1" dirty="0" smtClean="0">
                <a:solidFill>
                  <a:srgbClr val="7030A0"/>
                </a:solidFill>
              </a:rPr>
              <a:t/>
            </a:r>
            <a:br>
              <a:rPr lang="ru-RU" sz="3400" b="1" dirty="0" smtClean="0">
                <a:solidFill>
                  <a:srgbClr val="7030A0"/>
                </a:solidFill>
              </a:rPr>
            </a:br>
            <a:r>
              <a:rPr lang="ru-RU" sz="3400" b="1" dirty="0" smtClean="0">
                <a:solidFill>
                  <a:srgbClr val="7030A0"/>
                </a:solidFill>
              </a:rPr>
              <a:t>с </a:t>
            </a:r>
            <a:r>
              <a:rPr lang="ru-RU" sz="3400" b="1" dirty="0">
                <a:solidFill>
                  <a:srgbClr val="7030A0"/>
                </a:solidFill>
              </a:rPr>
              <a:t>родителями </a:t>
            </a:r>
            <a:r>
              <a:rPr lang="ru-RU" sz="3400" b="1" dirty="0" smtClean="0">
                <a:solidFill>
                  <a:srgbClr val="7030A0"/>
                </a:solidFill>
              </a:rPr>
              <a:t>ребенка с ОВЗ</a:t>
            </a:r>
            <a:endParaRPr lang="ru-RU" sz="1000" b="1" dirty="0" smtClean="0">
              <a:solidFill>
                <a:srgbClr val="7030A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63151" y="3037876"/>
            <a:ext cx="3171657" cy="646331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b="1" dirty="0" smtClean="0"/>
              <a:t>Подробный рассказ </a:t>
            </a:r>
            <a:br>
              <a:rPr lang="ru-RU" b="1" dirty="0" smtClean="0"/>
            </a:br>
            <a:r>
              <a:rPr lang="ru-RU" b="1" dirty="0" smtClean="0"/>
              <a:t>о ребенке</a:t>
            </a:r>
            <a:endParaRPr lang="ru-RU" b="1" dirty="0"/>
          </a:p>
        </p:txBody>
      </p:sp>
      <p:pic>
        <p:nvPicPr>
          <p:cNvPr id="13" name="Picture 2" descr="C:\Users\Таня\Desktop\НОЯБРЬ\Родители ОВЗ\weferg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428" y="3386423"/>
            <a:ext cx="2776297" cy="2776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4905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Таня\Desktop\НОЯБРЬ\Родители ОВЗ\Без имени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829" y="1967320"/>
            <a:ext cx="3089748" cy="308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5459105" y="2812747"/>
            <a:ext cx="5828445" cy="34778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1600" b="1" dirty="0" smtClean="0"/>
              <a:t>ЦЕЛЬ</a:t>
            </a:r>
            <a:r>
              <a:rPr lang="ru-RU" sz="2000" b="1" dirty="0" smtClean="0"/>
              <a:t>: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dirty="0" smtClean="0"/>
              <a:t>привить толерантное отношение </a:t>
            </a:r>
            <a:r>
              <a:rPr lang="ru-RU" dirty="0"/>
              <a:t>к особенным </a:t>
            </a:r>
            <a:r>
              <a:rPr lang="ru-RU" dirty="0" smtClean="0"/>
              <a:t>детям:</a:t>
            </a:r>
            <a:br>
              <a:rPr lang="ru-RU" dirty="0" smtClean="0"/>
            </a:br>
            <a:r>
              <a:rPr lang="ru-RU" dirty="0" smtClean="0"/>
              <a:t>не </a:t>
            </a:r>
            <a:r>
              <a:rPr lang="ru-RU" dirty="0"/>
              <a:t>каждый взрослый человек готов принять факт нахождения рядом с ним или его ребенком человека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 ОВЗ;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dirty="0" smtClean="0"/>
              <a:t>исключить </a:t>
            </a:r>
            <a:r>
              <a:rPr lang="ru-RU" dirty="0"/>
              <a:t>беспокойство родителей о безопасности </a:t>
            </a:r>
            <a:r>
              <a:rPr lang="ru-RU" dirty="0" smtClean="0"/>
              <a:t>ребенка;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dirty="0" smtClean="0"/>
              <a:t>побуждение </a:t>
            </a:r>
            <a:r>
              <a:rPr lang="ru-RU" dirty="0"/>
              <a:t>родителей более пристально приглядываться к своему ребенку, выявлять особенности его характера и осуществлять поиск оптимальных путей по его </a:t>
            </a:r>
            <a:r>
              <a:rPr lang="ru-RU" dirty="0" smtClean="0"/>
              <a:t>воспитанию.</a:t>
            </a:r>
            <a:endParaRPr lang="ru-RU" dirty="0"/>
          </a:p>
          <a:p>
            <a:pPr marL="342900" indent="-342900">
              <a:buFont typeface="Wingdings" pitchFamily="2" charset="2"/>
              <a:buChar char="ü"/>
            </a:pP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908192" y="1010701"/>
            <a:ext cx="10404192" cy="113877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>
                <a:solidFill>
                  <a:srgbClr val="7030A0"/>
                </a:solidFill>
              </a:rPr>
              <a:t>Индивидуальная работа педагога </a:t>
            </a:r>
            <a:r>
              <a:rPr lang="ru-RU" sz="3400" b="1" dirty="0" smtClean="0">
                <a:solidFill>
                  <a:srgbClr val="7030A0"/>
                </a:solidFill>
              </a:rPr>
              <a:t/>
            </a:r>
            <a:br>
              <a:rPr lang="ru-RU" sz="3400" b="1" dirty="0" smtClean="0">
                <a:solidFill>
                  <a:srgbClr val="7030A0"/>
                </a:solidFill>
              </a:rPr>
            </a:br>
            <a:r>
              <a:rPr lang="ru-RU" sz="3400" b="1" dirty="0" smtClean="0">
                <a:solidFill>
                  <a:srgbClr val="7030A0"/>
                </a:solidFill>
              </a:rPr>
              <a:t>с </a:t>
            </a:r>
            <a:r>
              <a:rPr lang="ru-RU" sz="3400" b="1" dirty="0">
                <a:solidFill>
                  <a:srgbClr val="7030A0"/>
                </a:solidFill>
              </a:rPr>
              <a:t>родителями </a:t>
            </a:r>
            <a:r>
              <a:rPr lang="ru-RU" sz="3400" b="1" dirty="0" smtClean="0">
                <a:solidFill>
                  <a:srgbClr val="7030A0"/>
                </a:solidFill>
              </a:rPr>
              <a:t>ребенка с ОВЗ</a:t>
            </a:r>
            <a:endParaRPr lang="ru-RU" sz="1000" b="1" dirty="0" smtClean="0">
              <a:solidFill>
                <a:srgbClr val="7030A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49498" y="3027016"/>
            <a:ext cx="3171657" cy="646331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b="1" dirty="0" smtClean="0"/>
              <a:t>Проведение </a:t>
            </a:r>
            <a:endParaRPr lang="en-US" b="1" dirty="0" smtClean="0"/>
          </a:p>
          <a:p>
            <a:pPr algn="ctr"/>
            <a:r>
              <a:rPr lang="ru-RU" b="1" dirty="0" smtClean="0"/>
              <a:t>консультаций</a:t>
            </a:r>
            <a:endParaRPr lang="ru-RU" b="1" dirty="0"/>
          </a:p>
        </p:txBody>
      </p:sp>
      <p:pic>
        <p:nvPicPr>
          <p:cNvPr id="13" name="Picture 2" descr="C:\Users\Таня\Desktop\НОЯБРЬ\Родители ОВЗ\weferg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428" y="3386423"/>
            <a:ext cx="2776297" cy="2776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5934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Таня\Desktop\НОЯБРЬ\Родители ОВЗ\Без имени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829" y="1967320"/>
            <a:ext cx="3089748" cy="308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5459104" y="2923108"/>
            <a:ext cx="5828445" cy="2862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1600" b="1" dirty="0" smtClean="0"/>
              <a:t>ТРЕБОВАНИЯ К ПЕДАГОГУ: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/>
              <a:t>проявлять максимум </a:t>
            </a:r>
            <a:r>
              <a:rPr lang="ru-RU" sz="2000" dirty="0"/>
              <a:t>тактичности. </a:t>
            </a:r>
            <a:endParaRPr lang="ru-RU" sz="2000" dirty="0" smtClean="0"/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/>
              <a:t>н</a:t>
            </a:r>
            <a:r>
              <a:rPr lang="ru-RU" sz="2000" dirty="0" smtClean="0"/>
              <a:t>едопустимо стыдить </a:t>
            </a:r>
            <a:r>
              <a:rPr lang="ru-RU" sz="2000" dirty="0"/>
              <a:t>родителей, если, по мнению педагога, они не в полном объеме выполняют свой родительский </a:t>
            </a:r>
            <a:r>
              <a:rPr lang="ru-RU" sz="2000" dirty="0" smtClean="0"/>
              <a:t>долг;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/>
              <a:t>вести разговор </a:t>
            </a:r>
            <a:r>
              <a:rPr lang="ru-RU" sz="2000" dirty="0"/>
              <a:t>с позиции того, что перед родителями и педагогом стоит общая задача и им необходимо совместно ее решать. </a:t>
            </a:r>
          </a:p>
          <a:p>
            <a:pPr lvl="0"/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908192" y="1010701"/>
            <a:ext cx="10404192" cy="113877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>
                <a:solidFill>
                  <a:srgbClr val="7030A0"/>
                </a:solidFill>
              </a:rPr>
              <a:t>Индивидуальная работа педагога </a:t>
            </a:r>
            <a:r>
              <a:rPr lang="ru-RU" sz="3400" b="1" dirty="0" smtClean="0">
                <a:solidFill>
                  <a:srgbClr val="7030A0"/>
                </a:solidFill>
              </a:rPr>
              <a:t/>
            </a:r>
            <a:br>
              <a:rPr lang="ru-RU" sz="3400" b="1" dirty="0" smtClean="0">
                <a:solidFill>
                  <a:srgbClr val="7030A0"/>
                </a:solidFill>
              </a:rPr>
            </a:br>
            <a:r>
              <a:rPr lang="ru-RU" sz="3400" b="1" dirty="0" smtClean="0">
                <a:solidFill>
                  <a:srgbClr val="7030A0"/>
                </a:solidFill>
              </a:rPr>
              <a:t>с </a:t>
            </a:r>
            <a:r>
              <a:rPr lang="ru-RU" sz="3400" b="1" dirty="0">
                <a:solidFill>
                  <a:srgbClr val="7030A0"/>
                </a:solidFill>
              </a:rPr>
              <a:t>родителями </a:t>
            </a:r>
            <a:r>
              <a:rPr lang="ru-RU" sz="3400" b="1" dirty="0" smtClean="0">
                <a:solidFill>
                  <a:srgbClr val="7030A0"/>
                </a:solidFill>
              </a:rPr>
              <a:t>ребенка с ОВЗ</a:t>
            </a:r>
            <a:endParaRPr lang="ru-RU" sz="1000" b="1" dirty="0" smtClean="0">
              <a:solidFill>
                <a:srgbClr val="7030A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76794" y="3027016"/>
            <a:ext cx="3171657" cy="646331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b="1" dirty="0" smtClean="0"/>
              <a:t>Проведение </a:t>
            </a:r>
            <a:endParaRPr lang="en-US" b="1" dirty="0" smtClean="0"/>
          </a:p>
          <a:p>
            <a:pPr algn="ctr"/>
            <a:r>
              <a:rPr lang="ru-RU" b="1" dirty="0" smtClean="0"/>
              <a:t>консультаций</a:t>
            </a:r>
            <a:endParaRPr lang="ru-RU" b="1" dirty="0"/>
          </a:p>
        </p:txBody>
      </p:sp>
      <p:pic>
        <p:nvPicPr>
          <p:cNvPr id="13" name="Picture 2" descr="C:\Users\Таня\Desktop\НОЯБРЬ\Родители ОВЗ\weferg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428" y="3386423"/>
            <a:ext cx="2776297" cy="2776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386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Таня\Desktop\НОЯБРЬ\Родители ОВЗ\Без имени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829" y="1967320"/>
            <a:ext cx="3089748" cy="308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5459104" y="2718150"/>
            <a:ext cx="5828445" cy="36317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2000" b="1" dirty="0"/>
              <a:t>О</a:t>
            </a:r>
            <a:r>
              <a:rPr lang="ru-RU" sz="2000" b="1" dirty="0" smtClean="0"/>
              <a:t>тправка </a:t>
            </a:r>
            <a:r>
              <a:rPr lang="ru-RU" sz="2000" b="1" dirty="0"/>
              <a:t>электронных </a:t>
            </a:r>
            <a:r>
              <a:rPr lang="ru-RU" sz="2000" b="1" dirty="0" smtClean="0"/>
              <a:t>писем: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dirty="0" smtClean="0"/>
              <a:t>информирование </a:t>
            </a:r>
            <a:r>
              <a:rPr lang="ru-RU" sz="2000" dirty="0"/>
              <a:t>родителей об успехах ребенка и имеющихся </a:t>
            </a:r>
            <a:r>
              <a:rPr lang="ru-RU" sz="2000" dirty="0" smtClean="0"/>
              <a:t>трудностях; 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dirty="0" smtClean="0"/>
              <a:t>извещение </a:t>
            </a:r>
            <a:r>
              <a:rPr lang="ru-RU" sz="2000" dirty="0"/>
              <a:t>родителей о предстоящих школьных </a:t>
            </a:r>
            <a:r>
              <a:rPr lang="ru-RU" sz="2000" dirty="0" smtClean="0"/>
              <a:t>событиях; 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dirty="0" smtClean="0"/>
              <a:t>поздравление с праздниками; 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dirty="0" smtClean="0"/>
              <a:t>возможность дать </a:t>
            </a:r>
            <a:r>
              <a:rPr lang="ru-RU" sz="2000" dirty="0"/>
              <a:t>советы или пожелания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по </a:t>
            </a:r>
            <a:r>
              <a:rPr lang="ru-RU" sz="2000" dirty="0"/>
              <a:t>воспитанию </a:t>
            </a:r>
            <a:r>
              <a:rPr lang="ru-RU" sz="2000" dirty="0" smtClean="0"/>
              <a:t>детей.</a:t>
            </a:r>
          </a:p>
          <a:p>
            <a:pPr lvl="0"/>
            <a:endParaRPr lang="ru-RU" sz="1000" dirty="0" smtClean="0"/>
          </a:p>
          <a:p>
            <a:pPr lvl="0"/>
            <a:r>
              <a:rPr lang="ru-RU" sz="2000" b="1" dirty="0" smtClean="0"/>
              <a:t>Главное условие:</a:t>
            </a:r>
            <a:br>
              <a:rPr lang="ru-RU" sz="2000" b="1" dirty="0" smtClean="0"/>
            </a:br>
            <a:r>
              <a:rPr lang="ru-RU" sz="2000" dirty="0" smtClean="0"/>
              <a:t>доброжелательный </a:t>
            </a:r>
            <a:r>
              <a:rPr lang="ru-RU" sz="2000" dirty="0"/>
              <a:t>тон переписки.</a:t>
            </a:r>
          </a:p>
          <a:p>
            <a:pPr lvl="0"/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908192" y="1010701"/>
            <a:ext cx="10404192" cy="113877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>
                <a:solidFill>
                  <a:srgbClr val="7030A0"/>
                </a:solidFill>
              </a:rPr>
              <a:t>Индивидуальная работа педагога </a:t>
            </a:r>
            <a:r>
              <a:rPr lang="ru-RU" sz="3400" b="1" dirty="0" smtClean="0">
                <a:solidFill>
                  <a:srgbClr val="7030A0"/>
                </a:solidFill>
              </a:rPr>
              <a:t/>
            </a:r>
            <a:br>
              <a:rPr lang="ru-RU" sz="3400" b="1" dirty="0" smtClean="0">
                <a:solidFill>
                  <a:srgbClr val="7030A0"/>
                </a:solidFill>
              </a:rPr>
            </a:br>
            <a:r>
              <a:rPr lang="ru-RU" sz="3400" b="1" dirty="0" smtClean="0">
                <a:solidFill>
                  <a:srgbClr val="7030A0"/>
                </a:solidFill>
              </a:rPr>
              <a:t>с </a:t>
            </a:r>
            <a:r>
              <a:rPr lang="ru-RU" sz="3400" b="1" dirty="0">
                <a:solidFill>
                  <a:srgbClr val="7030A0"/>
                </a:solidFill>
              </a:rPr>
              <a:t>родителями </a:t>
            </a:r>
            <a:r>
              <a:rPr lang="ru-RU" sz="3400" b="1" dirty="0" smtClean="0">
                <a:solidFill>
                  <a:srgbClr val="7030A0"/>
                </a:solidFill>
              </a:rPr>
              <a:t>ребенка с ОВЗ</a:t>
            </a:r>
            <a:endParaRPr lang="ru-RU" sz="1000" b="1" dirty="0" smtClean="0">
              <a:solidFill>
                <a:srgbClr val="7030A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35850" y="3027016"/>
            <a:ext cx="3171657" cy="646331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b="1" dirty="0" smtClean="0"/>
              <a:t>Переписка </a:t>
            </a:r>
            <a:endParaRPr lang="en-US" b="1" dirty="0" smtClean="0"/>
          </a:p>
          <a:p>
            <a:pPr algn="ctr"/>
            <a:r>
              <a:rPr lang="ru-RU" b="1" dirty="0" smtClean="0"/>
              <a:t>с </a:t>
            </a:r>
            <a:r>
              <a:rPr lang="ru-RU" b="1" dirty="0"/>
              <a:t>родителями</a:t>
            </a:r>
          </a:p>
        </p:txBody>
      </p:sp>
      <p:pic>
        <p:nvPicPr>
          <p:cNvPr id="13" name="Picture 2" descr="C:\Users\Таня\Desktop\НОЯБРЬ\Родители ОВЗ\weferg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428" y="3386423"/>
            <a:ext cx="2776297" cy="2776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6688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>
    <a:txDef>
      <a:spPr>
        <a:noFill/>
        <a:ln>
          <a:noFill/>
        </a:ln>
      </a:spPr>
      <a:bodyPr wrap="square" rtlCol="0">
        <a:spAutoFit/>
      </a:bodyPr>
      <a:lstStyle>
        <a:defPPr algn="ctr">
          <a:defRPr sz="3200" b="1" smtClean="0">
            <a:solidFill>
              <a:schemeClr val="accent3">
                <a:lumMod val="75000"/>
              </a:schemeClr>
            </a:solidFill>
          </a:defRPr>
        </a:defPPr>
      </a:lstStyle>
      <a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29541</TotalTime>
  <Words>1134</Words>
  <Application>Microsoft Office PowerPoint</Application>
  <PresentationFormat>Широкоэкранный</PresentationFormat>
  <Paragraphs>281</Paragraphs>
  <Slides>40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6" baseType="lpstr">
      <vt:lpstr>Arial</vt:lpstr>
      <vt:lpstr>Calibri</vt:lpstr>
      <vt:lpstr>Franklin Gothic Medium</vt:lpstr>
      <vt:lpstr>Garamond</vt:lpstr>
      <vt:lpstr>Wingdings</vt:lpstr>
      <vt:lpstr>Натуральные материалы</vt:lpstr>
      <vt:lpstr>Работа с родителями детей с ограниченными возможностями здоровья в рамках реализации коррекционной работы</vt:lpstr>
      <vt:lpstr>Работа с родителями детей с ограниченными возможностями здоровья в рамках реализации коррекционной работы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Olga</dc:creator>
  <cp:lastModifiedBy>Admin</cp:lastModifiedBy>
  <cp:revision>2045</cp:revision>
  <dcterms:created xsi:type="dcterms:W3CDTF">2017-01-09T10:38:11Z</dcterms:created>
  <dcterms:modified xsi:type="dcterms:W3CDTF">2023-04-08T19:41:42Z</dcterms:modified>
</cp:coreProperties>
</file>