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7" r:id="rId8"/>
    <p:sldId id="278" r:id="rId9"/>
    <p:sldId id="279" r:id="rId10"/>
    <p:sldId id="275" r:id="rId11"/>
    <p:sldId id="276" r:id="rId12"/>
    <p:sldId id="280" r:id="rId13"/>
    <p:sldId id="281" r:id="rId14"/>
    <p:sldId id="282" r:id="rId15"/>
    <p:sldId id="283" r:id="rId16"/>
    <p:sldId id="286" r:id="rId17"/>
    <p:sldId id="287" r:id="rId18"/>
    <p:sldId id="285" r:id="rId19"/>
  </p:sldIdLst>
  <p:sldSz cx="7559675" cy="10691813"/>
  <p:notesSz cx="6858000" cy="9144000"/>
  <p:embeddedFontLst>
    <p:embeddedFont>
      <p:font typeface="Akrobat ExtraBold" charset="-52"/>
      <p:bold r:id="rId20"/>
    </p:embeddedFont>
    <p:embeddedFont>
      <p:font typeface="Akrobat SemiBold" charset="-52"/>
      <p:bold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A353"/>
    <a:srgbClr val="00B0F0"/>
    <a:srgbClr val="5DD5FF"/>
    <a:srgbClr val="DDF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8" autoAdjust="0"/>
    <p:restoredTop sz="94660"/>
  </p:normalViewPr>
  <p:slideViewPr>
    <p:cSldViewPr snapToGrid="0">
      <p:cViewPr>
        <p:scale>
          <a:sx n="62" d="100"/>
          <a:sy n="62" d="100"/>
        </p:scale>
        <p:origin x="-2736" y="-72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5C7A-E893-405F-A134-BA2596FAA6AC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7B6A5-2EE2-424F-A539-C2B60A743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93276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5C7A-E893-405F-A134-BA2596FAA6AC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7B6A5-2EE2-424F-A539-C2B60A743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04503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5C7A-E893-405F-A134-BA2596FAA6AC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7B6A5-2EE2-424F-A539-C2B60A743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23977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5C7A-E893-405F-A134-BA2596FAA6AC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7B6A5-2EE2-424F-A539-C2B60A743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28119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5C7A-E893-405F-A134-BA2596FAA6AC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7B6A5-2EE2-424F-A539-C2B60A743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17796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5C7A-E893-405F-A134-BA2596FAA6AC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7B6A5-2EE2-424F-A539-C2B60A743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45009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5C7A-E893-405F-A134-BA2596FAA6AC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7B6A5-2EE2-424F-A539-C2B60A743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78239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5C7A-E893-405F-A134-BA2596FAA6AC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7B6A5-2EE2-424F-A539-C2B60A743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29974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5C7A-E893-405F-A134-BA2596FAA6AC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7B6A5-2EE2-424F-A539-C2B60A743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34937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5C7A-E893-405F-A134-BA2596FAA6AC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7B6A5-2EE2-424F-A539-C2B60A743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18664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5C7A-E893-405F-A134-BA2596FAA6AC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7B6A5-2EE2-424F-A539-C2B60A743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386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85C7A-E893-405F-A134-BA2596FAA6AC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7B6A5-2EE2-424F-A539-C2B60A743D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83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/>
  </p:transition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DC799C-275A-B24F-A2BC-1AB1C2747F97}"/>
              </a:ext>
            </a:extLst>
          </p:cNvPr>
          <p:cNvSpPr txBox="1"/>
          <p:nvPr/>
        </p:nvSpPr>
        <p:spPr>
          <a:xfrm>
            <a:off x="467872" y="1249353"/>
            <a:ext cx="662392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latin typeface="Akrobat ExtraBold" panose="00000900000000000000" pitchFamily="2" charset="-52"/>
              </a:rPr>
              <a:t>КАК ГОТОВИТЬСЯ</a:t>
            </a:r>
            <a:r>
              <a:rPr lang="ru-RU" sz="6600" b="1" dirty="0" smtClean="0">
                <a:latin typeface="Akrobat ExtraBold" panose="00000900000000000000" pitchFamily="2" charset="-52"/>
              </a:rPr>
              <a:t> </a:t>
            </a:r>
            <a:r>
              <a:rPr lang="ru-RU" sz="6600" b="1" dirty="0" smtClean="0">
                <a:latin typeface="Akrobat ExtraBold" panose="00000900000000000000" pitchFamily="2" charset="-52"/>
              </a:rPr>
              <a:t>К 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Akrobat ExtraBold" panose="00000900000000000000" pitchFamily="2" charset="-52"/>
              </a:rPr>
              <a:t>ГИА</a:t>
            </a:r>
            <a:endParaRPr lang="ru-RU" sz="6600" b="1" dirty="0">
              <a:solidFill>
                <a:srgbClr val="FF0000"/>
              </a:solidFill>
              <a:latin typeface="Akrobat ExtraBold" panose="00000900000000000000" pitchFamily="2" charset="-52"/>
            </a:endParaRPr>
          </a:p>
        </p:txBody>
      </p:sp>
      <p:pic>
        <p:nvPicPr>
          <p:cNvPr id="6" name="Рисунок 5" descr="Изображение выглядит как зарисовка, рисунок, Человеческое лицо, карт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3144CF7-4B45-28B5-D39C-3612E3BDB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7"/>
          <a:stretch/>
        </p:blipFill>
        <p:spPr>
          <a:xfrm>
            <a:off x="809791" y="5293902"/>
            <a:ext cx="5940092" cy="5397911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арисовка, рисунок, Человеческое лицо, карт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E0C94CF-3E87-2F52-1988-F0A6608AB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5" t="14837" r="87273" b="-5710"/>
          <a:stretch/>
        </p:blipFill>
        <p:spPr>
          <a:xfrm>
            <a:off x="6537080" y="1260748"/>
            <a:ext cx="1022595" cy="5781890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рисунок, Человеческое лицо, карт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C6BCDD7-964C-72D2-CF40-FB320A1DB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5" t="14837" r="87273" b="-5710"/>
          <a:stretch/>
        </p:blipFill>
        <p:spPr>
          <a:xfrm rot="10800000">
            <a:off x="-1" y="851998"/>
            <a:ext cx="1022595" cy="5781890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арисовка, рисунок, Человеческое лицо, карт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7B55C63-2520-1894-BBEA-D2C3ED020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5" t="14837" r="89954" b="-5710"/>
          <a:stretch/>
        </p:blipFill>
        <p:spPr>
          <a:xfrm rot="16200000">
            <a:off x="3274737" y="-2464948"/>
            <a:ext cx="851999" cy="578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6730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7DF960-599E-D3E6-1A86-80B8F48174EC}"/>
              </a:ext>
            </a:extLst>
          </p:cNvPr>
          <p:cNvSpPr txBox="1"/>
          <p:nvPr/>
        </p:nvSpPr>
        <p:spPr>
          <a:xfrm>
            <a:off x="424579" y="579466"/>
            <a:ext cx="58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2</a:t>
            </a:r>
            <a:endParaRPr lang="ru-RU" sz="96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B87305-3B42-B81F-DABD-53CBC9A8F6A8}"/>
              </a:ext>
            </a:extLst>
          </p:cNvPr>
          <p:cNvSpPr txBox="1"/>
          <p:nvPr/>
        </p:nvSpPr>
        <p:spPr>
          <a:xfrm>
            <a:off x="1082519" y="826545"/>
            <a:ext cx="3221419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Метод мнемотехники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A51A74-E2A3-527F-EE8D-8B18A104AEF1}"/>
              </a:ext>
            </a:extLst>
          </p:cNvPr>
          <p:cNvSpPr txBox="1"/>
          <p:nvPr/>
        </p:nvSpPr>
        <p:spPr>
          <a:xfrm>
            <a:off x="594667" y="1930888"/>
            <a:ext cx="6370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Создавайте рифмы и аббревиатуры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например, для запоминания списка предметов или понятий создайте акроним, составленный из первых букв.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03EF096-7A8C-5EC2-FEDD-20D3A162D2E2}"/>
              </a:ext>
            </a:extLst>
          </p:cNvPr>
          <p:cNvSpPr txBox="1"/>
          <p:nvPr/>
        </p:nvSpPr>
        <p:spPr>
          <a:xfrm>
            <a:off x="594667" y="2946551"/>
            <a:ext cx="6370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Используйте визуальные образы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представьте абстрактные понятия в виде картинок или рисунков, это облегчает их воспроизведение.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CBD7CE-0267-6949-D48D-6A9EFF664EF2}"/>
              </a:ext>
            </a:extLst>
          </p:cNvPr>
          <p:cNvSpPr txBox="1"/>
          <p:nvPr/>
        </p:nvSpPr>
        <p:spPr>
          <a:xfrm>
            <a:off x="594667" y="3958690"/>
            <a:ext cx="6370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Разбивайте информацию на блоки по 3-5 элементов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dirty="0">
                <a:latin typeface="Akrobat SemiBold" panose="00000700000000000000" pitchFamily="2" charset="-52"/>
              </a:rPr>
              <a:t>память лучше запоминает небольшие блоки</a:t>
            </a:r>
            <a:br>
              <a:rPr lang="ru-RU" sz="2000" dirty="0">
                <a:latin typeface="Akrobat SemiBold" panose="00000700000000000000" pitchFamily="2" charset="-52"/>
              </a:rPr>
            </a:br>
            <a:r>
              <a:rPr lang="ru-RU" sz="2000" dirty="0">
                <a:latin typeface="Akrobat SemiBold" panose="00000700000000000000" pitchFamily="2" charset="-52"/>
              </a:rPr>
              <a:t>информации, чем длинные списки.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0EE61D-2A5D-88E3-F292-713C560BA34E}"/>
              </a:ext>
            </a:extLst>
          </p:cNvPr>
          <p:cNvSpPr txBox="1"/>
          <p:nvPr/>
        </p:nvSpPr>
        <p:spPr>
          <a:xfrm>
            <a:off x="424579" y="5219764"/>
            <a:ext cx="58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3</a:t>
            </a:r>
            <a:endParaRPr lang="ru-RU" sz="96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24EDD9-0A56-9A6C-E141-08FC4AE9FE02}"/>
              </a:ext>
            </a:extLst>
          </p:cNvPr>
          <p:cNvSpPr txBox="1"/>
          <p:nvPr/>
        </p:nvSpPr>
        <p:spPr>
          <a:xfrm>
            <a:off x="1082519" y="5466843"/>
            <a:ext cx="3976178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Метод карточек (</a:t>
            </a:r>
            <a:r>
              <a:rPr lang="en-US" sz="40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flashcards)</a:t>
            </a:r>
            <a:endParaRPr lang="ru-RU" sz="4000" b="1" dirty="0">
              <a:solidFill>
                <a:srgbClr val="663300"/>
              </a:solidFill>
              <a:latin typeface="Akrobat ExtraBold" panose="000009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B544E2-EAAA-F74B-A76F-88A519822241}"/>
              </a:ext>
            </a:extLst>
          </p:cNvPr>
          <p:cNvSpPr txBox="1"/>
          <p:nvPr/>
        </p:nvSpPr>
        <p:spPr>
          <a:xfrm>
            <a:off x="594667" y="6571186"/>
            <a:ext cx="6370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Создавайте карточки по каждому предмету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на одной стороне пишите вопрос или термин, а на другой — ответ</a:t>
            </a:r>
            <a:r>
              <a:rPr lang="en-US" sz="2000" b="1" dirty="0">
                <a:latin typeface="Akrobat SemiBold" panose="00000700000000000000" pitchFamily="2" charset="-52"/>
              </a:rPr>
              <a:t>/</a:t>
            </a:r>
            <a:r>
              <a:rPr lang="ru-RU" sz="2000" b="1" dirty="0">
                <a:latin typeface="Akrobat SemiBold" panose="00000700000000000000" pitchFamily="2" charset="-52"/>
              </a:rPr>
              <a:t>объяснение. Это позволит проверять свои знания.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743127-E8DA-433A-4CD1-BA38243EB0B6}"/>
              </a:ext>
            </a:extLst>
          </p:cNvPr>
          <p:cNvSpPr txBox="1"/>
          <p:nvPr/>
        </p:nvSpPr>
        <p:spPr>
          <a:xfrm>
            <a:off x="594667" y="7586849"/>
            <a:ext cx="6528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Используйте карточки регулярно для повторения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старайтесь повторять карточки через интервалы (например, через день, неделю, месяц) для лучшего усвоения.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E40A11-6DF0-01AB-90F5-B007E87C8355}"/>
              </a:ext>
            </a:extLst>
          </p:cNvPr>
          <p:cNvSpPr txBox="1"/>
          <p:nvPr/>
        </p:nvSpPr>
        <p:spPr>
          <a:xfrm>
            <a:off x="594667" y="8598988"/>
            <a:ext cx="6370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Попробуйте цифровые приложения для карточек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например, </a:t>
            </a:r>
            <a:r>
              <a:rPr lang="ru-RU" sz="2000" b="1" dirty="0" err="1">
                <a:latin typeface="Akrobat SemiBold" panose="00000700000000000000" pitchFamily="2" charset="-52"/>
              </a:rPr>
              <a:t>Quizlet</a:t>
            </a:r>
            <a:r>
              <a:rPr lang="ru-RU" sz="2000" b="1" dirty="0">
                <a:latin typeface="Akrobat SemiBold" panose="00000700000000000000" pitchFamily="2" charset="-52"/>
              </a:rPr>
              <a:t> позволяет создавать карточки и тренироваться в любом месте, используя смартфон.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7714717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BE0E78-054D-4927-A353-321099C8ACAD}"/>
              </a:ext>
            </a:extLst>
          </p:cNvPr>
          <p:cNvSpPr txBox="1"/>
          <p:nvPr/>
        </p:nvSpPr>
        <p:spPr>
          <a:xfrm>
            <a:off x="424579" y="141316"/>
            <a:ext cx="58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4</a:t>
            </a:r>
            <a:endParaRPr lang="ru-RU" sz="96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A61406-C595-E0A0-1606-2B216B727406}"/>
              </a:ext>
            </a:extLst>
          </p:cNvPr>
          <p:cNvSpPr txBox="1"/>
          <p:nvPr/>
        </p:nvSpPr>
        <p:spPr>
          <a:xfrm>
            <a:off x="1082519" y="388395"/>
            <a:ext cx="3221419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Метод визуализации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AD32D6-3960-6CBD-D198-581C0457ADF6}"/>
              </a:ext>
            </a:extLst>
          </p:cNvPr>
          <p:cNvSpPr txBox="1"/>
          <p:nvPr/>
        </p:nvSpPr>
        <p:spPr>
          <a:xfrm>
            <a:off x="594667" y="1492738"/>
            <a:ext cx="6370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Создавайте мысленные образы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dirty="0">
                <a:latin typeface="Akrobat SemiBold" panose="00000700000000000000" pitchFamily="2" charset="-52"/>
              </a:rPr>
              <a:t>представляйте, как выглядят абстрактные понятия или события. Например, при изучении исторических событий попробуйте вообразить, как именно они происходили.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F18F60-A784-C291-871A-D827FF02AB4C}"/>
              </a:ext>
            </a:extLst>
          </p:cNvPr>
          <p:cNvSpPr txBox="1"/>
          <p:nvPr/>
        </p:nvSpPr>
        <p:spPr>
          <a:xfrm>
            <a:off x="594667" y="2847684"/>
            <a:ext cx="6370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Используйте цветные заметки и рисунки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рисование схем и графиков помогает структурировать информацию и запомнить её через визуальные образы.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9331676-41C7-AF0C-D735-C1CA539F3DBB}"/>
              </a:ext>
            </a:extLst>
          </p:cNvPr>
          <p:cNvSpPr txBox="1"/>
          <p:nvPr/>
        </p:nvSpPr>
        <p:spPr>
          <a:xfrm>
            <a:off x="424579" y="3927888"/>
            <a:ext cx="58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5</a:t>
            </a:r>
            <a:endParaRPr lang="ru-RU" sz="96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98E7C8-EB5F-94D5-46D3-5B947CF73E77}"/>
              </a:ext>
            </a:extLst>
          </p:cNvPr>
          <p:cNvSpPr txBox="1"/>
          <p:nvPr/>
        </p:nvSpPr>
        <p:spPr>
          <a:xfrm>
            <a:off x="1082518" y="4174967"/>
            <a:ext cx="5413531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Метод создания</a:t>
            </a:r>
            <a:br>
              <a:rPr lang="ru-RU" sz="4000" b="1" dirty="0">
                <a:solidFill>
                  <a:srgbClr val="663300"/>
                </a:solidFill>
                <a:latin typeface="Akrobat ExtraBold" panose="00000900000000000000" pitchFamily="2" charset="-52"/>
              </a:rPr>
            </a:br>
            <a:r>
              <a:rPr lang="ru-RU" sz="40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записей и конспектов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0EDECE-07AF-75D8-3FB3-B5E61E0982FC}"/>
              </a:ext>
            </a:extLst>
          </p:cNvPr>
          <p:cNvSpPr txBox="1"/>
          <p:nvPr/>
        </p:nvSpPr>
        <p:spPr>
          <a:xfrm>
            <a:off x="594667" y="5279310"/>
            <a:ext cx="6370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Составляйте короткие конспекты по темам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dirty="0">
                <a:latin typeface="Akrobat SemiBold" panose="00000700000000000000" pitchFamily="2" charset="-52"/>
              </a:rPr>
              <a:t>записывайте главные мысли и выводы по каждой теме.</a:t>
            </a:r>
            <a:br>
              <a:rPr lang="ru-RU" sz="2000" dirty="0">
                <a:latin typeface="Akrobat SemiBold" panose="00000700000000000000" pitchFamily="2" charset="-52"/>
              </a:rPr>
            </a:br>
            <a:r>
              <a:rPr lang="ru-RU" sz="2000" dirty="0">
                <a:latin typeface="Akrobat SemiBold" panose="00000700000000000000" pitchFamily="2" charset="-52"/>
              </a:rPr>
              <a:t>Это упрощает последующее повторение.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6DABA18-DC0F-E80D-C4DF-2585B518B42A}"/>
              </a:ext>
            </a:extLst>
          </p:cNvPr>
          <p:cNvSpPr txBox="1"/>
          <p:nvPr/>
        </p:nvSpPr>
        <p:spPr>
          <a:xfrm>
            <a:off x="594667" y="6294973"/>
            <a:ext cx="6528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Используйте схемы и таблицы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графическая форма представления информации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облегчает её восприятие и запоминание.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9B5EA8-BC1B-2A27-9810-CCC5D93EA99A}"/>
              </a:ext>
            </a:extLst>
          </p:cNvPr>
          <p:cNvSpPr txBox="1"/>
          <p:nvPr/>
        </p:nvSpPr>
        <p:spPr>
          <a:xfrm>
            <a:off x="424579" y="7463857"/>
            <a:ext cx="58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6</a:t>
            </a:r>
            <a:endParaRPr lang="ru-RU" sz="96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3B5D83-5257-21C2-83CB-AE8D2025D8F4}"/>
              </a:ext>
            </a:extLst>
          </p:cNvPr>
          <p:cNvSpPr txBox="1"/>
          <p:nvPr/>
        </p:nvSpPr>
        <p:spPr>
          <a:xfrm>
            <a:off x="1082518" y="7710936"/>
            <a:ext cx="5413531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Метод</a:t>
            </a:r>
            <a:br>
              <a:rPr lang="ru-RU" sz="4000" b="1" dirty="0">
                <a:solidFill>
                  <a:srgbClr val="663300"/>
                </a:solidFill>
                <a:latin typeface="Akrobat ExtraBold" panose="00000900000000000000" pitchFamily="2" charset="-52"/>
              </a:rPr>
            </a:br>
            <a:r>
              <a:rPr lang="ru-RU" sz="40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преподавания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264F4F6-AE28-7460-5B92-781B71F1A17E}"/>
              </a:ext>
            </a:extLst>
          </p:cNvPr>
          <p:cNvSpPr txBox="1"/>
          <p:nvPr/>
        </p:nvSpPr>
        <p:spPr>
          <a:xfrm>
            <a:off x="594667" y="8815279"/>
            <a:ext cx="6370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Попробуйте объяснить тему кому-то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постарайтесь донести основные мысли и логику темы. Это помогает лучше понять материал и найти слабые места.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A381A42-B877-1004-8B6D-DA2F9A676791}"/>
              </a:ext>
            </a:extLst>
          </p:cNvPr>
          <p:cNvSpPr txBox="1"/>
          <p:nvPr/>
        </p:nvSpPr>
        <p:spPr>
          <a:xfrm>
            <a:off x="594667" y="9830942"/>
            <a:ext cx="6965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Задавайте себе вопросы и отвечайте на них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dirty="0">
                <a:latin typeface="Akrobat SemiBold" panose="00000700000000000000" pitchFamily="2" charset="-52"/>
              </a:rPr>
              <a:t>задавайте вопросы и отвечайте на них, как будто вы — учитель.</a:t>
            </a:r>
          </a:p>
        </p:txBody>
      </p:sp>
    </p:spTree>
    <p:extLst>
      <p:ext uri="{BB962C8B-B14F-4D97-AF65-F5344CB8AC3E}">
        <p14:creationId xmlns:p14="http://schemas.microsoft.com/office/powerpoint/2010/main" val="169525177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B77E12-B30A-EE5B-58C1-E00073CB9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E725A6-BDEC-3F56-AD09-670914D274C1}"/>
              </a:ext>
            </a:extLst>
          </p:cNvPr>
          <p:cNvSpPr txBox="1"/>
          <p:nvPr/>
        </p:nvSpPr>
        <p:spPr>
          <a:xfrm>
            <a:off x="1766329" y="311469"/>
            <a:ext cx="402706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latin typeface="Akrobat ExtraBold" panose="00000900000000000000" pitchFamily="2" charset="-52"/>
              </a:rPr>
              <a:t>ЭТАП 5</a:t>
            </a:r>
          </a:p>
          <a:p>
            <a:pPr algn="ctr"/>
            <a:r>
              <a:rPr lang="ru-RU" sz="4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КОНЦЕНТРАЦИЯ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5F276A27-5B3F-3B5D-99AA-4A588AC1C251}"/>
              </a:ext>
            </a:extLst>
          </p:cNvPr>
          <p:cNvSpPr/>
          <p:nvPr/>
        </p:nvSpPr>
        <p:spPr>
          <a:xfrm>
            <a:off x="424579" y="1973462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29D7C9-E2C3-7F6E-7CD7-FE9BCF974434}"/>
              </a:ext>
            </a:extLst>
          </p:cNvPr>
          <p:cNvSpPr txBox="1"/>
          <p:nvPr/>
        </p:nvSpPr>
        <p:spPr>
          <a:xfrm>
            <a:off x="424579" y="2434103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Делайте короткие перерывы: </a:t>
            </a:r>
            <a:r>
              <a:rPr lang="ru-RU" sz="2000" dirty="0">
                <a:latin typeface="Akrobat SemiBold" panose="00000700000000000000" pitchFamily="2" charset="-52"/>
              </a:rPr>
              <a:t>применяйте технику Pomodoro</a:t>
            </a:r>
            <a:br>
              <a:rPr lang="ru-RU" sz="2000" dirty="0">
                <a:latin typeface="Akrobat SemiBold" panose="00000700000000000000" pitchFamily="2" charset="-52"/>
              </a:rPr>
            </a:br>
            <a:r>
              <a:rPr lang="ru-RU" sz="2000" dirty="0">
                <a:latin typeface="Akrobat SemiBold" panose="00000700000000000000" pitchFamily="2" charset="-52"/>
              </a:rPr>
              <a:t>(25 минут работы и 5 минут отдыха). Это поможет избежать переутомления и повысить продуктивность.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6D1AFB4A-B974-C8F3-DA60-3679FE76D321}"/>
              </a:ext>
            </a:extLst>
          </p:cNvPr>
          <p:cNvSpPr/>
          <p:nvPr/>
        </p:nvSpPr>
        <p:spPr>
          <a:xfrm>
            <a:off x="424579" y="3556446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862B16-B275-234B-3D63-8189306A08BB}"/>
              </a:ext>
            </a:extLst>
          </p:cNvPr>
          <p:cNvSpPr txBox="1"/>
          <p:nvPr/>
        </p:nvSpPr>
        <p:spPr>
          <a:xfrm>
            <a:off x="424579" y="4046582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Уберите отвлекающие факторы: </a:t>
            </a:r>
            <a:r>
              <a:rPr lang="ru-RU" sz="2000" b="1" dirty="0">
                <a:latin typeface="Akrobat SemiBold" panose="00000700000000000000" pitchFamily="2" charset="-52"/>
              </a:rPr>
              <a:t>занимайтесь в тихом месте,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где вас никто не будет беспокоить. Отключите уведомления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на телефоне и поставьте его в режим «Не беспокоить».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98E75616-E75A-2D55-FF32-D47455EDDFDA}"/>
              </a:ext>
            </a:extLst>
          </p:cNvPr>
          <p:cNvSpPr/>
          <p:nvPr/>
        </p:nvSpPr>
        <p:spPr>
          <a:xfrm>
            <a:off x="424579" y="5168925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EED10E-BE7B-96F6-57E6-1E37699A140F}"/>
              </a:ext>
            </a:extLst>
          </p:cNvPr>
          <p:cNvSpPr txBox="1"/>
          <p:nvPr/>
        </p:nvSpPr>
        <p:spPr>
          <a:xfrm>
            <a:off x="424579" y="5629566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Сосредоточьтесь на одной задаче: </a:t>
            </a:r>
            <a:r>
              <a:rPr lang="ru-RU" sz="2000" b="1" dirty="0">
                <a:latin typeface="Akrobat SemiBold" panose="00000700000000000000" pitchFamily="2" charset="-52"/>
              </a:rPr>
              <a:t>не пытайтесь учить несколько предметов одновременно. Разделите подготовку на отдельные блоки, каждый из которых будет посвящён только одной теме.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3450B395-4F17-B6DD-814F-4BDE708E225C}"/>
              </a:ext>
            </a:extLst>
          </p:cNvPr>
          <p:cNvSpPr/>
          <p:nvPr/>
        </p:nvSpPr>
        <p:spPr>
          <a:xfrm>
            <a:off x="424579" y="6751909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BDCE28-4D82-7FDC-6BBA-0E3A0ACC5CCF}"/>
              </a:ext>
            </a:extLst>
          </p:cNvPr>
          <p:cNvSpPr txBox="1"/>
          <p:nvPr/>
        </p:nvSpPr>
        <p:spPr>
          <a:xfrm>
            <a:off x="424579" y="7242047"/>
            <a:ext cx="6710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Практикуйте медитацию: </a:t>
            </a:r>
            <a:r>
              <a:rPr lang="ru-RU" sz="2000" b="1" dirty="0">
                <a:latin typeface="Akrobat SemiBold" panose="00000700000000000000" pitchFamily="2" charset="-52"/>
              </a:rPr>
              <a:t>медитации помогут расслабиться, снять напряжение и восстановить концентрацию перед занятием.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9F9AA7D3-2248-9118-D441-132171F63A54}"/>
              </a:ext>
            </a:extLst>
          </p:cNvPr>
          <p:cNvSpPr/>
          <p:nvPr/>
        </p:nvSpPr>
        <p:spPr>
          <a:xfrm>
            <a:off x="424579" y="8080729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6281A2C-9F7F-4D8C-0AED-5B64AA543CED}"/>
              </a:ext>
            </a:extLst>
          </p:cNvPr>
          <p:cNvSpPr txBox="1"/>
          <p:nvPr/>
        </p:nvSpPr>
        <p:spPr>
          <a:xfrm>
            <a:off x="424579" y="8569015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Пейте воду: </a:t>
            </a:r>
            <a:r>
              <a:rPr lang="ru-RU" sz="2000" b="1" dirty="0">
                <a:latin typeface="Akrobat SemiBold" panose="00000700000000000000" pitchFamily="2" charset="-52"/>
              </a:rPr>
              <a:t>недостаток жидкости негативно сказывается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на концентрации, поэтому держите рядом бутылку с водой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и регулярно делайте глотки.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C5AAFC9C-C75A-6875-1BA2-4C9DE09E0A0E}"/>
              </a:ext>
            </a:extLst>
          </p:cNvPr>
          <p:cNvSpPr/>
          <p:nvPr/>
        </p:nvSpPr>
        <p:spPr>
          <a:xfrm>
            <a:off x="424579" y="9719003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96989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536A8F-9689-2DA9-C926-7039B0462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881053-E22F-172F-7FA0-B60C6F3E9652}"/>
              </a:ext>
            </a:extLst>
          </p:cNvPr>
          <p:cNvSpPr txBox="1"/>
          <p:nvPr/>
        </p:nvSpPr>
        <p:spPr>
          <a:xfrm>
            <a:off x="1005706" y="311469"/>
            <a:ext cx="554831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latin typeface="Akrobat ExtraBold" panose="00000900000000000000" pitchFamily="2" charset="-52"/>
              </a:rPr>
              <a:t>ЭТАП 6</a:t>
            </a:r>
          </a:p>
          <a:p>
            <a:pPr algn="ctr"/>
            <a:r>
              <a:rPr lang="ru-RU" sz="4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ОТДЫХ И АКТИВНОСТЬ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EEAD57D9-3701-D517-2DC8-3945A37AEE52}"/>
              </a:ext>
            </a:extLst>
          </p:cNvPr>
          <p:cNvSpPr/>
          <p:nvPr/>
        </p:nvSpPr>
        <p:spPr>
          <a:xfrm>
            <a:off x="424579" y="1973462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12F68B-94E5-C973-C23E-2B6405561196}"/>
              </a:ext>
            </a:extLst>
          </p:cNvPr>
          <p:cNvSpPr txBox="1"/>
          <p:nvPr/>
        </p:nvSpPr>
        <p:spPr>
          <a:xfrm>
            <a:off x="424579" y="2434103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Включите физическую активность в распорядок дня: </a:t>
            </a:r>
            <a:r>
              <a:rPr lang="ru-RU" sz="2000" b="1" dirty="0">
                <a:latin typeface="Akrobat SemiBold" panose="00000700000000000000" pitchFamily="2" charset="-52"/>
              </a:rPr>
              <a:t>занимайтесь спортом хотя бы 15-30 минут в день. Это может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быть утренняя зарядка, прогулка или лёгкая тренировка.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C1E1C10C-23F8-11FB-E116-75166340FC14}"/>
              </a:ext>
            </a:extLst>
          </p:cNvPr>
          <p:cNvSpPr/>
          <p:nvPr/>
        </p:nvSpPr>
        <p:spPr>
          <a:xfrm>
            <a:off x="424579" y="3556446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43CD8A-2BE5-88FC-F6A1-1F55D31B0731}"/>
              </a:ext>
            </a:extLst>
          </p:cNvPr>
          <p:cNvSpPr txBox="1"/>
          <p:nvPr/>
        </p:nvSpPr>
        <p:spPr>
          <a:xfrm>
            <a:off x="424579" y="4046582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Выходите на свежий воздух каждый день: 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10-15 минут прогулки помогут вам расслабиться, насытить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мозг кислородом и улучшить общее самочувствие.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8FF2AFE-30A9-C9CA-A979-C72DE9B36C2B}"/>
              </a:ext>
            </a:extLst>
          </p:cNvPr>
          <p:cNvSpPr/>
          <p:nvPr/>
        </p:nvSpPr>
        <p:spPr>
          <a:xfrm>
            <a:off x="424579" y="5168925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598CDF-FB3B-72FF-ABFE-FE73DCC58E61}"/>
              </a:ext>
            </a:extLst>
          </p:cNvPr>
          <p:cNvSpPr txBox="1"/>
          <p:nvPr/>
        </p:nvSpPr>
        <p:spPr>
          <a:xfrm>
            <a:off x="424579" y="5629566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Используйте время отдыха для смены активности: 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например, если вы много читали, проведите перерыв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на улице или займитесь чем-то творческим.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E1BAFA88-53A9-F5C3-9E1B-6EB6DA90A35C}"/>
              </a:ext>
            </a:extLst>
          </p:cNvPr>
          <p:cNvSpPr/>
          <p:nvPr/>
        </p:nvSpPr>
        <p:spPr>
          <a:xfrm>
            <a:off x="424579" y="6751909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8849690-9FCA-83DC-EE7E-1956A60467B8}"/>
              </a:ext>
            </a:extLst>
          </p:cNvPr>
          <p:cNvSpPr txBox="1"/>
          <p:nvPr/>
        </p:nvSpPr>
        <p:spPr>
          <a:xfrm>
            <a:off x="424579" y="7242047"/>
            <a:ext cx="6710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Разминайтесь каждые 1-2 часа занятий: </a:t>
            </a:r>
            <a:r>
              <a:rPr lang="ru-RU" sz="2000" b="1" dirty="0">
                <a:latin typeface="Akrobat SemiBold" panose="00000700000000000000" pitchFamily="2" charset="-52"/>
              </a:rPr>
              <a:t>делайте упражнения для спины, шеи и рук, чтобы снять напряжение и избежать усталости.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3DEBB969-254D-9D9E-2EF7-7A56191355D8}"/>
              </a:ext>
            </a:extLst>
          </p:cNvPr>
          <p:cNvSpPr/>
          <p:nvPr/>
        </p:nvSpPr>
        <p:spPr>
          <a:xfrm>
            <a:off x="424579" y="8080729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01EF5E6-396E-8B20-7903-AC39D183AA04}"/>
              </a:ext>
            </a:extLst>
          </p:cNvPr>
          <p:cNvSpPr txBox="1"/>
          <p:nvPr/>
        </p:nvSpPr>
        <p:spPr>
          <a:xfrm>
            <a:off x="424579" y="8569015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Слушайте спокойную музыку для расслабления: </a:t>
            </a:r>
            <a:r>
              <a:rPr lang="ru-RU" sz="2000" b="1" dirty="0">
                <a:latin typeface="Akrobat SemiBold" panose="00000700000000000000" pitchFamily="2" charset="-52"/>
              </a:rPr>
              <a:t>музыка с частотой 432 Гц или природные звуки могут помочь снизить уровень стресса и восстановить силы.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21F47FF1-3712-A341-C083-63A3B3979BBD}"/>
              </a:ext>
            </a:extLst>
          </p:cNvPr>
          <p:cNvSpPr/>
          <p:nvPr/>
        </p:nvSpPr>
        <p:spPr>
          <a:xfrm>
            <a:off x="424579" y="9719003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47889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CD5E87-B1CE-DC97-10C3-E5F6744AD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760E6D-038F-2DA8-09AD-0182D27BFFA4}"/>
              </a:ext>
            </a:extLst>
          </p:cNvPr>
          <p:cNvSpPr txBox="1"/>
          <p:nvPr/>
        </p:nvSpPr>
        <p:spPr>
          <a:xfrm>
            <a:off x="511987" y="311469"/>
            <a:ext cx="653576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latin typeface="Akrobat ExtraBold" panose="00000900000000000000" pitchFamily="2" charset="-52"/>
              </a:rPr>
              <a:t>ЭТАП 7</a:t>
            </a:r>
          </a:p>
          <a:p>
            <a:pPr algn="ctr"/>
            <a:r>
              <a:rPr lang="ru-RU" sz="4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«НЕТ» СТРЕССУ И ТРЕВОГЕ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7622FBFF-7A35-8B9F-0E2C-049CE834C74D}"/>
              </a:ext>
            </a:extLst>
          </p:cNvPr>
          <p:cNvSpPr/>
          <p:nvPr/>
        </p:nvSpPr>
        <p:spPr>
          <a:xfrm>
            <a:off x="424579" y="1973462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4CA5FA-DB8C-5E48-A8D8-CECE29396B68}"/>
              </a:ext>
            </a:extLst>
          </p:cNvPr>
          <p:cNvSpPr txBox="1"/>
          <p:nvPr/>
        </p:nvSpPr>
        <p:spPr>
          <a:xfrm>
            <a:off x="424579" y="2434103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Используйте дыхательные упражнения: </a:t>
            </a:r>
            <a:r>
              <a:rPr lang="ru-RU" sz="2000" b="1" dirty="0">
                <a:latin typeface="Akrobat SemiBold" panose="00000700000000000000" pitchFamily="2" charset="-52"/>
              </a:rPr>
              <a:t>глубокое дыхание помогает снизить уровень стресса. Вдохните глубоко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на счёт 4, задержите дыхание на 4, затем выдохните на счёт 4.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49B2337D-F367-8C99-43C8-5CD8D93A952D}"/>
              </a:ext>
            </a:extLst>
          </p:cNvPr>
          <p:cNvSpPr/>
          <p:nvPr/>
        </p:nvSpPr>
        <p:spPr>
          <a:xfrm>
            <a:off x="424579" y="3556446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A1EAEA-3AAF-D389-3A45-CAD37BFB2C6F}"/>
              </a:ext>
            </a:extLst>
          </p:cNvPr>
          <p:cNvSpPr txBox="1"/>
          <p:nvPr/>
        </p:nvSpPr>
        <p:spPr>
          <a:xfrm>
            <a:off x="424579" y="4046582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Ведите дневник переживаний: </a:t>
            </a:r>
            <a:r>
              <a:rPr lang="ru-RU" sz="2000" b="1" dirty="0">
                <a:latin typeface="Akrobat SemiBold" panose="00000700000000000000" pitchFamily="2" charset="-52"/>
              </a:rPr>
              <a:t>записывайте свои мысли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и чувства, это поможет понять, откуда берётся стресс,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и увидеть ситуацию более объективно.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E887E879-62F2-064C-6551-A942A802CEC9}"/>
              </a:ext>
            </a:extLst>
          </p:cNvPr>
          <p:cNvSpPr/>
          <p:nvPr/>
        </p:nvSpPr>
        <p:spPr>
          <a:xfrm>
            <a:off x="424579" y="5168925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6E3C5D-3AFE-2945-7653-2B5FF8F8F61C}"/>
              </a:ext>
            </a:extLst>
          </p:cNvPr>
          <p:cNvSpPr txBox="1"/>
          <p:nvPr/>
        </p:nvSpPr>
        <p:spPr>
          <a:xfrm>
            <a:off x="424579" y="5629566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Практикуйте позитивные аффирмации: </a:t>
            </a:r>
            <a:r>
              <a:rPr lang="ru-RU" sz="2000" b="1" dirty="0">
                <a:latin typeface="Akrobat SemiBold" panose="00000700000000000000" pitchFamily="2" charset="-52"/>
              </a:rPr>
              <a:t>повторяйте себе, что вы справитесь, что вы достаточно подготовлены, и что волнение — это нормальная реакция перед экзаменом.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ADC9479C-D2E7-1926-9AE1-38317BA0B0C9}"/>
              </a:ext>
            </a:extLst>
          </p:cNvPr>
          <p:cNvSpPr/>
          <p:nvPr/>
        </p:nvSpPr>
        <p:spPr>
          <a:xfrm>
            <a:off x="424579" y="6751909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A16CD5-1674-24F4-E8B5-174A89917BDD}"/>
              </a:ext>
            </a:extLst>
          </p:cNvPr>
          <p:cNvSpPr txBox="1"/>
          <p:nvPr/>
        </p:nvSpPr>
        <p:spPr>
          <a:xfrm>
            <a:off x="424579" y="7242047"/>
            <a:ext cx="6710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Представьте успешное прохождение экзамена: </a:t>
            </a:r>
            <a:r>
              <a:rPr lang="ru-RU" sz="2000" b="1" dirty="0">
                <a:latin typeface="Akrobat SemiBold" panose="00000700000000000000" pitchFamily="2" charset="-52"/>
              </a:rPr>
              <a:t>визуализация помогает укрепить уверенность. 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B12A26E1-FDC9-0B6E-496F-AA24CC934916}"/>
              </a:ext>
            </a:extLst>
          </p:cNvPr>
          <p:cNvSpPr/>
          <p:nvPr/>
        </p:nvSpPr>
        <p:spPr>
          <a:xfrm>
            <a:off x="424579" y="8080729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5F4B9CA-013B-D00A-6147-7459EC83BC95}"/>
              </a:ext>
            </a:extLst>
          </p:cNvPr>
          <p:cNvSpPr txBox="1"/>
          <p:nvPr/>
        </p:nvSpPr>
        <p:spPr>
          <a:xfrm>
            <a:off x="424579" y="8569015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Обсуждайте свои волнения с близкими: </a:t>
            </a:r>
            <a:r>
              <a:rPr lang="ru-RU" sz="2000" b="1" dirty="0">
                <a:latin typeface="Akrobat SemiBold" panose="00000700000000000000" pitchFamily="2" charset="-52"/>
              </a:rPr>
              <a:t>иногда проговаривание страхов с друзьями или семьёй помогает успокоиться и осознать, что они не так страшны, как кажутся.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03FECBB8-55F6-9638-CF28-C2F2E7DDA730}"/>
              </a:ext>
            </a:extLst>
          </p:cNvPr>
          <p:cNvSpPr/>
          <p:nvPr/>
        </p:nvSpPr>
        <p:spPr>
          <a:xfrm>
            <a:off x="424579" y="9719003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45957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DBCC80-E180-27C0-EE6E-D7EEF17C9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F7F58A9-D8F5-7179-A7ED-9783F3845183}"/>
              </a:ext>
            </a:extLst>
          </p:cNvPr>
          <p:cNvSpPr txBox="1"/>
          <p:nvPr/>
        </p:nvSpPr>
        <p:spPr>
          <a:xfrm>
            <a:off x="1412878" y="311469"/>
            <a:ext cx="473398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latin typeface="Akrobat ExtraBold" panose="00000900000000000000" pitchFamily="2" charset="-52"/>
              </a:rPr>
              <a:t>ЭТАП </a:t>
            </a:r>
            <a:r>
              <a:rPr lang="ru-RU" sz="5400" b="1" dirty="0" smtClean="0">
                <a:latin typeface="Akrobat ExtraBold" panose="00000900000000000000" pitchFamily="2" charset="-52"/>
              </a:rPr>
              <a:t>8</a:t>
            </a:r>
            <a:endParaRPr lang="ru-RU" sz="5400" b="1" dirty="0">
              <a:latin typeface="Akrobat ExtraBold" panose="00000900000000000000" pitchFamily="2" charset="-52"/>
            </a:endParaRPr>
          </a:p>
          <a:p>
            <a:pPr algn="ctr"/>
            <a:r>
              <a:rPr lang="ru-RU" sz="4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СОН И РЕЖИМ ДНЯ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5A3A66CD-3453-9E5F-B8E7-DFFF25F4F32F}"/>
              </a:ext>
            </a:extLst>
          </p:cNvPr>
          <p:cNvSpPr/>
          <p:nvPr/>
        </p:nvSpPr>
        <p:spPr>
          <a:xfrm>
            <a:off x="424579" y="1973462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666859-BA70-0B96-8C2A-31EDBA49E5CC}"/>
              </a:ext>
            </a:extLst>
          </p:cNvPr>
          <p:cNvSpPr txBox="1"/>
          <p:nvPr/>
        </p:nvSpPr>
        <p:spPr>
          <a:xfrm>
            <a:off x="424579" y="2434103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Старайтесь ложиться и вставать в одно и то же время: </a:t>
            </a:r>
            <a:r>
              <a:rPr lang="ru-RU" sz="2000" b="1" dirty="0">
                <a:latin typeface="Akrobat SemiBold" panose="00000700000000000000" pitchFamily="2" charset="-52"/>
              </a:rPr>
              <a:t>регулярный график сна помогает организму отдыхать эффективно, повышая вашу продуктивность.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1726E07C-C1EB-10A5-88D4-8A160B3D51A2}"/>
              </a:ext>
            </a:extLst>
          </p:cNvPr>
          <p:cNvSpPr/>
          <p:nvPr/>
        </p:nvSpPr>
        <p:spPr>
          <a:xfrm>
            <a:off x="424579" y="3556446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33EA17-DFF5-658E-005D-7087683EBF5A}"/>
              </a:ext>
            </a:extLst>
          </p:cNvPr>
          <p:cNvSpPr txBox="1"/>
          <p:nvPr/>
        </p:nvSpPr>
        <p:spPr>
          <a:xfrm>
            <a:off x="424579" y="4046582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Обеспечьте 7-8 часов сна в сутки: </a:t>
            </a:r>
            <a:r>
              <a:rPr lang="ru-RU" sz="2000" b="1" dirty="0">
                <a:latin typeface="Akrobat SemiBold" panose="00000700000000000000" pitchFamily="2" charset="-52"/>
              </a:rPr>
              <a:t>недосып негативно влияет на память, концентрацию и уровень энергии, поэтому важно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не сокращать сон ради подготовки.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8D45BEAD-FF6C-A96A-4549-4B658EBE6E90}"/>
              </a:ext>
            </a:extLst>
          </p:cNvPr>
          <p:cNvSpPr/>
          <p:nvPr/>
        </p:nvSpPr>
        <p:spPr>
          <a:xfrm>
            <a:off x="424579" y="5168925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4F9764-CFCF-434D-545E-B0254FFE606C}"/>
              </a:ext>
            </a:extLst>
          </p:cNvPr>
          <p:cNvSpPr txBox="1"/>
          <p:nvPr/>
        </p:nvSpPr>
        <p:spPr>
          <a:xfrm>
            <a:off x="424579" y="5629566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Избегайте гаджетов за час до сна: </a:t>
            </a:r>
            <a:r>
              <a:rPr lang="ru-RU" sz="2000" b="1" dirty="0">
                <a:latin typeface="Akrobat SemiBold" panose="00000700000000000000" pitchFamily="2" charset="-52"/>
              </a:rPr>
              <a:t>свет экранов нарушает выработку мелатонина — гормона, ответственного за сон.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Читайте книги или занимайтесь расслабляющими занятиями.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  <p:pic>
        <p:nvPicPr>
          <p:cNvPr id="9" name="Рисунок 8" descr="Изображение выглядит как Человеческое лицо, картина,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15BFDA68-6107-7511-47AE-55CF54661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8"/>
          <a:stretch/>
        </p:blipFill>
        <p:spPr>
          <a:xfrm>
            <a:off x="687353" y="6751910"/>
            <a:ext cx="6184968" cy="393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216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3BD082-E5D3-4390-DE00-D459FF569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F12A41-B287-8FD2-09FE-38316680E349}"/>
              </a:ext>
            </a:extLst>
          </p:cNvPr>
          <p:cNvSpPr txBox="1"/>
          <p:nvPr/>
        </p:nvSpPr>
        <p:spPr>
          <a:xfrm>
            <a:off x="1271016" y="311469"/>
            <a:ext cx="501772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latin typeface="Akrobat ExtraBold" panose="00000900000000000000" pitchFamily="2" charset="-52"/>
              </a:rPr>
              <a:t>ЭТАП 9</a:t>
            </a:r>
          </a:p>
          <a:p>
            <a:pPr algn="ctr"/>
            <a:r>
              <a:rPr lang="ru-RU" sz="4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ПОСЛЕДНИЙ РЫВОК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7FE21AC6-AA93-8D22-C13B-144BBE80B087}"/>
              </a:ext>
            </a:extLst>
          </p:cNvPr>
          <p:cNvSpPr/>
          <p:nvPr/>
        </p:nvSpPr>
        <p:spPr>
          <a:xfrm>
            <a:off x="424579" y="2161571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AA6533-EE3C-1A2C-E15B-D0C003A9D1CA}"/>
              </a:ext>
            </a:extLst>
          </p:cNvPr>
          <p:cNvSpPr txBox="1"/>
          <p:nvPr/>
        </p:nvSpPr>
        <p:spPr>
          <a:xfrm>
            <a:off x="424579" y="2639323"/>
            <a:ext cx="6710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Последний день перед экзаменом — это время для отдыха, подготовки морального настроя и закрепления уверенности.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DB6BB1E9-FFF8-D45E-970C-A96D29181CD2}"/>
              </a:ext>
            </a:extLst>
          </p:cNvPr>
          <p:cNvSpPr/>
          <p:nvPr/>
        </p:nvSpPr>
        <p:spPr>
          <a:xfrm>
            <a:off x="424578" y="3471000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A4796F-FCD8-4799-FE02-A8A04EEEBA17}"/>
              </a:ext>
            </a:extLst>
          </p:cNvPr>
          <p:cNvSpPr txBox="1"/>
          <p:nvPr/>
        </p:nvSpPr>
        <p:spPr>
          <a:xfrm>
            <a:off x="424578" y="3977052"/>
            <a:ext cx="6710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63300"/>
                </a:solidFill>
                <a:latin typeface="Akrobat ExtraBold" panose="00000900000000000000" pitchFamily="2" charset="-52"/>
              </a:rPr>
              <a:t>Шаг 1 </a:t>
            </a:r>
            <a:r>
              <a:rPr lang="ru-RU" sz="2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— </a:t>
            </a:r>
            <a:r>
              <a:rPr lang="ru-RU" sz="2800" dirty="0">
                <a:solidFill>
                  <a:srgbClr val="663300"/>
                </a:solidFill>
                <a:latin typeface="Akrobat ExtraBold" panose="00000900000000000000" pitchFamily="2" charset="-52"/>
              </a:rPr>
              <a:t>Повторите основные моменты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037EC2-EA7E-C9EC-8CFB-4518D90EC490}"/>
              </a:ext>
            </a:extLst>
          </p:cNvPr>
          <p:cNvSpPr txBox="1"/>
          <p:nvPr/>
        </p:nvSpPr>
        <p:spPr>
          <a:xfrm>
            <a:off x="424578" y="4500081"/>
            <a:ext cx="6710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Просмотрите конспекты: </a:t>
            </a:r>
            <a:r>
              <a:rPr lang="ru-RU" sz="2000" b="1" dirty="0">
                <a:latin typeface="Akrobat SemiBold" panose="00000700000000000000" pitchFamily="2" charset="-52"/>
              </a:rPr>
              <a:t>пробегитесь глазами по основным тезисам, терминам, формулам или датам.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Не беритесь за новые темы: </a:t>
            </a:r>
            <a:r>
              <a:rPr lang="ru-RU" sz="2000" b="1" dirty="0">
                <a:latin typeface="Akrobat SemiBold" panose="00000700000000000000" pitchFamily="2" charset="-52"/>
              </a:rPr>
              <a:t>новые темы вызовут тревогу, если вы вдруг не успеете их понять. Сосредоточьтесь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на том, что уже знаете.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Повторите трудные моменты, но не более 1-2 часов.</a:t>
            </a:r>
            <a:endParaRPr lang="ru-RU" sz="2000" b="1" dirty="0">
              <a:latin typeface="Akrobat SemiBold" panose="00000700000000000000" pitchFamily="2" charset="-52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49E228F4-BDDC-6AC1-14BB-7240C6689A9C}"/>
              </a:ext>
            </a:extLst>
          </p:cNvPr>
          <p:cNvSpPr/>
          <p:nvPr/>
        </p:nvSpPr>
        <p:spPr>
          <a:xfrm>
            <a:off x="424578" y="6545743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395E7FB0-C8BF-AE00-D72E-07427C6F4063}"/>
              </a:ext>
            </a:extLst>
          </p:cNvPr>
          <p:cNvSpPr/>
          <p:nvPr/>
        </p:nvSpPr>
        <p:spPr>
          <a:xfrm>
            <a:off x="424577" y="8268632"/>
            <a:ext cx="1518523" cy="523220"/>
          </a:xfrm>
          <a:prstGeom prst="roundRect">
            <a:avLst/>
          </a:prstGeom>
          <a:noFill/>
          <a:ln w="38100">
            <a:solidFill>
              <a:srgbClr val="CC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  <a:latin typeface="Akrobat ExtraBold" panose="00000900000000000000" pitchFamily="2" charset="-52"/>
              </a:rPr>
              <a:t>паспорт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B819570-627E-3F85-135D-3F255B981ECF}"/>
              </a:ext>
            </a:extLst>
          </p:cNvPr>
          <p:cNvSpPr txBox="1"/>
          <p:nvPr/>
        </p:nvSpPr>
        <p:spPr>
          <a:xfrm>
            <a:off x="424578" y="7006374"/>
            <a:ext cx="6710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63300"/>
                </a:solidFill>
                <a:latin typeface="Akrobat ExtraBold" panose="00000900000000000000" pitchFamily="2" charset="-52"/>
              </a:rPr>
              <a:t>Шаг 2 </a:t>
            </a:r>
            <a:r>
              <a:rPr lang="ru-RU" sz="2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— </a:t>
            </a:r>
            <a:r>
              <a:rPr lang="ru-RU" sz="2800" dirty="0">
                <a:solidFill>
                  <a:srgbClr val="663300"/>
                </a:solidFill>
                <a:latin typeface="Akrobat ExtraBold" panose="00000900000000000000" pitchFamily="2" charset="-52"/>
              </a:rPr>
              <a:t>Соберите то, что нужно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BF6A870A-C3C8-71F2-8107-26AF5F1DBFFE}"/>
              </a:ext>
            </a:extLst>
          </p:cNvPr>
          <p:cNvSpPr/>
          <p:nvPr/>
        </p:nvSpPr>
        <p:spPr>
          <a:xfrm>
            <a:off x="2108913" y="8268632"/>
            <a:ext cx="2652451" cy="523220"/>
          </a:xfrm>
          <a:prstGeom prst="roundRect">
            <a:avLst/>
          </a:prstGeom>
          <a:noFill/>
          <a:ln w="38100">
            <a:solidFill>
              <a:srgbClr val="CC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  <a:latin typeface="Akrobat ExtraBold" panose="00000900000000000000" pitchFamily="2" charset="-52"/>
              </a:rPr>
              <a:t>чёрная гелевая ручка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D3CCCF00-7B17-93C5-A0C9-3E6B80CE16FD}"/>
              </a:ext>
            </a:extLst>
          </p:cNvPr>
          <p:cNvSpPr/>
          <p:nvPr/>
        </p:nvSpPr>
        <p:spPr>
          <a:xfrm>
            <a:off x="424577" y="8943943"/>
            <a:ext cx="1518523" cy="523220"/>
          </a:xfrm>
          <a:prstGeom prst="roundRect">
            <a:avLst/>
          </a:prstGeom>
          <a:noFill/>
          <a:ln w="38100">
            <a:solidFill>
              <a:srgbClr val="CC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  <a:latin typeface="Akrobat ExtraBold" panose="00000900000000000000" pitchFamily="2" charset="-52"/>
              </a:rPr>
              <a:t>шоколад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54C24CA4-5453-B4E4-B2F8-C2B6ACA8150A}"/>
              </a:ext>
            </a:extLst>
          </p:cNvPr>
          <p:cNvSpPr/>
          <p:nvPr/>
        </p:nvSpPr>
        <p:spPr>
          <a:xfrm>
            <a:off x="2108913" y="8929725"/>
            <a:ext cx="4520487" cy="523220"/>
          </a:xfrm>
          <a:prstGeom prst="roundRect">
            <a:avLst/>
          </a:prstGeom>
          <a:noFill/>
          <a:ln w="38100">
            <a:solidFill>
              <a:srgbClr val="CC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  <a:latin typeface="Akrobat ExtraBold" panose="00000900000000000000" pitchFamily="2" charset="-52"/>
              </a:rPr>
              <a:t>пластиковая бутылка с водой без этикетки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6DA1A8B-7D2A-ACDA-0EE6-20CB8B923797}"/>
              </a:ext>
            </a:extLst>
          </p:cNvPr>
          <p:cNvSpPr/>
          <p:nvPr/>
        </p:nvSpPr>
        <p:spPr>
          <a:xfrm>
            <a:off x="424577" y="9605036"/>
            <a:ext cx="5606109" cy="523220"/>
          </a:xfrm>
          <a:prstGeom prst="roundRect">
            <a:avLst/>
          </a:prstGeom>
          <a:noFill/>
          <a:ln w="38100">
            <a:solidFill>
              <a:srgbClr val="CC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  <a:latin typeface="Akrobat ExtraBold" panose="00000900000000000000" pitchFamily="2" charset="-52"/>
              </a:rPr>
              <a:t>удобная одежда, которая не будет сковывать движения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E239B1C-3FAF-DFDF-4768-51DE67E7F5D4}"/>
              </a:ext>
            </a:extLst>
          </p:cNvPr>
          <p:cNvSpPr txBox="1"/>
          <p:nvPr/>
        </p:nvSpPr>
        <p:spPr>
          <a:xfrm>
            <a:off x="424579" y="7422873"/>
            <a:ext cx="6710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Чтобы избежать стресса утром, заранее подготовьте все материалы и убедитесь, что всё необходимое у вас под рукой.</a:t>
            </a:r>
          </a:p>
        </p:txBody>
      </p:sp>
    </p:spTree>
    <p:extLst>
      <p:ext uri="{BB962C8B-B14F-4D97-AF65-F5344CB8AC3E}">
        <p14:creationId xmlns:p14="http://schemas.microsoft.com/office/powerpoint/2010/main" val="309618222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A56D9E-5322-702D-9322-138924753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одежда, Человеческое лицо, картин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2F07A99-1231-4B70-FF88-C0D935378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3" t="-1862" r="-14694" b="-1151"/>
          <a:stretch/>
        </p:blipFill>
        <p:spPr>
          <a:xfrm flipH="1">
            <a:off x="6115048" y="-101963"/>
            <a:ext cx="1444625" cy="547701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ческое лицо, картин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DF493D9-C558-30B4-B5FF-EF16E247A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t="-1862" r="636" b="9693"/>
          <a:stretch/>
        </p:blipFill>
        <p:spPr>
          <a:xfrm flipH="1">
            <a:off x="3657599" y="5791357"/>
            <a:ext cx="3902076" cy="4900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B59F2B-2711-1587-C44A-C671105CD19D}"/>
              </a:ext>
            </a:extLst>
          </p:cNvPr>
          <p:cNvSpPr txBox="1"/>
          <p:nvPr/>
        </p:nvSpPr>
        <p:spPr>
          <a:xfrm>
            <a:off x="424578" y="529002"/>
            <a:ext cx="6710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63300"/>
                </a:solidFill>
                <a:latin typeface="Akrobat ExtraBold" panose="00000900000000000000" pitchFamily="2" charset="-52"/>
              </a:rPr>
              <a:t>Шаг 3 </a:t>
            </a:r>
            <a:r>
              <a:rPr lang="ru-RU" sz="2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— </a:t>
            </a:r>
            <a:r>
              <a:rPr lang="ru-RU" sz="2800" dirty="0">
                <a:solidFill>
                  <a:srgbClr val="663300"/>
                </a:solidFill>
                <a:latin typeface="Akrobat ExtraBold" panose="00000900000000000000" pitchFamily="2" charset="-52"/>
              </a:rPr>
              <a:t>Положительный настрой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945FDF-4306-96AC-E714-C98AFC67278D}"/>
              </a:ext>
            </a:extLst>
          </p:cNvPr>
          <p:cNvSpPr txBox="1"/>
          <p:nvPr/>
        </p:nvSpPr>
        <p:spPr>
          <a:xfrm>
            <a:off x="424578" y="1052031"/>
            <a:ext cx="67105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Визуализируйте успешное прохождение экзамена: </a:t>
            </a:r>
            <a:r>
              <a:rPr lang="ru-RU" sz="2000" b="1" dirty="0">
                <a:latin typeface="Akrobat SemiBold" panose="00000700000000000000" pitchFamily="2" charset="-52"/>
              </a:rPr>
              <a:t>представьте, как вы уверенно отвечаете на вопросы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и получаете высокий балл. Визуализация поможет почувствовать себя спокойнее.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Повторите позитивные аффирмации: </a:t>
            </a:r>
            <a:r>
              <a:rPr lang="ru-RU" sz="2000" b="1" dirty="0">
                <a:latin typeface="Akrobat SemiBold" panose="00000700000000000000" pitchFamily="2" charset="-52"/>
              </a:rPr>
              <a:t>напоминайте себе,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что вы усердно готовились и сделаете всё возможное,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чтобы успешно справиться с экзаменом.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Сосредоточьтесь на своих сильных сторонах: </a:t>
            </a:r>
            <a:r>
              <a:rPr lang="ru-RU" sz="2000" b="1" dirty="0">
                <a:latin typeface="Akrobat SemiBold" panose="00000700000000000000" pitchFamily="2" charset="-52"/>
              </a:rPr>
              <a:t>вспомните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свои достижения, успешные результаты тестов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и навыки, которые помогут вам на экзамене.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E1BA5C47-31DE-99F0-A43E-8D18F7CD8A3A}"/>
              </a:ext>
            </a:extLst>
          </p:cNvPr>
          <p:cNvSpPr/>
          <p:nvPr/>
        </p:nvSpPr>
        <p:spPr>
          <a:xfrm>
            <a:off x="424578" y="4391198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9E856D-48C4-06D0-521A-4BDF1FBF2CED}"/>
              </a:ext>
            </a:extLst>
          </p:cNvPr>
          <p:cNvSpPr txBox="1"/>
          <p:nvPr/>
        </p:nvSpPr>
        <p:spPr>
          <a:xfrm>
            <a:off x="424578" y="4851829"/>
            <a:ext cx="6710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63300"/>
                </a:solidFill>
                <a:latin typeface="Akrobat ExtraBold" panose="00000900000000000000" pitchFamily="2" charset="-52"/>
              </a:rPr>
              <a:t>Шаг 4 </a:t>
            </a:r>
            <a:r>
              <a:rPr lang="ru-RU" sz="2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— </a:t>
            </a:r>
            <a:r>
              <a:rPr lang="ru-RU" sz="2800" dirty="0">
                <a:solidFill>
                  <a:srgbClr val="663300"/>
                </a:solidFill>
                <a:latin typeface="Akrobat ExtraBold" panose="00000900000000000000" pitchFamily="2" charset="-52"/>
              </a:rPr>
              <a:t>Ложитесь спать пораньше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A48FE35-D24A-8267-C3F7-D777B4604C7D}"/>
              </a:ext>
            </a:extLst>
          </p:cNvPr>
          <p:cNvSpPr txBox="1"/>
          <p:nvPr/>
        </p:nvSpPr>
        <p:spPr>
          <a:xfrm>
            <a:off x="424579" y="5268328"/>
            <a:ext cx="6710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Хороший сон перед экзаменом важен для концентрации, уверенности и способности справиться со стрессом.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7921DE7-1655-4E66-810C-66BFF6B261BF}"/>
              </a:ext>
            </a:extLst>
          </p:cNvPr>
          <p:cNvSpPr txBox="1"/>
          <p:nvPr/>
        </p:nvSpPr>
        <p:spPr>
          <a:xfrm>
            <a:off x="424578" y="5977611"/>
            <a:ext cx="422362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Старайтесь лечь спать на час раньше: </a:t>
            </a:r>
            <a:r>
              <a:rPr lang="ru-RU" sz="2000" b="1" dirty="0">
                <a:latin typeface="Akrobat SemiBold" panose="00000700000000000000" pitchFamily="2" charset="-52"/>
              </a:rPr>
              <a:t>дайте себе больше времени на отдых, чтобы проснуться свежим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и полным сил.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Создайте комфортные условия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для сна:</a:t>
            </a:r>
            <a:r>
              <a:rPr lang="ru-RU" sz="2000" b="1" dirty="0">
                <a:latin typeface="Akrobat SemiBold" panose="00000700000000000000" pitchFamily="2" charset="-52"/>
              </a:rPr>
              <a:t> проветрите комнату, уберите лишний свет и шум, чтобы ничто не мешало полноценному отдыху.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Избегайте тяжёлой еды и гаджетов перед сном: </a:t>
            </a:r>
            <a:r>
              <a:rPr lang="ru-RU" sz="2000" b="1" dirty="0">
                <a:latin typeface="Akrobat SemiBold" panose="00000700000000000000" pitchFamily="2" charset="-52"/>
              </a:rPr>
              <a:t>ужин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должен быть лёгким и не позднее, чем за 2-3 часа до сна, а за час до сна лучше отложить устройства.</a:t>
            </a:r>
          </a:p>
        </p:txBody>
      </p:sp>
    </p:spTree>
    <p:extLst>
      <p:ext uri="{BB962C8B-B14F-4D97-AF65-F5344CB8AC3E}">
        <p14:creationId xmlns:p14="http://schemas.microsoft.com/office/powerpoint/2010/main" val="192404894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FB975A-EF95-ECDB-AA3E-E2E3AA562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56513A8C-E7CC-078D-7154-842D1D83B518}"/>
              </a:ext>
            </a:extLst>
          </p:cNvPr>
          <p:cNvSpPr/>
          <p:nvPr/>
        </p:nvSpPr>
        <p:spPr>
          <a:xfrm>
            <a:off x="424579" y="3981405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0DCBE4-81A2-C95B-F04E-0982EE41DBE6}"/>
              </a:ext>
            </a:extLst>
          </p:cNvPr>
          <p:cNvSpPr txBox="1"/>
          <p:nvPr/>
        </p:nvSpPr>
        <p:spPr>
          <a:xfrm>
            <a:off x="3261360" y="2862329"/>
            <a:ext cx="352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Я теперь чувствую себя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намного увереннее и готов 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показать всё, что знаю!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EE066EB-9B2D-C2D5-4057-9EC02759AA92}"/>
              </a:ext>
            </a:extLst>
          </p:cNvPr>
          <p:cNvSpPr txBox="1"/>
          <p:nvPr/>
        </p:nvSpPr>
        <p:spPr>
          <a:xfrm>
            <a:off x="1827232" y="254319"/>
            <a:ext cx="3905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latin typeface="Akrobat ExtraBold" panose="00000900000000000000" pitchFamily="2" charset="-52"/>
              </a:rPr>
              <a:t>ЗАКЛЮЧЕНИЕ</a:t>
            </a:r>
          </a:p>
        </p:txBody>
      </p:sp>
      <p:pic>
        <p:nvPicPr>
          <p:cNvPr id="18" name="Рисунок 17" descr="Изображение выглядит как Человеческое лицо, одежда, мультфильм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D24E859-130B-A1D7-D933-175102A9D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" t="1688" r="343" b="24774"/>
          <a:stretch/>
        </p:blipFill>
        <p:spPr>
          <a:xfrm>
            <a:off x="-545452" y="821726"/>
            <a:ext cx="4296691" cy="31596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52022E7-CD40-DE42-94EA-55FB9A024CD8}"/>
              </a:ext>
            </a:extLst>
          </p:cNvPr>
          <p:cNvSpPr txBox="1"/>
          <p:nvPr/>
        </p:nvSpPr>
        <p:spPr>
          <a:xfrm>
            <a:off x="420735" y="4755833"/>
            <a:ext cx="6710516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Akrobat ExtraBold" panose="00000900000000000000" pitchFamily="2" charset="-52"/>
              </a:rPr>
              <a:t>1. Вы сделали всё, что могли, чтобы подготовиться к экзамену. </a:t>
            </a:r>
          </a:p>
          <a:p>
            <a:endParaRPr lang="ru-RU" sz="4400" dirty="0">
              <a:latin typeface="Akrobat ExtraBold" panose="00000900000000000000" pitchFamily="2" charset="-52"/>
            </a:endParaRPr>
          </a:p>
          <a:p>
            <a:r>
              <a:rPr lang="ru-RU" sz="3600" dirty="0">
                <a:latin typeface="Akrobat ExtraBold" panose="00000900000000000000" pitchFamily="2" charset="-52"/>
              </a:rPr>
              <a:t>2. Подходите к нему с уверенностью</a:t>
            </a:r>
            <a:br>
              <a:rPr lang="ru-RU" sz="3600" dirty="0">
                <a:latin typeface="Akrobat ExtraBold" panose="00000900000000000000" pitchFamily="2" charset="-52"/>
              </a:rPr>
            </a:br>
            <a:r>
              <a:rPr lang="ru-RU" sz="3600" dirty="0">
                <a:latin typeface="Akrobat ExtraBold" panose="00000900000000000000" pitchFamily="2" charset="-52"/>
              </a:rPr>
              <a:t>и спокойствием. Ваши знания, усилия и настойчивость обязательно принесут плоды. </a:t>
            </a:r>
          </a:p>
          <a:p>
            <a:endParaRPr lang="ru-RU" sz="3600" dirty="0">
              <a:latin typeface="Akrobat ExtraBold" panose="00000900000000000000" pitchFamily="2" charset="-52"/>
            </a:endParaRPr>
          </a:p>
          <a:p>
            <a:r>
              <a:rPr lang="ru-RU" sz="5400" dirty="0">
                <a:solidFill>
                  <a:srgbClr val="663300"/>
                </a:solidFill>
                <a:latin typeface="Akrobat ExtraBold" panose="00000900000000000000" pitchFamily="2" charset="-52"/>
              </a:rPr>
              <a:t>Удачи и верьте в себя!</a:t>
            </a:r>
          </a:p>
        </p:txBody>
      </p:sp>
    </p:spTree>
    <p:extLst>
      <p:ext uri="{BB962C8B-B14F-4D97-AF65-F5344CB8AC3E}">
        <p14:creationId xmlns:p14="http://schemas.microsoft.com/office/powerpoint/2010/main" val="29068759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80C73BE-668D-F9E0-E312-0EE8FAB47F82}"/>
              </a:ext>
            </a:extLst>
          </p:cNvPr>
          <p:cNvSpPr txBox="1"/>
          <p:nvPr/>
        </p:nvSpPr>
        <p:spPr>
          <a:xfrm>
            <a:off x="2263246" y="254319"/>
            <a:ext cx="3033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latin typeface="Akrobat ExtraBold" panose="00000900000000000000" pitchFamily="2" charset="-52"/>
              </a:rPr>
              <a:t>ВВЕДЕНИЕ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3B7A90BA-09A6-FC37-124E-6E6235FAA29C}"/>
              </a:ext>
            </a:extLst>
          </p:cNvPr>
          <p:cNvGrpSpPr/>
          <p:nvPr/>
        </p:nvGrpSpPr>
        <p:grpSpPr>
          <a:xfrm>
            <a:off x="387931" y="1000669"/>
            <a:ext cx="6747164" cy="2858447"/>
            <a:chOff x="387931" y="1102269"/>
            <a:chExt cx="6747164" cy="2858447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xmlns="" id="{D674D3FB-81E7-3273-ADDB-8546602F2FDC}"/>
                </a:ext>
              </a:extLst>
            </p:cNvPr>
            <p:cNvSpPr/>
            <p:nvPr/>
          </p:nvSpPr>
          <p:spPr>
            <a:xfrm>
              <a:off x="424579" y="3606755"/>
              <a:ext cx="6710516" cy="353961"/>
            </a:xfrm>
            <a:prstGeom prst="roundRect">
              <a:avLst/>
            </a:prstGeom>
            <a:solidFill>
              <a:srgbClr val="CCA3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Изображение выглядит как Человеческое лицо, одежда, челове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64F7C549-0897-516D-6386-EE22A982A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5" r="19427"/>
            <a:stretch/>
          </p:blipFill>
          <p:spPr>
            <a:xfrm>
              <a:off x="387931" y="1102269"/>
              <a:ext cx="1874520" cy="285844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7724D0-C8CA-5F53-4DF6-D7AD2A51AF69}"/>
              </a:ext>
            </a:extLst>
          </p:cNvPr>
          <p:cNvSpPr txBox="1"/>
          <p:nvPr/>
        </p:nvSpPr>
        <p:spPr>
          <a:xfrm>
            <a:off x="2962157" y="1361419"/>
            <a:ext cx="4172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Akrobat ExtraBold" panose="00000900000000000000" pitchFamily="2" charset="-52"/>
              </a:rPr>
              <a:t>Ты знаешь, зачем сдаёшь ГИА? 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5C4BA9E-3950-4484-B350-589377F6A05F}"/>
              </a:ext>
            </a:extLst>
          </p:cNvPr>
          <p:cNvSpPr txBox="1"/>
          <p:nvPr/>
        </p:nvSpPr>
        <p:spPr>
          <a:xfrm>
            <a:off x="2108103" y="1923999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Akrobat ExtraBold" panose="00000900000000000000" pitchFamily="2" charset="-52"/>
              </a:rPr>
              <a:t>— Конечно!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4520F19-3A6D-E9EB-AC00-D3E304BD51E6}"/>
              </a:ext>
            </a:extLst>
          </p:cNvPr>
          <p:cNvSpPr txBox="1"/>
          <p:nvPr/>
        </p:nvSpPr>
        <p:spPr>
          <a:xfrm>
            <a:off x="2108103" y="2386079"/>
            <a:ext cx="52832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ГИА является важным экзаменом, 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который подводит итоги обучения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и служит ключевым показателем знаний.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B120CD-E4B6-7CE8-74B7-EAF295BF7EF8}"/>
              </a:ext>
            </a:extLst>
          </p:cNvPr>
          <p:cNvSpPr txBox="1"/>
          <p:nvPr/>
        </p:nvSpPr>
        <p:spPr>
          <a:xfrm>
            <a:off x="424579" y="4006555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Успешная сдача ГИА даёт возможность не только подтвердить свои знания, но и является одним из первых шагов к успешной профессиональной карьере, поступлению в колледж.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34B5F37D-C989-65D2-9A7C-2DCF7A96A7B8}"/>
              </a:ext>
            </a:extLst>
          </p:cNvPr>
          <p:cNvSpPr/>
          <p:nvPr/>
        </p:nvSpPr>
        <p:spPr>
          <a:xfrm>
            <a:off x="424579" y="5169657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CA0A84-95E5-5F16-A860-0CDC9CE8E3F4}"/>
              </a:ext>
            </a:extLst>
          </p:cNvPr>
          <p:cNvSpPr txBox="1"/>
          <p:nvPr/>
        </p:nvSpPr>
        <p:spPr>
          <a:xfrm>
            <a:off x="1626042" y="5935594"/>
            <a:ext cx="4307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latin typeface="Akrobat ExtraBold" panose="00000900000000000000" pitchFamily="2" charset="-52"/>
              </a:rPr>
              <a:t>Цели подготовки к ГИА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44D56A59-9DE7-7467-14BF-44B91ADA7273}"/>
              </a:ext>
            </a:extLst>
          </p:cNvPr>
          <p:cNvSpPr/>
          <p:nvPr/>
        </p:nvSpPr>
        <p:spPr>
          <a:xfrm>
            <a:off x="425021" y="6628139"/>
            <a:ext cx="6710516" cy="646331"/>
          </a:xfrm>
          <a:prstGeom prst="roundRect">
            <a:avLst/>
          </a:prstGeom>
          <a:noFill/>
          <a:ln w="38100">
            <a:solidFill>
              <a:srgbClr val="CC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874A3B-A444-394B-9855-A2A3C2A230F8}"/>
              </a:ext>
            </a:extLst>
          </p:cNvPr>
          <p:cNvSpPr txBox="1"/>
          <p:nvPr/>
        </p:nvSpPr>
        <p:spPr>
          <a:xfrm>
            <a:off x="476044" y="6729364"/>
            <a:ext cx="6040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krobat ExtraBold" panose="00000900000000000000" pitchFamily="2" charset="-52"/>
              </a:rPr>
              <a:t>Повышение уверенности в собственных знаниях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A0F51C-0D99-2E97-11B7-D70B1EE5B957}"/>
              </a:ext>
            </a:extLst>
          </p:cNvPr>
          <p:cNvSpPr txBox="1"/>
          <p:nvPr/>
        </p:nvSpPr>
        <p:spPr>
          <a:xfrm>
            <a:off x="424579" y="7318604"/>
            <a:ext cx="6710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ГИА — это стрессовое испытание, но грамотная подготовка может значительно укрепить уверенность в себе и своих силах.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6971CE10-3738-4E51-A97D-5ECB52774A1B}"/>
              </a:ext>
            </a:extLst>
          </p:cNvPr>
          <p:cNvSpPr/>
          <p:nvPr/>
        </p:nvSpPr>
        <p:spPr>
          <a:xfrm>
            <a:off x="425021" y="8095496"/>
            <a:ext cx="6710516" cy="646331"/>
          </a:xfrm>
          <a:prstGeom prst="roundRect">
            <a:avLst/>
          </a:prstGeom>
          <a:noFill/>
          <a:ln w="38100">
            <a:solidFill>
              <a:srgbClr val="CC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9E8588F-5C4C-49C7-4D1E-A87DAB53C509}"/>
              </a:ext>
            </a:extLst>
          </p:cNvPr>
          <p:cNvSpPr txBox="1"/>
          <p:nvPr/>
        </p:nvSpPr>
        <p:spPr>
          <a:xfrm>
            <a:off x="476044" y="8196721"/>
            <a:ext cx="267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krobat ExtraBold" panose="00000900000000000000" pitchFamily="2" charset="-52"/>
              </a:rPr>
              <a:t>Закрепление знаний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DFFD8E7-7800-397B-FA98-E6F8638267AA}"/>
              </a:ext>
            </a:extLst>
          </p:cNvPr>
          <p:cNvSpPr txBox="1"/>
          <p:nvPr/>
        </p:nvSpPr>
        <p:spPr>
          <a:xfrm>
            <a:off x="424579" y="8785961"/>
            <a:ext cx="6710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Подготовка к ГИА даёт возможность повторить пройденные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темы, систематизировать знания и выявить слабые места.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53FC4872-D6C8-FA22-3232-2130F233C10A}"/>
              </a:ext>
            </a:extLst>
          </p:cNvPr>
          <p:cNvSpPr/>
          <p:nvPr/>
        </p:nvSpPr>
        <p:spPr>
          <a:xfrm>
            <a:off x="424138" y="9606987"/>
            <a:ext cx="6710516" cy="646331"/>
          </a:xfrm>
          <a:prstGeom prst="roundRect">
            <a:avLst/>
          </a:prstGeom>
          <a:noFill/>
          <a:ln w="38100">
            <a:solidFill>
              <a:srgbClr val="CC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4D44AC-6A95-EF54-2D5A-A4BB8DA24B57}"/>
              </a:ext>
            </a:extLst>
          </p:cNvPr>
          <p:cNvSpPr txBox="1"/>
          <p:nvPr/>
        </p:nvSpPr>
        <p:spPr>
          <a:xfrm>
            <a:off x="475161" y="9708212"/>
            <a:ext cx="4150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krobat ExtraBold" panose="00000900000000000000" pitchFamily="2" charset="-52"/>
              </a:rPr>
              <a:t>Развитие навыков самоконтроля</a:t>
            </a:r>
          </a:p>
        </p:txBody>
      </p:sp>
    </p:spTree>
    <p:extLst>
      <p:ext uri="{BB962C8B-B14F-4D97-AF65-F5344CB8AC3E}">
        <p14:creationId xmlns:p14="http://schemas.microsoft.com/office/powerpoint/2010/main" val="41667599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FAE6FA-BA28-0B39-632F-112B34C5A1B5}"/>
              </a:ext>
            </a:extLst>
          </p:cNvPr>
          <p:cNvSpPr txBox="1"/>
          <p:nvPr/>
        </p:nvSpPr>
        <p:spPr>
          <a:xfrm>
            <a:off x="1211666" y="304051"/>
            <a:ext cx="5136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latin typeface="Akrobat ExtraBold" panose="00000900000000000000" pitchFamily="2" charset="-52"/>
              </a:rPr>
              <a:t>Почему подготовка должна</a:t>
            </a:r>
            <a:br>
              <a:rPr lang="ru-RU" sz="3600" b="1" dirty="0">
                <a:latin typeface="Akrobat ExtraBold" panose="00000900000000000000" pitchFamily="2" charset="-52"/>
              </a:rPr>
            </a:br>
            <a:r>
              <a:rPr lang="ru-RU" sz="3600" b="1" dirty="0">
                <a:latin typeface="Akrobat ExtraBold" panose="00000900000000000000" pitchFamily="2" charset="-52"/>
              </a:rPr>
              <a:t>быть заблаговременной?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F26DAF77-4F49-A18F-E4E9-69C63A01F0B0}"/>
              </a:ext>
            </a:extLst>
          </p:cNvPr>
          <p:cNvSpPr/>
          <p:nvPr/>
        </p:nvSpPr>
        <p:spPr>
          <a:xfrm>
            <a:off x="424579" y="1628171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B28973B-9C3A-824C-22EE-9B6978BF7B89}"/>
              </a:ext>
            </a:extLst>
          </p:cNvPr>
          <p:cNvSpPr txBox="1"/>
          <p:nvPr/>
        </p:nvSpPr>
        <p:spPr>
          <a:xfrm>
            <a:off x="424579" y="2105923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Подготовка к экзамену требует времени, так как она включает не только повторение материала, но и практическую отработку навыков решения экзаменационных заданий.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6BD08FA5-A7D7-5FB4-3D10-5DF16511364F}"/>
              </a:ext>
            </a:extLst>
          </p:cNvPr>
          <p:cNvSpPr/>
          <p:nvPr/>
        </p:nvSpPr>
        <p:spPr>
          <a:xfrm>
            <a:off x="424578" y="3245377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9F22A3B-E331-72CE-580F-5FFC749021AE}"/>
              </a:ext>
            </a:extLst>
          </p:cNvPr>
          <p:cNvSpPr txBox="1"/>
          <p:nvPr/>
        </p:nvSpPr>
        <p:spPr>
          <a:xfrm>
            <a:off x="424578" y="3769278"/>
            <a:ext cx="5439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krobat ExtraBold" panose="00000900000000000000" pitchFamily="2" charset="-52"/>
              </a:rPr>
              <a:t>Заблаговременное начало подготовки позволит: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8296B6-3866-96C8-647F-88162B410AF3}"/>
              </a:ext>
            </a:extLst>
          </p:cNvPr>
          <p:cNvSpPr txBox="1"/>
          <p:nvPr/>
        </p:nvSpPr>
        <p:spPr>
          <a:xfrm>
            <a:off x="424578" y="4247030"/>
            <a:ext cx="6710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Разделить учебную нагрузку </a:t>
            </a:r>
            <a:r>
              <a:rPr lang="ru-RU" sz="2000" b="1" dirty="0">
                <a:latin typeface="Akrobat SemiBold" panose="00000700000000000000" pitchFamily="2" charset="-52"/>
              </a:rPr>
              <a:t>на более длительный период,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что снижает риск перегрузки.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Глубже понять темы</a:t>
            </a:r>
            <a:r>
              <a:rPr lang="ru-RU" sz="2000" b="1" dirty="0">
                <a:latin typeface="Akrobat SemiBold" panose="00000700000000000000" pitchFamily="2" charset="-52"/>
              </a:rPr>
              <a:t>, так как будет возможность изучать материал постепенно, возвращаясь к сложным вопросам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по мере необходимости.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Избежать стресса </a:t>
            </a:r>
            <a:r>
              <a:rPr lang="ru-RU" sz="2000" b="1" dirty="0">
                <a:latin typeface="Akrobat SemiBold" panose="00000700000000000000" pitchFamily="2" charset="-52"/>
              </a:rPr>
              <a:t>в последние дни перед экзаменом.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736E40E3-DE07-27E3-8198-65CC8F525F5A}"/>
              </a:ext>
            </a:extLst>
          </p:cNvPr>
          <p:cNvSpPr/>
          <p:nvPr/>
        </p:nvSpPr>
        <p:spPr>
          <a:xfrm>
            <a:off x="424578" y="6292692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E6BE4C2-7816-C4A2-7C30-37E8ED53348E}"/>
              </a:ext>
            </a:extLst>
          </p:cNvPr>
          <p:cNvSpPr txBox="1"/>
          <p:nvPr/>
        </p:nvSpPr>
        <p:spPr>
          <a:xfrm>
            <a:off x="424578" y="6753323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Для того чтобы успешно подготовиться к ГИА, необходимо сформировать мотивацию, которая будет поддерживать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на протяжении всего учебного процесса.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A41E1EC6-EC0E-8E19-FD24-63B0724F38E6}"/>
              </a:ext>
            </a:extLst>
          </p:cNvPr>
          <p:cNvSpPr/>
          <p:nvPr/>
        </p:nvSpPr>
        <p:spPr>
          <a:xfrm>
            <a:off x="424577" y="7910287"/>
            <a:ext cx="2652451" cy="827314"/>
          </a:xfrm>
          <a:prstGeom prst="roundRect">
            <a:avLst/>
          </a:prstGeom>
          <a:noFill/>
          <a:ln w="38100">
            <a:solidFill>
              <a:srgbClr val="CC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ysClr val="windowText" lastClr="000000"/>
                </a:solidFill>
                <a:latin typeface="Akrobat ExtraBold" panose="00000900000000000000" pitchFamily="2" charset="-52"/>
              </a:rPr>
              <a:t>получение хороших оценок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8A790CB6-35DA-2074-2118-F2431B5935CB}"/>
              </a:ext>
            </a:extLst>
          </p:cNvPr>
          <p:cNvSpPr/>
          <p:nvPr/>
        </p:nvSpPr>
        <p:spPr>
          <a:xfrm>
            <a:off x="3378235" y="7910287"/>
            <a:ext cx="2969772" cy="827314"/>
          </a:xfrm>
          <a:prstGeom prst="roundRect">
            <a:avLst/>
          </a:prstGeom>
          <a:noFill/>
          <a:ln w="38100">
            <a:solidFill>
              <a:srgbClr val="CC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ysClr val="windowText" lastClr="000000"/>
                </a:solidFill>
                <a:latin typeface="Akrobat ExtraBold" panose="00000900000000000000" pitchFamily="2" charset="-52"/>
              </a:rPr>
              <a:t>поступление в желаемое учебное заведение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AC9D4994-7880-5014-F54D-40423CAA2FFE}"/>
              </a:ext>
            </a:extLst>
          </p:cNvPr>
          <p:cNvSpPr/>
          <p:nvPr/>
        </p:nvSpPr>
        <p:spPr>
          <a:xfrm>
            <a:off x="424577" y="8878902"/>
            <a:ext cx="5923430" cy="827314"/>
          </a:xfrm>
          <a:prstGeom prst="roundRect">
            <a:avLst/>
          </a:prstGeom>
          <a:noFill/>
          <a:ln w="38100">
            <a:solidFill>
              <a:srgbClr val="CC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ysClr val="windowText" lastClr="000000"/>
                </a:solidFill>
                <a:latin typeface="Akrobat ExtraBold" panose="00000900000000000000" pitchFamily="2" charset="-52"/>
              </a:rPr>
              <a:t>развитие навыков, полезных для дальнейшего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218130679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C591BB-0887-49D2-E727-A2F0CEE149B6}"/>
              </a:ext>
            </a:extLst>
          </p:cNvPr>
          <p:cNvSpPr txBox="1"/>
          <p:nvPr/>
        </p:nvSpPr>
        <p:spPr>
          <a:xfrm>
            <a:off x="207378" y="1015918"/>
            <a:ext cx="71449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Akrobat ExtraBold" panose="00000900000000000000" pitchFamily="2" charset="-52"/>
              </a:rPr>
              <a:t>Подготовка к ГИА — это не так сложно, как кажется, если</a:t>
            </a:r>
            <a:br>
              <a:rPr lang="ru-RU" sz="4400" b="1" dirty="0">
                <a:latin typeface="Akrobat ExtraBold" panose="00000900000000000000" pitchFamily="2" charset="-52"/>
              </a:rPr>
            </a:br>
            <a:r>
              <a:rPr lang="ru-RU" sz="4400" b="1" dirty="0">
                <a:latin typeface="Akrobat ExtraBold" panose="00000900000000000000" pitchFamily="2" charset="-52"/>
              </a:rPr>
              <a:t>у вас есть план, желание</a:t>
            </a:r>
            <a:br>
              <a:rPr lang="ru-RU" sz="4400" b="1" dirty="0">
                <a:latin typeface="Akrobat ExtraBold" panose="00000900000000000000" pitchFamily="2" charset="-52"/>
              </a:rPr>
            </a:br>
            <a:r>
              <a:rPr lang="ru-RU" sz="4400" b="1" dirty="0">
                <a:latin typeface="Akrobat ExtraBold" panose="00000900000000000000" pitchFamily="2" charset="-52"/>
              </a:rPr>
              <a:t>и уверенность в своих силах. Приложите усилия, и результат не заставит себя ждать!</a:t>
            </a:r>
          </a:p>
        </p:txBody>
      </p:sp>
      <p:pic>
        <p:nvPicPr>
          <p:cNvPr id="4" name="Рисунок 3" descr="Изображение выглядит как Человеческое лицо, одежда, зарисовк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6C1BB62-78BE-D5C5-A822-3C397288C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2" t="3182" r="28167" b="30908"/>
          <a:stretch/>
        </p:blipFill>
        <p:spPr>
          <a:xfrm>
            <a:off x="604684" y="5077709"/>
            <a:ext cx="6297561" cy="5614104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ческое лицо, одежда, зарисовк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2CF379F-B9B8-9C1C-0B04-EE3DAB552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9" r="90408" b="3920"/>
          <a:stretch/>
        </p:blipFill>
        <p:spPr>
          <a:xfrm rot="16200000">
            <a:off x="2913224" y="-3537340"/>
            <a:ext cx="1109112" cy="818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6816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3C806D-2BBD-5E88-AAD6-08C12522EB9A}"/>
              </a:ext>
            </a:extLst>
          </p:cNvPr>
          <p:cNvSpPr txBox="1"/>
          <p:nvPr/>
        </p:nvSpPr>
        <p:spPr>
          <a:xfrm>
            <a:off x="519984" y="311469"/>
            <a:ext cx="651973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latin typeface="Akrobat ExtraBold" panose="00000900000000000000" pitchFamily="2" charset="-52"/>
              </a:rPr>
              <a:t>ЭТАП 1</a:t>
            </a:r>
          </a:p>
          <a:p>
            <a:pPr algn="ctr"/>
            <a:r>
              <a:rPr lang="ru-RU" sz="4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ПЛАНИРОВАНИЕ ВРЕМЕНИ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766D5D06-1097-DD9A-7145-C21792018DBE}"/>
              </a:ext>
            </a:extLst>
          </p:cNvPr>
          <p:cNvSpPr/>
          <p:nvPr/>
        </p:nvSpPr>
        <p:spPr>
          <a:xfrm>
            <a:off x="424579" y="1973462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943E17-744E-25D1-B980-CCDF7CD97E68}"/>
              </a:ext>
            </a:extLst>
          </p:cNvPr>
          <p:cNvSpPr txBox="1"/>
          <p:nvPr/>
        </p:nvSpPr>
        <p:spPr>
          <a:xfrm>
            <a:off x="424579" y="2434103"/>
            <a:ext cx="6710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Для эффективной подготовки к ГИА крайне важно организовать своё время и создать индивидуальный учебный план. </a:t>
            </a:r>
          </a:p>
          <a:p>
            <a:r>
              <a:rPr lang="ru-RU" sz="2000" b="1" dirty="0">
                <a:latin typeface="Akrobat SemiBold" panose="00000700000000000000" pitchFamily="2" charset="-52"/>
              </a:rPr>
              <a:t>Этап 1 посвящён подробному описанию процесса создания расписания, его оптимальному распределению и рекомендациям.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6E3E8A1E-91DC-3C06-F855-56379F89C7C4}"/>
              </a:ext>
            </a:extLst>
          </p:cNvPr>
          <p:cNvSpPr/>
          <p:nvPr/>
        </p:nvSpPr>
        <p:spPr>
          <a:xfrm>
            <a:off x="424579" y="3864222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8B8701-E9F7-0E63-6A93-3EE370D9BC09}"/>
              </a:ext>
            </a:extLst>
          </p:cNvPr>
          <p:cNvSpPr txBox="1"/>
          <p:nvPr/>
        </p:nvSpPr>
        <p:spPr>
          <a:xfrm>
            <a:off x="424579" y="4454656"/>
            <a:ext cx="671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Шаг 1 — Определение временных рамок </a:t>
            </a:r>
            <a:endParaRPr lang="ru-RU" sz="28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308FCD-A63E-5CAA-49FF-5F23ADC847C9}"/>
              </a:ext>
            </a:extLst>
          </p:cNvPr>
          <p:cNvSpPr txBox="1"/>
          <p:nvPr/>
        </p:nvSpPr>
        <p:spPr>
          <a:xfrm>
            <a:off x="424579" y="4864949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Важно оценить, сколько времени остаётся до экзамена. Оптимально начинать подготовку 9-12 месяцев до экзаменов, чтобы иметь достаточно времени на закрепление материала.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626C94-E5C3-FF42-0446-4EABADFB01B6}"/>
              </a:ext>
            </a:extLst>
          </p:cNvPr>
          <p:cNvSpPr txBox="1"/>
          <p:nvPr/>
        </p:nvSpPr>
        <p:spPr>
          <a:xfrm>
            <a:off x="424579" y="6212020"/>
            <a:ext cx="671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Шаг 2 — Составление индивидуального плана</a:t>
            </a:r>
            <a:endParaRPr lang="ru-RU" sz="28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6147B7-E1AA-3474-A109-C081B35F26C9}"/>
              </a:ext>
            </a:extLst>
          </p:cNvPr>
          <p:cNvSpPr txBox="1"/>
          <p:nvPr/>
        </p:nvSpPr>
        <p:spPr>
          <a:xfrm>
            <a:off x="424579" y="6628376"/>
            <a:ext cx="6710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Распределение времени на подготовку — ключ к успеху. Примерный план может выглядеть так: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F06C308-9AFE-6226-11D4-3B3ED90BB2E3}"/>
              </a:ext>
            </a:extLst>
          </p:cNvPr>
          <p:cNvSpPr txBox="1"/>
          <p:nvPr/>
        </p:nvSpPr>
        <p:spPr>
          <a:xfrm>
            <a:off x="424579" y="7236389"/>
            <a:ext cx="58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1</a:t>
            </a:r>
            <a:endParaRPr lang="ru-RU" sz="96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B49872E-A55B-BB5A-B2FA-1DEC8C040C3E}"/>
              </a:ext>
            </a:extLst>
          </p:cNvPr>
          <p:cNvSpPr txBox="1"/>
          <p:nvPr/>
        </p:nvSpPr>
        <p:spPr>
          <a:xfrm>
            <a:off x="891569" y="7483468"/>
            <a:ext cx="2911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3 месяца — повторение основных тем по каждому предмету.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F1A34DE-D529-500B-FC1C-EB64507262E6}"/>
              </a:ext>
            </a:extLst>
          </p:cNvPr>
          <p:cNvSpPr txBox="1"/>
          <p:nvPr/>
        </p:nvSpPr>
        <p:spPr>
          <a:xfrm>
            <a:off x="3802745" y="7236389"/>
            <a:ext cx="58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2</a:t>
            </a:r>
            <a:endParaRPr lang="ru-RU" sz="96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AD2D265-B0EF-293F-7456-1D1CD1804181}"/>
              </a:ext>
            </a:extLst>
          </p:cNvPr>
          <p:cNvSpPr txBox="1"/>
          <p:nvPr/>
        </p:nvSpPr>
        <p:spPr>
          <a:xfrm>
            <a:off x="4443903" y="7468954"/>
            <a:ext cx="2911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решение практических заданий и тестов, работа над ошибками.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19A8A24-4052-B25A-D742-4F4958FFF5E0}"/>
              </a:ext>
            </a:extLst>
          </p:cNvPr>
          <p:cNvSpPr txBox="1"/>
          <p:nvPr/>
        </p:nvSpPr>
        <p:spPr>
          <a:xfrm>
            <a:off x="424579" y="8558970"/>
            <a:ext cx="58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3</a:t>
            </a:r>
            <a:endParaRPr lang="ru-RU" sz="96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F859AB5-E72A-1816-E7A2-1B462791FC14}"/>
              </a:ext>
            </a:extLst>
          </p:cNvPr>
          <p:cNvSpPr txBox="1"/>
          <p:nvPr/>
        </p:nvSpPr>
        <p:spPr>
          <a:xfrm>
            <a:off x="1111553" y="8899073"/>
            <a:ext cx="4258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финальное закрепление материала, практика на экзаменационных заданиях.</a:t>
            </a:r>
          </a:p>
        </p:txBody>
      </p:sp>
    </p:spTree>
    <p:extLst>
      <p:ext uri="{BB962C8B-B14F-4D97-AF65-F5344CB8AC3E}">
        <p14:creationId xmlns:p14="http://schemas.microsoft.com/office/powerpoint/2010/main" val="121583351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AA00E7-86F6-F465-ABF5-41B58806CB85}"/>
              </a:ext>
            </a:extLst>
          </p:cNvPr>
          <p:cNvSpPr txBox="1"/>
          <p:nvPr/>
        </p:nvSpPr>
        <p:spPr>
          <a:xfrm>
            <a:off x="424579" y="419685"/>
            <a:ext cx="671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Шаг 3 — Создание расписания</a:t>
            </a:r>
            <a:endParaRPr lang="ru-RU" sz="28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69FE702-2AE8-859E-FDAE-D1D1BB375C9A}"/>
              </a:ext>
            </a:extLst>
          </p:cNvPr>
          <p:cNvSpPr txBox="1"/>
          <p:nvPr/>
        </p:nvSpPr>
        <p:spPr>
          <a:xfrm>
            <a:off x="424579" y="829978"/>
            <a:ext cx="68615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krobat ExtraBold" panose="00000900000000000000" pitchFamily="2" charset="-52"/>
              </a:rPr>
              <a:t>Для создания эффективного расписания используйте следующие принципы: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Чередуйте предметы: </a:t>
            </a:r>
            <a:r>
              <a:rPr lang="ru-RU" sz="2000" b="1" dirty="0">
                <a:latin typeface="Akrobat SemiBold" panose="00000700000000000000" pitchFamily="2" charset="-52"/>
              </a:rPr>
              <a:t>не занимайтесь одним предметом весь день; чередование помогает мозгу лучше усваивать материал.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Выделите «ключевые дни» для углублённого повторения сложных тем. </a:t>
            </a:r>
            <a:r>
              <a:rPr lang="ru-RU" sz="2000" b="1" dirty="0">
                <a:latin typeface="Akrobat SemiBold" panose="00000700000000000000" pitchFamily="2" charset="-52"/>
              </a:rPr>
              <a:t>Например, каждый вторник можно посвящать более сложным вопросам.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Не забывайте об отдыхе: </a:t>
            </a:r>
            <a:r>
              <a:rPr lang="ru-RU" sz="2000" b="1" dirty="0">
                <a:latin typeface="Akrobat SemiBold" panose="00000700000000000000" pitchFamily="2" charset="-52"/>
              </a:rPr>
              <a:t>включите короткие перерывы между блоками занятий и выделите день в неделю для полного отдыха.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D5C60A2-8875-6764-A1A2-F6B696731A0D}"/>
              </a:ext>
            </a:extLst>
          </p:cNvPr>
          <p:cNvSpPr txBox="1"/>
          <p:nvPr/>
        </p:nvSpPr>
        <p:spPr>
          <a:xfrm>
            <a:off x="424579" y="4348814"/>
            <a:ext cx="671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Шаг 4 — Способы распределения времени</a:t>
            </a:r>
            <a:endParaRPr lang="ru-RU" sz="28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5C9AC7-FEDE-BF6F-9B40-8308A928DB3D}"/>
              </a:ext>
            </a:extLst>
          </p:cNvPr>
          <p:cNvSpPr txBox="1"/>
          <p:nvPr/>
        </p:nvSpPr>
        <p:spPr>
          <a:xfrm>
            <a:off x="424579" y="4759107"/>
            <a:ext cx="6861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krobat ExtraBold" panose="00000900000000000000" pitchFamily="2" charset="-52"/>
              </a:rPr>
              <a:t>Есть несколько методов, которые помогут вам: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8D4F45-075C-0B4B-81DA-96E48EBE3DE3}"/>
              </a:ext>
            </a:extLst>
          </p:cNvPr>
          <p:cNvSpPr txBox="1"/>
          <p:nvPr/>
        </p:nvSpPr>
        <p:spPr>
          <a:xfrm>
            <a:off x="424579" y="5145857"/>
            <a:ext cx="58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6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1</a:t>
            </a:r>
            <a:endParaRPr lang="ru-RU" sz="96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EA25A2E-5B03-9AB5-3FE1-F0D5F7C82A30}"/>
              </a:ext>
            </a:extLst>
          </p:cNvPr>
          <p:cNvSpPr txBox="1"/>
          <p:nvPr/>
        </p:nvSpPr>
        <p:spPr>
          <a:xfrm>
            <a:off x="1042645" y="5392936"/>
            <a:ext cx="6243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Метод Pomodoro</a:t>
            </a:r>
          </a:p>
          <a:p>
            <a:r>
              <a:rPr lang="ru-RU" sz="2000" b="1" dirty="0">
                <a:latin typeface="Akrobat SemiBold" panose="00000700000000000000" pitchFamily="2" charset="-52"/>
              </a:rPr>
              <a:t>делите учебное время на 25 минут с перерывами по 5 минут. После 4 блоков делайте более длинный перерыв (30 минут).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A65B28F-C040-916B-B031-57530665F994}"/>
              </a:ext>
            </a:extLst>
          </p:cNvPr>
          <p:cNvSpPr txBox="1"/>
          <p:nvPr/>
        </p:nvSpPr>
        <p:spPr>
          <a:xfrm>
            <a:off x="424579" y="6408599"/>
            <a:ext cx="58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2</a:t>
            </a:r>
            <a:endParaRPr lang="ru-RU" sz="96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0545C2-6788-C527-6CF3-DBBA0FF68516}"/>
              </a:ext>
            </a:extLst>
          </p:cNvPr>
          <p:cNvSpPr txBox="1"/>
          <p:nvPr/>
        </p:nvSpPr>
        <p:spPr>
          <a:xfrm>
            <a:off x="1042645" y="6655678"/>
            <a:ext cx="6243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Метод интервальных повторений</a:t>
            </a:r>
          </a:p>
          <a:p>
            <a:r>
              <a:rPr lang="ru-RU" sz="2000" dirty="0">
                <a:latin typeface="Akrobat SemiBold" panose="00000700000000000000" pitchFamily="2" charset="-52"/>
              </a:rPr>
              <a:t>определите, какие темы нужно повторять чаще, а какие</a:t>
            </a:r>
            <a:br>
              <a:rPr lang="ru-RU" sz="2000" dirty="0">
                <a:latin typeface="Akrobat SemiBold" panose="00000700000000000000" pitchFamily="2" charset="-52"/>
              </a:rPr>
            </a:br>
            <a:r>
              <a:rPr lang="ru-RU" sz="2000" dirty="0">
                <a:latin typeface="Akrobat SemiBold" panose="00000700000000000000" pitchFamily="2" charset="-52"/>
              </a:rPr>
              <a:t>реже, в зависимости от уровня освоения материала.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D6A431C-340F-71B3-1BA5-4094BA5A45DB}"/>
              </a:ext>
            </a:extLst>
          </p:cNvPr>
          <p:cNvSpPr txBox="1"/>
          <p:nvPr/>
        </p:nvSpPr>
        <p:spPr>
          <a:xfrm>
            <a:off x="424579" y="7671341"/>
            <a:ext cx="58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3</a:t>
            </a:r>
            <a:endParaRPr lang="ru-RU" sz="96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75EF41C-C11E-3F66-5BAD-F2D1FF51887A}"/>
              </a:ext>
            </a:extLst>
          </p:cNvPr>
          <p:cNvSpPr txBox="1"/>
          <p:nvPr/>
        </p:nvSpPr>
        <p:spPr>
          <a:xfrm>
            <a:off x="1042645" y="7918420"/>
            <a:ext cx="6243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Метод ABC</a:t>
            </a:r>
          </a:p>
          <a:p>
            <a:r>
              <a:rPr lang="ru-RU" sz="2000" dirty="0">
                <a:latin typeface="Akrobat SemiBold" panose="00000700000000000000" pitchFamily="2" charset="-52"/>
              </a:rPr>
              <a:t>распределите задачи на три категории: A — самое важное</a:t>
            </a:r>
            <a:br>
              <a:rPr lang="ru-RU" sz="2000" dirty="0">
                <a:latin typeface="Akrobat SemiBold" panose="00000700000000000000" pitchFamily="2" charset="-52"/>
              </a:rPr>
            </a:br>
            <a:r>
              <a:rPr lang="ru-RU" sz="2000" dirty="0">
                <a:latin typeface="Akrobat SemiBold" panose="00000700000000000000" pitchFamily="2" charset="-52"/>
              </a:rPr>
              <a:t>и трудное, B — менее важное, C — простое и понятное.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28FAD3E-5289-335B-B0E3-02438EEDF33E}"/>
              </a:ext>
            </a:extLst>
          </p:cNvPr>
          <p:cNvSpPr txBox="1"/>
          <p:nvPr/>
        </p:nvSpPr>
        <p:spPr>
          <a:xfrm>
            <a:off x="424579" y="8887058"/>
            <a:ext cx="65567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krobat SemiBold" panose="00000700000000000000" pitchFamily="2" charset="-52"/>
              </a:rPr>
              <a:t>Начинайте занятия с задач категории A, чтобы успеть проработать наиболее сложные темы.</a:t>
            </a:r>
            <a:endParaRPr lang="ru-RU" sz="2000" dirty="0"/>
          </a:p>
        </p:txBody>
      </p:sp>
      <p:pic>
        <p:nvPicPr>
          <p:cNvPr id="21" name="Рисунок 20" descr="Изображение выглядит как Человеческое лицо, одежда, зарисовк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706C4B6-E69F-0278-037E-396D80D57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2" t="3182" r="65134" b="74113"/>
          <a:stretch/>
        </p:blipFill>
        <p:spPr>
          <a:xfrm>
            <a:off x="4410894" y="8757885"/>
            <a:ext cx="3148781" cy="193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8714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11D5DA-4993-1C3D-3AA0-F72876271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65BAC7-866C-ACF1-6829-3EF735D5BE21}"/>
              </a:ext>
            </a:extLst>
          </p:cNvPr>
          <p:cNvSpPr txBox="1"/>
          <p:nvPr/>
        </p:nvSpPr>
        <p:spPr>
          <a:xfrm>
            <a:off x="1004895" y="311469"/>
            <a:ext cx="554991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latin typeface="Akrobat ExtraBold" panose="00000900000000000000" pitchFamily="2" charset="-52"/>
              </a:rPr>
              <a:t>ЭТАП 2</a:t>
            </a:r>
          </a:p>
          <a:p>
            <a:pPr algn="ctr"/>
            <a:r>
              <a:rPr lang="ru-RU" sz="4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СТРУКТУРА ЭКЗАМЕНА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791DDB51-26DC-42A3-3137-7E91609C20B0}"/>
              </a:ext>
            </a:extLst>
          </p:cNvPr>
          <p:cNvSpPr/>
          <p:nvPr/>
        </p:nvSpPr>
        <p:spPr>
          <a:xfrm>
            <a:off x="424579" y="1973462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AAC318-0C09-84D6-9F90-6067091C065A}"/>
              </a:ext>
            </a:extLst>
          </p:cNvPr>
          <p:cNvSpPr txBox="1"/>
          <p:nvPr/>
        </p:nvSpPr>
        <p:spPr>
          <a:xfrm>
            <a:off x="424579" y="2434103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Каждый экзамен в формате ГИА имеет свои особенности. </a:t>
            </a:r>
          </a:p>
          <a:p>
            <a:r>
              <a:rPr lang="ru-RU" sz="2000" b="1" dirty="0">
                <a:latin typeface="Akrobat SemiBold" panose="00000700000000000000" pitchFamily="2" charset="-52"/>
              </a:rPr>
              <a:t>Понимание, как устроен экзамен и его задания, позволит избежать неожиданностей и точно знать, чего ожидать.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A285DF69-4C3C-C4FD-A540-2D42C53B26AA}"/>
              </a:ext>
            </a:extLst>
          </p:cNvPr>
          <p:cNvSpPr/>
          <p:nvPr/>
        </p:nvSpPr>
        <p:spPr>
          <a:xfrm>
            <a:off x="424579" y="3556446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2FA2E4-A355-962B-3640-85EA908917E7}"/>
              </a:ext>
            </a:extLst>
          </p:cNvPr>
          <p:cNvSpPr txBox="1"/>
          <p:nvPr/>
        </p:nvSpPr>
        <p:spPr>
          <a:xfrm>
            <a:off x="424579" y="4146880"/>
            <a:ext cx="671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Шаг 1 — Изучение демо-версий экзаменов</a:t>
            </a:r>
            <a:endParaRPr lang="ru-RU" sz="28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A9B62A-13BB-985B-D8C3-EBB9D6383867}"/>
              </a:ext>
            </a:extLst>
          </p:cNvPr>
          <p:cNvSpPr txBox="1"/>
          <p:nvPr/>
        </p:nvSpPr>
        <p:spPr>
          <a:xfrm>
            <a:off x="424579" y="4557173"/>
            <a:ext cx="67105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В интернете есть примеры реальных экзаменов прошлых лет.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Выполняйте такие тесты</a:t>
            </a:r>
            <a:r>
              <a:rPr lang="ru-RU" sz="2000" b="1" dirty="0">
                <a:latin typeface="Akrobat SemiBold" panose="00000700000000000000" pitchFamily="2" charset="-52"/>
              </a:rPr>
              <a:t>, чтобы привыкнуть к формату и увидеть повторяющиеся типы заданий.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Разберите критерии оценивания: </a:t>
            </a:r>
            <a:r>
              <a:rPr lang="ru-RU" sz="2000" b="1" dirty="0">
                <a:latin typeface="Akrobat SemiBold" panose="00000700000000000000" pitchFamily="2" charset="-52"/>
              </a:rPr>
              <a:t>это поможет понять,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на что обращают внимание эксперты и как заработать максимум баллов за каждое задание.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Составьте список тем для каждого экзамена: </a:t>
            </a:r>
            <a:r>
              <a:rPr lang="ru-RU" sz="2000" b="1" dirty="0">
                <a:latin typeface="Akrobat SemiBold" panose="00000700000000000000" pitchFamily="2" charset="-52"/>
              </a:rPr>
              <a:t>узнайте, какие темы чаще всего встречаются. Это позволит сосредоточиться на важнейших аспектах учебного материала.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CD58AA1-D216-AEAD-56BC-99C7D9D4813A}"/>
              </a:ext>
            </a:extLst>
          </p:cNvPr>
          <p:cNvSpPr txBox="1"/>
          <p:nvPr/>
        </p:nvSpPr>
        <p:spPr>
          <a:xfrm>
            <a:off x="424579" y="7525661"/>
            <a:ext cx="671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Шаг 2 — Подготовка к заданиям</a:t>
            </a:r>
            <a:endParaRPr lang="ru-RU" sz="28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32DDF8-5B8D-CC4C-057E-F111141F87CF}"/>
              </a:ext>
            </a:extLst>
          </p:cNvPr>
          <p:cNvSpPr txBox="1"/>
          <p:nvPr/>
        </p:nvSpPr>
        <p:spPr>
          <a:xfrm>
            <a:off x="424579" y="7935954"/>
            <a:ext cx="71350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Пишите развёрнутые ответы регулярно: </a:t>
            </a:r>
            <a:r>
              <a:rPr lang="ru-RU" sz="2000" b="1" dirty="0">
                <a:latin typeface="Akrobat SemiBold" panose="00000700000000000000" pitchFamily="2" charset="-52"/>
              </a:rPr>
              <a:t>выполняйте задания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в формате развёрнутого ответа хотя бы пару раз в неделю.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Учитесь быстро исключать неверные ответы: </a:t>
            </a:r>
            <a:r>
              <a:rPr lang="ru-RU" sz="2000" dirty="0">
                <a:latin typeface="Akrobat SemiBold" panose="00000700000000000000" pitchFamily="2" charset="-52"/>
              </a:rPr>
              <a:t>выделяйте самые очевидные ошибки и исключайте их сразу, это увеличит ваши шансы на правильный ответ.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krobat ExtraBold" panose="00000900000000000000" pitchFamily="2" charset="-52"/>
              </a:rPr>
              <a:t>Научитесь выделять главное: </a:t>
            </a:r>
            <a:r>
              <a:rPr lang="ru-RU" sz="2000" dirty="0">
                <a:latin typeface="Akrobat SemiBold" panose="00000700000000000000" pitchFamily="2" charset="-52"/>
              </a:rPr>
              <a:t>при чтении сразу отмечайте ключевые моменты, идеи и аргументы. </a:t>
            </a:r>
          </a:p>
        </p:txBody>
      </p:sp>
    </p:spTree>
    <p:extLst>
      <p:ext uri="{BB962C8B-B14F-4D97-AF65-F5344CB8AC3E}">
        <p14:creationId xmlns:p14="http://schemas.microsoft.com/office/powerpoint/2010/main" val="159238720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7F4969-9346-DB65-62BD-F3F63637F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1F4BEE-FB25-71E9-D326-1D16FC66B866}"/>
              </a:ext>
            </a:extLst>
          </p:cNvPr>
          <p:cNvSpPr txBox="1"/>
          <p:nvPr/>
        </p:nvSpPr>
        <p:spPr>
          <a:xfrm>
            <a:off x="972036" y="311469"/>
            <a:ext cx="561564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latin typeface="Akrobat ExtraBold" panose="00000900000000000000" pitchFamily="2" charset="-52"/>
              </a:rPr>
              <a:t>ЭТАП 3</a:t>
            </a:r>
          </a:p>
          <a:p>
            <a:pPr algn="ctr"/>
            <a:r>
              <a:rPr lang="ru-RU" sz="4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УЧЕБНЫЕ МАТЕРИАЛЫ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56FEC6BB-E5DE-CAF3-80D6-567D1D522D05}"/>
              </a:ext>
            </a:extLst>
          </p:cNvPr>
          <p:cNvSpPr/>
          <p:nvPr/>
        </p:nvSpPr>
        <p:spPr>
          <a:xfrm>
            <a:off x="424579" y="1973462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22161C-DC5A-5EAD-0250-164828B48ED1}"/>
              </a:ext>
            </a:extLst>
          </p:cNvPr>
          <p:cNvSpPr txBox="1"/>
          <p:nvPr/>
        </p:nvSpPr>
        <p:spPr>
          <a:xfrm>
            <a:off x="424579" y="2434103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Для эффективной подготовки к ГИА важно правильно подобрать учебные материалы. </a:t>
            </a:r>
            <a:r>
              <a:rPr lang="ru-RU" sz="2000" b="1" dirty="0">
                <a:latin typeface="Akrobat SemiBold" panose="00000700000000000000" pitchFamily="2" charset="-52"/>
              </a:rPr>
              <a:t>Это могут быть учебники, справочники, онлайн-курсы и приложения. 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55FE42DE-3AAB-0D88-6B00-8ABFBD9CA306}"/>
              </a:ext>
            </a:extLst>
          </p:cNvPr>
          <p:cNvSpPr/>
          <p:nvPr/>
        </p:nvSpPr>
        <p:spPr>
          <a:xfrm>
            <a:off x="424579" y="3556446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2DCE4E-C00B-C4E4-6ECF-66AD4500C2E8}"/>
              </a:ext>
            </a:extLst>
          </p:cNvPr>
          <p:cNvSpPr txBox="1"/>
          <p:nvPr/>
        </p:nvSpPr>
        <p:spPr>
          <a:xfrm>
            <a:off x="424579" y="4146880"/>
            <a:ext cx="671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Шаг 1 — Выбор учебников и пособий</a:t>
            </a:r>
            <a:endParaRPr lang="ru-RU" sz="28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CBE05C-2FE3-1AFC-FC96-1A925358B378}"/>
              </a:ext>
            </a:extLst>
          </p:cNvPr>
          <p:cNvSpPr txBox="1"/>
          <p:nvPr/>
        </p:nvSpPr>
        <p:spPr>
          <a:xfrm>
            <a:off x="424578" y="4557173"/>
            <a:ext cx="69668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SemiBold" panose="00000700000000000000" pitchFamily="2" charset="-52"/>
              </a:rPr>
              <a:t>Учебники — основа подготовки, так как они охватывают все необходимые темы и задания. Однако важно выбрать подходящий, соответствующий подготовке и требованиям экзамена.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Используйте учебники, рекомендованные школой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b="1" dirty="0">
                <a:latin typeface="Akrobat ExtraBold" panose="00000900000000000000" pitchFamily="2" charset="-52"/>
              </a:rPr>
              <a:t>и Министерством образования: </a:t>
            </a:r>
            <a:r>
              <a:rPr lang="ru-RU" sz="2000" b="1" dirty="0">
                <a:latin typeface="Akrobat SemiBold" panose="00000700000000000000" pitchFamily="2" charset="-52"/>
              </a:rPr>
              <a:t>такие учебники гарантированно соответствуют образовательным стандартам.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Изучите отзывы о пособиях для подготовки к ГИА: </a:t>
            </a:r>
            <a:r>
              <a:rPr lang="ru-RU" sz="2000" dirty="0">
                <a:latin typeface="Akrobat SemiBold" panose="00000700000000000000" pitchFamily="2" charset="-52"/>
              </a:rPr>
              <a:t>форумы, социальные сети и сайты для учеников помогут выбрать актуальные и проверенные материалы.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Ищите пособия, где подробно объясняются задачи с решениями: </a:t>
            </a:r>
            <a:r>
              <a:rPr lang="ru-RU" sz="2000" b="1" dirty="0">
                <a:latin typeface="Akrobat SemiBold" panose="00000700000000000000" pitchFamily="2" charset="-52"/>
              </a:rPr>
              <a:t>такие книги помогают не просто выучить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материал, но и понять, как решать задания шаг за шагом.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6EFC64E-B08B-F890-0F4C-99D9C658384A}"/>
              </a:ext>
            </a:extLst>
          </p:cNvPr>
          <p:cNvSpPr txBox="1"/>
          <p:nvPr/>
        </p:nvSpPr>
        <p:spPr>
          <a:xfrm>
            <a:off x="212289" y="8419025"/>
            <a:ext cx="671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Шаг 2 — Использование онлайн-ресурсов</a:t>
            </a:r>
            <a:endParaRPr lang="ru-RU" sz="28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A968734-C6A9-3587-F460-0E6CA1F5F795}"/>
              </a:ext>
            </a:extLst>
          </p:cNvPr>
          <p:cNvSpPr txBox="1"/>
          <p:nvPr/>
        </p:nvSpPr>
        <p:spPr>
          <a:xfrm>
            <a:off x="212289" y="8829318"/>
            <a:ext cx="71350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Занимайтесь с помощью образовательных платформ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dirty="0">
                <a:latin typeface="Akrobat SemiBold" panose="00000700000000000000" pitchFamily="2" charset="-52"/>
              </a:rPr>
              <a:t>Якласс, Фоксфорд и другие платформы предлагают доступ к качественным курсам по разным предметам.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Практикуйтесь на «Сдам ГИА» или «ФИПИ»: </a:t>
            </a:r>
            <a:r>
              <a:rPr lang="ru-RU" sz="2000" b="1" dirty="0">
                <a:latin typeface="Akrobat SemiBold" panose="00000700000000000000" pitchFamily="2" charset="-52"/>
              </a:rPr>
              <a:t>они предлагают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тесты и задания, соответствующие формату экзамена.</a:t>
            </a:r>
            <a:endParaRPr lang="ru-RU" sz="2000" dirty="0">
              <a:latin typeface="Akrob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4780286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DDCBC6-9CDD-E9D9-8220-A799022A2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062536-2AE0-49F1-8EFC-786F7DECE4F7}"/>
              </a:ext>
            </a:extLst>
          </p:cNvPr>
          <p:cNvSpPr txBox="1"/>
          <p:nvPr/>
        </p:nvSpPr>
        <p:spPr>
          <a:xfrm>
            <a:off x="354084" y="311469"/>
            <a:ext cx="685155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latin typeface="Akrobat ExtraBold" panose="00000900000000000000" pitchFamily="2" charset="-52"/>
              </a:rPr>
              <a:t>ЭТАП 4</a:t>
            </a:r>
          </a:p>
          <a:p>
            <a:pPr algn="ctr"/>
            <a:r>
              <a:rPr lang="ru-RU" sz="48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ЗАПОМИНАНИЕ МАТЕРИАЛА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36BC9CD7-A128-7762-FB51-3397FDBBE684}"/>
              </a:ext>
            </a:extLst>
          </p:cNvPr>
          <p:cNvSpPr/>
          <p:nvPr/>
        </p:nvSpPr>
        <p:spPr>
          <a:xfrm>
            <a:off x="424579" y="1973462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362905-ECA3-7165-82F9-B5704C215055}"/>
              </a:ext>
            </a:extLst>
          </p:cNvPr>
          <p:cNvSpPr txBox="1"/>
          <p:nvPr/>
        </p:nvSpPr>
        <p:spPr>
          <a:xfrm>
            <a:off x="424579" y="2434103"/>
            <a:ext cx="6710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krobat ExtraBold" panose="00000900000000000000" pitchFamily="2" charset="-52"/>
              </a:rPr>
              <a:t>Эффективное запоминание большого объёма информации — важная часть подготовки к ГИА. Существуют различные методы, которые помогают запомнить и структурировать материал.</a:t>
            </a:r>
            <a:endParaRPr lang="ru-RU" sz="2000" b="1" dirty="0">
              <a:latin typeface="Akrobat SemiBold" panose="00000700000000000000" pitchFamily="2" charset="-52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7D3B6DE8-23DA-06F7-CD8E-F6E7DE781728}"/>
              </a:ext>
            </a:extLst>
          </p:cNvPr>
          <p:cNvSpPr/>
          <p:nvPr/>
        </p:nvSpPr>
        <p:spPr>
          <a:xfrm>
            <a:off x="424579" y="3556446"/>
            <a:ext cx="6710516" cy="353961"/>
          </a:xfrm>
          <a:prstGeom prst="roundRect">
            <a:avLst/>
          </a:prstGeom>
          <a:solidFill>
            <a:srgbClr val="CCA3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29F0EF-E5B0-B328-54AF-F1EFA52F0F6C}"/>
              </a:ext>
            </a:extLst>
          </p:cNvPr>
          <p:cNvSpPr txBox="1"/>
          <p:nvPr/>
        </p:nvSpPr>
        <p:spPr>
          <a:xfrm>
            <a:off x="424579" y="3989416"/>
            <a:ext cx="58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1</a:t>
            </a:r>
            <a:endParaRPr lang="ru-RU" sz="9600" b="1" dirty="0">
              <a:solidFill>
                <a:srgbClr val="663300"/>
              </a:solidFill>
              <a:latin typeface="Akrobat SemiBold" panose="000007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5FC3F2-922D-7E04-0C1A-054E227C29AA}"/>
              </a:ext>
            </a:extLst>
          </p:cNvPr>
          <p:cNvSpPr txBox="1"/>
          <p:nvPr/>
        </p:nvSpPr>
        <p:spPr>
          <a:xfrm>
            <a:off x="868661" y="4236495"/>
            <a:ext cx="2911176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663300"/>
                </a:solidFill>
                <a:latin typeface="Akrobat ExtraBold" panose="00000900000000000000" pitchFamily="2" charset="-52"/>
              </a:rPr>
              <a:t>Метод ассоциаций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805FBD3-E735-4DC2-0184-81AD03AAF943}"/>
              </a:ext>
            </a:extLst>
          </p:cNvPr>
          <p:cNvSpPr txBox="1"/>
          <p:nvPr/>
        </p:nvSpPr>
        <p:spPr>
          <a:xfrm>
            <a:off x="594667" y="5340838"/>
            <a:ext cx="6370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Связывайте сложные понятия с повседневными образами</a:t>
            </a:r>
            <a:r>
              <a:rPr lang="ru-RU" sz="2000" b="1" dirty="0">
                <a:latin typeface="Akrobat SemiBold" panose="00000700000000000000" pitchFamily="2" charset="-52"/>
              </a:rPr>
              <a:t/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например, ассоциируйте исторические даты с важными событиями из вашей жизни или запоминайте формулы, представляя их в виде изображений.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FE4CB8-8BAA-D61A-0F2E-F0F487B95FC0}"/>
              </a:ext>
            </a:extLst>
          </p:cNvPr>
          <p:cNvSpPr txBox="1"/>
          <p:nvPr/>
        </p:nvSpPr>
        <p:spPr>
          <a:xfrm>
            <a:off x="594667" y="6798447"/>
            <a:ext cx="3729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Создавайте ассоциации, вызывающие яркие эмоции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чем сильнее эмоциональная связь, тем легче запомнить.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43F865-A7C9-AC1C-D34E-B71A3A5301BA}"/>
              </a:ext>
            </a:extLst>
          </p:cNvPr>
          <p:cNvSpPr txBox="1"/>
          <p:nvPr/>
        </p:nvSpPr>
        <p:spPr>
          <a:xfrm>
            <a:off x="594667" y="8257710"/>
            <a:ext cx="35772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krobat ExtraBold" panose="00000900000000000000" pitchFamily="2" charset="-52"/>
              </a:rPr>
              <a:t>Используйте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b="1" dirty="0">
                <a:latin typeface="Akrobat ExtraBold" panose="00000900000000000000" pitchFamily="2" charset="-52"/>
              </a:rPr>
              <a:t>ассоциативные цепочки</a:t>
            </a:r>
            <a:br>
              <a:rPr lang="ru-RU" sz="2000" b="1" dirty="0">
                <a:latin typeface="Akrobat ExtraBold" panose="000009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при запоминании серии понятий попробуйте связать</a:t>
            </a:r>
            <a:br>
              <a:rPr lang="ru-RU" sz="2000" b="1" dirty="0">
                <a:latin typeface="Akrobat SemiBold" panose="00000700000000000000" pitchFamily="2" charset="-52"/>
              </a:rPr>
            </a:br>
            <a:r>
              <a:rPr lang="ru-RU" sz="2000" b="1" dirty="0">
                <a:latin typeface="Akrobat SemiBold" panose="00000700000000000000" pitchFamily="2" charset="-52"/>
              </a:rPr>
              <a:t>их в последовательную историю.</a:t>
            </a:r>
          </a:p>
        </p:txBody>
      </p:sp>
      <p:pic>
        <p:nvPicPr>
          <p:cNvPr id="16" name="Рисунок 15" descr="Изображение выглядит как Человеческое лицо, одежда, человек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xmlns="" id="{36E166B3-607F-3A98-77FA-0702A32CA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3"/>
          <a:stretch/>
        </p:blipFill>
        <p:spPr>
          <a:xfrm>
            <a:off x="3219450" y="6252370"/>
            <a:ext cx="5311775" cy="443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4657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 2013–2022">
  <a:themeElements>
    <a:clrScheme name="Тема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 2013–2022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408</TotalTime>
  <Words>1215</Words>
  <Application>Microsoft Office PowerPoint</Application>
  <PresentationFormat>Произвольный</PresentationFormat>
  <Paragraphs>166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Akrobat ExtraBold</vt:lpstr>
      <vt:lpstr>Akrobat SemiBold</vt:lpstr>
      <vt:lpstr>Calibri</vt:lpstr>
      <vt:lpstr>Calibri Light</vt:lpstr>
      <vt:lpstr>Тема Office 2013–2022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Лина</dc:creator>
  <cp:lastModifiedBy>Aspire_06</cp:lastModifiedBy>
  <cp:revision>134</cp:revision>
  <dcterms:created xsi:type="dcterms:W3CDTF">2023-04-01T23:18:25Z</dcterms:created>
  <dcterms:modified xsi:type="dcterms:W3CDTF">2025-02-13T07:36:39Z</dcterms:modified>
</cp:coreProperties>
</file>