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  <p:sldMasterId id="2147483744" r:id="rId3"/>
  </p:sldMasterIdLst>
  <p:sldIdLst>
    <p:sldId id="256" r:id="rId4"/>
    <p:sldId id="265" r:id="rId5"/>
    <p:sldId id="263" r:id="rId6"/>
    <p:sldId id="261" r:id="rId7"/>
    <p:sldId id="269" r:id="rId8"/>
    <p:sldId id="258" r:id="rId9"/>
    <p:sldId id="278" r:id="rId10"/>
    <p:sldId id="279" r:id="rId11"/>
    <p:sldId id="280" r:id="rId12"/>
    <p:sldId id="28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590" autoAdjust="0"/>
  </p:normalViewPr>
  <p:slideViewPr>
    <p:cSldViewPr>
      <p:cViewPr>
        <p:scale>
          <a:sx n="94" d="100"/>
          <a:sy n="94" d="100"/>
        </p:scale>
        <p:origin x="-128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77E4F52D-6915-4D51-86D2-90877EBC35C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496323-17DE-40F8-B510-8D39A556E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976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8EFEF-C994-46DB-A2E5-6822F8F009D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5F8B8-F10F-46CA-AF62-A4F5178BA70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296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9F321-D897-4167-8398-D93DE27C2E5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8569D-383B-48B1-9985-EB4DBF1CEAE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344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4C0EB-6347-471A-BFE0-53C50313609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C910-62D3-429D-87DF-40B82A5BD52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583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87A1-C1F5-44F2-91E1-FD7F5B304D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409AB6A-ECCE-42E9-830E-A3E406642AD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50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FF27-6C8B-4750-953A-15DE183EC5F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C9A3-CAAC-4DCC-9D2B-4EDC54FC829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39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6ACB-ED23-4286-8E9A-DBD0D280534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522B2-B48F-4B16-91E2-8C8E10CF6A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977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AE0E969-1ACD-47C5-A4A2-F31406527B1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A1B3BBEE-4F49-44DA-875E-08AC4FD1E68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410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BA9CC-CC0D-477F-B87E-E257C8FAA77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2196-9246-49C8-9533-9C30D6EC18B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28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655F6-2766-428A-9537-46B4781A3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56D9-F1F6-4FED-A25C-89594C2AFB6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6114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471C0-D3E9-4E64-A2F1-65273E6F0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D2BFC3-E2E8-45DE-8AB7-AF8B72F71FC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0028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6200000">
            <a:off x="7553325" y="5254626"/>
            <a:ext cx="1893887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1863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77E4F52D-6915-4D51-86D2-90877EBC35C1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49913"/>
            <a:ext cx="5791200" cy="365125"/>
          </a:xfrm>
        </p:spPr>
        <p:txBody>
          <a:bodyPr tIns="0" bIns="0"/>
          <a:lstStyle>
            <a:lvl1pPr algn="r">
              <a:defRPr sz="11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1525" y="5753100"/>
            <a:ext cx="503238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7496323-17DE-40F8-B510-8D39A556E0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726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0175"/>
            <a:ext cx="213360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8EFEF-C994-46DB-A2E5-6822F8F009D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95F8B8-F10F-46CA-AF62-A4F5178BA709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7278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ый треугольник 3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 rot="5400000" flipV="1">
            <a:off x="7553325" y="309563"/>
            <a:ext cx="1893888" cy="1293812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>
          <a:xfrm>
            <a:off x="6956425" y="6477000"/>
            <a:ext cx="2133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9F321-D897-4167-8398-D93DE27C2E5A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5" y="6481763"/>
            <a:ext cx="4260850" cy="3000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0263" y="809625"/>
            <a:ext cx="503237" cy="30003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98569D-383B-48B1-9985-EB4DBF1CEAE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45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F4C0EB-6347-471A-BFE0-53C50313609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7C910-62D3-429D-87DF-40B82A5BD523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224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0425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9287A1-C1F5-44F2-91E1-FD7F5B304D56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60850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838" y="6483350"/>
            <a:ext cx="503237" cy="3016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409AB6A-ECCE-42E9-830E-A3E406642AD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5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6FF27-6C8B-4750-953A-15DE183EC5FB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1C9A3-CAAC-4DCC-9D2B-4EDC54FC829F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3274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E6ACB-ED23-4286-8E9A-DBD0D2805347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6522B2-B48F-4B16-91E2-8C8E10CF6A8C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21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700" y="6556375"/>
            <a:ext cx="2101850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AE0E969-1ACD-47C5-A4A2-F31406527B14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69988" y="6557963"/>
            <a:ext cx="4948237" cy="3016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6900" y="6556375"/>
            <a:ext cx="366713" cy="301625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A1B3BBEE-4F49-44DA-875E-08AC4FD1E688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660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BA9CC-CC0D-477F-B87E-E257C8FAA77D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E2196-9246-49C8-9533-9C30D6EC18B1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606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4655F6-2766-428A-9537-46B4781A3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E56D9-F1F6-4FED-A25C-89594C2AFB67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87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775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075" y="6481763"/>
            <a:ext cx="2133600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03471C0-D3E9-4E64-A2F1-65273E6F0128}" type="datetimeFigureOut">
              <a:rPr lang="ru-RU">
                <a:solidFill>
                  <a:prstClr val="black"/>
                </a:solidFill>
              </a:rPr>
              <a:pPr>
                <a:defRPr/>
              </a:pPr>
              <a:t>13.07.2023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1763"/>
            <a:ext cx="4259263" cy="3016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589838" y="6481763"/>
            <a:ext cx="503237" cy="301625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1D2BFC3-E2E8-45DE-8AB7-AF8B72F71FC0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36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13.07.2023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8B8B8"/>
            </a:gs>
            <a:gs pos="60001">
              <a:srgbClr val="F6F6F6"/>
            </a:gs>
            <a:gs pos="100000">
              <a:srgbClr val="FFFF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03C7CC-8758-43E6-8949-7017867D3980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13.07.2023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6CA30-C865-4F3B-BF81-0DE0854F7D5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19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B9CAA5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8B8B8"/>
            </a:gs>
            <a:gs pos="60001">
              <a:srgbClr val="F6F6F6"/>
            </a:gs>
            <a:gs pos="100000">
              <a:srgbClr val="FFFF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2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7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7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882775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03C7CC-8758-43E6-8949-7017867D3980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13.07.2023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7" cy="3016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E6CA30-C865-4F3B-BF81-0DE0854F7D5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380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marL="484188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B9CAA5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2pPr>
      <a:lvl3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3pPr>
      <a:lvl4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4pPr>
      <a:lvl5pPr marL="484188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5pPr>
      <a:lvl6pPr marL="9413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6pPr>
      <a:lvl7pPr marL="13985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7pPr>
      <a:lvl8pPr marL="18557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8pPr>
      <a:lvl9pPr marL="2312988" algn="l" rtl="0" fontAlgn="base">
        <a:spcBef>
          <a:spcPct val="0"/>
        </a:spcBef>
        <a:spcAft>
          <a:spcPct val="0"/>
        </a:spcAft>
        <a:defRPr sz="4200">
          <a:solidFill>
            <a:srgbClr val="B9CAA5"/>
          </a:solidFill>
          <a:latin typeface="Century Gothic" pitchFamily="34" charset="0"/>
        </a:defRPr>
      </a:lvl9pPr>
    </p:titleStyle>
    <p:bodyStyle>
      <a:lvl1pPr marL="447675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C1CBB6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3933056"/>
            <a:ext cx="6842621" cy="2001609"/>
          </a:xfrm>
        </p:spPr>
        <p:txBody>
          <a:bodyPr>
            <a:normAutofit fontScale="92500" lnSpcReduction="20000"/>
          </a:bodyPr>
          <a:lstStyle/>
          <a:p>
            <a:r>
              <a:rPr lang="ru-RU" sz="1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 сектора образования           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на родных языках управления 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развития общего образования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Министерства образования, науки и 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молодежи Республики Крым</a:t>
            </a:r>
          </a:p>
          <a:p>
            <a:r>
              <a:rPr lang="ru-RU" sz="19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Темеш Ш.А.</a:t>
            </a:r>
            <a:endParaRPr lang="ru-RU" sz="1900" b="1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620689"/>
            <a:ext cx="8928992" cy="2952328"/>
          </a:xfrm>
        </p:spPr>
        <p:txBody>
          <a:bodyPr/>
          <a:lstStyle/>
          <a:p>
            <a:pPr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Обеспечение выбора модулей 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комплексного 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учебного курса 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/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«</a:t>
            </a:r>
            <a:r>
              <a:rPr lang="ru-RU" sz="2800" dirty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Основы религиозных культур и светской этики</a:t>
            </a: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»</a:t>
            </a:r>
            <a:b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</a:br>
            <a:r>
              <a:rPr lang="ru-RU" sz="2800" dirty="0" smtClean="0">
                <a:solidFill>
                  <a:schemeClr val="bg2">
                    <a:lumMod val="25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в Республике Крым</a:t>
            </a:r>
            <a:r>
              <a:rPr lang="ru-RU" sz="2500" dirty="0" smtClean="0">
                <a:solidFill>
                  <a:schemeClr val="bg2">
                    <a:lumMod val="50000"/>
                  </a:schemeClr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400" dirty="0">
                <a:effectLst/>
                <a:latin typeface="Calibri"/>
                <a:ea typeface="Times New Roman"/>
                <a:cs typeface="Times New Roman"/>
              </a:rPr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6052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5082363"/>
              </p:ext>
            </p:extLst>
          </p:nvPr>
        </p:nvGraphicFramePr>
        <p:xfrm>
          <a:off x="179513" y="1916831"/>
          <a:ext cx="8784976" cy="4824537"/>
        </p:xfrm>
        <a:graphic>
          <a:graphicData uri="http://schemas.openxmlformats.org/drawingml/2006/table">
            <a:tbl>
              <a:tblPr firstRow="1" firstCol="1" bandRow="1"/>
              <a:tblGrid>
                <a:gridCol w="2962294"/>
                <a:gridCol w="1171916"/>
                <a:gridCol w="1040142"/>
                <a:gridCol w="1431950"/>
                <a:gridCol w="2178674"/>
              </a:tblGrid>
              <a:tr h="5662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Нет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вполне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могу ответить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48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7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1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39552" y="1218298"/>
            <a:ext cx="770485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Удовлетворены ли Вы качеством 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преподавания предмета?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84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760"/>
            <a:ext cx="8332787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8" name="Rectangle 6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68288"/>
            <a:ext cx="8229600" cy="100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/>
            <a: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Комплексный учебный курс </a:t>
            </a:r>
            <a:b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</a:br>
            <a: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  <a:t>«Основы религиозных культур и светской этики» </a:t>
            </a:r>
            <a:br>
              <a:rPr lang="ru-RU" altLang="ru-RU" sz="2500" b="1" dirty="0" smtClean="0">
                <a:ln>
                  <a:noFill/>
                </a:ln>
                <a:solidFill>
                  <a:srgbClr val="000099"/>
                </a:solidFill>
                <a:effectLst/>
              </a:rPr>
            </a:br>
            <a:endParaRPr lang="ru-RU" altLang="ru-RU" sz="2500" b="1" dirty="0" smtClean="0">
              <a:ln>
                <a:noFill/>
              </a:ln>
              <a:solidFill>
                <a:srgbClr val="000099"/>
              </a:solidFill>
              <a:effectLst/>
            </a:endParaRPr>
          </a:p>
        </p:txBody>
      </p:sp>
      <p:sp>
        <p:nvSpPr>
          <p:cNvPr id="8199" name="Rectangle 7"/>
          <p:cNvSpPr>
            <a:spLocks noGrp="1"/>
          </p:cNvSpPr>
          <p:nvPr>
            <p:ph type="body" idx="4294967295"/>
          </p:nvPr>
        </p:nvSpPr>
        <p:spPr>
          <a:xfrm>
            <a:off x="5795963" y="6165304"/>
            <a:ext cx="3348037" cy="576064"/>
          </a:xfrm>
        </p:spPr>
        <p:txBody>
          <a:bodyPr/>
          <a:lstStyle/>
          <a:p>
            <a:pPr algn="ctr">
              <a:buFont typeface="Wingdings 2" pitchFamily="18" charset="2"/>
              <a:buNone/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</a:rPr>
              <a:t>6 модулей</a:t>
            </a:r>
          </a:p>
        </p:txBody>
      </p:sp>
    </p:spTree>
    <p:extLst>
      <p:ext uri="{BB962C8B-B14F-4D97-AF65-F5344CB8AC3E}">
        <p14:creationId xmlns:p14="http://schemas.microsoft.com/office/powerpoint/2010/main" val="3532414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212976"/>
            <a:ext cx="8208912" cy="324036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культурологическим и направлен на развитие у школьников </a:t>
            </a:r>
            <a:r>
              <a:rPr lang="ru-RU" sz="2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4-х </a:t>
            </a:r>
            <a:r>
              <a:rPr lang="ru-RU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представлений о нравственных идеалах и ценностях, составляющих основу религиозных и светских традиций многонациональной культуры России, на понимание их значения в жизни современного общества, а также своей сопричастности к ним.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9"/>
            <a:ext cx="7632848" cy="2016223"/>
          </a:xfrm>
        </p:spPr>
        <p:txBody>
          <a:bodyPr/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ru-RU" altLang="ru-RU" sz="2800" i="1" dirty="0" smtClean="0">
                <a:solidFill>
                  <a:srgbClr val="002060"/>
                </a:solidFill>
                <a:effectLst/>
                <a:latin typeface="Century Gothic"/>
              </a:rPr>
              <a:t>Комплексный учебный курс </a:t>
            </a:r>
            <a:r>
              <a:rPr lang="ru-RU" altLang="ru-RU" sz="2800" i="1" dirty="0">
                <a:solidFill>
                  <a:srgbClr val="002060"/>
                </a:solidFill>
                <a:effectLst/>
                <a:latin typeface="Century Gothic"/>
              </a:rPr>
              <a:t/>
            </a:r>
            <a:br>
              <a:rPr lang="ru-RU" altLang="ru-RU" sz="2800" i="1" dirty="0">
                <a:solidFill>
                  <a:srgbClr val="002060"/>
                </a:solidFill>
                <a:effectLst/>
                <a:latin typeface="Century Gothic"/>
              </a:rPr>
            </a:br>
            <a:r>
              <a:rPr lang="ru-RU" altLang="ru-RU" sz="2800" i="1" dirty="0">
                <a:solidFill>
                  <a:srgbClr val="002060"/>
                </a:solidFill>
                <a:effectLst/>
                <a:latin typeface="Century Gothic"/>
              </a:rPr>
              <a:t>«Основы религиозных культур и светской этики»</a:t>
            </a:r>
            <a:r>
              <a:rPr lang="ru-RU" sz="2500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  <a:t/>
            </a:r>
            <a:br>
              <a:rPr lang="ru-RU" sz="2400" dirty="0">
                <a:solidFill>
                  <a:srgbClr val="002060"/>
                </a:solidFill>
                <a:effectLst/>
                <a:latin typeface="Calibri"/>
                <a:ea typeface="Times New Roman"/>
                <a:cs typeface="Times New Roman"/>
              </a:rPr>
            </a:b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1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Прямоугольник 11"/>
          <p:cNvGrpSpPr>
            <a:grpSpLocks/>
          </p:cNvGrpSpPr>
          <p:nvPr/>
        </p:nvGrpSpPr>
        <p:grpSpPr bwMode="auto">
          <a:xfrm>
            <a:off x="1692275" y="0"/>
            <a:ext cx="5338763" cy="3986213"/>
            <a:chOff x="1137" y="119"/>
            <a:chExt cx="3363" cy="2511"/>
          </a:xfrm>
        </p:grpSpPr>
        <p:pic>
          <p:nvPicPr>
            <p:cNvPr id="10246" name="Прямоугольник 11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119"/>
              <a:ext cx="3363" cy="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247" y="209"/>
              <a:ext cx="31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40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701800" y="333375"/>
            <a:ext cx="5205413" cy="3831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Курс «Основы религиозных культур и светской этики» включает в себя </a:t>
            </a:r>
            <a:b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</a:br>
            <a:r>
              <a:rPr lang="ru-RU" altLang="ru-RU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6 модулей: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1. «Основы мировых религиозных культур»;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православной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исламской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буддийской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5. «Основы </a:t>
            </a:r>
            <a:r>
              <a:rPr lang="ru-RU" altLang="ru-RU" sz="16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иудейской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6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6. «Основы светской этики».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4" y="492309"/>
            <a:ext cx="2159246" cy="3008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www.prosv.ru/Attachment.aspx?Id=314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02535"/>
            <a:ext cx="1901825" cy="2593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rosv.ru/Attachment.aspx?Id=314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61114"/>
            <a:ext cx="2010647" cy="266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rosv.ru/Attachment.aspx?Id=3144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61115"/>
            <a:ext cx="1842584" cy="263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prosv.ru/Attachment.aspx?Id=3146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213" y="4038672"/>
            <a:ext cx="2028375" cy="265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prosv.ru/Attachment.aspx?Id=314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" y="529710"/>
            <a:ext cx="1847950" cy="27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www.prosv.ru/Attachment.aspx?Id=3145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" y="492309"/>
            <a:ext cx="1847950" cy="27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926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Прямоугольник 11"/>
          <p:cNvGrpSpPr>
            <a:grpSpLocks/>
          </p:cNvGrpSpPr>
          <p:nvPr/>
        </p:nvGrpSpPr>
        <p:grpSpPr bwMode="auto">
          <a:xfrm>
            <a:off x="1692275" y="-45720"/>
            <a:ext cx="5214938" cy="3986213"/>
            <a:chOff x="1137" y="119"/>
            <a:chExt cx="3363" cy="2511"/>
          </a:xfrm>
        </p:grpSpPr>
        <p:pic>
          <p:nvPicPr>
            <p:cNvPr id="10246" name="Прямоугольник 11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119"/>
              <a:ext cx="3363" cy="25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247" name="Text Box 7"/>
            <p:cNvSpPr txBox="1">
              <a:spLocks noChangeArrowheads="1"/>
            </p:cNvSpPr>
            <p:nvPr/>
          </p:nvSpPr>
          <p:spPr bwMode="auto">
            <a:xfrm>
              <a:off x="1247" y="209"/>
              <a:ext cx="317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ru-RU" altLang="ru-RU" sz="240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1439652" y="333375"/>
            <a:ext cx="5467561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1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По курсу «Основы религиозных культур и светской этики» в Республике Крым в основном выбирают 4 </a:t>
            </a:r>
            <a:r>
              <a:rPr lang="ru-RU" altLang="ru-RU" b="1" u="sng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 модуля:</a:t>
            </a:r>
          </a:p>
          <a:p>
            <a:pPr lvl="1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b="1" u="sng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1. «Основы </a:t>
            </a:r>
            <a:r>
              <a:rPr lang="ru-RU" altLang="ru-RU" sz="1700" b="1" dirty="0">
                <a:solidFill>
                  <a:srgbClr val="002060"/>
                </a:solidFill>
                <a:latin typeface="Arial" charset="0"/>
                <a:cs typeface="Arial" charset="0"/>
              </a:rPr>
              <a:t>православной </a:t>
            </a: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2. «Основы </a:t>
            </a:r>
            <a:r>
              <a:rPr lang="ru-RU" altLang="ru-RU" sz="1700" b="1" dirty="0">
                <a:solidFill>
                  <a:srgbClr val="002060"/>
                </a:solidFill>
                <a:latin typeface="Arial" charset="0"/>
                <a:cs typeface="Arial" charset="0"/>
              </a:rPr>
              <a:t>исламской </a:t>
            </a: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культуры»;</a:t>
            </a:r>
            <a:endParaRPr lang="ru-RU" altLang="ru-RU" sz="1700" b="1" dirty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3. «Основы светской этики».</a:t>
            </a:r>
          </a:p>
          <a:p>
            <a:pPr lvl="1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700" b="1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4. «Основы мировых религиозных культур»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ru-RU" altLang="ru-RU" b="1" dirty="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83368"/>
            <a:ext cx="2096317" cy="2729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www.prosv.ru/Attachment.aspx?Id=314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21638"/>
            <a:ext cx="2016224" cy="27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prosv.ru/Attachment.aspx?Id=3144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51397"/>
            <a:ext cx="2088232" cy="276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272" y="4051397"/>
            <a:ext cx="1968605" cy="2731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617348"/>
              </p:ext>
            </p:extLst>
          </p:nvPr>
        </p:nvGraphicFramePr>
        <p:xfrm>
          <a:off x="251521" y="1844824"/>
          <a:ext cx="8712966" cy="4703025"/>
        </p:xfrm>
        <a:graphic>
          <a:graphicData uri="http://schemas.openxmlformats.org/drawingml/2006/table">
            <a:tbl>
              <a:tblPr firstRow="1" firstCol="1" bandRow="1"/>
              <a:tblGrid>
                <a:gridCol w="590710"/>
                <a:gridCol w="738387"/>
                <a:gridCol w="1233540"/>
                <a:gridCol w="1464366"/>
                <a:gridCol w="1391146"/>
                <a:gridCol w="1317928"/>
                <a:gridCol w="701822"/>
                <a:gridCol w="637534"/>
                <a:gridCol w="637533"/>
              </a:tblGrid>
              <a:tr h="470724">
                <a:tc rowSpan="2">
                  <a:txBody>
                    <a:bodyPr/>
                    <a:lstStyle/>
                    <a:p>
                      <a:pPr marL="71755" marR="7175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71755" marR="7175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Общее </a:t>
                      </a: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800" b="1" baseline="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71755" marR="7175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обучающихся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Количество обучающихся, выбравших модули: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175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мировых религиозных культур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светской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этики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9685"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православной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endParaRPr lang="ru-RU" sz="1600" b="1" dirty="0" smtClean="0">
                        <a:solidFill>
                          <a:srgbClr val="C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исламской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иудейской 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Основы </a:t>
                      </a:r>
                      <a:r>
                        <a:rPr lang="ru-RU" sz="1600" b="1" dirty="0" err="1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буддий-ской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культуры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изучают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курс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384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17892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13521</a:t>
                      </a:r>
                      <a:r>
                        <a:rPr lang="ru-RU" sz="1600" b="1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1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(76%)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3832</a:t>
                      </a:r>
                      <a:r>
                        <a:rPr lang="ru-RU" sz="16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(21%)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535</a:t>
                      </a:r>
                      <a:r>
                        <a:rPr lang="ru-RU" sz="16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 </a:t>
                      </a:r>
                      <a:r>
                        <a:rPr lang="ru-RU" sz="1600" b="0" baseline="0" dirty="0" smtClean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 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(3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%)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1600" b="0" baseline="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endParaRPr lang="ru-RU" sz="1600" dirty="0">
                        <a:solidFill>
                          <a:srgbClr val="FF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56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18969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711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(3%)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13922 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(73%)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3572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(18%)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759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(4%)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56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2016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20850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1242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14639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(70%)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3883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(18%)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1069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(5%)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1269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2017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20365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1102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(5%)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13858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(68%)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4061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(19%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1308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(6%)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6561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2018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17851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1502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(8%)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10972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(61%)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4074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(22%)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just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1302    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(7%)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23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43192" marR="431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5536" y="713168"/>
            <a:ext cx="842493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Сведения о выборе модулей родителями (законными представителями) обучающихся 4-х классов </a:t>
            </a: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2014</a:t>
            </a:r>
            <a:r>
              <a:rPr kumimoji="0" lang="en-US" alt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2019 гг.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28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006002"/>
              </p:ext>
            </p:extLst>
          </p:nvPr>
        </p:nvGraphicFramePr>
        <p:xfrm>
          <a:off x="179513" y="1770064"/>
          <a:ext cx="8712966" cy="4831336"/>
        </p:xfrm>
        <a:graphic>
          <a:graphicData uri="http://schemas.openxmlformats.org/drawingml/2006/table">
            <a:tbl>
              <a:tblPr firstRow="1" firstCol="1" bandRow="1"/>
              <a:tblGrid>
                <a:gridCol w="2407448"/>
                <a:gridCol w="1031762"/>
                <a:gridCol w="1031762"/>
                <a:gridCol w="1107788"/>
                <a:gridCol w="1073396"/>
                <a:gridCol w="1031762"/>
                <a:gridCol w="1029048"/>
              </a:tblGrid>
              <a:tr h="4200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Один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Два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Три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Четыре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Пять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Шесть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40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56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57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52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55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8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49</a:t>
                      </a:r>
                      <a:endParaRPr lang="ru-RU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3529" y="953320"/>
            <a:ext cx="842493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«Сколько модулей Вам было предложено на выбор?»</a:t>
            </a:r>
            <a:endParaRPr kumimoji="0" lang="ru-RU" altLang="ru-RU" sz="2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924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2234924"/>
              </p:ext>
            </p:extLst>
          </p:nvPr>
        </p:nvGraphicFramePr>
        <p:xfrm>
          <a:off x="179512" y="1772816"/>
          <a:ext cx="8784975" cy="4968333"/>
        </p:xfrm>
        <a:graphic>
          <a:graphicData uri="http://schemas.openxmlformats.org/drawingml/2006/table">
            <a:tbl>
              <a:tblPr firstRow="1" firstCol="1" bandRow="1"/>
              <a:tblGrid>
                <a:gridCol w="2832827"/>
                <a:gridCol w="1952216"/>
                <a:gridCol w="2079855"/>
                <a:gridCol w="1920077"/>
              </a:tblGrid>
              <a:tr h="865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конце прошлого учебного года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Перед началом нового учебного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начале текущего учебного года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90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46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34</a:t>
                      </a:r>
                      <a:endParaRPr lang="ru-RU" sz="16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0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82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1025495"/>
            <a:ext cx="86409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Когда было проведено родительское собрание?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84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8912527"/>
              </p:ext>
            </p:extLst>
          </p:nvPr>
        </p:nvGraphicFramePr>
        <p:xfrm>
          <a:off x="179512" y="1628800"/>
          <a:ext cx="8735888" cy="4814924"/>
        </p:xfrm>
        <a:graphic>
          <a:graphicData uri="http://schemas.openxmlformats.org/drawingml/2006/table">
            <a:tbl>
              <a:tblPr firstRow="1" firstCol="1" bandRow="1"/>
              <a:tblGrid>
                <a:gridCol w="2183972"/>
                <a:gridCol w="2183972"/>
                <a:gridCol w="2183972"/>
                <a:gridCol w="2183972"/>
              </a:tblGrid>
              <a:tr h="3293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Название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устной форме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Голосованием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 форме заявления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Центральный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Приволжский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80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Южный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Крымский ФО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800" b="1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accent6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79</a:t>
                      </a:r>
                      <a:endParaRPr lang="ru-RU" sz="1800" b="1" dirty="0">
                        <a:solidFill>
                          <a:schemeClr val="accent6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9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Северо-Кавказский ФО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Уральский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Северо-Западный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77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Сибирский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76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Дальневосточный ФО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2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Итого по РФ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5" y="1145659"/>
            <a:ext cx="880535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на вопрос 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образом Вы заявили о выборе?</a:t>
            </a:r>
            <a:r>
              <a:rPr kumimoji="0" lang="ru-RU" alt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alt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5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Ярк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728</TotalTime>
  <Words>625</Words>
  <Application>Microsoft Office PowerPoint</Application>
  <PresentationFormat>Экран (4:3)</PresentationFormat>
  <Paragraphs>314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Воздушный поток</vt:lpstr>
      <vt:lpstr>Яркая</vt:lpstr>
      <vt:lpstr>1_Яркая</vt:lpstr>
      <vt:lpstr>Обеспечение выбора модулей  комплексного учебного курса  «Основы религиозных культур и светской этики» в Республике Крым  </vt:lpstr>
      <vt:lpstr>Комплексный учебный курс  «Основы религиозных культур и светской этики»  </vt:lpstr>
      <vt:lpstr>Комплексный учебный курс  «Основы религиозных культур и светской этики»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администрациями общеобразовательных организаций условий для изучения комплексного учебного курса  «Основы религиозных культур и светской этики»  </dc:title>
  <cp:lastModifiedBy>Пользователь Windows</cp:lastModifiedBy>
  <cp:revision>66</cp:revision>
  <dcterms:modified xsi:type="dcterms:W3CDTF">2023-07-13T12:20:24Z</dcterms:modified>
</cp:coreProperties>
</file>