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sldIdLst>
    <p:sldId id="256" r:id="rId4"/>
    <p:sldId id="265" r:id="rId5"/>
    <p:sldId id="263" r:id="rId6"/>
    <p:sldId id="261" r:id="rId7"/>
    <p:sldId id="269" r:id="rId8"/>
    <p:sldId id="258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0" autoAdjust="0"/>
  </p:normalViewPr>
  <p:slideViewPr>
    <p:cSldViewPr>
      <p:cViewPr>
        <p:scale>
          <a:sx n="94" d="100"/>
          <a:sy n="94" d="100"/>
        </p:scale>
        <p:origin x="-12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7E4F52D-6915-4D51-86D2-90877EBC35C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496323-17DE-40F8-B510-8D39A556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7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EFEF-C994-46DB-A2E5-6822F8F009D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F8B8-F10F-46CA-AF62-A4F5178BA7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2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F321-D897-4167-8398-D93DE27C2E5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569D-383B-48B1-9985-EB4DBF1CEA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C0EB-6347-471A-BFE0-53C50313609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C910-62D3-429D-87DF-40B82A5BD52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8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87A1-C1F5-44F2-91E1-FD7F5B304D5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09AB6A-ECCE-42E9-830E-A3E406642A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FF27-6C8B-4750-953A-15DE183EC5F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C9A3-CAAC-4DCC-9D2B-4EDC54FC829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ACB-ED23-4286-8E9A-DBD0D28053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2B2-B48F-4B16-91E2-8C8E10CF6A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AE0E969-1ACD-47C5-A4A2-F31406527B1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1B3BBEE-4F49-44DA-875E-08AC4FD1E68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A9CC-CC0D-477F-B87E-E257C8FAA77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2196-9246-49C8-9533-9C30D6EC18B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28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55F6-2766-428A-9537-46B4781A3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56D9-F1F6-4FED-A25C-89594C2AFB6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1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471C0-D3E9-4E64-A2F1-65273E6F0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2BFC3-E2E8-45DE-8AB7-AF8B72F71FC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2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7E4F52D-6915-4D51-86D2-90877EBC35C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496323-17DE-40F8-B510-8D39A556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26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EFEF-C994-46DB-A2E5-6822F8F009D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F8B8-F10F-46CA-AF62-A4F5178BA7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27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F321-D897-4167-8398-D93DE27C2E5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569D-383B-48B1-9985-EB4DBF1CEA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4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C0EB-6347-471A-BFE0-53C50313609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C910-62D3-429D-87DF-40B82A5BD52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22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87A1-C1F5-44F2-91E1-FD7F5B304D5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09AB6A-ECCE-42E9-830E-A3E406642A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FF27-6C8B-4750-953A-15DE183EC5F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C9A3-CAAC-4DCC-9D2B-4EDC54FC829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2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ACB-ED23-4286-8E9A-DBD0D28053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2B2-B48F-4B16-91E2-8C8E10CF6A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1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AE0E969-1ACD-47C5-A4A2-F31406527B1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1B3BBEE-4F49-44DA-875E-08AC4FD1E68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60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A9CC-CC0D-477F-B87E-E257C8FAA77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2196-9246-49C8-9533-9C30D6EC18B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06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55F6-2766-428A-9537-46B4781A3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56D9-F1F6-4FED-A25C-89594C2AFB6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87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471C0-D3E9-4E64-A2F1-65273E6F0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13.07.2023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2BFC3-E2E8-45DE-8AB7-AF8B72F71FC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8B8B8"/>
            </a:gs>
            <a:gs pos="60001">
              <a:srgbClr val="F6F6F6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3C7CC-8758-43E6-8949-7017867D3980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13.07.2023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6CA30-C865-4F3B-BF81-0DE0854F7D5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8B8B8"/>
            </a:gs>
            <a:gs pos="60001">
              <a:srgbClr val="F6F6F6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3C7CC-8758-43E6-8949-7017867D3980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13.07.2023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6CA30-C865-4F3B-BF81-0DE0854F7D5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933056"/>
            <a:ext cx="6842621" cy="2001609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сектора образования           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на родных языках управления 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развития общего образования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Министерства образования, науки и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молодежи Республики Крым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Темеш Ш.А.</a:t>
            </a:r>
            <a:endParaRPr lang="ru-RU" sz="19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9"/>
            <a:ext cx="8928992" cy="2952328"/>
          </a:xfrm>
        </p:spPr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выбора модулей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комплексного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учебного курса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Основы религиозных культур и светской этики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»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 Республике Крым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05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82363"/>
              </p:ext>
            </p:extLst>
          </p:nvPr>
        </p:nvGraphicFramePr>
        <p:xfrm>
          <a:off x="179513" y="1916831"/>
          <a:ext cx="8784976" cy="4824537"/>
        </p:xfrm>
        <a:graphic>
          <a:graphicData uri="http://schemas.openxmlformats.org/drawingml/2006/table">
            <a:tbl>
              <a:tblPr firstRow="1" firstCol="1" bandRow="1"/>
              <a:tblGrid>
                <a:gridCol w="2962294"/>
                <a:gridCol w="1171916"/>
                <a:gridCol w="1040142"/>
                <a:gridCol w="1431950"/>
                <a:gridCol w="2178674"/>
              </a:tblGrid>
              <a:tr h="566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вполне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могу ответить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218298"/>
            <a:ext cx="7704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Удовлетворены ли Вы качеством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преподавания предмета?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760"/>
            <a:ext cx="833278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8288"/>
            <a:ext cx="8229600" cy="100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Комплексный учебный курс </a:t>
            </a:r>
            <a:b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</a:br>
            <a: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«Основы религиозных культур и светской этики» </a:t>
            </a:r>
            <a:b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</a:br>
            <a:endParaRPr lang="ru-RU" altLang="ru-RU" sz="2500" b="1" dirty="0" smtClean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8199" name="Rectangle 7"/>
          <p:cNvSpPr>
            <a:spLocks noGrp="1"/>
          </p:cNvSpPr>
          <p:nvPr>
            <p:ph type="body" idx="4294967295"/>
          </p:nvPr>
        </p:nvSpPr>
        <p:spPr>
          <a:xfrm>
            <a:off x="5795963" y="6165304"/>
            <a:ext cx="3348037" cy="576064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6 модулей</a:t>
            </a:r>
          </a:p>
        </p:txBody>
      </p:sp>
    </p:spTree>
    <p:extLst>
      <p:ext uri="{BB962C8B-B14F-4D97-AF65-F5344CB8AC3E}">
        <p14:creationId xmlns:p14="http://schemas.microsoft.com/office/powerpoint/2010/main" val="35324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8208912" cy="324036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культурологическим и направлен на развитие у школьников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9"/>
            <a:ext cx="7632848" cy="2016223"/>
          </a:xfrm>
        </p:spPr>
        <p:txBody>
          <a:bodyPr/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altLang="ru-RU" sz="2800" i="1" dirty="0" smtClean="0">
                <a:solidFill>
                  <a:srgbClr val="002060"/>
                </a:solidFill>
                <a:effectLst/>
                <a:latin typeface="Century Gothic"/>
              </a:rPr>
              <a:t>Комплексный учебный курс </a:t>
            </a:r>
            <a:r>
              <a:rPr lang="ru-RU" altLang="ru-RU" sz="2800" i="1" dirty="0">
                <a:solidFill>
                  <a:srgbClr val="002060"/>
                </a:solidFill>
                <a:effectLst/>
                <a:latin typeface="Century Gothic"/>
              </a:rPr>
              <a:t/>
            </a:r>
            <a:br>
              <a:rPr lang="ru-RU" altLang="ru-RU" sz="2800" i="1" dirty="0">
                <a:solidFill>
                  <a:srgbClr val="002060"/>
                </a:solidFill>
                <a:effectLst/>
                <a:latin typeface="Century Gothic"/>
              </a:rPr>
            </a:br>
            <a:r>
              <a:rPr lang="ru-RU" altLang="ru-RU" sz="2800" i="1" dirty="0">
                <a:solidFill>
                  <a:srgbClr val="002060"/>
                </a:solidFill>
                <a:effectLst/>
                <a:latin typeface="Century Gothic"/>
              </a:rPr>
              <a:t>«Основы религиозных культур и светской этики»</a:t>
            </a:r>
            <a:r>
              <a:rPr lang="ru-RU" sz="25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1692275" y="0"/>
            <a:ext cx="5338763" cy="3986213"/>
            <a:chOff x="1137" y="119"/>
            <a:chExt cx="3363" cy="2511"/>
          </a:xfrm>
        </p:grpSpPr>
        <p:pic>
          <p:nvPicPr>
            <p:cNvPr id="10246" name="Прямоугольник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119"/>
              <a:ext cx="3363" cy="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247" y="209"/>
              <a:ext cx="3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701800" y="333375"/>
            <a:ext cx="5205413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Курс «Основы религиозных культур и светской этики» включает в себя </a:t>
            </a:r>
            <a:b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 модулей: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1. «Основы мировых религиозных культур»;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православной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исламской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буддийской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5.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иудейской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6. «Основы светской этики».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4" y="492309"/>
            <a:ext cx="2159246" cy="30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prosv.ru/Attachment.aspx?Id=31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2535"/>
            <a:ext cx="1901825" cy="25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sv.ru/Attachment.aspx?Id=314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1114"/>
            <a:ext cx="2010647" cy="26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rosv.ru/Attachment.aspx?Id=314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61115"/>
            <a:ext cx="1842584" cy="26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rosv.ru/Attachment.aspx?Id=314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4038672"/>
            <a:ext cx="2028375" cy="26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rosv.ru/Attachment.aspx?Id=314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" y="529710"/>
            <a:ext cx="1847950" cy="27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prosv.ru/Attachment.aspx?Id=314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" y="492309"/>
            <a:ext cx="1847950" cy="27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1692275" y="-45720"/>
            <a:ext cx="5214938" cy="3986213"/>
            <a:chOff x="1137" y="119"/>
            <a:chExt cx="3363" cy="2511"/>
          </a:xfrm>
        </p:grpSpPr>
        <p:pic>
          <p:nvPicPr>
            <p:cNvPr id="10246" name="Прямоугольник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119"/>
              <a:ext cx="3363" cy="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247" y="209"/>
              <a:ext cx="3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439652" y="333375"/>
            <a:ext cx="546756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 курсу «Основы религиозных культур и светской этики» в Республике Крым в основном выбирают 4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модуля:</a:t>
            </a:r>
          </a:p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b="1" u="sng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1. «Основы </a:t>
            </a:r>
            <a:r>
              <a:rPr lang="ru-RU" altLang="ru-RU" sz="17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православной </a:t>
            </a: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2. «Основы </a:t>
            </a:r>
            <a:r>
              <a:rPr lang="ru-RU" altLang="ru-RU" sz="17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исламской </a:t>
            </a: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7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3. «Основы светской этики».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4. «Основы мировых религиозных культур»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3368"/>
            <a:ext cx="2096317" cy="272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prosv.ru/Attachment.aspx?Id=31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1638"/>
            <a:ext cx="2016224" cy="27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sv.ru/Attachment.aspx?Id=314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1397"/>
            <a:ext cx="2088232" cy="27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051397"/>
            <a:ext cx="1968605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17348"/>
              </p:ext>
            </p:extLst>
          </p:nvPr>
        </p:nvGraphicFramePr>
        <p:xfrm>
          <a:off x="251521" y="1844824"/>
          <a:ext cx="8712966" cy="4703025"/>
        </p:xfrm>
        <a:graphic>
          <a:graphicData uri="http://schemas.openxmlformats.org/drawingml/2006/table">
            <a:tbl>
              <a:tblPr firstRow="1" firstCol="1" bandRow="1"/>
              <a:tblGrid>
                <a:gridCol w="590710"/>
                <a:gridCol w="738387"/>
                <a:gridCol w="1233540"/>
                <a:gridCol w="1464366"/>
                <a:gridCol w="1391146"/>
                <a:gridCol w="1317928"/>
                <a:gridCol w="701822"/>
                <a:gridCol w="637534"/>
                <a:gridCol w="637533"/>
              </a:tblGrid>
              <a:tr h="470724">
                <a:tc rowSpan="2">
                  <a:txBody>
                    <a:bodyPr/>
                    <a:lstStyle/>
                    <a:p>
                      <a:pPr marL="71755" marR="7175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8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обучающихся, выбравших модули: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7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мировых религиозных культур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светской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этики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православной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исламской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иудейской 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буддий-ской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изучают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4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17892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13521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(76%)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3832</a:t>
                      </a:r>
                      <a:r>
                        <a:rPr lang="ru-RU" sz="16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(21%)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535</a:t>
                      </a:r>
                      <a:r>
                        <a:rPr lang="ru-RU" sz="16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6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18969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711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(3%)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13922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(73%)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3572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(18%)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759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(4%)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6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20850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14639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(70%)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3883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(18%)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1069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(5%)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20365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1102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(5%)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13858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(68%)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4061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(19%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1308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(6%)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6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17851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1502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(8%)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10972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(61%)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4074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(22%)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1302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(7%)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713168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выборе модулей родителями (законными представителями) обучающихся 4-х классов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kumimoji="0" lang="en-US" alt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гг.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06002"/>
              </p:ext>
            </p:extLst>
          </p:nvPr>
        </p:nvGraphicFramePr>
        <p:xfrm>
          <a:off x="179513" y="1770064"/>
          <a:ext cx="8712966" cy="4831336"/>
        </p:xfrm>
        <a:graphic>
          <a:graphicData uri="http://schemas.openxmlformats.org/drawingml/2006/table">
            <a:tbl>
              <a:tblPr firstRow="1" firstCol="1" bandRow="1"/>
              <a:tblGrid>
                <a:gridCol w="2407448"/>
                <a:gridCol w="1031762"/>
                <a:gridCol w="1031762"/>
                <a:gridCol w="1107788"/>
                <a:gridCol w="1073396"/>
                <a:gridCol w="1031762"/>
                <a:gridCol w="1029048"/>
              </a:tblGrid>
              <a:tr h="42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Четыре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Шесть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9" y="953320"/>
            <a:ext cx="84249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«Сколько модулей Вам было предложено на выбор?»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34924"/>
              </p:ext>
            </p:extLst>
          </p:nvPr>
        </p:nvGraphicFramePr>
        <p:xfrm>
          <a:off x="179512" y="1772816"/>
          <a:ext cx="8784975" cy="4968333"/>
        </p:xfrm>
        <a:graphic>
          <a:graphicData uri="http://schemas.openxmlformats.org/drawingml/2006/table">
            <a:tbl>
              <a:tblPr firstRow="1" firstCol="1" bandRow="1"/>
              <a:tblGrid>
                <a:gridCol w="2832827"/>
                <a:gridCol w="1952216"/>
                <a:gridCol w="2079855"/>
                <a:gridCol w="1920077"/>
              </a:tblGrid>
              <a:tr h="865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конце прошлого учебного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Перед началом нового учебного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начале текущего учебного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025495"/>
            <a:ext cx="8640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было проведено родительское собрание?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12527"/>
              </p:ext>
            </p:extLst>
          </p:nvPr>
        </p:nvGraphicFramePr>
        <p:xfrm>
          <a:off x="179512" y="1628800"/>
          <a:ext cx="8735888" cy="4814924"/>
        </p:xfrm>
        <a:graphic>
          <a:graphicData uri="http://schemas.openxmlformats.org/drawingml/2006/table">
            <a:tbl>
              <a:tblPr firstRow="1" firstCol="1" bandRow="1"/>
              <a:tblGrid>
                <a:gridCol w="2183972"/>
                <a:gridCol w="2183972"/>
                <a:gridCol w="2183972"/>
                <a:gridCol w="2183972"/>
              </a:tblGrid>
              <a:tr h="32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устной форме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Голосованием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форме заявления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5" y="1145659"/>
            <a:ext cx="88053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образом Вы заявили о выборе?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728</TotalTime>
  <Words>625</Words>
  <Application>Microsoft Office PowerPoint</Application>
  <PresentationFormat>Экран (4:3)</PresentationFormat>
  <Paragraphs>314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Воздушный поток</vt:lpstr>
      <vt:lpstr>Яркая</vt:lpstr>
      <vt:lpstr>1_Яркая</vt:lpstr>
      <vt:lpstr>Обеспечение выбора модулей  комплексного учебного курса  «Основы религиозных культур и светской этики» в Республике Крым  </vt:lpstr>
      <vt:lpstr>Комплексный учебный курс  «Основы религиозных культур и светской этики»  </vt:lpstr>
      <vt:lpstr>Комплексный учебный курс  «Основы религиозных культур и светской этики»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администрациями общеобразовательных организаций условий для изучения комплексного учебного курса  «Основы религиозных культур и светской этики»  </dc:title>
  <cp:lastModifiedBy>Пользователь Windows</cp:lastModifiedBy>
  <cp:revision>66</cp:revision>
  <dcterms:modified xsi:type="dcterms:W3CDTF">2023-07-13T12:20:24Z</dcterms:modified>
</cp:coreProperties>
</file>