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9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9BE5"/>
    <a:srgbClr val="EB95C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624BDE-6BF6-48A8-8D15-9A2462F21F7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17C91E-6BF2-4043-A6D6-D81F5950AB23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ЦЕЛЕВОЙ РАЗДЕЛ</a:t>
          </a:r>
        </a:p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246FF8B3-E29E-4A2F-A7DD-D20A5DCA7001}" type="parTrans" cxnId="{0F51077E-D1C5-456F-8601-063A07BC2A13}">
      <dgm:prSet/>
      <dgm:spPr/>
      <dgm:t>
        <a:bodyPr/>
        <a:lstStyle/>
        <a:p>
          <a:endParaRPr lang="ru-RU"/>
        </a:p>
      </dgm:t>
    </dgm:pt>
    <dgm:pt modelId="{F88289A8-E129-474D-A175-212B452D1D28}" type="sibTrans" cxnId="{0F51077E-D1C5-456F-8601-063A07BC2A13}">
      <dgm:prSet/>
      <dgm:spPr/>
      <dgm:t>
        <a:bodyPr/>
        <a:lstStyle/>
        <a:p>
          <a:endParaRPr lang="ru-RU"/>
        </a:p>
      </dgm:t>
    </dgm:pt>
    <dgm:pt modelId="{EDCECC39-730B-46CE-8F42-1EA6446019C3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СОДЕРЖАТЕЛЬНЫЙ РАЗДЕЛ</a:t>
          </a:r>
        </a:p>
        <a:p>
          <a:endParaRPr lang="ru-RU" altLang="ru-RU" b="1" dirty="0"/>
        </a:p>
      </dgm:t>
    </dgm:pt>
    <dgm:pt modelId="{20780BFA-AD92-412B-B003-82DCE7947B38}" type="parTrans" cxnId="{F293B9AC-D45A-4155-A02E-0ED0040463E9}">
      <dgm:prSet/>
      <dgm:spPr/>
      <dgm:t>
        <a:bodyPr/>
        <a:lstStyle/>
        <a:p>
          <a:endParaRPr lang="ru-RU"/>
        </a:p>
      </dgm:t>
    </dgm:pt>
    <dgm:pt modelId="{512C2E05-992F-4D26-84A3-6CD4FB4DC3B8}" type="sibTrans" cxnId="{F293B9AC-D45A-4155-A02E-0ED0040463E9}">
      <dgm:prSet/>
      <dgm:spPr/>
      <dgm:t>
        <a:bodyPr/>
        <a:lstStyle/>
        <a:p>
          <a:endParaRPr lang="ru-RU"/>
        </a:p>
      </dgm:t>
    </dgm:pt>
    <dgm:pt modelId="{568050B1-AE34-4DBC-A93A-218494EA25AE}">
      <dgm:prSet/>
      <dgm:spPr/>
      <dgm:t>
        <a:bodyPr/>
        <a:lstStyle/>
        <a:p>
          <a:r>
            <a: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ОРГАНИЗАЦИОННЫЙ РАЗДЕЛ</a:t>
          </a:r>
        </a:p>
      </dgm:t>
    </dgm:pt>
    <dgm:pt modelId="{63F0F50A-1ED3-47A1-8CC4-89951987CFF6}" type="parTrans" cxnId="{ED4C6154-A41C-4A12-8543-08A30E410C55}">
      <dgm:prSet/>
      <dgm:spPr/>
      <dgm:t>
        <a:bodyPr/>
        <a:lstStyle/>
        <a:p>
          <a:endParaRPr lang="ru-RU"/>
        </a:p>
      </dgm:t>
    </dgm:pt>
    <dgm:pt modelId="{CC2D3DFD-4CDB-416D-8679-417F04AA9C0F}" type="sibTrans" cxnId="{ED4C6154-A41C-4A12-8543-08A30E410C55}">
      <dgm:prSet/>
      <dgm:spPr/>
      <dgm:t>
        <a:bodyPr/>
        <a:lstStyle/>
        <a:p>
          <a:endParaRPr lang="ru-RU"/>
        </a:p>
      </dgm:t>
    </dgm:pt>
    <dgm:pt modelId="{BDBCCD05-2A9C-42C3-A98E-CC85CC306D95}" type="pres">
      <dgm:prSet presAssocID="{55624BDE-6BF6-48A8-8D15-9A2462F21F7D}" presName="diagram" presStyleCnt="0">
        <dgm:presLayoutVars>
          <dgm:dir/>
          <dgm:resizeHandles val="exact"/>
        </dgm:presLayoutVars>
      </dgm:prSet>
      <dgm:spPr/>
    </dgm:pt>
    <dgm:pt modelId="{6E0C499F-DEAC-4451-9DB5-E55808D50DAA}" type="pres">
      <dgm:prSet presAssocID="{9B17C91E-6BF2-4043-A6D6-D81F5950AB23}" presName="node" presStyleLbl="node1" presStyleIdx="0" presStyleCnt="3" custLinFactNeighborX="-14502" custLinFactNeighborY="-5925">
        <dgm:presLayoutVars>
          <dgm:bulletEnabled val="1"/>
        </dgm:presLayoutVars>
      </dgm:prSet>
      <dgm:spPr/>
    </dgm:pt>
    <dgm:pt modelId="{9C16B1DE-3032-4D3C-80D8-560882A02C44}" type="pres">
      <dgm:prSet presAssocID="{F88289A8-E129-474D-A175-212B452D1D28}" presName="sibTrans" presStyleCnt="0"/>
      <dgm:spPr/>
    </dgm:pt>
    <dgm:pt modelId="{2342AB41-2379-424A-98D3-B632F4AFFA6B}" type="pres">
      <dgm:prSet presAssocID="{EDCECC39-730B-46CE-8F42-1EA6446019C3}" presName="node" presStyleLbl="node1" presStyleIdx="1" presStyleCnt="3">
        <dgm:presLayoutVars>
          <dgm:bulletEnabled val="1"/>
        </dgm:presLayoutVars>
      </dgm:prSet>
      <dgm:spPr/>
    </dgm:pt>
    <dgm:pt modelId="{6C80C1D0-1A60-44B6-9850-138CA0141128}" type="pres">
      <dgm:prSet presAssocID="{512C2E05-992F-4D26-84A3-6CD4FB4DC3B8}" presName="sibTrans" presStyleCnt="0"/>
      <dgm:spPr/>
    </dgm:pt>
    <dgm:pt modelId="{35DB1C7E-6FA2-4642-998D-44EE218602A1}" type="pres">
      <dgm:prSet presAssocID="{568050B1-AE34-4DBC-A93A-218494EA25AE}" presName="node" presStyleLbl="node1" presStyleIdx="2" presStyleCnt="3" custLinFactNeighborX="-13925" custLinFactNeighborY="-7407">
        <dgm:presLayoutVars>
          <dgm:bulletEnabled val="1"/>
        </dgm:presLayoutVars>
      </dgm:prSet>
      <dgm:spPr/>
    </dgm:pt>
  </dgm:ptLst>
  <dgm:cxnLst>
    <dgm:cxn modelId="{ED4C6154-A41C-4A12-8543-08A30E410C55}" srcId="{55624BDE-6BF6-48A8-8D15-9A2462F21F7D}" destId="{568050B1-AE34-4DBC-A93A-218494EA25AE}" srcOrd="2" destOrd="0" parTransId="{63F0F50A-1ED3-47A1-8CC4-89951987CFF6}" sibTransId="{CC2D3DFD-4CDB-416D-8679-417F04AA9C0F}"/>
    <dgm:cxn modelId="{0F51077E-D1C5-456F-8601-063A07BC2A13}" srcId="{55624BDE-6BF6-48A8-8D15-9A2462F21F7D}" destId="{9B17C91E-6BF2-4043-A6D6-D81F5950AB23}" srcOrd="0" destOrd="0" parTransId="{246FF8B3-E29E-4A2F-A7DD-D20A5DCA7001}" sibTransId="{F88289A8-E129-474D-A175-212B452D1D28}"/>
    <dgm:cxn modelId="{9BDDED9E-2B11-495F-88A9-F24C12C265F0}" type="presOf" srcId="{EDCECC39-730B-46CE-8F42-1EA6446019C3}" destId="{2342AB41-2379-424A-98D3-B632F4AFFA6B}" srcOrd="0" destOrd="0" presId="urn:microsoft.com/office/officeart/2005/8/layout/default"/>
    <dgm:cxn modelId="{F293B9AC-D45A-4155-A02E-0ED0040463E9}" srcId="{55624BDE-6BF6-48A8-8D15-9A2462F21F7D}" destId="{EDCECC39-730B-46CE-8F42-1EA6446019C3}" srcOrd="1" destOrd="0" parTransId="{20780BFA-AD92-412B-B003-82DCE7947B38}" sibTransId="{512C2E05-992F-4D26-84A3-6CD4FB4DC3B8}"/>
    <dgm:cxn modelId="{2781A2D9-6861-4823-B867-5B57A89FF3D0}" type="presOf" srcId="{55624BDE-6BF6-48A8-8D15-9A2462F21F7D}" destId="{BDBCCD05-2A9C-42C3-A98E-CC85CC306D95}" srcOrd="0" destOrd="0" presId="urn:microsoft.com/office/officeart/2005/8/layout/default"/>
    <dgm:cxn modelId="{6FD00CE8-D789-470A-B491-034AE32A993C}" type="presOf" srcId="{9B17C91E-6BF2-4043-A6D6-D81F5950AB23}" destId="{6E0C499F-DEAC-4451-9DB5-E55808D50DAA}" srcOrd="0" destOrd="0" presId="urn:microsoft.com/office/officeart/2005/8/layout/default"/>
    <dgm:cxn modelId="{4500C5E9-E985-4DFC-9E46-08D083408DDD}" type="presOf" srcId="{568050B1-AE34-4DBC-A93A-218494EA25AE}" destId="{35DB1C7E-6FA2-4642-998D-44EE218602A1}" srcOrd="0" destOrd="0" presId="urn:microsoft.com/office/officeart/2005/8/layout/default"/>
    <dgm:cxn modelId="{B8D19770-0F0A-49EC-8A87-1D2E8E2E9DF0}" type="presParOf" srcId="{BDBCCD05-2A9C-42C3-A98E-CC85CC306D95}" destId="{6E0C499F-DEAC-4451-9DB5-E55808D50DAA}" srcOrd="0" destOrd="0" presId="urn:microsoft.com/office/officeart/2005/8/layout/default"/>
    <dgm:cxn modelId="{BC96AF23-3D9F-4048-B4F1-E19C6831CAE4}" type="presParOf" srcId="{BDBCCD05-2A9C-42C3-A98E-CC85CC306D95}" destId="{9C16B1DE-3032-4D3C-80D8-560882A02C44}" srcOrd="1" destOrd="0" presId="urn:microsoft.com/office/officeart/2005/8/layout/default"/>
    <dgm:cxn modelId="{F76E99AC-F7AB-4D3D-90C6-9E2B3A55F3CB}" type="presParOf" srcId="{BDBCCD05-2A9C-42C3-A98E-CC85CC306D95}" destId="{2342AB41-2379-424A-98D3-B632F4AFFA6B}" srcOrd="2" destOrd="0" presId="urn:microsoft.com/office/officeart/2005/8/layout/default"/>
    <dgm:cxn modelId="{E398D7EF-7E41-45BF-922E-68ABCE033EA6}" type="presParOf" srcId="{BDBCCD05-2A9C-42C3-A98E-CC85CC306D95}" destId="{6C80C1D0-1A60-44B6-9850-138CA0141128}" srcOrd="3" destOrd="0" presId="urn:microsoft.com/office/officeart/2005/8/layout/default"/>
    <dgm:cxn modelId="{D1A4EB5B-8173-4B4E-B4C0-20CBE6A8EC78}" type="presParOf" srcId="{BDBCCD05-2A9C-42C3-A98E-CC85CC306D95}" destId="{35DB1C7E-6FA2-4642-998D-44EE218602A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C499F-DEAC-4451-9DB5-E55808D50DAA}">
      <dsp:nvSpPr>
        <dsp:cNvPr id="0" name=""/>
        <dsp:cNvSpPr/>
      </dsp:nvSpPr>
      <dsp:spPr>
        <a:xfrm>
          <a:off x="289923" y="0"/>
          <a:ext cx="3763787" cy="2258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25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ЦЕЛЕВОЙ РАЗДЕЛ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 dirty="0"/>
        </a:p>
      </dsp:txBody>
      <dsp:txXfrm>
        <a:off x="289923" y="0"/>
        <a:ext cx="3763787" cy="2258272"/>
      </dsp:txXfrm>
    </dsp:sp>
    <dsp:sp modelId="{2342AB41-2379-424A-98D3-B632F4AFFA6B}">
      <dsp:nvSpPr>
        <dsp:cNvPr id="0" name=""/>
        <dsp:cNvSpPr/>
      </dsp:nvSpPr>
      <dsp:spPr>
        <a:xfrm>
          <a:off x="4975914" y="1230"/>
          <a:ext cx="3763787" cy="2258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25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СОДЕРЖАТЕЛЬНЫЙ РАЗДЕЛ</a:t>
          </a:r>
        </a:p>
        <a:p>
          <a:pPr lvl="0" algn="ctr">
            <a:spcBef>
              <a:spcPct val="0"/>
            </a:spcBef>
            <a:buNone/>
          </a:pPr>
          <a:endParaRPr lang="ru-RU" altLang="ru-RU" sz="2500" b="1" kern="1200" dirty="0"/>
        </a:p>
      </dsp:txBody>
      <dsp:txXfrm>
        <a:off x="4975914" y="1230"/>
        <a:ext cx="3763787" cy="2258272"/>
      </dsp:txXfrm>
    </dsp:sp>
    <dsp:sp modelId="{35DB1C7E-6FA2-4642-998D-44EE218602A1}">
      <dsp:nvSpPr>
        <dsp:cNvPr id="0" name=""/>
        <dsp:cNvSpPr/>
      </dsp:nvSpPr>
      <dsp:spPr>
        <a:xfrm>
          <a:off x="2381723" y="2468611"/>
          <a:ext cx="3763787" cy="2258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5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ОРГАНИЗАЦИОННЫЙ РАЗДЕЛ</a:t>
          </a:r>
        </a:p>
      </dsp:txBody>
      <dsp:txXfrm>
        <a:off x="2381723" y="2468611"/>
        <a:ext cx="3763787" cy="2258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6EB6D-0B46-46BD-AEF1-002DA4B6B0C8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894A2-A8E2-4864-9FEB-861011374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231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CF5A004-0EB8-4E97-9BE6-A733B71BBBCB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2951D85-D9FD-47D8-8B2F-EA5C3AFF7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567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A004-0EB8-4E97-9BE6-A733B71BBBCB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D85-D9FD-47D8-8B2F-EA5C3AFF7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54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A004-0EB8-4E97-9BE6-A733B71BBBCB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D85-D9FD-47D8-8B2F-EA5C3AFF7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385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A004-0EB8-4E97-9BE6-A733B71BBBCB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D85-D9FD-47D8-8B2F-EA5C3AFF7366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1211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A004-0EB8-4E97-9BE6-A733B71BBBCB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D85-D9FD-47D8-8B2F-EA5C3AFF7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817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A004-0EB8-4E97-9BE6-A733B71BBBCB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D85-D9FD-47D8-8B2F-EA5C3AFF7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220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A004-0EB8-4E97-9BE6-A733B71BBBCB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D85-D9FD-47D8-8B2F-EA5C3AFF7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950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A004-0EB8-4E97-9BE6-A733B71BBBCB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D85-D9FD-47D8-8B2F-EA5C3AFF7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848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A004-0EB8-4E97-9BE6-A733B71BBBCB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D85-D9FD-47D8-8B2F-EA5C3AFF7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28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A004-0EB8-4E97-9BE6-A733B71BBBCB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D85-D9FD-47D8-8B2F-EA5C3AFF7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81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A004-0EB8-4E97-9BE6-A733B71BBBCB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D85-D9FD-47D8-8B2F-EA5C3AFF7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97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A004-0EB8-4E97-9BE6-A733B71BBBCB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D85-D9FD-47D8-8B2F-EA5C3AFF7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78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A004-0EB8-4E97-9BE6-A733B71BBBCB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D85-D9FD-47D8-8B2F-EA5C3AFF7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486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A004-0EB8-4E97-9BE6-A733B71BBBCB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D85-D9FD-47D8-8B2F-EA5C3AFF7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38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A004-0EB8-4E97-9BE6-A733B71BBBCB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D85-D9FD-47D8-8B2F-EA5C3AFF7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537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A004-0EB8-4E97-9BE6-A733B71BBBCB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D85-D9FD-47D8-8B2F-EA5C3AFF7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117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A004-0EB8-4E97-9BE6-A733B71BBBCB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D85-D9FD-47D8-8B2F-EA5C3AFF7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71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5A004-0EB8-4E97-9BE6-A733B71BBBCB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51D85-D9FD-47D8-8B2F-EA5C3AFF7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2783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1413" y="245660"/>
            <a:ext cx="9905998" cy="151490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№1 «Ласточка» городского округа Судак</a:t>
            </a:r>
            <a:endParaRPr lang="ru-RU" sz="24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0080" y="2350994"/>
            <a:ext cx="4667539" cy="352112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404732" y="2141034"/>
            <a:ext cx="730504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</a:t>
            </a:r>
          </a:p>
          <a:p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</a:t>
            </a:r>
          </a:p>
          <a:p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rc_mi" descr="http://lastochka77284.narod.ru/swallow-picture-color.png"/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78815" y="406097"/>
            <a:ext cx="1212850" cy="857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0307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206" y="618517"/>
            <a:ext cx="11464119" cy="571404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0"/>
            <a:b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объединения обучения и воспитания в целостный образовательный</a:t>
            </a:r>
            <a:b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на основе духовно-нравственных и социокультурных ценностей и принятых в обществе правил и норм поведения в интересах человека, семьи, общества;</a:t>
            </a:r>
            <a:b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формирования предпосылок учебной деятельности;</a:t>
            </a:r>
            <a:b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обеспечения вариативности и разнообразия содержания программ и </a:t>
            </a:r>
            <a:b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организационных форм дошкольного образования, возможности формирования программ различной направленности с учетом образовательных потребностей, способностей и состояния здоровья детей;</a:t>
            </a:r>
            <a:b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формирования социокультурной среды, соответствующей возрастным, </a:t>
            </a:r>
            <a:b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индивидуальным, психологическим и физиологическим особенностям детей;</a:t>
            </a:r>
            <a:b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обеспечения психолого-педагогической поддержки семьи и повышения</a:t>
            </a:r>
            <a:b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 родителей (законных представителей) в вопросах развития и образования, охраны и укрепления здоровья детей.</a:t>
            </a:r>
            <a:br>
              <a:rPr lang="ru-RU" sz="2700" dirty="0"/>
            </a:br>
            <a:r>
              <a:rPr lang="ru-RU" sz="2700" b="1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535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5718" y="618518"/>
            <a:ext cx="8693625" cy="47587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освоения образовательной Программы ДОУ:</a:t>
            </a:r>
            <a:r>
              <a:rPr lang="ru-RU" alt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b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 образования в раннем возрасте;</a:t>
            </a:r>
            <a:br>
              <a:rPr lang="ru-RU" alt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 образования на этапе завершения дошкольного образования;</a:t>
            </a:r>
            <a:br>
              <a:rPr lang="ru-RU" alt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освоения коррекционной программы</a:t>
            </a:r>
            <a:br>
              <a:rPr lang="ru-RU" alt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800" b="1" dirty="0"/>
            </a:br>
            <a:b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9343" y="5377218"/>
            <a:ext cx="1948398" cy="148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80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7"/>
            <a:ext cx="9905998" cy="5632157"/>
          </a:xfrm>
          <a:solidFill>
            <a:schemeClr val="tx2"/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  <a:tabLst>
                <a:tab pos="1082675" algn="l"/>
              </a:tabLst>
            </a:pPr>
            <a:r>
              <a:rPr lang="ru-RU" altLang="ru-RU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</a:t>
            </a:r>
            <a:br>
              <a:rPr lang="ru-RU" altLang="ru-RU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образовательной деятельности в соответствии с направлениями развития, представленными в пяти образовательных областях</a:t>
            </a:r>
            <a:br>
              <a:rPr lang="ru-RU" altLang="ru-RU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2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sz="22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социально-коммуникативное развитие;</a:t>
            </a:r>
            <a:br>
              <a:rPr lang="ru-RU" altLang="ru-RU" sz="22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познавательное развитие;</a:t>
            </a:r>
            <a:br>
              <a:rPr lang="ru-RU" altLang="ru-RU" sz="22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речевое развитие;</a:t>
            </a:r>
            <a:br>
              <a:rPr lang="ru-RU" altLang="ru-RU" sz="22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художественно-эстетическое развитие;</a:t>
            </a:r>
            <a:br>
              <a:rPr lang="ru-RU" altLang="ru-RU" sz="22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физическое развитие.</a:t>
            </a:r>
            <a:br>
              <a:rPr lang="ru-RU" altLang="ru-RU" sz="22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altLang="ru-RU" sz="22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ru-RU" altLang="ru-RU" sz="22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036" y="3606929"/>
            <a:ext cx="3347285" cy="254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95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94" y="618517"/>
            <a:ext cx="10706217" cy="5754987"/>
          </a:xfrm>
          <a:solidFill>
            <a:schemeClr val="tx2"/>
          </a:solidFill>
        </p:spPr>
        <p:txBody>
          <a:bodyPr>
            <a:normAutofit/>
          </a:bodyPr>
          <a:lstStyle/>
          <a:p>
            <a:pPr indent="-15875"/>
            <a:r>
              <a:rPr lang="ru-RU" altLang="ru-RU" sz="27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  <a:br>
              <a:rPr lang="ru-RU" altLang="ru-RU" sz="27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первичных ценностных представлений</a:t>
            </a:r>
            <a:br>
              <a:rPr lang="ru-RU" altLang="ru-RU" sz="27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коммуникативных способностей</a:t>
            </a:r>
            <a:br>
              <a:rPr lang="ru-RU" alt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регуляторных способностей</a:t>
            </a:r>
            <a:br>
              <a:rPr lang="ru-RU" altLang="ru-RU" sz="22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социальных представлений, умений и навыков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altLang="ru-RU" sz="27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  <a:br>
              <a:rPr lang="ru-RU" alt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воспитание </a:t>
            </a:r>
            <a:br>
              <a:rPr lang="ru-RU" alt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познавательно-исследовательской деятельности </a:t>
            </a:r>
            <a:br>
              <a:rPr lang="ru-RU" alt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элементарных математических представлений </a:t>
            </a:r>
            <a:br>
              <a:rPr lang="ru-RU" alt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окружающим миром</a:t>
            </a:r>
            <a:br>
              <a:rPr lang="ru-RU" alt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349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5945" y="5432627"/>
            <a:ext cx="1624083" cy="1234303"/>
          </a:xfrm>
          <a:prstGeom prst="rect">
            <a:avLst/>
          </a:prstGeom>
        </p:spPr>
      </p:pic>
      <p:pic>
        <p:nvPicPr>
          <p:cNvPr id="4" name="Picture 6" descr="stock-photo--d-books-stacked-on-top-of-eachother-176899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1989138"/>
            <a:ext cx="15843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123281" y="641327"/>
            <a:ext cx="6985000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908175" y="765175"/>
            <a:ext cx="5543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dirty="0">
                <a:solidFill>
                  <a:srgbClr val="171B73"/>
                </a:solidFill>
              </a:rPr>
              <a:t>                      </a:t>
            </a:r>
            <a:r>
              <a:rPr lang="ru-RU" altLang="ru-RU" sz="2800" b="1" dirty="0">
                <a:solidFill>
                  <a:srgbClr val="171B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H="1">
            <a:off x="2425891" y="1536998"/>
            <a:ext cx="7921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7306647" y="1563905"/>
            <a:ext cx="8636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908175" y="2041823"/>
            <a:ext cx="2560374" cy="10156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dirty="0">
                <a:solidFill>
                  <a:srgbClr val="220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к художественной литературе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7241891" y="2110799"/>
            <a:ext cx="2663825" cy="9350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7564946" y="2295502"/>
            <a:ext cx="20177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dirty="0">
                <a:solidFill>
                  <a:srgbClr val="220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</a:t>
            </a: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2481262" y="3537743"/>
            <a:ext cx="6985000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3460252" y="3722688"/>
            <a:ext cx="48244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dirty="0">
                <a:solidFill>
                  <a:srgbClr val="220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 flipH="1">
            <a:off x="2964873" y="4485478"/>
            <a:ext cx="1141616" cy="4675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6084888" y="4581525"/>
            <a:ext cx="8636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1076716" y="4964688"/>
            <a:ext cx="2827456" cy="164660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Palatino Linotype" panose="02040502050505030304" pitchFamily="18" charset="0"/>
              </a:rPr>
              <a:t>Формирование начальных представлений о здоровом образе жизни</a:t>
            </a:r>
            <a:endParaRPr lang="ru-RU" alt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dirty="0"/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6989597" y="5084763"/>
            <a:ext cx="2754903" cy="81560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2000" b="1" dirty="0">
                <a:solidFill>
                  <a:srgbClr val="220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</a:t>
            </a:r>
          </a:p>
          <a:p>
            <a:pPr algn="ctr">
              <a:spcBef>
                <a:spcPct val="50000"/>
              </a:spcBef>
            </a:pPr>
            <a:endParaRPr lang="ru-RU" altLang="ru-RU" i="1" dirty="0">
              <a:solidFill>
                <a:srgbClr val="220575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0454" y="5084763"/>
            <a:ext cx="2465471" cy="131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28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383" y="405298"/>
            <a:ext cx="9905998" cy="4954136"/>
          </a:xfrm>
        </p:spPr>
        <p:txBody>
          <a:bodyPr>
            <a:normAutofit/>
          </a:bodyPr>
          <a:lstStyle/>
          <a:p>
            <a:r>
              <a:rPr lang="ru-RU" altLang="ru-RU" sz="40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 – эстетическое развитие</a:t>
            </a:r>
            <a:br>
              <a:rPr lang="ru-RU" altLang="ru-RU" b="1" i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i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к искусству</a:t>
            </a:r>
            <a:br>
              <a:rPr lang="ru-RU" altLang="ru-RU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изобразительная деятельность</a:t>
            </a:r>
            <a:br>
              <a:rPr lang="ru-RU" altLang="ru-RU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</a:t>
            </a:r>
            <a:r>
              <a:rPr lang="ru-RU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Palatino Linotype" panose="02040502050505030304" pitchFamily="18" charset="0"/>
              </a:rPr>
              <a:t>онструктивно – модельная деятельность</a:t>
            </a:r>
            <a:br>
              <a:rPr lang="ru-RU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Palatino Linotype" panose="02040502050505030304" pitchFamily="18" charset="0"/>
              </a:rPr>
            </a:br>
            <a:r>
              <a:rPr lang="ru-RU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Palatino Linotype" panose="02040502050505030304" pitchFamily="18" charset="0"/>
              </a:rPr>
              <a:t>- музыкальная деятельность</a:t>
            </a:r>
            <a:br>
              <a:rPr lang="ru-RU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Palatino Linotype" panose="02040502050505030304" pitchFamily="18" charset="0"/>
              </a:rPr>
            </a:br>
            <a:r>
              <a:rPr lang="ru-RU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Palatino Linotype" panose="02040502050505030304" pitchFamily="18" charset="0"/>
              </a:rPr>
              <a:t>- театрализованные игры</a:t>
            </a:r>
            <a:br>
              <a:rPr lang="ru-RU" alt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b="1" i="1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496" y="3376678"/>
            <a:ext cx="4278121" cy="325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19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7"/>
            <a:ext cx="9905998" cy="3953483"/>
          </a:xfrm>
        </p:spPr>
        <p:txBody>
          <a:bodyPr>
            <a:normAutofit/>
          </a:bodyPr>
          <a:lstStyle/>
          <a:p>
            <a:r>
              <a:rPr lang="ru-RU" sz="24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Организация коррекционной работы по преодолению фонетико-фонематического недоразвития речи</a:t>
            </a:r>
            <a:br>
              <a:rPr lang="ru-RU" sz="24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Цель </a:t>
            </a:r>
            <a:r>
              <a:rPr lang="ru-RU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коррекционного  обучения</a:t>
            </a:r>
            <a:r>
              <a:rPr lang="ru-RU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воспитание у детей правильной, четкой, умеренно громкой выразительной речи с соответствующим возрасту словарным запасом и уровнем развития связной речи, путем применения, наряду с общепринятыми, специальных логопедических методов и приемов , направленных на коррекцию речевого дефекта и развитие активной сознательной  деятельности детей в области речевых фактов.</a:t>
            </a:r>
            <a:br>
              <a:rPr lang="ru-RU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9542" y="3916835"/>
            <a:ext cx="1978226" cy="262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64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525" y="618518"/>
            <a:ext cx="9982886" cy="559121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Инклюзивное образование</a:t>
            </a:r>
            <a:br>
              <a:rPr lang="ru-RU" sz="28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создание условий для осуществления интегративного и инклюзивного воспитания и обучения детей с ограниченными возможностями здоровья. </a:t>
            </a:r>
            <a:br>
              <a:rPr lang="ru-RU" sz="24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группах комбинированной направленности осуществляется совместное образование здоровых детей и детей с ОВЗ в соответствии с образовательной программой дошкольного учреждения, с учетом особенностей психофизического развития и возможностей воспитанников.</a:t>
            </a:r>
            <a:br>
              <a:rPr lang="ru-RU" dirty="0"/>
            </a:br>
            <a:br>
              <a:rPr lang="ru-RU" sz="24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270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616" y="109182"/>
            <a:ext cx="11204812" cy="6318914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ru-RU" sz="22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br>
              <a:rPr lang="ru-RU" sz="22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ВАРИАТИВНАЯ ЧАСТЬ</a:t>
            </a:r>
            <a:br>
              <a:rPr lang="ru-RU" sz="22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РЕГИОНАЛЬНЫЙ КОМПОНЕНТ</a:t>
            </a:r>
            <a:br>
              <a:rPr lang="ru-RU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деятельности:</a:t>
            </a:r>
            <a:b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Приобщение к истокам национальной культуры народов, населяющих Республику Крым.  </a:t>
            </a:r>
            <a:b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Предоставление каждому ребенку возможность обучения и воспитания на родном языке,   </a:t>
            </a:r>
            <a:b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Формирование у детей основ нравственности на лучших образцах национальной культуры, народных традициях и обычаях.</a:t>
            </a:r>
            <a:b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Создание благоприятных условий для воспитания толерантной личности – привития любви и уважения к людям другой национальности, к их культурным ценностям. </a:t>
            </a:r>
            <a:b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Ознакомление с природой родного края, формирование экологической культуры.</a:t>
            </a:r>
            <a:b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Ознакомление детей с особенностями жизни и быта народов, населяющих Республику Крым, праздниками, событиями общественной жизни республики, символиками Республики Крым и РФ, памятниками архитектуры, декоративно-прикладным искусством.</a:t>
            </a:r>
            <a:b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192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728" y="618517"/>
            <a:ext cx="11286699" cy="2165625"/>
          </a:xfrm>
        </p:spPr>
        <p:txBody>
          <a:bodyPr>
            <a:normAutofit fontScale="90000"/>
          </a:bodyPr>
          <a:lstStyle/>
          <a:p>
            <a:r>
              <a:rPr lang="ru-RU" altLang="ru-RU" sz="3100" b="1" dirty="0">
                <a:solidFill>
                  <a:srgbClr val="220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дошкольного и начального общего образования. </a:t>
            </a:r>
            <a:br>
              <a:rPr lang="ru-RU" altLang="ru-RU" sz="3100" b="1" dirty="0">
                <a:solidFill>
                  <a:srgbClr val="220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100" b="1" dirty="0">
                <a:solidFill>
                  <a:srgbClr val="220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b="1" dirty="0">
                <a:solidFill>
                  <a:srgbClr val="220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совместной работы школы и детского сада.</a:t>
            </a:r>
            <a:br>
              <a:rPr lang="ru-RU" altLang="ru-RU" b="1" i="1" dirty="0">
                <a:solidFill>
                  <a:srgbClr val="220575"/>
                </a:solidFill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13" y="3057100"/>
            <a:ext cx="9708557" cy="253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65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488205522"/>
              </p:ext>
            </p:extLst>
          </p:nvPr>
        </p:nvGraphicFramePr>
        <p:xfrm>
          <a:off x="1471961" y="1694985"/>
          <a:ext cx="9575450" cy="4895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248937" y="329181"/>
            <a:ext cx="99468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br>
              <a:rPr lang="ru-RU" alt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90273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3762414"/>
          </a:xfrm>
        </p:spPr>
        <p:txBody>
          <a:bodyPr>
            <a:noAutofit/>
          </a:bodyPr>
          <a:lstStyle/>
          <a:p>
            <a:r>
              <a:rPr lang="ru-RU" altLang="ru-RU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Организационный раздел</a:t>
            </a:r>
            <a:br>
              <a:rPr lang="ru-RU" altLang="ru-RU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8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8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 – техническое обеспечение :</a:t>
            </a:r>
            <a:br>
              <a:rPr lang="ru-RU" altLang="ru-RU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литература, наглядно-дидактические пособия</a:t>
            </a:r>
            <a:br>
              <a:rPr lang="ru-RU" altLang="ru-RU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парциальные программы</a:t>
            </a:r>
            <a:br>
              <a:rPr lang="ru-RU" altLang="ru-RU" sz="2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8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791" y="3550693"/>
            <a:ext cx="3810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60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428625" y="518615"/>
            <a:ext cx="11076438" cy="51588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Font typeface="Wingdings 2" panose="05020102010507070707" pitchFamily="18" charset="2"/>
              <a:buNone/>
            </a:pPr>
            <a:endParaRPr lang="ru-RU" altLang="ru-RU" b="1" dirty="0">
              <a:solidFill>
                <a:srgbClr val="0070C0"/>
              </a:solidFill>
            </a:endParaRPr>
          </a:p>
          <a:p>
            <a:pPr algn="ctr">
              <a:spcBef>
                <a:spcPct val="0"/>
              </a:spcBef>
              <a:spcAft>
                <a:spcPts val="1200"/>
              </a:spcAft>
              <a:buFont typeface="Wingdings 2" panose="05020102010507070707" pitchFamily="18" charset="2"/>
              <a:buNone/>
            </a:pPr>
            <a:r>
              <a:rPr lang="ru-RU" alt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>
              <a:spcBef>
                <a:spcPct val="0"/>
              </a:spcBef>
              <a:spcAft>
                <a:spcPts val="1200"/>
              </a:spcAft>
              <a:buFont typeface="Wingdings 2" panose="05020102010507070707" pitchFamily="18" charset="2"/>
              <a:buNone/>
            </a:pPr>
            <a:r>
              <a:rPr lang="ru-RU" alt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успехов!</a:t>
            </a: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6448" y="3532506"/>
            <a:ext cx="3102428" cy="250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096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5620" y="111512"/>
            <a:ext cx="10411791" cy="1985576"/>
          </a:xfrm>
        </p:spPr>
        <p:txBody>
          <a:bodyPr>
            <a:normAutofit/>
          </a:bodyPr>
          <a:lstStyle/>
          <a:p>
            <a:pPr algn="ctr"/>
            <a:b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 разработана </a:t>
            </a:r>
            <a:b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требованиями основных нормативных документов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47494" y="1962615"/>
            <a:ext cx="10199918" cy="3828586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Конвенцией ООН о правах ребёнка,</a:t>
            </a:r>
          </a:p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</a:pP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от 29 декабря 2012 г.  № 273-ФЗ «Об образовании в Российской Федерации», </a:t>
            </a:r>
          </a:p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</a:pP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Министерства образования и науки Российской Федерации от 17 октября 2013г. №1155 «Об утверждении федерального государственного образовательного стандарта дошкольного образования»</a:t>
            </a:r>
          </a:p>
          <a:p>
            <a:endParaRPr lang="ru-RU" dirty="0"/>
          </a:p>
        </p:txBody>
      </p:sp>
      <p:pic>
        <p:nvPicPr>
          <p:cNvPr id="5" name="Picture 5" descr="stock-photo-standing-a-book-file-6716764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4786" y="528831"/>
            <a:ext cx="1673225" cy="115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481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838" y="-100361"/>
            <a:ext cx="11835161" cy="1795255"/>
          </a:xfrm>
        </p:spPr>
        <p:txBody>
          <a:bodyPr>
            <a:normAutofit/>
          </a:bodyPr>
          <a:lstStyle/>
          <a:p>
            <a:r>
              <a:rPr lang="ru-RU" altLang="ru-RU" sz="24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обеспечивает развитие детей дошкольного возраста в различных видах деятельности с учетом их возрастных и индивидуальных особенностей по основным образовательным областям</a:t>
            </a:r>
            <a:r>
              <a:rPr lang="ru-RU" altLang="ru-RU" sz="2400" b="1" cap="none" dirty="0">
                <a:latin typeface="Arial" panose="020B0604020202020204" pitchFamily="34" charset="0"/>
              </a:rPr>
              <a:t>: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063" y="2010893"/>
            <a:ext cx="9753870" cy="4579476"/>
          </a:xfrm>
        </p:spPr>
      </p:pic>
    </p:spTree>
    <p:extLst>
      <p:ext uri="{BB962C8B-B14F-4D97-AF65-F5344CB8AC3E}">
        <p14:creationId xmlns:p14="http://schemas.microsoft.com/office/powerpoint/2010/main" val="737870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9796" y="512956"/>
            <a:ext cx="10177616" cy="527824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 дошкольного образования МБДОУ «Детский сад №1  «Ласточка» городского округа Судак разработана в соответствии с Федеральным государственным образовательным стандартом дошкольного образования и с 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инновационной программы дошкольного образования «От рождения до школы» под редакцией Н.В. </a:t>
            </a:r>
            <a:r>
              <a:rPr lang="ru-RU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Вераксы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Т.С. Комаровой, Э.М. Дорофеевой, Мозаика-Синтез, Москва 2019 г.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Т.С.Комаровой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региональной программы  «Крымский веночек» под редакцией </a:t>
            </a:r>
            <a:r>
              <a:rPr lang="ru-RU" sz="2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Мухомориной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Л.Г.</a:t>
            </a:r>
            <a:r>
              <a:rPr lang="ru-RU" sz="2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парциальной программы  Каше Г. А., Филичева Т. Б., Чиркина Г. В. Программа воспитания и обучения детей с фонетико-фонематическим недоразвитием речи (7 год жизни), Москва 1986 г, парциальных программ Буренина А.И. </a:t>
            </a:r>
            <a:r>
              <a:rPr lang="ru-RU" sz="2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Сауко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Т.Н. «Ритмическая мозаика. Программа по ритмической пластике для детей дошкольного возраста», СПб 2000 г.</a:t>
            </a:r>
          </a:p>
          <a:p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Буренина А.И. «Топ, хлоп малыш. Программа – технология музыкально – ритмического воспитания»,  СПб, 2001.  Обучение осуществляется на русском языке - государственном языке России.</a:t>
            </a:r>
          </a:p>
          <a:p>
            <a:endParaRPr lang="ru-RU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185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713" y="111512"/>
            <a:ext cx="11307336" cy="6266986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br>
              <a:rPr lang="ru-RU" sz="2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2800" b="1" u="sng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Приоритетными направлениями ДОУ </a:t>
            </a:r>
            <a:br>
              <a:rPr lang="ru-RU" sz="2800" b="1" u="sng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2800" b="1" u="sng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речевое и физическое развитие. </a:t>
            </a:r>
            <a:br>
              <a:rPr lang="ru-RU" sz="2800" b="1" u="sng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</a:t>
            </a:r>
            <a:r>
              <a:rPr lang="ru-RU" altLang="ru-RU" sz="28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altLang="ru-RU" sz="2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в ДОУ реализуется в:</a:t>
            </a:r>
            <a:br>
              <a:rPr lang="ru-RU" altLang="ru-RU" sz="2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- образовательной деятельности, </a:t>
            </a:r>
            <a:br>
              <a:rPr lang="ru-RU" altLang="ru-RU" sz="2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режимных моментах: </a:t>
            </a:r>
            <a:br>
              <a:rPr lang="ru-RU" altLang="ru-RU" sz="2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с опорой на зрительное восприятие и без опоры на него</a:t>
            </a:r>
            <a:br>
              <a:rPr lang="ru-RU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Хороводные игры, пальчиковые игры</a:t>
            </a:r>
            <a:br>
              <a:rPr lang="ru-RU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Тематические досуги, праздники и развлечения</a:t>
            </a:r>
            <a:br>
              <a:rPr lang="ru-RU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Мимические, </a:t>
            </a:r>
            <a:r>
              <a:rPr lang="ru-RU" sz="2400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логоритмические</a:t>
            </a:r>
            <a:r>
              <a:rPr lang="ru-RU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артикуляционные гимнастики</a:t>
            </a:r>
            <a:br>
              <a:rPr lang="ru-RU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Речевые дидактические игры</a:t>
            </a:r>
            <a:br>
              <a:rPr lang="ru-RU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Чтение</a:t>
            </a:r>
            <a:br>
              <a:rPr lang="ru-RU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Слушание, воспроизведение, имитирование</a:t>
            </a:r>
            <a:br>
              <a:rPr lang="ru-RU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Разучивание скороговорок, </a:t>
            </a:r>
            <a:r>
              <a:rPr lang="ru-RU" sz="2400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чистоговорок</a:t>
            </a:r>
            <a:br>
              <a:rPr lang="ru-RU" sz="2400" dirty="0"/>
            </a:br>
            <a:br>
              <a:rPr lang="ru-RU" dirty="0"/>
            </a:br>
            <a:br>
              <a:rPr lang="ru-RU" altLang="ru-RU" sz="2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ru-RU" sz="28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3068" y="4192859"/>
            <a:ext cx="2732047" cy="2185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669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1805" y="0"/>
            <a:ext cx="10545607" cy="5988206"/>
          </a:xfrm>
        </p:spPr>
        <p:txBody>
          <a:bodyPr>
            <a:normAutofit fontScale="90000"/>
          </a:bodyPr>
          <a:lstStyle/>
          <a:p>
            <a:r>
              <a:rPr lang="ru-RU" sz="27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физического развития</a:t>
            </a:r>
            <a:b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1приобретение детьми опыта в двигательной деятельности:</a:t>
            </a:r>
            <a:b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связанной с выполнением упражнений; направленной на развитие таких физических качеств, как координация движений и гибкость;</a:t>
            </a:r>
            <a:b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способствующей правильному формированию опорно-двигательной системы организма, развитию равновесия, координации движений, крупной и мелкой моторики; связанной с правильным, не наносящим вреда организму, выполнением основных движений (ходьба, бег, мягкие прыжки, повороты в обе стороны)</a:t>
            </a:r>
            <a:b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становление целенаправленности и </a:t>
            </a:r>
            <a:r>
              <a:rPr lang="ru-RU" sz="2700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двигательной сфере.</a:t>
            </a:r>
            <a:b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привычек)</a:t>
            </a:r>
            <a:br>
              <a:rPr lang="ru-RU" dirty="0"/>
            </a:br>
            <a:r>
              <a:rPr lang="ru-RU" b="1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1924" y="4785245"/>
            <a:ext cx="2857500" cy="1600200"/>
          </a:xfrm>
          <a:prstGeom prst="rect">
            <a:avLst/>
          </a:prstGeom>
          <a:solidFill>
            <a:srgbClr val="D19BE5"/>
          </a:solidFill>
        </p:spPr>
      </p:pic>
    </p:spTree>
    <p:extLst>
      <p:ext uri="{BB962C8B-B14F-4D97-AF65-F5344CB8AC3E}">
        <p14:creationId xmlns:p14="http://schemas.microsoft.com/office/powerpoint/2010/main" val="4139075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1" y="749399"/>
            <a:ext cx="9905998" cy="5359201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b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 :</a:t>
            </a:r>
            <a:b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личности детей дошкольного возраста в различных видах общения и деятельности с учетом их возрастных, индивидуальных психологических и физиологических особенностей.</a:t>
            </a:r>
            <a:r>
              <a:rPr lang="ru-RU" cap="none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Воспитание гармонично развитой и социально ответственной личности на основе духовно – нравственных ценностей народов Российской Федерации, исторических и национально – культурных традиций.</a:t>
            </a:r>
            <a:r>
              <a:rPr lang="ru-RU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br>
              <a:rPr lang="ru-RU" cap="none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</a:br>
            <a:b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74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740" y="559558"/>
            <a:ext cx="10849970" cy="554099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направлена на решение следующих задач:</a:t>
            </a:r>
            <a:br>
              <a:rPr lang="ru-RU" sz="24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охраны и укрепления физического и психического здоровья детей, в том  числе их эмоционального благополучия;</a:t>
            </a:r>
            <a:br>
              <a:rPr lang="ru-RU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обеспечения равных возможностей для полноценного развития каждого  ребенка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  <a:br>
              <a:rPr lang="ru-RU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обеспечения преемственности целей, задач и содержания образования, реализуемых в рамках образовательных программ различных уровней;</a:t>
            </a:r>
            <a:br>
              <a:rPr lang="ru-RU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создания благоприятных условий развития детей в соответствии с их </a:t>
            </a:r>
            <a:br>
              <a:rPr lang="ru-RU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возрастными и индивидуальными особенностями и склонностями, развития способностей и творческого потенциала каждого ребенка как субъекта отношений с самим собой, другими детьми, взрослыми и миром</a:t>
            </a:r>
          </a:p>
        </p:txBody>
      </p:sp>
    </p:spTree>
    <p:extLst>
      <p:ext uri="{BB962C8B-B14F-4D97-AF65-F5344CB8AC3E}">
        <p14:creationId xmlns:p14="http://schemas.microsoft.com/office/powerpoint/2010/main" val="726670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189</TotalTime>
  <Words>1321</Words>
  <Application>Microsoft Office PowerPoint</Application>
  <PresentationFormat>Широкоэкранный</PresentationFormat>
  <Paragraphs>41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Palatino Linotype</vt:lpstr>
      <vt:lpstr>Times New Roman</vt:lpstr>
      <vt:lpstr>Tw Cen MT</vt:lpstr>
      <vt:lpstr>Wingdings 2</vt:lpstr>
      <vt:lpstr>Контур</vt:lpstr>
      <vt:lpstr>Муниципальное бюджетное дошкольное образовательное учреждение «Детский сад №1 «Ласточка» городского округа Судак</vt:lpstr>
      <vt:lpstr>Презентация PowerPoint</vt:lpstr>
      <vt:lpstr> Программа  разработана  в соответствии с требованиями основных нормативных документов</vt:lpstr>
      <vt:lpstr>Программа обеспечивает развитие детей дошкольного возраста в различных видах деятельности с учетом их возрастных и индивидуальных особенностей по основным образовательным областям:</vt:lpstr>
      <vt:lpstr> </vt:lpstr>
      <vt:lpstr>                           Приоритетными направлениями ДОУ                            является речевое и физическое развитие.   Речевое развитие дошкольников в ДОУ реализуется в: непосредственно - образовательной деятельности,  в режимных моментах:                     Беседы с опорой на зрительное восприятие и без опоры на него                    Хороводные игры, пальчиковые игры                    Тематические досуги, праздники и развлечения                     Мимические, логоритмические, артикуляционные гимнастики                     Речевые дидактические игры                     Чтение                     Слушание, воспроизведение, имитирование                     Разучивание скороговорок, чистоговорок                         </vt:lpstr>
      <vt:lpstr>Направление физического развития 1приобретение детьми опыта в двигательной деятельности: связанной с выполнением упражнений; направленной на развитие таких физических качеств, как координация движений и гибкость; способствующей правильному формированию опорно-двигательной системы организма, развитию равновесия, координации движений, крупной и мелкой моторики; связанной с правильным, не наносящим вреда организму, выполнением основных движений (ходьба, бег, мягкие прыжки, повороты в обе стороны) 2 становление целенаправленности и саморегуляции в двигательной сфере. 3 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привычек)   </vt:lpstr>
      <vt:lpstr>Цель  образовательной Программы : Развитие личности детей дошкольного возраста в различных видах общения и деятельности с учетом их возрастных, индивидуальных психологических и физиологических особенностей. Воспитание гармонично развитой и социально ответственной личности на основе духовно – нравственных ценностей народов Российской Федерации, исторических и национально – культурных традиций.   </vt:lpstr>
      <vt:lpstr>Программа направлена на решение следующих задач:      охраны и укрепления физического и психического здоровья детей, в том  числе их эмоционального благополучия;     обеспечения равных возможностей для полноценного развития каждого  ребенка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     обеспечения преемственности целей, задач и содержания образования, реализуемых в рамках образовательных программ различных уровней;      создания благоприятных условий развития детей в соответствии с их  возрастными и индивидуальными особенностями и склонностями, развития способностей и творческого потенциала каждого ребенка как субъекта отношений с самим собой, другими детьми, взрослыми и миром</vt:lpstr>
      <vt:lpstr>      объединения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     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формирования предпосылок учебной деятельности;      обеспечения вариативности и разнообразия содержания программ и  организационных форм дошкольного образования, возможности формирования программ различной направленности с учетом образовательных потребностей, способностей и состояния здоровья детей;      формирования социокультурной среды, соответствующей возрастным,  индивидуальным, психологическим и физиологическим особенностям детей;     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   </vt:lpstr>
      <vt:lpstr> Планируемые результаты освоения образовательной Программы ДОУ:                       Целевые ориентиры образования в раннем возрасте; целевые ориентиры образования на этапе завершения дошкольного образования; планируемые результаты освоения коррекционной программы      </vt:lpstr>
      <vt:lpstr>Содержательный раздел  Описание образовательной деятельности в соответствии с направлениями развития, представленными в пяти образовательных областях           - социально-коммуникативное развитие;          - познавательное развитие;          - речевое развитие;          - художественно-эстетическое развитие;          - физическое развитие.           </vt:lpstr>
      <vt:lpstr>Социально-коммуникативное развитие Формирование первичных ценностных представлений Развитие коммуникативных способностей Развитие регуляторных способностей Формирование социальных представлений, умений и навыков  Познавательное развитие Сенсорное воспитание  Развитие познавательно-исследовательской деятельности  Формирование элементарных математических представлений  Ознакомление с окружающим миром </vt:lpstr>
      <vt:lpstr>Презентация PowerPoint</vt:lpstr>
      <vt:lpstr>Художественно – эстетическое развитие - приобщение к искусству - изобразительная деятельность - конструктивно – модельная деятельность - музыкальная деятельность - театрализованные игры  </vt:lpstr>
      <vt:lpstr>    Организация коррекционной работы по преодолению фонетико-фонематического недоразвития речи   Цель  коррекционного  обучения : воспитание у детей правильной, четкой, умеренно громкой выразительной речи с соответствующим возрасту словарным запасом и уровнем развития связной речи, путем применения, наряду с общепринятыми, специальных логопедических методов и приемов , направленных на коррекцию речевого дефекта и развитие активной сознательной  деятельности детей в области речевых фактов. </vt:lpstr>
      <vt:lpstr>                      Инклюзивное образование Цель: создание условий для осуществления интегративного и инклюзивного воспитания и обучения детей с ограниченными возможностями здоровья.   В группах комбинированной направленности осуществляется совместное образование здоровых детей и детей с ОВЗ в соответствии с образовательной программой дошкольного учреждения, с учетом особенностей психофизического развития и возможностей воспитанников.  </vt:lpstr>
      <vt:lpstr>                                                                                                                 ВАРИАТИВНАЯ ЧАСТЬ                                               РЕГИОНАЛЬНЫЙ КОМПОНЕНТ Направления деятельности:      Приобщение к истокам национальной культуры народов, населяющих Республику Крым.          Предоставление каждому ребенку возможность обучения и воспитания на родном языке,           Формирование у детей основ нравственности на лучших образцах национальной культуры, народных традициях и обычаях.         Создание благоприятных условий для воспитания толерантной личности – привития любви и уважения к людям другой национальности, к их культурным ценностям.         Ознакомление с природой родного края, формирование экологической культуры.          Ознакомление детей с особенностями жизни и быта народов, населяющих Республику Крым, праздниками, событиями общественной жизни республики, символиками Республики Крым и РФ, памятниками архитектуры, декоративно-прикладным искусством. </vt:lpstr>
      <vt:lpstr>Преемственность дошкольного и начального общего образования.   План совместной работы школы и детского сада. </vt:lpstr>
      <vt:lpstr>             Организационный раздел   Материально – техническое обеспечение : методическая литература, наглядно-дидактические пособия парциальные программы 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№1 «Ласточка» городского округа Судак</dc:title>
  <dc:creator>admin</dc:creator>
  <cp:lastModifiedBy>Jeny</cp:lastModifiedBy>
  <cp:revision>21</cp:revision>
  <dcterms:created xsi:type="dcterms:W3CDTF">2017-12-06T16:38:27Z</dcterms:created>
  <dcterms:modified xsi:type="dcterms:W3CDTF">2021-09-28T11:30:04Z</dcterms:modified>
</cp:coreProperties>
</file>