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5" r:id="rId7"/>
    <p:sldId id="266" r:id="rId8"/>
    <p:sldId id="267" r:id="rId9"/>
    <p:sldId id="268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18" d="100"/>
          <a:sy n="118" d="100"/>
        </p:scale>
        <p:origin x="-1434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4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4.3350094719347483E-2"/>
          <c:y val="9.3969297842541169E-2"/>
          <c:w val="0.63251732822244811"/>
          <c:h val="0.7177911319582556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положительное отношение</c:v>
                </c:pt>
              </c:strCache>
            </c:strRef>
          </c:tx>
          <c:invertIfNegative val="0"/>
          <c:cat>
            <c:strRef>
              <c:f>Лист1!$A$2:$A$5</c:f>
              <c:strCache>
                <c:ptCount val="4"/>
                <c:pt idx="0">
                  <c:v>отношение к себе</c:v>
                </c:pt>
                <c:pt idx="1">
                  <c:v>отношение к школе</c:v>
                </c:pt>
                <c:pt idx="2">
                  <c:v>отношение к учителю</c:v>
                </c:pt>
                <c:pt idx="3">
                  <c:v>отношение к одноклассникам\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14</c:v>
                </c:pt>
                <c:pt idx="1">
                  <c:v>9</c:v>
                </c:pt>
                <c:pt idx="2">
                  <c:v>11</c:v>
                </c:pt>
                <c:pt idx="3">
                  <c:v>10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амбивалентное отношение</c:v>
                </c:pt>
              </c:strCache>
            </c:strRef>
          </c:tx>
          <c:invertIfNegative val="0"/>
          <c:cat>
            <c:strRef>
              <c:f>Лист1!$A$2:$A$5</c:f>
              <c:strCache>
                <c:ptCount val="4"/>
                <c:pt idx="0">
                  <c:v>отношение к себе</c:v>
                </c:pt>
                <c:pt idx="1">
                  <c:v>отношение к школе</c:v>
                </c:pt>
                <c:pt idx="2">
                  <c:v>отношение к учителю</c:v>
                </c:pt>
                <c:pt idx="3">
                  <c:v>отношение к одноклассникам\</c:v>
                </c:pt>
              </c:strCache>
            </c:strRef>
          </c:cat>
          <c:val>
            <c:numRef>
              <c:f>Лист1!$C$2:$C$5</c:f>
              <c:numCache>
                <c:formatCode>General</c:formatCode>
                <c:ptCount val="4"/>
                <c:pt idx="0">
                  <c:v>2</c:v>
                </c:pt>
                <c:pt idx="1">
                  <c:v>5</c:v>
                </c:pt>
                <c:pt idx="2">
                  <c:v>3</c:v>
                </c:pt>
                <c:pt idx="3">
                  <c:v>3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негативное отношение</c:v>
                </c:pt>
              </c:strCache>
            </c:strRef>
          </c:tx>
          <c:invertIfNegative val="0"/>
          <c:cat>
            <c:strRef>
              <c:f>Лист1!$A$2:$A$5</c:f>
              <c:strCache>
                <c:ptCount val="4"/>
                <c:pt idx="0">
                  <c:v>отношение к себе</c:v>
                </c:pt>
                <c:pt idx="1">
                  <c:v>отношение к школе</c:v>
                </c:pt>
                <c:pt idx="2">
                  <c:v>отношение к учителю</c:v>
                </c:pt>
                <c:pt idx="3">
                  <c:v>отношение к одноклассникам\</c:v>
                </c:pt>
              </c:strCache>
            </c:strRef>
          </c:cat>
          <c:val>
            <c:numRef>
              <c:f>Лист1!$D$2:$D$5</c:f>
              <c:numCache>
                <c:formatCode>General</c:formatCode>
                <c:ptCount val="4"/>
                <c:pt idx="0">
                  <c:v>0</c:v>
                </c:pt>
                <c:pt idx="1">
                  <c:v>2</c:v>
                </c:pt>
                <c:pt idx="2">
                  <c:v>2</c:v>
                </c:pt>
                <c:pt idx="3">
                  <c:v>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1408128"/>
        <c:axId val="31409664"/>
      </c:barChart>
      <c:catAx>
        <c:axId val="31408128"/>
        <c:scaling>
          <c:orientation val="minMax"/>
        </c:scaling>
        <c:delete val="0"/>
        <c:axPos val="b"/>
        <c:majorTickMark val="out"/>
        <c:minorTickMark val="none"/>
        <c:tickLblPos val="nextTo"/>
        <c:crossAx val="31409664"/>
        <c:crosses val="autoZero"/>
        <c:auto val="1"/>
        <c:lblAlgn val="ctr"/>
        <c:lblOffset val="100"/>
        <c:noMultiLvlLbl val="0"/>
      </c:catAx>
      <c:valAx>
        <c:axId val="31409664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31408128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положительное отношение</c:v>
                </c:pt>
              </c:strCache>
            </c:strRef>
          </c:tx>
          <c:invertIfNegative val="0"/>
          <c:cat>
            <c:strRef>
              <c:f>Лист1!$A$2:$A$5</c:f>
              <c:strCache>
                <c:ptCount val="4"/>
                <c:pt idx="0">
                  <c:v>отношение к себе</c:v>
                </c:pt>
                <c:pt idx="1">
                  <c:v>отношение к школе</c:v>
                </c:pt>
                <c:pt idx="2">
                  <c:v>отношение к учителю</c:v>
                </c:pt>
                <c:pt idx="3">
                  <c:v>отношение к одноклассникам\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12</c:v>
                </c:pt>
                <c:pt idx="1">
                  <c:v>7</c:v>
                </c:pt>
                <c:pt idx="2">
                  <c:v>11</c:v>
                </c:pt>
                <c:pt idx="3">
                  <c:v>10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амбивалентное отношение</c:v>
                </c:pt>
              </c:strCache>
            </c:strRef>
          </c:tx>
          <c:invertIfNegative val="0"/>
          <c:cat>
            <c:strRef>
              <c:f>Лист1!$A$2:$A$5</c:f>
              <c:strCache>
                <c:ptCount val="4"/>
                <c:pt idx="0">
                  <c:v>отношение к себе</c:v>
                </c:pt>
                <c:pt idx="1">
                  <c:v>отношение к школе</c:v>
                </c:pt>
                <c:pt idx="2">
                  <c:v>отношение к учителю</c:v>
                </c:pt>
                <c:pt idx="3">
                  <c:v>отношение к одноклассникам\</c:v>
                </c:pt>
              </c:strCache>
            </c:strRef>
          </c:cat>
          <c:val>
            <c:numRef>
              <c:f>Лист1!$C$2:$C$5</c:f>
              <c:numCache>
                <c:formatCode>General</c:formatCode>
                <c:ptCount val="4"/>
                <c:pt idx="0">
                  <c:v>7</c:v>
                </c:pt>
                <c:pt idx="1">
                  <c:v>12</c:v>
                </c:pt>
                <c:pt idx="2">
                  <c:v>3</c:v>
                </c:pt>
                <c:pt idx="3">
                  <c:v>3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негативное отношение</c:v>
                </c:pt>
              </c:strCache>
            </c:strRef>
          </c:tx>
          <c:invertIfNegative val="0"/>
          <c:cat>
            <c:strRef>
              <c:f>Лист1!$A$2:$A$5</c:f>
              <c:strCache>
                <c:ptCount val="4"/>
                <c:pt idx="0">
                  <c:v>отношение к себе</c:v>
                </c:pt>
                <c:pt idx="1">
                  <c:v>отношение к школе</c:v>
                </c:pt>
                <c:pt idx="2">
                  <c:v>отношение к учителю</c:v>
                </c:pt>
                <c:pt idx="3">
                  <c:v>отношение к одноклассникам\</c:v>
                </c:pt>
              </c:strCache>
            </c:strRef>
          </c:cat>
          <c:val>
            <c:numRef>
              <c:f>Лист1!$D$2:$D$5</c:f>
              <c:numCache>
                <c:formatCode>General</c:formatCode>
                <c:ptCount val="4"/>
                <c:pt idx="0">
                  <c:v>0</c:v>
                </c:pt>
                <c:pt idx="1">
                  <c:v>0</c:v>
                </c:pt>
                <c:pt idx="2">
                  <c:v>2</c:v>
                </c:pt>
                <c:pt idx="3">
                  <c:v>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1464064"/>
        <c:axId val="31469952"/>
      </c:barChart>
      <c:catAx>
        <c:axId val="31464064"/>
        <c:scaling>
          <c:orientation val="minMax"/>
        </c:scaling>
        <c:delete val="0"/>
        <c:axPos val="b"/>
        <c:majorTickMark val="out"/>
        <c:minorTickMark val="none"/>
        <c:tickLblPos val="nextTo"/>
        <c:crossAx val="31469952"/>
        <c:crosses val="autoZero"/>
        <c:auto val="1"/>
        <c:lblAlgn val="ctr"/>
        <c:lblOffset val="100"/>
        <c:noMultiLvlLbl val="0"/>
      </c:catAx>
      <c:valAx>
        <c:axId val="31469952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31464064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положительное отношение</c:v>
                </c:pt>
              </c:strCache>
            </c:strRef>
          </c:tx>
          <c:invertIfNegative val="0"/>
          <c:cat>
            <c:strRef>
              <c:f>Лист1!$A$2:$A$5</c:f>
              <c:strCache>
                <c:ptCount val="4"/>
                <c:pt idx="0">
                  <c:v>отношение к себе</c:v>
                </c:pt>
                <c:pt idx="1">
                  <c:v>отношение к школе</c:v>
                </c:pt>
                <c:pt idx="2">
                  <c:v>отношение к учителю</c:v>
                </c:pt>
                <c:pt idx="3">
                  <c:v>отношение к одноклассникам\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4</c:v>
                </c:pt>
                <c:pt idx="1">
                  <c:v>4</c:v>
                </c:pt>
                <c:pt idx="2">
                  <c:v>4</c:v>
                </c:pt>
                <c:pt idx="3">
                  <c:v>1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амбивалентное отношение</c:v>
                </c:pt>
              </c:strCache>
            </c:strRef>
          </c:tx>
          <c:invertIfNegative val="0"/>
          <c:cat>
            <c:strRef>
              <c:f>Лист1!$A$2:$A$5</c:f>
              <c:strCache>
                <c:ptCount val="4"/>
                <c:pt idx="0">
                  <c:v>отношение к себе</c:v>
                </c:pt>
                <c:pt idx="1">
                  <c:v>отношение к школе</c:v>
                </c:pt>
                <c:pt idx="2">
                  <c:v>отношение к учителю</c:v>
                </c:pt>
                <c:pt idx="3">
                  <c:v>отношение к одноклассникам\</c:v>
                </c:pt>
              </c:strCache>
            </c:strRef>
          </c:cat>
          <c:val>
            <c:numRef>
              <c:f>Лист1!$C$2:$C$5</c:f>
              <c:numCache>
                <c:formatCode>General</c:formatCode>
                <c:ptCount val="4"/>
                <c:pt idx="0">
                  <c:v>0</c:v>
                </c:pt>
                <c:pt idx="2">
                  <c:v>0</c:v>
                </c:pt>
                <c:pt idx="3">
                  <c:v>2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негативное отношение</c:v>
                </c:pt>
              </c:strCache>
            </c:strRef>
          </c:tx>
          <c:invertIfNegative val="0"/>
          <c:cat>
            <c:strRef>
              <c:f>Лист1!$A$2:$A$5</c:f>
              <c:strCache>
                <c:ptCount val="4"/>
                <c:pt idx="0">
                  <c:v>отношение к себе</c:v>
                </c:pt>
                <c:pt idx="1">
                  <c:v>отношение к школе</c:v>
                </c:pt>
                <c:pt idx="2">
                  <c:v>отношение к учителю</c:v>
                </c:pt>
                <c:pt idx="3">
                  <c:v>отношение к одноклассникам\</c:v>
                </c:pt>
              </c:strCache>
            </c:strRef>
          </c:cat>
          <c:val>
            <c:numRef>
              <c:f>Лист1!$D$2:$D$5</c:f>
              <c:numCache>
                <c:formatCode>General</c:formatCode>
                <c:ptCount val="4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2951296"/>
        <c:axId val="32957184"/>
      </c:barChart>
      <c:catAx>
        <c:axId val="32951296"/>
        <c:scaling>
          <c:orientation val="minMax"/>
        </c:scaling>
        <c:delete val="0"/>
        <c:axPos val="b"/>
        <c:majorTickMark val="out"/>
        <c:minorTickMark val="none"/>
        <c:tickLblPos val="nextTo"/>
        <c:crossAx val="32957184"/>
        <c:crosses val="autoZero"/>
        <c:auto val="1"/>
        <c:lblAlgn val="ctr"/>
        <c:lblOffset val="100"/>
        <c:noMultiLvlLbl val="0"/>
      </c:catAx>
      <c:valAx>
        <c:axId val="32957184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32951296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положительное отношение</c:v>
                </c:pt>
              </c:strCache>
            </c:strRef>
          </c:tx>
          <c:invertIfNegative val="0"/>
          <c:cat>
            <c:strRef>
              <c:f>Лист1!$A$2:$A$5</c:f>
              <c:strCache>
                <c:ptCount val="4"/>
                <c:pt idx="0">
                  <c:v>отношение к себе</c:v>
                </c:pt>
                <c:pt idx="1">
                  <c:v>отношение к школе</c:v>
                </c:pt>
                <c:pt idx="2">
                  <c:v>отношение к учителю</c:v>
                </c:pt>
                <c:pt idx="3">
                  <c:v>отношение к одноклассникам\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5</c:v>
                </c:pt>
                <c:pt idx="1">
                  <c:v>5</c:v>
                </c:pt>
                <c:pt idx="2">
                  <c:v>6</c:v>
                </c:pt>
                <c:pt idx="3">
                  <c:v>6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амбивалентное отношение</c:v>
                </c:pt>
              </c:strCache>
            </c:strRef>
          </c:tx>
          <c:invertIfNegative val="0"/>
          <c:cat>
            <c:strRef>
              <c:f>Лист1!$A$2:$A$5</c:f>
              <c:strCache>
                <c:ptCount val="4"/>
                <c:pt idx="0">
                  <c:v>отношение к себе</c:v>
                </c:pt>
                <c:pt idx="1">
                  <c:v>отношение к школе</c:v>
                </c:pt>
                <c:pt idx="2">
                  <c:v>отношение к учителю</c:v>
                </c:pt>
                <c:pt idx="3">
                  <c:v>отношение к одноклассникам\</c:v>
                </c:pt>
              </c:strCache>
            </c:strRef>
          </c:cat>
          <c:val>
            <c:numRef>
              <c:f>Лист1!$C$2:$C$5</c:f>
              <c:numCache>
                <c:formatCode>General</c:formatCode>
                <c:ptCount val="4"/>
                <c:pt idx="0">
                  <c:v>4</c:v>
                </c:pt>
                <c:pt idx="1">
                  <c:v>2</c:v>
                </c:pt>
                <c:pt idx="2">
                  <c:v>2</c:v>
                </c:pt>
                <c:pt idx="3">
                  <c:v>3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негативное отношение</c:v>
                </c:pt>
              </c:strCache>
            </c:strRef>
          </c:tx>
          <c:invertIfNegative val="0"/>
          <c:cat>
            <c:strRef>
              <c:f>Лист1!$A$2:$A$5</c:f>
              <c:strCache>
                <c:ptCount val="4"/>
                <c:pt idx="0">
                  <c:v>отношение к себе</c:v>
                </c:pt>
                <c:pt idx="1">
                  <c:v>отношение к школе</c:v>
                </c:pt>
                <c:pt idx="2">
                  <c:v>отношение к учителю</c:v>
                </c:pt>
                <c:pt idx="3">
                  <c:v>отношение к одноклассникам\</c:v>
                </c:pt>
              </c:strCache>
            </c:strRef>
          </c:cat>
          <c:val>
            <c:numRef>
              <c:f>Лист1!$D$2:$D$5</c:f>
              <c:numCache>
                <c:formatCode>General</c:formatCode>
                <c:ptCount val="4"/>
                <c:pt idx="0">
                  <c:v>1</c:v>
                </c:pt>
                <c:pt idx="1">
                  <c:v>3</c:v>
                </c:pt>
                <c:pt idx="2">
                  <c:v>2</c:v>
                </c:pt>
                <c:pt idx="3">
                  <c:v>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3368320"/>
        <c:axId val="33370112"/>
      </c:barChart>
      <c:catAx>
        <c:axId val="33368320"/>
        <c:scaling>
          <c:orientation val="minMax"/>
        </c:scaling>
        <c:delete val="0"/>
        <c:axPos val="b"/>
        <c:majorTickMark val="out"/>
        <c:minorTickMark val="none"/>
        <c:tickLblPos val="nextTo"/>
        <c:crossAx val="33370112"/>
        <c:crosses val="autoZero"/>
        <c:auto val="1"/>
        <c:lblAlgn val="ctr"/>
        <c:lblOffset val="100"/>
        <c:noMultiLvlLbl val="0"/>
      </c:catAx>
      <c:valAx>
        <c:axId val="33370112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33368320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C3FC6-D1B3-4F2E-81D9-8106BB046F5D}" type="datetimeFigureOut">
              <a:rPr lang="ru-RU" smtClean="0"/>
              <a:pPr/>
              <a:t>28.12.2017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EEBA5-E658-46C8-B460-D8EAED49B58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C3FC6-D1B3-4F2E-81D9-8106BB046F5D}" type="datetimeFigureOut">
              <a:rPr lang="ru-RU" smtClean="0"/>
              <a:pPr/>
              <a:t>28.12.2017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EEBA5-E658-46C8-B460-D8EAED49B58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C3FC6-D1B3-4F2E-81D9-8106BB046F5D}" type="datetimeFigureOut">
              <a:rPr lang="ru-RU" smtClean="0"/>
              <a:pPr/>
              <a:t>28.12.2017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EEBA5-E658-46C8-B460-D8EAED49B58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C3FC6-D1B3-4F2E-81D9-8106BB046F5D}" type="datetimeFigureOut">
              <a:rPr lang="ru-RU" smtClean="0"/>
              <a:pPr/>
              <a:t>28.12.2017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EEBA5-E658-46C8-B460-D8EAED49B58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C3FC6-D1B3-4F2E-81D9-8106BB046F5D}" type="datetimeFigureOut">
              <a:rPr lang="ru-RU" smtClean="0"/>
              <a:pPr/>
              <a:t>28.12.2017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EEBA5-E658-46C8-B460-D8EAED49B58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C3FC6-D1B3-4F2E-81D9-8106BB046F5D}" type="datetimeFigureOut">
              <a:rPr lang="ru-RU" smtClean="0"/>
              <a:pPr/>
              <a:t>28.12.2017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EEBA5-E658-46C8-B460-D8EAED49B58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C3FC6-D1B3-4F2E-81D9-8106BB046F5D}" type="datetimeFigureOut">
              <a:rPr lang="ru-RU" smtClean="0"/>
              <a:pPr/>
              <a:t>28.12.2017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EEBA5-E658-46C8-B460-D8EAED49B58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C3FC6-D1B3-4F2E-81D9-8106BB046F5D}" type="datetimeFigureOut">
              <a:rPr lang="ru-RU" smtClean="0"/>
              <a:pPr/>
              <a:t>28.12.2017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EEBA5-E658-46C8-B460-D8EAED49B58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C3FC6-D1B3-4F2E-81D9-8106BB046F5D}" type="datetimeFigureOut">
              <a:rPr lang="ru-RU" smtClean="0"/>
              <a:pPr/>
              <a:t>28.12.2017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EEBA5-E658-46C8-B460-D8EAED49B58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C3FC6-D1B3-4F2E-81D9-8106BB046F5D}" type="datetimeFigureOut">
              <a:rPr lang="ru-RU" smtClean="0"/>
              <a:pPr/>
              <a:t>28.12.2017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EEBA5-E658-46C8-B460-D8EAED49B58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C3FC6-D1B3-4F2E-81D9-8106BB046F5D}" type="datetimeFigureOut">
              <a:rPr lang="ru-RU" smtClean="0"/>
              <a:pPr/>
              <a:t>28.12.2017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EEBA5-E658-46C8-B460-D8EAED49B58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1C3FC6-D1B3-4F2E-81D9-8106BB046F5D}" type="datetimeFigureOut">
              <a:rPr lang="ru-RU" smtClean="0"/>
              <a:pPr/>
              <a:t>28.12.2017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EEEBA5-E658-46C8-B460-D8EAED49B584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115616" y="548680"/>
            <a:ext cx="7056784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cap="all" dirty="0" smtClean="0">
                <a:solidFill>
                  <a:srgbClr val="7030A0"/>
                </a:solidFill>
                <a:latin typeface="Monotype Corsiva" pitchFamily="66" charset="0"/>
              </a:rPr>
              <a:t>Отчет  </a:t>
            </a:r>
            <a:r>
              <a:rPr lang="ru-RU" sz="2800" b="1" cap="all" dirty="0">
                <a:solidFill>
                  <a:srgbClr val="7030A0"/>
                </a:solidFill>
                <a:latin typeface="Monotype Corsiva" pitchFamily="66" charset="0"/>
              </a:rPr>
              <a:t>по </a:t>
            </a:r>
            <a:r>
              <a:rPr lang="ru-RU" sz="2800" b="1" cap="all" dirty="0" smtClean="0">
                <a:solidFill>
                  <a:srgbClr val="7030A0"/>
                </a:solidFill>
                <a:latin typeface="Monotype Corsiva" pitchFamily="66" charset="0"/>
              </a:rPr>
              <a:t> результатам проведения </a:t>
            </a:r>
            <a:r>
              <a:rPr lang="ru-RU" sz="2800" b="1" cap="all" dirty="0">
                <a:solidFill>
                  <a:srgbClr val="7030A0"/>
                </a:solidFill>
                <a:latin typeface="Monotype Corsiva" pitchFamily="66" charset="0"/>
              </a:rPr>
              <a:t>исследования особенностей </a:t>
            </a:r>
            <a:r>
              <a:rPr lang="ru-RU" sz="2800" b="1" cap="all" dirty="0" smtClean="0">
                <a:solidFill>
                  <a:srgbClr val="7030A0"/>
                </a:solidFill>
                <a:latin typeface="Monotype Corsiva" pitchFamily="66" charset="0"/>
              </a:rPr>
              <a:t>адаптации  </a:t>
            </a:r>
            <a:r>
              <a:rPr lang="ru-RU" sz="2800" b="1" cap="all" dirty="0">
                <a:solidFill>
                  <a:srgbClr val="7030A0"/>
                </a:solidFill>
                <a:latin typeface="Monotype Corsiva" pitchFamily="66" charset="0"/>
              </a:rPr>
              <a:t>учащихся </a:t>
            </a:r>
            <a:endParaRPr lang="ru-RU" sz="2800" b="1" cap="all" dirty="0" smtClean="0">
              <a:solidFill>
                <a:srgbClr val="7030A0"/>
              </a:solidFill>
              <a:latin typeface="Monotype Corsiva" pitchFamily="66" charset="0"/>
            </a:endParaRPr>
          </a:p>
          <a:p>
            <a:pPr algn="ctr"/>
            <a:r>
              <a:rPr lang="ru-RU" sz="2800" b="1" cap="all" dirty="0" smtClean="0">
                <a:solidFill>
                  <a:srgbClr val="7030A0"/>
                </a:solidFill>
                <a:latin typeface="Monotype Corsiva" pitchFamily="66" charset="0"/>
              </a:rPr>
              <a:t>1–Х  классов </a:t>
            </a:r>
            <a:endParaRPr lang="ru-RU" sz="2800" b="1" dirty="0">
              <a:solidFill>
                <a:srgbClr val="7030A0"/>
              </a:solidFill>
              <a:latin typeface="Monotype Corsiva" pitchFamily="66" charset="0"/>
            </a:endParaRPr>
          </a:p>
        </p:txBody>
      </p:sp>
      <p:pic>
        <p:nvPicPr>
          <p:cNvPr id="3" name="Рисунок 2" descr="0719c57fea2fa61efed4444fa2c-e1370605341390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195736" y="3068960"/>
            <a:ext cx="4632176" cy="289511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2636912"/>
            <a:ext cx="8229600" cy="1143000"/>
          </a:xfrm>
        </p:spPr>
        <p:txBody>
          <a:bodyPr>
            <a:normAutofit fontScale="90000"/>
          </a:bodyPr>
          <a:lstStyle/>
          <a:p>
            <a:pPr algn="r"/>
            <a:r>
              <a:rPr lang="ru-RU" sz="3600" b="1" dirty="0">
                <a:solidFill>
                  <a:srgbClr val="7030A0"/>
                </a:solidFill>
                <a:latin typeface="Monotype Corsiva" pitchFamily="66" charset="0"/>
              </a:rPr>
              <a:t>Цель исследования: </a:t>
            </a:r>
            <a:r>
              <a:rPr lang="ru-RU" sz="3600" dirty="0">
                <a:solidFill>
                  <a:srgbClr val="7030A0"/>
                </a:solidFill>
                <a:latin typeface="Monotype Corsiva" pitchFamily="66" charset="0"/>
              </a:rPr>
              <a:t>изучение особенностей адаптации учащихся 1-х классов к школе.</a:t>
            </a:r>
            <a:br>
              <a:rPr lang="ru-RU" sz="3600" dirty="0">
                <a:solidFill>
                  <a:srgbClr val="7030A0"/>
                </a:solidFill>
                <a:latin typeface="Monotype Corsiva" pitchFamily="66" charset="0"/>
              </a:rPr>
            </a:br>
            <a:r>
              <a:rPr lang="ru-RU" sz="3600" b="1" dirty="0">
                <a:solidFill>
                  <a:srgbClr val="7030A0"/>
                </a:solidFill>
                <a:latin typeface="Monotype Corsiva" pitchFamily="66" charset="0"/>
              </a:rPr>
              <a:t>Задачи исследования:</a:t>
            </a:r>
            <a:r>
              <a:rPr lang="ru-RU" sz="3600" dirty="0">
                <a:solidFill>
                  <a:srgbClr val="7030A0"/>
                </a:solidFill>
                <a:latin typeface="Monotype Corsiva" pitchFamily="66" charset="0"/>
              </a:rPr>
              <a:t/>
            </a:r>
            <a:br>
              <a:rPr lang="ru-RU" sz="3600" dirty="0">
                <a:solidFill>
                  <a:srgbClr val="7030A0"/>
                </a:solidFill>
                <a:latin typeface="Monotype Corsiva" pitchFamily="66" charset="0"/>
              </a:rPr>
            </a:br>
            <a:r>
              <a:rPr lang="ru-RU" sz="3600" b="1" dirty="0">
                <a:solidFill>
                  <a:srgbClr val="7030A0"/>
                </a:solidFill>
                <a:latin typeface="Monotype Corsiva" pitchFamily="66" charset="0"/>
              </a:rPr>
              <a:t>-</a:t>
            </a:r>
            <a:r>
              <a:rPr lang="ru-RU" sz="3600" dirty="0">
                <a:solidFill>
                  <a:srgbClr val="7030A0"/>
                </a:solidFill>
                <a:latin typeface="Monotype Corsiva" pitchFamily="66" charset="0"/>
              </a:rPr>
              <a:t> выявить актуальное эмоциональное состояние ребенка,</a:t>
            </a:r>
            <a:br>
              <a:rPr lang="ru-RU" sz="3600" dirty="0">
                <a:solidFill>
                  <a:srgbClr val="7030A0"/>
                </a:solidFill>
                <a:latin typeface="Monotype Corsiva" pitchFamily="66" charset="0"/>
              </a:rPr>
            </a:br>
            <a:r>
              <a:rPr lang="ru-RU" sz="3600" b="1" dirty="0">
                <a:solidFill>
                  <a:srgbClr val="7030A0"/>
                </a:solidFill>
                <a:latin typeface="Monotype Corsiva" pitchFamily="66" charset="0"/>
              </a:rPr>
              <a:t>-</a:t>
            </a:r>
            <a:r>
              <a:rPr lang="ru-RU" sz="3600" dirty="0">
                <a:solidFill>
                  <a:srgbClr val="7030A0"/>
                </a:solidFill>
                <a:latin typeface="Monotype Corsiva" pitchFamily="66" charset="0"/>
              </a:rPr>
              <a:t> выявить ситуации вызывающие затруднения в процессе адаптации,</a:t>
            </a:r>
            <a:br>
              <a:rPr lang="ru-RU" sz="3600" dirty="0">
                <a:solidFill>
                  <a:srgbClr val="7030A0"/>
                </a:solidFill>
                <a:latin typeface="Monotype Corsiva" pitchFamily="66" charset="0"/>
              </a:rPr>
            </a:br>
            <a:r>
              <a:rPr lang="ru-RU" sz="3600" b="1" dirty="0">
                <a:solidFill>
                  <a:srgbClr val="7030A0"/>
                </a:solidFill>
                <a:latin typeface="Monotype Corsiva" pitchFamily="66" charset="0"/>
              </a:rPr>
              <a:t>- </a:t>
            </a:r>
            <a:r>
              <a:rPr lang="ru-RU" sz="3600" dirty="0">
                <a:solidFill>
                  <a:srgbClr val="7030A0"/>
                </a:solidFill>
                <a:latin typeface="Monotype Corsiva" pitchFamily="66" charset="0"/>
              </a:rPr>
              <a:t>выявить уровень мотивации к школе,</a:t>
            </a:r>
            <a:br>
              <a:rPr lang="ru-RU" sz="3600" dirty="0">
                <a:solidFill>
                  <a:srgbClr val="7030A0"/>
                </a:solidFill>
                <a:latin typeface="Monotype Corsiva" pitchFamily="66" charset="0"/>
              </a:rPr>
            </a:br>
            <a:r>
              <a:rPr lang="ru-RU" sz="3600" b="1" dirty="0">
                <a:solidFill>
                  <a:srgbClr val="7030A0"/>
                </a:solidFill>
                <a:latin typeface="Monotype Corsiva" pitchFamily="66" charset="0"/>
              </a:rPr>
              <a:t>- </a:t>
            </a:r>
            <a:r>
              <a:rPr lang="ru-RU" sz="3600" dirty="0">
                <a:solidFill>
                  <a:srgbClr val="7030A0"/>
                </a:solidFill>
                <a:latin typeface="Monotype Corsiva" pitchFamily="66" charset="0"/>
              </a:rPr>
              <a:t>выявить детей нуждающихся в помощи психолога </a:t>
            </a:r>
            <a:r>
              <a:rPr lang="ru-RU" sz="3600" dirty="0" smtClean="0">
                <a:solidFill>
                  <a:srgbClr val="7030A0"/>
                </a:solidFill>
                <a:latin typeface="Monotype Corsiva" pitchFamily="66" charset="0"/>
              </a:rPr>
              <a:t>       в </a:t>
            </a:r>
            <a:r>
              <a:rPr lang="ru-RU" sz="3600" dirty="0">
                <a:solidFill>
                  <a:srgbClr val="7030A0"/>
                </a:solidFill>
                <a:latin typeface="Monotype Corsiva" pitchFamily="66" charset="0"/>
              </a:rPr>
              <a:t>адаптационный период. </a:t>
            </a:r>
            <a:r>
              <a:rPr lang="ru-RU" sz="3600" dirty="0" smtClean="0">
                <a:solidFill>
                  <a:srgbClr val="7030A0"/>
                </a:solidFill>
                <a:latin typeface="Monotype Corsiva" pitchFamily="66" charset="0"/>
              </a:rPr>
              <a:t/>
            </a:r>
            <a:br>
              <a:rPr lang="ru-RU" sz="3600" dirty="0" smtClean="0">
                <a:solidFill>
                  <a:srgbClr val="7030A0"/>
                </a:solidFill>
                <a:latin typeface="Monotype Corsiva" pitchFamily="66" charset="0"/>
              </a:rPr>
            </a:br>
            <a:r>
              <a:rPr lang="ru-RU" sz="3600" b="1" dirty="0" smtClean="0">
                <a:solidFill>
                  <a:srgbClr val="7030A0"/>
                </a:solidFill>
                <a:latin typeface="Monotype Corsiva" pitchFamily="66" charset="0"/>
              </a:rPr>
              <a:t>Методика:</a:t>
            </a:r>
            <a:r>
              <a:rPr lang="ru-RU" sz="3600" dirty="0" smtClean="0">
                <a:solidFill>
                  <a:srgbClr val="7030A0"/>
                </a:solidFill>
                <a:latin typeface="Monotype Corsiva" pitchFamily="66" charset="0"/>
              </a:rPr>
              <a:t> «Домики»</a:t>
            </a:r>
            <a:br>
              <a:rPr lang="ru-RU" sz="3600" dirty="0" smtClean="0">
                <a:solidFill>
                  <a:srgbClr val="7030A0"/>
                </a:solidFill>
                <a:latin typeface="Monotype Corsiva" pitchFamily="66" charset="0"/>
              </a:rPr>
            </a:br>
            <a:r>
              <a:rPr lang="ru-RU" sz="3600" dirty="0" smtClean="0">
                <a:solidFill>
                  <a:srgbClr val="7030A0"/>
                </a:solidFill>
                <a:latin typeface="Monotype Corsiva" pitchFamily="66" charset="0"/>
              </a:rPr>
              <a:t>Автор О.А.Орехова</a:t>
            </a:r>
            <a:r>
              <a:rPr lang="ru-RU" sz="2800" dirty="0">
                <a:solidFill>
                  <a:srgbClr val="7030A0"/>
                </a:solidFill>
                <a:latin typeface="Monotype Corsiva" pitchFamily="66" charset="0"/>
              </a:rPr>
              <a:t/>
            </a:r>
            <a:br>
              <a:rPr lang="ru-RU" sz="2800" dirty="0">
                <a:solidFill>
                  <a:srgbClr val="7030A0"/>
                </a:solidFill>
                <a:latin typeface="Monotype Corsiva" pitchFamily="66" charset="0"/>
              </a:rPr>
            </a:br>
            <a:endParaRPr lang="ru-RU" sz="2800" dirty="0">
              <a:solidFill>
                <a:srgbClr val="7030A0"/>
              </a:solidFill>
              <a:latin typeface="Monotype Corsiva" pitchFamily="66" charset="0"/>
            </a:endParaRPr>
          </a:p>
        </p:txBody>
      </p:sp>
      <p:pic>
        <p:nvPicPr>
          <p:cNvPr id="3" name="Рисунок 2" descr="i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67544" y="4437112"/>
            <a:ext cx="3312368" cy="220824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-93144" y="692696"/>
            <a:ext cx="9237144" cy="45243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144463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3200" b="1" dirty="0" smtClean="0">
                <a:solidFill>
                  <a:srgbClr val="002060"/>
                </a:solidFill>
                <a:latin typeface="Monotype Corsiva" pitchFamily="66" charset="0"/>
                <a:ea typeface="Times New Roman" pitchFamily="18" charset="0"/>
                <a:cs typeface="Times New Roman" pitchFamily="18" charset="0"/>
              </a:rPr>
              <a:t>Ход проведения методики:</a:t>
            </a:r>
          </a:p>
          <a:p>
            <a:pPr marL="0" marR="0" lvl="0" indent="144463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3200" b="1" dirty="0" smtClean="0">
                <a:solidFill>
                  <a:srgbClr val="002060"/>
                </a:solidFill>
                <a:latin typeface="Monotype Corsiva" pitchFamily="66" charset="0"/>
                <a:ea typeface="Times New Roman" pitchFamily="18" charset="0"/>
                <a:cs typeface="Times New Roman" pitchFamily="18" charset="0"/>
              </a:rPr>
              <a:t>Задание №1</a:t>
            </a:r>
          </a:p>
          <a:p>
            <a:pPr marL="0" marR="0" lvl="0" indent="144463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3200" dirty="0" smtClean="0">
                <a:solidFill>
                  <a:srgbClr val="002060"/>
                </a:solidFill>
                <a:latin typeface="Monotype Corsiva" pitchFamily="66" charset="0"/>
                <a:ea typeface="Times New Roman" pitchFamily="18" charset="0"/>
                <a:cs typeface="Times New Roman" pitchFamily="18" charset="0"/>
              </a:rPr>
              <a:t>Ребенок </a:t>
            </a:r>
            <a:r>
              <a:rPr lang="ru-RU" sz="3200" dirty="0" err="1" smtClean="0">
                <a:solidFill>
                  <a:srgbClr val="002060"/>
                </a:solidFill>
                <a:latin typeface="Monotype Corsiva" pitchFamily="66" charset="0"/>
                <a:ea typeface="Times New Roman" pitchFamily="18" charset="0"/>
                <a:cs typeface="Times New Roman" pitchFamily="18" charset="0"/>
              </a:rPr>
              <a:t>в</a:t>
            </a:r>
            <a:r>
              <a:rPr kumimoji="0" lang="ru-RU" sz="32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Monotype Corsiva" pitchFamily="66" charset="0"/>
                <a:ea typeface="Times New Roman" pitchFamily="18" charset="0"/>
                <a:cs typeface="Times New Roman" pitchFamily="18" charset="0"/>
              </a:rPr>
              <a:t>ыберает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Monotype Corsiva" pitchFamily="66" charset="0"/>
                <a:ea typeface="Times New Roman" pitchFamily="18" charset="0"/>
                <a:cs typeface="Times New Roman" pitchFamily="18" charset="0"/>
              </a:rPr>
              <a:t> тот карандаш, который </a:t>
            </a:r>
            <a:r>
              <a:rPr kumimoji="0" lang="ru-RU" sz="3200" b="0" i="0" u="none" strike="noStrike" cap="none" normalizeH="0" dirty="0" smtClean="0">
                <a:ln>
                  <a:noFill/>
                </a:ln>
                <a:solidFill>
                  <a:srgbClr val="002060"/>
                </a:solidFill>
                <a:effectLst/>
                <a:latin typeface="Monotype Corsiva" pitchFamily="66" charset="0"/>
                <a:ea typeface="Times New Roman" pitchFamily="18" charset="0"/>
                <a:cs typeface="Times New Roman" pitchFamily="18" charset="0"/>
              </a:rPr>
              <a:t> ему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Monotype Corsiva" pitchFamily="66" charset="0"/>
                <a:ea typeface="Times New Roman" pitchFamily="18" charset="0"/>
                <a:cs typeface="Times New Roman" pitchFamily="18" charset="0"/>
              </a:rPr>
              <a:t> приятен </a:t>
            </a:r>
          </a:p>
          <a:p>
            <a:pPr marL="0" marR="0" lvl="0" indent="144463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Monotype Corsiva" pitchFamily="66" charset="0"/>
                <a:ea typeface="Times New Roman" pitchFamily="18" charset="0"/>
                <a:cs typeface="Times New Roman" pitchFamily="18" charset="0"/>
              </a:rPr>
              <a:t>больше всего и раскрашивает первый прямоугольник. </a:t>
            </a:r>
          </a:p>
          <a:p>
            <a:pPr marL="0" marR="0" lvl="0" indent="144463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Monotype Corsiva" pitchFamily="66" charset="0"/>
                <a:ea typeface="Times New Roman" pitchFamily="18" charset="0"/>
                <a:cs typeface="Times New Roman" pitchFamily="18" charset="0"/>
              </a:rPr>
              <a:t>Откладывает этот карандаш в сторону. </a:t>
            </a:r>
          </a:p>
          <a:p>
            <a:pPr marL="0" marR="0" lvl="0" indent="144463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3200" dirty="0" smtClean="0">
                <a:solidFill>
                  <a:srgbClr val="002060"/>
                </a:solidFill>
                <a:latin typeface="Monotype Corsiva" pitchFamily="66" charset="0"/>
                <a:ea typeface="Times New Roman" pitchFamily="18" charset="0"/>
                <a:cs typeface="Times New Roman" pitchFamily="18" charset="0"/>
              </a:rPr>
              <a:t>Взглянув 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Monotype Corsiva" pitchFamily="66" charset="0"/>
                <a:ea typeface="Times New Roman" pitchFamily="18" charset="0"/>
                <a:cs typeface="Times New Roman" pitchFamily="18" charset="0"/>
              </a:rPr>
              <a:t>на оставшиеся </a:t>
            </a:r>
            <a:r>
              <a:rPr kumimoji="0" lang="ru-RU" sz="32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Monotype Corsiva" pitchFamily="66" charset="0"/>
                <a:ea typeface="Times New Roman" pitchFamily="18" charset="0"/>
                <a:cs typeface="Times New Roman" pitchFamily="18" charset="0"/>
              </a:rPr>
              <a:t>карандаши,выбирает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Monotype Corsiva" pitchFamily="66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144463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Monotype Corsiva" pitchFamily="66" charset="0"/>
                <a:ea typeface="Times New Roman" pitchFamily="18" charset="0"/>
                <a:cs typeface="Times New Roman" pitchFamily="18" charset="0"/>
              </a:rPr>
              <a:t> какой из них больше нравится?</a:t>
            </a:r>
          </a:p>
          <a:p>
            <a:pPr marL="0" marR="0" lvl="0" indent="144463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Monotype Corsiva" pitchFamily="66" charset="0"/>
                <a:ea typeface="Times New Roman" pitchFamily="18" charset="0"/>
                <a:cs typeface="Times New Roman" pitchFamily="18" charset="0"/>
              </a:rPr>
              <a:t> Раскрашивает им второй прямоугольник. </a:t>
            </a:r>
          </a:p>
          <a:p>
            <a:pPr marL="0" marR="0" lvl="0" indent="144463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Monotype Corsiva" pitchFamily="66" charset="0"/>
                <a:ea typeface="Times New Roman" pitchFamily="18" charset="0"/>
                <a:cs typeface="Times New Roman" pitchFamily="18" charset="0"/>
              </a:rPr>
              <a:t>Откладывает карандаш в сторону. И так далее.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Monotype Corsiva" pitchFamily="66" charset="0"/>
              <a:cs typeface="Arial" pitchFamily="34" charset="0"/>
            </a:endParaRPr>
          </a:p>
        </p:txBody>
      </p:sp>
      <p:pic>
        <p:nvPicPr>
          <p:cNvPr id="3" name="Рисунок 2" descr="i (2)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195736" y="5229200"/>
            <a:ext cx="4536504" cy="142875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1"/>
          <p:cNvSpPr>
            <a:spLocks noChangeArrowheads="1"/>
          </p:cNvSpPr>
          <p:nvPr/>
        </p:nvSpPr>
        <p:spPr bwMode="auto">
          <a:xfrm>
            <a:off x="251520" y="404664"/>
            <a:ext cx="8160008" cy="42165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1444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Monotype Corsiva" pitchFamily="66" charset="0"/>
                <a:ea typeface="Times New Roman" pitchFamily="18" charset="0"/>
                <a:cs typeface="Times New Roman" pitchFamily="18" charset="0"/>
              </a:rPr>
              <a:t>задание №2</a:t>
            </a:r>
          </a:p>
          <a:p>
            <a:pPr marL="0" marR="0" lvl="0" indent="1444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Monotype Corsiva" pitchFamily="66" charset="0"/>
                <a:ea typeface="Times New Roman" pitchFamily="18" charset="0"/>
                <a:cs typeface="Times New Roman" pitchFamily="18" charset="0"/>
              </a:rPr>
              <a:t>  </a:t>
            </a:r>
            <a:r>
              <a:rPr lang="ru-RU" sz="2400" dirty="0" smtClean="0">
                <a:solidFill>
                  <a:srgbClr val="002060"/>
                </a:solidFill>
                <a:latin typeface="Monotype Corsiva" pitchFamily="66" charset="0"/>
                <a:ea typeface="Times New Roman" pitchFamily="18" charset="0"/>
                <a:cs typeface="Times New Roman" pitchFamily="18" charset="0"/>
              </a:rPr>
              <a:t>Во второй строчке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Monotype Corsiva" pitchFamily="66" charset="0"/>
                <a:ea typeface="Times New Roman" pitchFamily="18" charset="0"/>
                <a:cs typeface="Times New Roman" pitchFamily="18" charset="0"/>
              </a:rPr>
              <a:t>целая улица</a:t>
            </a:r>
            <a:r>
              <a:rPr kumimoji="0" lang="ru-RU" sz="2400" b="0" i="0" u="none" strike="noStrike" cap="none" normalizeH="0" dirty="0" smtClean="0">
                <a:ln>
                  <a:noFill/>
                </a:ln>
                <a:solidFill>
                  <a:srgbClr val="002060"/>
                </a:solidFill>
                <a:effectLst/>
                <a:latin typeface="Monotype Corsiva" pitchFamily="66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0" i="0" u="none" strike="noStrike" cap="none" normalizeH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Monotype Corsiva" pitchFamily="66" charset="0"/>
                <a:ea typeface="Times New Roman" pitchFamily="18" charset="0"/>
                <a:cs typeface="Times New Roman" pitchFamily="18" charset="0"/>
              </a:rPr>
              <a:t>домиков.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Monotype Corsiva" pitchFamily="66" charset="0"/>
                <a:ea typeface="Times New Roman" pitchFamily="18" charset="0"/>
                <a:cs typeface="Times New Roman" pitchFamily="18" charset="0"/>
              </a:rPr>
              <a:t>В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Monotype Corsiva" pitchFamily="66" charset="0"/>
                <a:ea typeface="Times New Roman" pitchFamily="18" charset="0"/>
                <a:cs typeface="Times New Roman" pitchFamily="18" charset="0"/>
              </a:rPr>
              <a:t> них живут  чувства.</a:t>
            </a:r>
          </a:p>
          <a:p>
            <a:pPr marL="0" marR="0" lvl="0" indent="1444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Monotype Corsiva" pitchFamily="66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smtClean="0">
                <a:solidFill>
                  <a:srgbClr val="002060"/>
                </a:solidFill>
                <a:latin typeface="Monotype Corsiva" pitchFamily="66" charset="0"/>
                <a:ea typeface="Times New Roman" pitchFamily="18" charset="0"/>
                <a:cs typeface="Times New Roman" pitchFamily="18" charset="0"/>
              </a:rPr>
              <a:t>Психолог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Monotype Corsiva" pitchFamily="66" charset="0"/>
                <a:ea typeface="Times New Roman" pitchFamily="18" charset="0"/>
                <a:cs typeface="Times New Roman" pitchFamily="18" charset="0"/>
              </a:rPr>
              <a:t>  называет чувства, а дети подбирают</a:t>
            </a:r>
          </a:p>
          <a:p>
            <a:pPr marL="0" marR="0" lvl="0" indent="1444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Monotype Corsiva" pitchFamily="66" charset="0"/>
                <a:ea typeface="Times New Roman" pitchFamily="18" charset="0"/>
                <a:cs typeface="Times New Roman" pitchFamily="18" charset="0"/>
              </a:rPr>
              <a:t>к ним подходящий цвет и раскрашивают. Карандаши откладывать не надо. Можно раскрашивать тем цветом, который подходит. </a:t>
            </a:r>
          </a:p>
          <a:p>
            <a:pPr marL="0" marR="0" lvl="0" indent="1444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Monotype Corsiva" pitchFamily="66" charset="0"/>
                <a:ea typeface="Times New Roman" pitchFamily="18" charset="0"/>
                <a:cs typeface="Times New Roman" pitchFamily="18" charset="0"/>
              </a:rPr>
              <a:t>Домиков много, их хозяева могут отличаться и могут быть похожими, а значит, и цвет может быть похожим.</a:t>
            </a:r>
          </a:p>
          <a:p>
            <a:pPr marL="0" marR="0" lvl="0" indent="1444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Monotype Corsiva" pitchFamily="66" charset="0"/>
                <a:ea typeface="Times New Roman" pitchFamily="18" charset="0"/>
                <a:cs typeface="Times New Roman" pitchFamily="18" charset="0"/>
              </a:rPr>
              <a:t>Список слов: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Monotype Corsiva" pitchFamily="66" charset="0"/>
                <a:ea typeface="Times New Roman" pitchFamily="18" charset="0"/>
                <a:cs typeface="Times New Roman" pitchFamily="18" charset="0"/>
              </a:rPr>
              <a:t>счастье, горе, справедливость, обида, дружба, ссора, доброта, злоба, скука, восхищение.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Monotype Corsiva" pitchFamily="66" charset="0"/>
              <a:cs typeface="Arial" pitchFamily="34" charset="0"/>
            </a:endParaRPr>
          </a:p>
          <a:p>
            <a:pPr marL="0" marR="0" lvl="0" indent="1444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Monotype Corsiva" pitchFamily="66" charset="0"/>
                <a:ea typeface="Times New Roman" pitchFamily="18" charset="0"/>
                <a:cs typeface="Times New Roman" pitchFamily="18" charset="0"/>
              </a:rPr>
              <a:t>Если детям непонятно, что обозначает слово, нужно его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Monotype Corsiva" pitchFamily="66" charset="0"/>
                <a:ea typeface="Times New Roman" pitchFamily="18" charset="0"/>
                <a:cs typeface="Times New Roman" pitchFamily="18" charset="0"/>
              </a:rPr>
              <a:t>бъяснить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Monotype Corsiva" pitchFamily="66" charset="0"/>
                <a:ea typeface="Times New Roman" pitchFamily="18" charset="0"/>
                <a:cs typeface="Times New Roman" pitchFamily="18" charset="0"/>
              </a:rPr>
              <a:t>, используя глагольные предикаты и наречия.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Monotype Corsiva" pitchFamily="66" charset="0"/>
              <a:cs typeface="Arial" pitchFamily="34" charset="0"/>
            </a:endParaRPr>
          </a:p>
        </p:txBody>
      </p:sp>
      <p:pic>
        <p:nvPicPr>
          <p:cNvPr id="3" name="Рисунок 2" descr="i (3)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580112" y="4293096"/>
            <a:ext cx="3025874" cy="214094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1"/>
          <p:cNvSpPr>
            <a:spLocks noChangeArrowheads="1"/>
          </p:cNvSpPr>
          <p:nvPr/>
        </p:nvSpPr>
        <p:spPr bwMode="auto">
          <a:xfrm>
            <a:off x="113031" y="332656"/>
            <a:ext cx="8610049" cy="60016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144463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2400" b="1" dirty="0" smtClean="0">
                <a:solidFill>
                  <a:srgbClr val="002060"/>
                </a:solidFill>
                <a:latin typeface="Monotype Corsiva" pitchFamily="66" charset="0"/>
                <a:ea typeface="Times New Roman" pitchFamily="18" charset="0"/>
                <a:cs typeface="Times New Roman" pitchFamily="18" charset="0"/>
              </a:rPr>
              <a:t>З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Monotype Corsiva" pitchFamily="66" charset="0"/>
                <a:ea typeface="Times New Roman" pitchFamily="18" charset="0"/>
                <a:cs typeface="Times New Roman" pitchFamily="18" charset="0"/>
              </a:rPr>
              <a:t>адание №3. </a:t>
            </a:r>
          </a:p>
          <a:p>
            <a:pPr marL="0" marR="0" lvl="0" indent="144463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Monotype Corsiva" pitchFamily="66" charset="0"/>
                <a:ea typeface="Times New Roman" pitchFamily="18" charset="0"/>
                <a:cs typeface="Times New Roman" pitchFamily="18" charset="0"/>
              </a:rPr>
              <a:t>В этих домиках жильцы  необычные. </a:t>
            </a:r>
          </a:p>
          <a:p>
            <a:pPr marL="0" marR="0" lvl="0" indent="144463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Monotype Corsiva" pitchFamily="66" charset="0"/>
                <a:ea typeface="Times New Roman" pitchFamily="18" charset="0"/>
                <a:cs typeface="Times New Roman" pitchFamily="18" charset="0"/>
              </a:rPr>
              <a:t>В первом домике живет твоя душа.</a:t>
            </a:r>
          </a:p>
          <a:p>
            <a:pPr marL="0" marR="0" lvl="0" indent="144463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Monotype Corsiva" pitchFamily="66" charset="0"/>
                <a:ea typeface="Times New Roman" pitchFamily="18" charset="0"/>
                <a:cs typeface="Times New Roman" pitchFamily="18" charset="0"/>
              </a:rPr>
              <a:t> Какой цвет ей подходит? </a:t>
            </a:r>
          </a:p>
          <a:p>
            <a:pPr marL="0" marR="0" lvl="0" indent="144463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Monotype Corsiva" pitchFamily="66" charset="0"/>
                <a:ea typeface="Times New Roman" pitchFamily="18" charset="0"/>
                <a:cs typeface="Times New Roman" pitchFamily="18" charset="0"/>
              </a:rPr>
              <a:t>Раскрашивание.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Monotype Corsiva" pitchFamily="66" charset="0"/>
              <a:cs typeface="Arial" pitchFamily="34" charset="0"/>
            </a:endParaRPr>
          </a:p>
          <a:p>
            <a:pPr marL="0" marR="0" lvl="0" indent="144463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Monotype Corsiva" pitchFamily="66" charset="0"/>
                <a:ea typeface="Times New Roman" pitchFamily="18" charset="0"/>
                <a:cs typeface="Times New Roman" pitchFamily="18" charset="0"/>
              </a:rPr>
              <a:t>Обозначения домиков: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Monotype Corsiva" pitchFamily="66" charset="0"/>
              <a:cs typeface="Arial" pitchFamily="34" charset="0"/>
            </a:endParaRPr>
          </a:p>
          <a:p>
            <a:pPr marL="0" marR="0" lvl="0" indent="144463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Monotype Corsiva" pitchFamily="66" charset="0"/>
                <a:ea typeface="Times New Roman" pitchFamily="18" charset="0"/>
                <a:cs typeface="Times New Roman" pitchFamily="18" charset="0"/>
              </a:rPr>
              <a:t>№2 – твое настроение, когда ты </a:t>
            </a:r>
          </a:p>
          <a:p>
            <a:pPr marL="0" marR="0" lvl="0" indent="144463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Monotype Corsiva" pitchFamily="66" charset="0"/>
                <a:ea typeface="Times New Roman" pitchFamily="18" charset="0"/>
                <a:cs typeface="Times New Roman" pitchFamily="18" charset="0"/>
              </a:rPr>
              <a:t>идешь в школу,</a:t>
            </a:r>
            <a:b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Monotype Corsiva" pitchFamily="66" charset="0"/>
                <a:ea typeface="Times New Roman" pitchFamily="18" charset="0"/>
                <a:cs typeface="Times New Roman" pitchFamily="18" charset="0"/>
              </a:rPr>
            </a:b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Monotype Corsiva" pitchFamily="66" charset="0"/>
                <a:ea typeface="Times New Roman" pitchFamily="18" charset="0"/>
                <a:cs typeface="Times New Roman" pitchFamily="18" charset="0"/>
              </a:rPr>
              <a:t>№3 – твое настроение на уроке чтения,</a:t>
            </a:r>
            <a:b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Monotype Corsiva" pitchFamily="66" charset="0"/>
                <a:ea typeface="Times New Roman" pitchFamily="18" charset="0"/>
                <a:cs typeface="Times New Roman" pitchFamily="18" charset="0"/>
              </a:rPr>
            </a:b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Monotype Corsiva" pitchFamily="66" charset="0"/>
                <a:ea typeface="Times New Roman" pitchFamily="18" charset="0"/>
                <a:cs typeface="Times New Roman" pitchFamily="18" charset="0"/>
              </a:rPr>
              <a:t>№4 – твое настроение на уроке письма,</a:t>
            </a:r>
            <a:b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Monotype Corsiva" pitchFamily="66" charset="0"/>
                <a:ea typeface="Times New Roman" pitchFamily="18" charset="0"/>
                <a:cs typeface="Times New Roman" pitchFamily="18" charset="0"/>
              </a:rPr>
            </a:b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Monotype Corsiva" pitchFamily="66" charset="0"/>
                <a:ea typeface="Times New Roman" pitchFamily="18" charset="0"/>
                <a:cs typeface="Times New Roman" pitchFamily="18" charset="0"/>
              </a:rPr>
              <a:t>№5 – твое настроение на уроке математики</a:t>
            </a:r>
            <a:b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Monotype Corsiva" pitchFamily="66" charset="0"/>
                <a:ea typeface="Times New Roman" pitchFamily="18" charset="0"/>
                <a:cs typeface="Times New Roman" pitchFamily="18" charset="0"/>
              </a:rPr>
            </a:b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Monotype Corsiva" pitchFamily="66" charset="0"/>
                <a:ea typeface="Times New Roman" pitchFamily="18" charset="0"/>
                <a:cs typeface="Times New Roman" pitchFamily="18" charset="0"/>
              </a:rPr>
              <a:t>№6 – твое настроение, когда ты разговариваешь с учителем,</a:t>
            </a:r>
            <a:b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Monotype Corsiva" pitchFamily="66" charset="0"/>
                <a:ea typeface="Times New Roman" pitchFamily="18" charset="0"/>
                <a:cs typeface="Times New Roman" pitchFamily="18" charset="0"/>
              </a:rPr>
            </a:b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Monotype Corsiva" pitchFamily="66" charset="0"/>
                <a:ea typeface="Times New Roman" pitchFamily="18" charset="0"/>
                <a:cs typeface="Times New Roman" pitchFamily="18" charset="0"/>
              </a:rPr>
              <a:t>№7 – твое настроение, когда ты общаешься со своими одноклассниками,</a:t>
            </a:r>
            <a:b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Monotype Corsiva" pitchFamily="66" charset="0"/>
                <a:ea typeface="Times New Roman" pitchFamily="18" charset="0"/>
                <a:cs typeface="Times New Roman" pitchFamily="18" charset="0"/>
              </a:rPr>
            </a:b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Monotype Corsiva" pitchFamily="66" charset="0"/>
                <a:ea typeface="Times New Roman" pitchFamily="18" charset="0"/>
                <a:cs typeface="Times New Roman" pitchFamily="18" charset="0"/>
              </a:rPr>
              <a:t>№8 – твое настроение, когда ты находишься дома,</a:t>
            </a:r>
            <a:b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Monotype Corsiva" pitchFamily="66" charset="0"/>
                <a:ea typeface="Times New Roman" pitchFamily="18" charset="0"/>
                <a:cs typeface="Times New Roman" pitchFamily="18" charset="0"/>
              </a:rPr>
            </a:b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Monotype Corsiva" pitchFamily="66" charset="0"/>
                <a:ea typeface="Times New Roman" pitchFamily="18" charset="0"/>
                <a:cs typeface="Times New Roman" pitchFamily="18" charset="0"/>
              </a:rPr>
              <a:t>№9 – твое настроение, когда ты делаешь уроки,</a:t>
            </a:r>
            <a:b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Monotype Corsiva" pitchFamily="66" charset="0"/>
                <a:ea typeface="Times New Roman" pitchFamily="18" charset="0"/>
                <a:cs typeface="Times New Roman" pitchFamily="18" charset="0"/>
              </a:rPr>
            </a:b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Monotype Corsiva" pitchFamily="66" charset="0"/>
                <a:ea typeface="Times New Roman" pitchFamily="18" charset="0"/>
                <a:cs typeface="Times New Roman" pitchFamily="18" charset="0"/>
              </a:rPr>
              <a:t>№10 – придумайте сами, кто живет и что делает в этом домике. </a:t>
            </a:r>
          </a:p>
        </p:txBody>
      </p:sp>
      <p:pic>
        <p:nvPicPr>
          <p:cNvPr id="3" name="Рисунок 2" descr="nisskaya_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788024" y="188640"/>
            <a:ext cx="3921206" cy="328498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dirty="0" smtClean="0">
                <a:solidFill>
                  <a:srgbClr val="002060"/>
                </a:solidFill>
                <a:latin typeface="Monotype Corsiva" pitchFamily="66" charset="0"/>
              </a:rPr>
              <a:t>Эмоциональное отношение детей к школьной деятельности</a:t>
            </a:r>
            <a:endParaRPr lang="ru-RU" sz="3200" dirty="0">
              <a:solidFill>
                <a:srgbClr val="002060"/>
              </a:solidFill>
              <a:latin typeface="Monotype Corsiva" pitchFamily="66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11560" y="1556792"/>
            <a:ext cx="8229600" cy="4525963"/>
          </a:xfrm>
        </p:spPr>
        <p:txBody>
          <a:bodyPr/>
          <a:lstStyle/>
          <a:p>
            <a:pPr algn="ctr">
              <a:buNone/>
            </a:pPr>
            <a:r>
              <a:rPr lang="ru-RU" dirty="0" smtClean="0">
                <a:solidFill>
                  <a:srgbClr val="002060"/>
                </a:solidFill>
                <a:latin typeface="Monotype Corsiva" pitchFamily="66" charset="0"/>
              </a:rPr>
              <a:t>1 «А» класс</a:t>
            </a:r>
          </a:p>
          <a:p>
            <a:pPr algn="ctr"/>
            <a:endParaRPr lang="ru-RU" dirty="0" smtClean="0">
              <a:solidFill>
                <a:srgbClr val="002060"/>
              </a:solidFill>
              <a:latin typeface="Monotype Corsiva" pitchFamily="66" charset="0"/>
            </a:endParaRPr>
          </a:p>
          <a:p>
            <a:pPr algn="ctr"/>
            <a:endParaRPr lang="ru-RU" dirty="0" smtClean="0">
              <a:solidFill>
                <a:srgbClr val="002060"/>
              </a:solidFill>
              <a:latin typeface="Monotype Corsiva" pitchFamily="66" charset="0"/>
            </a:endParaRPr>
          </a:p>
          <a:p>
            <a:pPr algn="ctr">
              <a:buNone/>
            </a:pPr>
            <a:endParaRPr lang="ru-RU" dirty="0" smtClean="0">
              <a:solidFill>
                <a:srgbClr val="002060"/>
              </a:solidFill>
              <a:latin typeface="Monotype Corsiva" pitchFamily="66" charset="0"/>
            </a:endParaRPr>
          </a:p>
          <a:p>
            <a:pPr algn="ctr">
              <a:buNone/>
            </a:pPr>
            <a:r>
              <a:rPr lang="ru-RU" dirty="0" smtClean="0">
                <a:solidFill>
                  <a:srgbClr val="002060"/>
                </a:solidFill>
                <a:latin typeface="Monotype Corsiva" pitchFamily="66" charset="0"/>
              </a:rPr>
              <a:t>1 «Б» класс</a:t>
            </a:r>
            <a:endParaRPr lang="ru-RU" dirty="0">
              <a:solidFill>
                <a:srgbClr val="002060"/>
              </a:solidFill>
              <a:latin typeface="Monotype Corsiva" pitchFamily="66" charset="0"/>
            </a:endParaRPr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3793204443"/>
              </p:ext>
            </p:extLst>
          </p:nvPr>
        </p:nvGraphicFramePr>
        <p:xfrm>
          <a:off x="1187624" y="2060848"/>
          <a:ext cx="5832648" cy="18162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Диаграмма 4"/>
          <p:cNvGraphicFramePr/>
          <p:nvPr/>
        </p:nvGraphicFramePr>
        <p:xfrm>
          <a:off x="1907704" y="4437112"/>
          <a:ext cx="5616624" cy="17442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002060"/>
                </a:solidFill>
                <a:latin typeface="Monotype Corsiva" pitchFamily="66" charset="0"/>
              </a:rPr>
              <a:t>Эмоциональное отношение детей к школьной деятельности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ru-RU" dirty="0" smtClean="0">
                <a:solidFill>
                  <a:srgbClr val="002060"/>
                </a:solidFill>
                <a:latin typeface="Monotype Corsiva" pitchFamily="66" charset="0"/>
              </a:rPr>
              <a:t>1 -</a:t>
            </a:r>
            <a:r>
              <a:rPr lang="ru-RU" dirty="0" err="1" smtClean="0">
                <a:solidFill>
                  <a:srgbClr val="002060"/>
                </a:solidFill>
                <a:latin typeface="Monotype Corsiva" pitchFamily="66" charset="0"/>
              </a:rPr>
              <a:t>Акласс</a:t>
            </a:r>
            <a:r>
              <a:rPr lang="ru-RU" dirty="0" smtClean="0">
                <a:solidFill>
                  <a:srgbClr val="002060"/>
                </a:solidFill>
                <a:latin typeface="Monotype Corsiva" pitchFamily="66" charset="0"/>
              </a:rPr>
              <a:t> </a:t>
            </a:r>
          </a:p>
          <a:p>
            <a:pPr algn="ctr">
              <a:buNone/>
            </a:pPr>
            <a:endParaRPr lang="ru-RU" dirty="0" smtClean="0">
              <a:solidFill>
                <a:srgbClr val="002060"/>
              </a:solidFill>
              <a:latin typeface="Monotype Corsiva" pitchFamily="66" charset="0"/>
            </a:endParaRPr>
          </a:p>
          <a:p>
            <a:pPr algn="ctr">
              <a:buNone/>
            </a:pPr>
            <a:endParaRPr lang="ru-RU" dirty="0" smtClean="0">
              <a:solidFill>
                <a:srgbClr val="002060"/>
              </a:solidFill>
              <a:latin typeface="Monotype Corsiva" pitchFamily="66" charset="0"/>
            </a:endParaRPr>
          </a:p>
          <a:p>
            <a:pPr algn="ctr">
              <a:buNone/>
            </a:pPr>
            <a:r>
              <a:rPr lang="ru-RU" dirty="0" smtClean="0">
                <a:solidFill>
                  <a:srgbClr val="002060"/>
                </a:solidFill>
                <a:latin typeface="Monotype Corsiva" pitchFamily="66" charset="0"/>
              </a:rPr>
              <a:t>1 -</a:t>
            </a:r>
            <a:r>
              <a:rPr lang="ru-RU" dirty="0" err="1">
                <a:solidFill>
                  <a:srgbClr val="002060"/>
                </a:solidFill>
                <a:latin typeface="Monotype Corsiva" pitchFamily="66" charset="0"/>
              </a:rPr>
              <a:t>Б</a:t>
            </a:r>
            <a:r>
              <a:rPr lang="ru-RU" dirty="0" err="1" smtClean="0">
                <a:solidFill>
                  <a:srgbClr val="002060"/>
                </a:solidFill>
                <a:latin typeface="Monotype Corsiva" pitchFamily="66" charset="0"/>
              </a:rPr>
              <a:t>класс</a:t>
            </a:r>
            <a:endParaRPr lang="ru-RU" dirty="0">
              <a:solidFill>
                <a:srgbClr val="002060"/>
              </a:solidFill>
              <a:latin typeface="Monotype Corsiva" pitchFamily="66" charset="0"/>
            </a:endParaRPr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3749119663"/>
              </p:ext>
            </p:extLst>
          </p:nvPr>
        </p:nvGraphicFramePr>
        <p:xfrm>
          <a:off x="827584" y="4293096"/>
          <a:ext cx="6569149" cy="203701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Диаграмма 4"/>
          <p:cNvGraphicFramePr/>
          <p:nvPr/>
        </p:nvGraphicFramePr>
        <p:xfrm>
          <a:off x="755576" y="2132856"/>
          <a:ext cx="5623520" cy="15281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600" dirty="0" smtClean="0">
                <a:solidFill>
                  <a:srgbClr val="002060"/>
                </a:solidFill>
                <a:latin typeface="Monotype Corsiva" pitchFamily="66" charset="0"/>
              </a:rPr>
              <a:t>Сводная таблица адаптации первоклассников</a:t>
            </a:r>
            <a:endParaRPr lang="ru-RU" sz="3600" dirty="0">
              <a:solidFill>
                <a:srgbClr val="002060"/>
              </a:solidFill>
              <a:latin typeface="Monotype Corsiva" pitchFamily="66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07672964"/>
              </p:ext>
            </p:extLst>
          </p:nvPr>
        </p:nvGraphicFramePr>
        <p:xfrm>
          <a:off x="323528" y="1772816"/>
          <a:ext cx="5194920" cy="3672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18456"/>
                <a:gridCol w="1512168"/>
                <a:gridCol w="1224136"/>
                <a:gridCol w="1440160"/>
              </a:tblGrid>
              <a:tr h="370840">
                <a:tc gridSpan="2">
                  <a:txBody>
                    <a:bodyPr/>
                    <a:lstStyle/>
                    <a:p>
                      <a:r>
                        <a:rPr lang="ru-RU" dirty="0" smtClean="0"/>
                        <a:t>Наименование</a:t>
                      </a:r>
                    </a:p>
                    <a:p>
                      <a:r>
                        <a:rPr lang="ru-RU" dirty="0" smtClean="0"/>
                        <a:t>показателей</a:t>
                      </a:r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 «А»</a:t>
                      </a:r>
                    </a:p>
                    <a:p>
                      <a:r>
                        <a:rPr lang="ru-RU" dirty="0" smtClean="0"/>
                        <a:t>класс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 «Б»</a:t>
                      </a:r>
                    </a:p>
                    <a:p>
                      <a:r>
                        <a:rPr lang="ru-RU" dirty="0" smtClean="0"/>
                        <a:t>класс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 rowSpan="3">
                  <a:txBody>
                    <a:bodyPr/>
                    <a:lstStyle/>
                    <a:p>
                      <a:r>
                        <a:rPr lang="ru-RU" dirty="0" smtClean="0"/>
                        <a:t>Вегетативный </a:t>
                      </a:r>
                      <a:r>
                        <a:rPr lang="ru-RU" dirty="0" err="1" smtClean="0"/>
                        <a:t>коэфициент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Усталость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22,5</a:t>
                      </a:r>
                      <a:r>
                        <a:rPr lang="ru-RU" dirty="0" smtClean="0"/>
                        <a:t>%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21%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Оптимально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77,5</a:t>
                      </a:r>
                      <a:r>
                        <a:rPr lang="ru-RU" dirty="0" smtClean="0"/>
                        <a:t>%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73,7%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Перевозбуждение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----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5,2%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 rowSpan="3">
                  <a:txBody>
                    <a:bodyPr/>
                    <a:lstStyle/>
                    <a:p>
                      <a:r>
                        <a:rPr lang="ru-RU" dirty="0" smtClean="0"/>
                        <a:t>Суммарное отклонение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Отрицательное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3%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3%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В норме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49%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43%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Положительное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48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54%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002060"/>
                </a:solidFill>
                <a:latin typeface="Monotype Corsiva" pitchFamily="66" charset="0"/>
              </a:rPr>
              <a:t>Спасибо за внимание!</a:t>
            </a:r>
            <a:endParaRPr lang="ru-RU" dirty="0">
              <a:solidFill>
                <a:srgbClr val="002060"/>
              </a:solidFill>
              <a:latin typeface="Monotype Corsiva" pitchFamily="66" charset="0"/>
            </a:endParaRPr>
          </a:p>
        </p:txBody>
      </p:sp>
      <p:pic>
        <p:nvPicPr>
          <p:cNvPr id="3" name="Рисунок 2" descr="cvoya-cvoboda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043608" y="1052736"/>
            <a:ext cx="7308304" cy="548122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225</TotalTime>
  <Words>301</Words>
  <Application>Microsoft Office PowerPoint</Application>
  <PresentationFormat>Экран (4:3)</PresentationFormat>
  <Paragraphs>66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Тема Office</vt:lpstr>
      <vt:lpstr>Презентация PowerPoint</vt:lpstr>
      <vt:lpstr>Цель исследования: изучение особенностей адаптации учащихся 1-х классов к школе. Задачи исследования: - выявить актуальное эмоциональное состояние ребенка, - выявить ситуации вызывающие затруднения в процессе адаптации, - выявить уровень мотивации к школе, - выявить детей нуждающихся в помощи психолога        в адаптационный период.  Методика: «Домики» Автор О.А.Орехова </vt:lpstr>
      <vt:lpstr>Презентация PowerPoint</vt:lpstr>
      <vt:lpstr>Презентация PowerPoint</vt:lpstr>
      <vt:lpstr>Презентация PowerPoint</vt:lpstr>
      <vt:lpstr>Эмоциональное отношение детей к школьной деятельности</vt:lpstr>
      <vt:lpstr>Эмоциональное отношение детей к школьной деятельности</vt:lpstr>
      <vt:lpstr>Сводная таблица адаптации первоклассников</vt:lpstr>
      <vt:lpstr>Спасибо за внимание!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RePack by SPecialiST</dc:creator>
  <cp:lastModifiedBy>admin</cp:lastModifiedBy>
  <cp:revision>29</cp:revision>
  <dcterms:created xsi:type="dcterms:W3CDTF">2014-11-02T18:03:27Z</dcterms:created>
  <dcterms:modified xsi:type="dcterms:W3CDTF">2017-12-28T16:47:42Z</dcterms:modified>
</cp:coreProperties>
</file>