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350094719347483E-2"/>
          <c:y val="9.3969297842541169E-2"/>
          <c:w val="0.63251732822244811"/>
          <c:h val="0.717791131958255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положительное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</c:v>
                </c:pt>
                <c:pt idx="1">
                  <c:v>9</c:v>
                </c:pt>
                <c:pt idx="2">
                  <c:v>11</c:v>
                </c:pt>
                <c:pt idx="3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амбивалентное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негативное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408128"/>
        <c:axId val="31409664"/>
      </c:barChart>
      <c:catAx>
        <c:axId val="31408128"/>
        <c:scaling>
          <c:orientation val="minMax"/>
        </c:scaling>
        <c:delete val="0"/>
        <c:axPos val="b"/>
        <c:majorTickMark val="out"/>
        <c:minorTickMark val="none"/>
        <c:tickLblPos val="nextTo"/>
        <c:crossAx val="31409664"/>
        <c:crosses val="autoZero"/>
        <c:auto val="1"/>
        <c:lblAlgn val="ctr"/>
        <c:lblOffset val="100"/>
        <c:noMultiLvlLbl val="0"/>
      </c:catAx>
      <c:valAx>
        <c:axId val="31409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4081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положительное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  <c:pt idx="1">
                  <c:v>7</c:v>
                </c:pt>
                <c:pt idx="2">
                  <c:v>11</c:v>
                </c:pt>
                <c:pt idx="3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амбивалентное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</c:v>
                </c:pt>
                <c:pt idx="1">
                  <c:v>12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негативное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464064"/>
        <c:axId val="31469952"/>
      </c:barChart>
      <c:catAx>
        <c:axId val="31464064"/>
        <c:scaling>
          <c:orientation val="minMax"/>
        </c:scaling>
        <c:delete val="0"/>
        <c:axPos val="b"/>
        <c:majorTickMark val="out"/>
        <c:minorTickMark val="none"/>
        <c:tickLblPos val="nextTo"/>
        <c:crossAx val="31469952"/>
        <c:crosses val="autoZero"/>
        <c:auto val="1"/>
        <c:lblAlgn val="ctr"/>
        <c:lblOffset val="100"/>
        <c:noMultiLvlLbl val="0"/>
      </c:catAx>
      <c:valAx>
        <c:axId val="31469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4640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положительное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амбивалентное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негативное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51296"/>
        <c:axId val="32957184"/>
      </c:barChart>
      <c:catAx>
        <c:axId val="32951296"/>
        <c:scaling>
          <c:orientation val="minMax"/>
        </c:scaling>
        <c:delete val="0"/>
        <c:axPos val="b"/>
        <c:majorTickMark val="out"/>
        <c:minorTickMark val="none"/>
        <c:tickLblPos val="nextTo"/>
        <c:crossAx val="32957184"/>
        <c:crosses val="autoZero"/>
        <c:auto val="1"/>
        <c:lblAlgn val="ctr"/>
        <c:lblOffset val="100"/>
        <c:noMultiLvlLbl val="0"/>
      </c:catAx>
      <c:valAx>
        <c:axId val="32957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9512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положительное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6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амбивалентное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негативное отношение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себе</c:v>
                </c:pt>
                <c:pt idx="1">
                  <c:v>отношение к школе</c:v>
                </c:pt>
                <c:pt idx="2">
                  <c:v>отношение к учителю</c:v>
                </c:pt>
                <c:pt idx="3">
                  <c:v>отношение к одноклассникам\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368320"/>
        <c:axId val="33370112"/>
      </c:barChart>
      <c:catAx>
        <c:axId val="33368320"/>
        <c:scaling>
          <c:orientation val="minMax"/>
        </c:scaling>
        <c:delete val="0"/>
        <c:axPos val="b"/>
        <c:majorTickMark val="out"/>
        <c:minorTickMark val="none"/>
        <c:tickLblPos val="nextTo"/>
        <c:crossAx val="33370112"/>
        <c:crosses val="autoZero"/>
        <c:auto val="1"/>
        <c:lblAlgn val="ctr"/>
        <c:lblOffset val="100"/>
        <c:noMultiLvlLbl val="0"/>
      </c:catAx>
      <c:valAx>
        <c:axId val="33370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368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C3FC6-D1B3-4F2E-81D9-8106BB046F5D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EEBA5-E658-46C8-B460-D8EAED49B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548680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7030A0"/>
                </a:solidFill>
                <a:latin typeface="Monotype Corsiva" pitchFamily="66" charset="0"/>
              </a:rPr>
              <a:t>Отчет  </a:t>
            </a:r>
            <a:r>
              <a:rPr lang="ru-RU" sz="2800" b="1" cap="all" dirty="0">
                <a:solidFill>
                  <a:srgbClr val="7030A0"/>
                </a:solidFill>
                <a:latin typeface="Monotype Corsiva" pitchFamily="66" charset="0"/>
              </a:rPr>
              <a:t>по </a:t>
            </a:r>
            <a:r>
              <a:rPr lang="ru-RU" sz="2800" b="1" cap="all" dirty="0" smtClean="0">
                <a:solidFill>
                  <a:srgbClr val="7030A0"/>
                </a:solidFill>
                <a:latin typeface="Monotype Corsiva" pitchFamily="66" charset="0"/>
              </a:rPr>
              <a:t> результатам проведения </a:t>
            </a:r>
            <a:r>
              <a:rPr lang="ru-RU" sz="2800" b="1" cap="all" dirty="0">
                <a:solidFill>
                  <a:srgbClr val="7030A0"/>
                </a:solidFill>
                <a:latin typeface="Monotype Corsiva" pitchFamily="66" charset="0"/>
              </a:rPr>
              <a:t>исследования особенностей </a:t>
            </a:r>
            <a:r>
              <a:rPr lang="ru-RU" sz="2800" b="1" cap="all" dirty="0" smtClean="0">
                <a:solidFill>
                  <a:srgbClr val="7030A0"/>
                </a:solidFill>
                <a:latin typeface="Monotype Corsiva" pitchFamily="66" charset="0"/>
              </a:rPr>
              <a:t>адаптации  </a:t>
            </a:r>
            <a:r>
              <a:rPr lang="ru-RU" sz="2800" b="1" cap="all" dirty="0">
                <a:solidFill>
                  <a:srgbClr val="7030A0"/>
                </a:solidFill>
                <a:latin typeface="Monotype Corsiva" pitchFamily="66" charset="0"/>
              </a:rPr>
              <a:t>учащихся </a:t>
            </a:r>
            <a:endParaRPr lang="ru-RU" sz="2800" b="1" cap="all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sz="2800" b="1" cap="all" dirty="0" smtClean="0">
                <a:solidFill>
                  <a:srgbClr val="7030A0"/>
                </a:solidFill>
                <a:latin typeface="Monotype Corsiva" pitchFamily="66" charset="0"/>
              </a:rPr>
              <a:t>1–Х  классов </a:t>
            </a:r>
            <a:endParaRPr lang="ru-RU" sz="28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0719c57fea2fa61efed4444fa2c-e13706053413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068960"/>
            <a:ext cx="4632176" cy="2895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</a:rPr>
              <a:t>Цель исследования: </a:t>
            </a:r>
            <a: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  <a:t>изучение особенностей адаптации учащихся 1-х классов к школе.</a:t>
            </a:r>
            <a:b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</a:rPr>
              <a:t>Задачи исследования:</a:t>
            </a:r>
            <a: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</a:rPr>
              <a:t>-</a:t>
            </a:r>
            <a: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  <a:t> выявить актуальное эмоциональное состояние ребенка,</a:t>
            </a:r>
            <a:b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</a:rPr>
              <a:t>-</a:t>
            </a:r>
            <a: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  <a:t> выявить ситуации вызывающие затруднения в процессе адаптации,</a:t>
            </a:r>
            <a:b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</a:rPr>
              <a:t>- </a:t>
            </a:r>
            <a: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  <a:t>выявить уровень мотивации к школе,</a:t>
            </a:r>
            <a:b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</a:rPr>
              <a:t>- </a:t>
            </a:r>
            <a: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  <a:t>выявить детей нуждающихся в помощи психолога </a:t>
            </a: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>       в </a:t>
            </a:r>
            <a: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  <a:t>адаптационный период. </a:t>
            </a: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</a:rPr>
              <a:t>Методика:</a:t>
            </a: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> «Домики»</a:t>
            </a:r>
            <a:b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>Автор О.А.Орехова</a:t>
            </a:r>
            <a:r>
              <a:rPr lang="ru-RU" sz="2800" dirty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2800" dirty="0">
                <a:solidFill>
                  <a:srgbClr val="7030A0"/>
                </a:solidFill>
                <a:latin typeface="Monotype Corsiva" pitchFamily="66" charset="0"/>
              </a:rPr>
            </a:br>
            <a:endParaRPr lang="ru-RU" sz="28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437112"/>
            <a:ext cx="3312368" cy="2208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93144" y="692696"/>
            <a:ext cx="923714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Ход проведения методики: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№1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Ребенок </a:t>
            </a:r>
            <a:r>
              <a:rPr lang="ru-RU" sz="3200" dirty="0" err="1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ыберает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тот карандаш, который 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ему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приятен 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больше всего и раскрашивает первый прямоугольник. 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Откладывает этот карандаш в сторону. 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Взглянув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оставшиеся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карандаши,выбирает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какой из них больше нравится?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Раскрашивает им второй прямоугольник. 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Откладывает карандаш в сторону. И так далее.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3" name="Рисунок 2" descr="i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5229200"/>
            <a:ext cx="4536504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1520" y="404664"/>
            <a:ext cx="8160008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44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№2</a:t>
            </a:r>
          </a:p>
          <a:p>
            <a:pPr marL="0" marR="0" lvl="0" indent="1444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Во второй строчке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целая улица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домиков.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них живут  чувства.</a:t>
            </a:r>
          </a:p>
          <a:p>
            <a:pPr marL="0" marR="0" lvl="0" indent="1444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Психолог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называет чувства, а дети подбирают</a:t>
            </a:r>
          </a:p>
          <a:p>
            <a:pPr marL="0" marR="0" lvl="0" indent="1444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 ним подходящий цвет и раскрашивают. Карандаши откладывать не надо. Можно раскрашивать тем цветом, который подходит. </a:t>
            </a:r>
          </a:p>
          <a:p>
            <a:pPr marL="0" marR="0" lvl="0" indent="1444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Домиков много, их хозяева могут отличаться и могут быть похожими, а значит, и цвет может быть похожим.</a:t>
            </a:r>
          </a:p>
          <a:p>
            <a:pPr marL="0" marR="0" lvl="0" indent="1444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Список слов: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счастье, горе, справедливость, обида, дружба, ссора, доброта, злоба, скука, восхищение.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Если детям непонятно, что обозначает слово, нужно его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бъяснить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 используя глагольные предикаты и наречия.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3" name="Рисунок 2" descr="i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4293096"/>
            <a:ext cx="3025874" cy="2140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13031" y="332656"/>
            <a:ext cx="8610049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44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адание №3. </a:t>
            </a:r>
          </a:p>
          <a:p>
            <a:pPr marL="0" marR="0" lvl="0" indent="1444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этих домиках жильцы  необычные. </a:t>
            </a:r>
          </a:p>
          <a:p>
            <a:pPr marL="0" marR="0" lvl="0" indent="1444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первом домике живет твоя душа.</a:t>
            </a:r>
          </a:p>
          <a:p>
            <a:pPr marL="0" marR="0" lvl="0" indent="1444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Какой цвет ей подходит? </a:t>
            </a:r>
          </a:p>
          <a:p>
            <a:pPr marL="0" marR="0" lvl="0" indent="1444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Раскрашивание.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1444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Обозначения домиков: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1444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№2 – твое настроение, когда ты </a:t>
            </a:r>
          </a:p>
          <a:p>
            <a:pPr marL="0" marR="0" lvl="0" indent="1444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идешь в школу,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№3 – твое настроение на уроке чтения,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№4 – твое настроение на уроке письма,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№5 – твое настроение на уроке математики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№6 – твое настроение, когда ты разговариваешь с учителем,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№7 – твое настроение, когда ты общаешься со своими одноклассниками,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№8 – твое настроение, когда ты находишься дома,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№9 – твое настроение, когда ты делаешь уроки,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№10 – придумайте сами, кто живет и что делает в этом домике. </a:t>
            </a:r>
          </a:p>
        </p:txBody>
      </p:sp>
      <p:pic>
        <p:nvPicPr>
          <p:cNvPr id="3" name="Рисунок 2" descr="nisskaya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88640"/>
            <a:ext cx="3921206" cy="328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Эмоциональное отношение детей к школьной деятельности</a:t>
            </a:r>
            <a:endParaRPr lang="ru-RU" sz="32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1 «А» класс</a:t>
            </a:r>
          </a:p>
          <a:p>
            <a:pPr algn="ctr"/>
            <a:endParaRPr lang="ru-RU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1 «Б» класс</a:t>
            </a: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93204443"/>
              </p:ext>
            </p:extLst>
          </p:nvPr>
        </p:nvGraphicFramePr>
        <p:xfrm>
          <a:off x="1187624" y="2060848"/>
          <a:ext cx="5832648" cy="18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1907704" y="4437112"/>
          <a:ext cx="5616624" cy="17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Эмоциональное отношение детей к школьной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1 -</a:t>
            </a:r>
            <a:r>
              <a:rPr lang="ru-RU" dirty="0" err="1" smtClean="0">
                <a:solidFill>
                  <a:srgbClr val="002060"/>
                </a:solidFill>
                <a:latin typeface="Monotype Corsiva" pitchFamily="66" charset="0"/>
              </a:rPr>
              <a:t>Акласс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1 -</a:t>
            </a:r>
            <a:r>
              <a:rPr lang="ru-RU" dirty="0" err="1">
                <a:solidFill>
                  <a:srgbClr val="002060"/>
                </a:solidFill>
                <a:latin typeface="Monotype Corsiva" pitchFamily="66" charset="0"/>
              </a:rPr>
              <a:t>Б</a:t>
            </a:r>
            <a:r>
              <a:rPr lang="ru-RU" dirty="0" err="1" smtClean="0">
                <a:solidFill>
                  <a:srgbClr val="002060"/>
                </a:solidFill>
                <a:latin typeface="Monotype Corsiva" pitchFamily="66" charset="0"/>
              </a:rPr>
              <a:t>класс</a:t>
            </a: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49119663"/>
              </p:ext>
            </p:extLst>
          </p:nvPr>
        </p:nvGraphicFramePr>
        <p:xfrm>
          <a:off x="827584" y="4293096"/>
          <a:ext cx="6569149" cy="2037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755576" y="2132856"/>
          <a:ext cx="5623520" cy="15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Сводная таблица адаптации первоклассников</a:t>
            </a:r>
            <a:endParaRPr lang="ru-RU" sz="36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7672964"/>
              </p:ext>
            </p:extLst>
          </p:nvPr>
        </p:nvGraphicFramePr>
        <p:xfrm>
          <a:off x="323528" y="1772816"/>
          <a:ext cx="5194920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456"/>
                <a:gridCol w="1512168"/>
                <a:gridCol w="1224136"/>
                <a:gridCol w="144016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Наименование</a:t>
                      </a:r>
                    </a:p>
                    <a:p>
                      <a:r>
                        <a:rPr lang="ru-RU" dirty="0" smtClean="0"/>
                        <a:t>показателей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«А»</a:t>
                      </a:r>
                    </a:p>
                    <a:p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«Б»</a:t>
                      </a:r>
                    </a:p>
                    <a:p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Вегетативный </a:t>
                      </a:r>
                      <a:r>
                        <a:rPr lang="ru-RU" dirty="0" err="1" smtClean="0"/>
                        <a:t>коэфициент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Усталость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22,5</a:t>
                      </a:r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Оптимально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77,5</a:t>
                      </a:r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73,7%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Перевозбуждение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5,2%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Суммарное отклонение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Отрицательное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норме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Положительное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Спасибо за внимание!</a:t>
            </a: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cvoya-cvoboda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052736"/>
            <a:ext cx="7308304" cy="5481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301</Words>
  <Application>Microsoft Office PowerPoint</Application>
  <PresentationFormat>Экран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Цель исследования: изучение особенностей адаптации учащихся 1-х классов к школе. Задачи исследования: - выявить актуальное эмоциональное состояние ребенка, - выявить ситуации вызывающие затруднения в процессе адаптации, - выявить уровень мотивации к школе, - выявить детей нуждающихся в помощи психолога        в адаптационный период.  Методика: «Домики» Автор О.А.Орехова </vt:lpstr>
      <vt:lpstr>Презентация PowerPoint</vt:lpstr>
      <vt:lpstr>Презентация PowerPoint</vt:lpstr>
      <vt:lpstr>Презентация PowerPoint</vt:lpstr>
      <vt:lpstr>Эмоциональное отношение детей к школьной деятельности</vt:lpstr>
      <vt:lpstr>Эмоциональное отношение детей к школьной деятельности</vt:lpstr>
      <vt:lpstr>Сводная таблица адаптации первоклассников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admin</cp:lastModifiedBy>
  <cp:revision>29</cp:revision>
  <dcterms:created xsi:type="dcterms:W3CDTF">2014-11-02T18:03:27Z</dcterms:created>
  <dcterms:modified xsi:type="dcterms:W3CDTF">2017-12-28T16:47:42Z</dcterms:modified>
</cp:coreProperties>
</file>