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3" r:id="rId4"/>
    <p:sldId id="264" r:id="rId5"/>
    <p:sldId id="262" r:id="rId6"/>
    <p:sldId id="268" r:id="rId7"/>
    <p:sldId id="269" r:id="rId8"/>
    <p:sldId id="267" r:id="rId9"/>
    <p:sldId id="265" r:id="rId10"/>
    <p:sldId id="270" r:id="rId11"/>
    <p:sldId id="272" r:id="rId12"/>
    <p:sldId id="26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1200"/>
    <a:srgbClr val="1919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1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32CC1-83DA-478B-BB18-D6F73B9C83F3}" type="datetimeFigureOut">
              <a:rPr lang="ru-RU" smtClean="0"/>
              <a:t>16.02.2016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D2D2D-1BCA-4A31-9498-E907406FAF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32CC1-83DA-478B-BB18-D6F73B9C83F3}" type="datetimeFigureOut">
              <a:rPr lang="ru-RU" smtClean="0"/>
              <a:t>16.02.2016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D2D2D-1BCA-4A31-9498-E907406FAF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32CC1-83DA-478B-BB18-D6F73B9C83F3}" type="datetimeFigureOut">
              <a:rPr lang="ru-RU" smtClean="0"/>
              <a:t>16.02.2016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D2D2D-1BCA-4A31-9498-E907406FAF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32CC1-83DA-478B-BB18-D6F73B9C83F3}" type="datetimeFigureOut">
              <a:rPr lang="ru-RU" smtClean="0"/>
              <a:t>16.02.2016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D2D2D-1BCA-4A31-9498-E907406FAF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32CC1-83DA-478B-BB18-D6F73B9C83F3}" type="datetimeFigureOut">
              <a:rPr lang="ru-RU" smtClean="0"/>
              <a:t>16.02.2016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D2D2D-1BCA-4A31-9498-E907406FAF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32CC1-83DA-478B-BB18-D6F73B9C83F3}" type="datetimeFigureOut">
              <a:rPr lang="ru-RU" smtClean="0"/>
              <a:t>16.02.2016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D2D2D-1BCA-4A31-9498-E907406FAF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32CC1-83DA-478B-BB18-D6F73B9C83F3}" type="datetimeFigureOut">
              <a:rPr lang="ru-RU" smtClean="0"/>
              <a:t>16.02.2016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D2D2D-1BCA-4A31-9498-E907406FAF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32CC1-83DA-478B-BB18-D6F73B9C83F3}" type="datetimeFigureOut">
              <a:rPr lang="ru-RU" smtClean="0"/>
              <a:t>16.02.2016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D2D2D-1BCA-4A31-9498-E907406FAF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32CC1-83DA-478B-BB18-D6F73B9C83F3}" type="datetimeFigureOut">
              <a:rPr lang="ru-RU" smtClean="0"/>
              <a:t>16.02.2016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D2D2D-1BCA-4A31-9498-E907406FAF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32CC1-83DA-478B-BB18-D6F73B9C83F3}" type="datetimeFigureOut">
              <a:rPr lang="ru-RU" smtClean="0"/>
              <a:t>16.02.2016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D2D2D-1BCA-4A31-9498-E907406FAF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32CC1-83DA-478B-BB18-D6F73B9C83F3}" type="datetimeFigureOut">
              <a:rPr lang="ru-RU" smtClean="0"/>
              <a:t>16.02.2016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D2D2D-1BCA-4A31-9498-E907406FAF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4732CC1-83DA-478B-BB18-D6F73B9C83F3}" type="datetimeFigureOut">
              <a:rPr lang="ru-RU" smtClean="0"/>
              <a:t>16.02.2016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D4D2D2D-1BCA-4A31-9498-E907406FAF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8680"/>
            <a:ext cx="8383860" cy="5589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4581128"/>
            <a:ext cx="6229244" cy="1008112"/>
          </a:xfrm>
        </p:spPr>
        <p:txBody>
          <a:bodyPr/>
          <a:lstStyle/>
          <a:p>
            <a:pPr marL="182880" indent="0">
              <a:buNone/>
            </a:pPr>
            <a:r>
              <a:rPr lang="ru-RU" sz="6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Добрый день!</a:t>
            </a:r>
            <a:endParaRPr lang="ru-RU" sz="60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80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7838256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FFC000"/>
                </a:solidFill>
              </a:rPr>
              <a:t>Рефлексия деятельности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1196752"/>
            <a:ext cx="7920880" cy="4896544"/>
          </a:xfrm>
        </p:spPr>
        <p:txBody>
          <a:bodyPr/>
          <a:lstStyle/>
          <a:p>
            <a:pPr marL="45720" indent="0">
              <a:buNone/>
            </a:pPr>
            <a:r>
              <a:rPr lang="ru-RU" sz="2800" dirty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- Какую цель перед собой ставили?</a:t>
            </a:r>
          </a:p>
          <a:p>
            <a:pPr marL="45720" indent="0">
              <a:buNone/>
            </a:pPr>
            <a:r>
              <a:rPr lang="ru-RU" sz="2800" dirty="0" smtClean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- Удалось </a:t>
            </a:r>
            <a:r>
              <a:rPr lang="ru-RU" sz="2800" dirty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ли достичь поставленной цели?</a:t>
            </a:r>
          </a:p>
          <a:p>
            <a:pPr marL="45720" indent="0">
              <a:buNone/>
            </a:pPr>
            <a:r>
              <a:rPr lang="ru-RU" sz="2800" dirty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- Исследование какой темы вели на уроке?</a:t>
            </a:r>
          </a:p>
          <a:p>
            <a:pPr marL="45720" indent="0">
              <a:buNone/>
            </a:pPr>
            <a:r>
              <a:rPr lang="ru-RU" sz="2800" dirty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- Перечислите  определительные  местоимения.</a:t>
            </a:r>
          </a:p>
          <a:p>
            <a:pPr marL="45720" indent="0">
              <a:buNone/>
            </a:pPr>
            <a:r>
              <a:rPr lang="ru-RU" sz="2800" dirty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- Каковы особенности  определительных местоимений?</a:t>
            </a:r>
          </a:p>
          <a:p>
            <a:pPr marL="45720" indent="0">
              <a:buNone/>
            </a:pPr>
            <a:r>
              <a:rPr lang="ru-RU" sz="2800" dirty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- Где можно применить новые знания?</a:t>
            </a:r>
          </a:p>
          <a:p>
            <a:pPr marL="45720" indent="0">
              <a:buNone/>
            </a:pPr>
            <a:r>
              <a:rPr lang="ru-RU" sz="2800" dirty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- В чём были трудности?</a:t>
            </a:r>
          </a:p>
          <a:p>
            <a:pPr marL="45720" indent="0">
              <a:buNone/>
            </a:pPr>
            <a:endParaRPr lang="ru-RU" dirty="0">
              <a:solidFill>
                <a:srgbClr val="1812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997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16632"/>
            <a:ext cx="6512511" cy="864096"/>
          </a:xfrm>
        </p:spPr>
        <p:txBody>
          <a:bodyPr/>
          <a:lstStyle/>
          <a:p>
            <a:pPr marL="0" indent="0" algn="ctr">
              <a:buNone/>
            </a:pPr>
            <a:r>
              <a:rPr lang="ru-RU" sz="4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Домашнее задание</a:t>
            </a:r>
            <a:endParaRPr lang="ru-RU" sz="44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403648" y="1052736"/>
            <a:ext cx="7560840" cy="540060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 </a:t>
            </a:r>
            <a:r>
              <a:rPr lang="ru-RU" sz="2000" b="1" dirty="0" smtClean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Я </a:t>
            </a:r>
            <a:r>
              <a:rPr lang="ru-RU" sz="2000" b="1" dirty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сомневался при написании слов. Я допускал ошибки, путался, выполняя предложенные задания.</a:t>
            </a:r>
          </a:p>
          <a:p>
            <a:pPr marL="45720" indent="0">
              <a:buNone/>
            </a:pP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1-й уровень сложности: </a:t>
            </a:r>
            <a:r>
              <a:rPr lang="ru-RU" sz="2000" dirty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§6 выучить правила, упражнение 37 </a:t>
            </a:r>
            <a:r>
              <a:rPr lang="ru-RU" sz="2000" dirty="0" smtClean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 задание 2.</a:t>
            </a:r>
          </a:p>
          <a:p>
            <a:pPr marL="45720" indent="0">
              <a:buNone/>
            </a:pPr>
            <a:endParaRPr lang="ru-RU" sz="2000" dirty="0">
              <a:solidFill>
                <a:srgbClr val="1812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№2 </a:t>
            </a:r>
            <a:r>
              <a:rPr lang="ru-RU" sz="2000" b="1" dirty="0" smtClean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Я </a:t>
            </a:r>
            <a:r>
              <a:rPr lang="ru-RU" sz="2000" b="1" dirty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понял тему и могу работать по эталону.</a:t>
            </a:r>
          </a:p>
          <a:p>
            <a:pPr marL="45720" indent="0">
              <a:buNone/>
            </a:pP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2-й уровень сложности:</a:t>
            </a:r>
            <a:r>
              <a:rPr lang="ru-RU" sz="2000" dirty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 §6 выучить правила, упражнение 37 задание 3.</a:t>
            </a:r>
          </a:p>
          <a:p>
            <a:pPr marL="45720" indent="0">
              <a:buNone/>
            </a:pPr>
            <a:endParaRPr lang="ru-RU" sz="2000" dirty="0" smtClean="0">
              <a:solidFill>
                <a:srgbClr val="1812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№3 </a:t>
            </a:r>
            <a:r>
              <a:rPr lang="ru-RU" sz="2000" b="1" dirty="0" smtClean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Я </a:t>
            </a:r>
            <a:r>
              <a:rPr lang="ru-RU" sz="2000" b="1" dirty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понял тему и могу объяснить другим.</a:t>
            </a:r>
          </a:p>
          <a:p>
            <a:pPr marL="45720" indent="0">
              <a:buNone/>
            </a:pP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3-й 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уровень сложности: </a:t>
            </a:r>
            <a:r>
              <a:rPr lang="ru-RU" sz="2000" dirty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§6 выучить правила, написать рассказ о птицах, которые живут в нашем городе. Используйте в своём тексте местоимения разных разрядов. Подчеркните определительные местоимения как члены предложения.</a:t>
            </a:r>
          </a:p>
          <a:p>
            <a:pPr marL="45720" indent="0">
              <a:buNone/>
            </a:pP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80728"/>
            <a:ext cx="1037564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77" y="2780928"/>
            <a:ext cx="1007398" cy="971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76" y="4350616"/>
            <a:ext cx="1289677" cy="84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55795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88640"/>
            <a:ext cx="8280920" cy="1224136"/>
          </a:xfrm>
        </p:spPr>
        <p:txBody>
          <a:bodyPr>
            <a:normAutofit/>
          </a:bodyPr>
          <a:lstStyle/>
          <a:p>
            <a:pPr marL="44450" indent="398463">
              <a:buNone/>
            </a:pPr>
            <a:r>
              <a:rPr lang="ru-RU" sz="3600" dirty="0" smtClean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Я посмотрю на вас и выберу самый лучший нос.</a:t>
            </a:r>
            <a:endParaRPr lang="ru-RU" sz="3600" dirty="0">
              <a:solidFill>
                <a:srgbClr val="1812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330" y="4880158"/>
            <a:ext cx="2309954" cy="1791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2044" y="3637462"/>
            <a:ext cx="2123838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369" y="1368235"/>
            <a:ext cx="2342032" cy="1561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89385" y="2521494"/>
            <a:ext cx="1171016" cy="37759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181200"/>
                </a:solidFill>
              </a:rPr>
              <a:t>Дубонос</a:t>
            </a:r>
            <a:endParaRPr lang="ru-RU" dirty="0">
              <a:solidFill>
                <a:srgbClr val="1812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02044" y="4927273"/>
            <a:ext cx="1669771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181200"/>
                </a:solidFill>
              </a:rPr>
              <a:t>Мухолов</a:t>
            </a:r>
            <a:endParaRPr lang="ru-RU" dirty="0">
              <a:solidFill>
                <a:srgbClr val="181200"/>
              </a:solidFill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176" y="3105085"/>
            <a:ext cx="2419747" cy="160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210686" y="4280888"/>
            <a:ext cx="1349715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err="1" smtClean="0">
                <a:solidFill>
                  <a:srgbClr val="181200"/>
                </a:solidFill>
              </a:rPr>
              <a:t>Крестонос</a:t>
            </a:r>
            <a:endParaRPr lang="ru-RU" dirty="0">
              <a:solidFill>
                <a:srgbClr val="181200"/>
              </a:solidFill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176" y="4896360"/>
            <a:ext cx="2419747" cy="1808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408272" y="6318438"/>
            <a:ext cx="1224136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dirty="0" err="1" smtClean="0">
                <a:solidFill>
                  <a:srgbClr val="181200"/>
                </a:solidFill>
              </a:rPr>
              <a:t>Долгонос</a:t>
            </a:r>
            <a:endParaRPr lang="ru-RU" dirty="0">
              <a:solidFill>
                <a:srgbClr val="181200"/>
              </a:solidFill>
            </a:endParaRPr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3" t="10090" r="20609" b="11790"/>
          <a:stretch/>
        </p:blipFill>
        <p:spPr bwMode="auto">
          <a:xfrm>
            <a:off x="2632408" y="1419398"/>
            <a:ext cx="2232247" cy="149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502589" y="2501868"/>
            <a:ext cx="1362066" cy="3694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181200"/>
                </a:solidFill>
              </a:rPr>
              <a:t>Шилонос</a:t>
            </a:r>
            <a:endParaRPr lang="ru-RU" dirty="0">
              <a:solidFill>
                <a:srgbClr val="181200"/>
              </a:solidFill>
            </a:endParaRPr>
          </a:p>
        </p:txBody>
      </p:sp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330" y="3121989"/>
            <a:ext cx="2239166" cy="1589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727064" y="4327112"/>
            <a:ext cx="1224136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err="1" smtClean="0">
                <a:solidFill>
                  <a:srgbClr val="181200"/>
                </a:solidFill>
              </a:rPr>
              <a:t>Сетконос</a:t>
            </a:r>
            <a:endParaRPr lang="ru-RU" dirty="0">
              <a:solidFill>
                <a:srgbClr val="1812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39162" y="6302236"/>
            <a:ext cx="1399940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181200"/>
                </a:solidFill>
              </a:rPr>
              <a:t>Мешконос</a:t>
            </a:r>
            <a:endParaRPr lang="ru-RU" dirty="0">
              <a:solidFill>
                <a:srgbClr val="181200"/>
              </a:solidFill>
            </a:endParaRPr>
          </a:p>
        </p:txBody>
      </p:sp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029007"/>
            <a:ext cx="2903606" cy="2076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6402044" y="2744924"/>
            <a:ext cx="2160240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181200"/>
                </a:solidFill>
              </a:rPr>
              <a:t>Ястреб-Крючконос</a:t>
            </a:r>
            <a:endParaRPr lang="ru-RU" dirty="0">
              <a:solidFill>
                <a:srgbClr val="1812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38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9751726"/>
              </p:ext>
            </p:extLst>
          </p:nvPr>
        </p:nvGraphicFramePr>
        <p:xfrm>
          <a:off x="611560" y="1412776"/>
          <a:ext cx="7776864" cy="475252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672755"/>
                <a:gridCol w="2159893"/>
                <a:gridCol w="1944216"/>
              </a:tblGrid>
              <a:tr h="14623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1812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Пример</a:t>
                      </a:r>
                      <a:endParaRPr lang="ru-RU" sz="1800" dirty="0">
                        <a:solidFill>
                          <a:srgbClr val="1812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1812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Разряд местоимения</a:t>
                      </a:r>
                      <a:endParaRPr lang="ru-RU" sz="1800" dirty="0">
                        <a:solidFill>
                          <a:srgbClr val="1812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1812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Согласен (+)</a:t>
                      </a:r>
                      <a:endParaRPr lang="ru-RU" sz="1800" dirty="0">
                        <a:solidFill>
                          <a:srgbClr val="1812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1812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Не согласен(-)</a:t>
                      </a:r>
                      <a:endParaRPr lang="ru-RU" sz="1800" dirty="0">
                        <a:solidFill>
                          <a:srgbClr val="1812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5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1812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Моя</a:t>
                      </a:r>
                      <a:r>
                        <a:rPr lang="ru-RU" sz="1800" dirty="0">
                          <a:solidFill>
                            <a:srgbClr val="1812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книга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1812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притяжательное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1812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5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1812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</a:t>
                      </a:r>
                      <a:r>
                        <a:rPr lang="ru-RU" sz="1800" i="1" dirty="0">
                          <a:solidFill>
                            <a:srgbClr val="1812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i="1" dirty="0">
                          <a:solidFill>
                            <a:srgbClr val="1812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её </a:t>
                      </a:r>
                      <a:r>
                        <a:rPr lang="ru-RU" sz="1800" dirty="0">
                          <a:solidFill>
                            <a:srgbClr val="1812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чемодане лежали книги.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1812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личное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1812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5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1812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Расскажу о</a:t>
                      </a:r>
                      <a:r>
                        <a:rPr lang="ru-RU" sz="1800" b="1" i="1" dirty="0">
                          <a:solidFill>
                            <a:srgbClr val="1812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ней</a:t>
                      </a:r>
                      <a:endParaRPr lang="ru-RU" sz="1800" dirty="0">
                        <a:solidFill>
                          <a:srgbClr val="1812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1812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личное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1812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5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1812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Название</a:t>
                      </a:r>
                      <a:r>
                        <a:rPr lang="ru-RU" sz="1800" b="1" i="1" dirty="0">
                          <a:solidFill>
                            <a:srgbClr val="1812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этой </a:t>
                      </a:r>
                      <a:r>
                        <a:rPr lang="ru-RU" sz="1800" dirty="0">
                          <a:solidFill>
                            <a:srgbClr val="1812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книги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1812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указательное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1812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5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1812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Читаю про</a:t>
                      </a:r>
                      <a:r>
                        <a:rPr lang="ru-RU" sz="1800" b="1" i="1" dirty="0">
                          <a:solidFill>
                            <a:srgbClr val="1812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себя</a:t>
                      </a:r>
                      <a:endParaRPr lang="ru-RU" sz="1800" dirty="0">
                        <a:solidFill>
                          <a:srgbClr val="1812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1812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личное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1812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231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solidFill>
                            <a:srgbClr val="1812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Все</a:t>
                      </a:r>
                      <a:r>
                        <a:rPr lang="ru-RU" sz="1800">
                          <a:solidFill>
                            <a:srgbClr val="1812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птицы могут издавать очень разнообразные звуки, для этого у них есть специальный орган – нижняя гортань.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1812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притяжательное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1812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1812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2627784" y="476672"/>
            <a:ext cx="41662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Задание 1. Работа в группах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62351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556792"/>
            <a:ext cx="8208912" cy="3384376"/>
          </a:xfrm>
        </p:spPr>
        <p:txBody>
          <a:bodyPr/>
          <a:lstStyle/>
          <a:p>
            <a:pPr marL="0" indent="0" algn="ctr">
              <a:buNone/>
            </a:pPr>
            <a:r>
              <a:rPr lang="ru-RU" sz="72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Определительные</a:t>
            </a:r>
            <a:br>
              <a:rPr lang="ru-RU" sz="72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72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местоимения</a:t>
            </a:r>
            <a:br>
              <a:rPr lang="ru-RU" sz="72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72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701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773" y="692696"/>
            <a:ext cx="9017000" cy="727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1420540"/>
            <a:ext cx="8748713" cy="502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30016" y="116632"/>
            <a:ext cx="4320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Задание 2 . Работа в группах</a:t>
            </a:r>
            <a:endParaRPr lang="ru-RU" sz="2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076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1052736"/>
            <a:ext cx="7101408" cy="417646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45720" indent="0" algn="r">
              <a:buNone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ВЕСЬ</a:t>
            </a:r>
            <a:r>
              <a:rPr lang="ru-RU" sz="2400" dirty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 день  твержу, что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ВСЯКИЙ</a:t>
            </a:r>
            <a:r>
              <a:rPr lang="ru-RU" sz="2400" b="1" dirty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 с малых лет</a:t>
            </a:r>
          </a:p>
          <a:p>
            <a:pPr marL="45720" indent="0" algn="r">
              <a:buNone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САМ</a:t>
            </a:r>
            <a:r>
              <a:rPr lang="ru-RU" sz="2400" b="1" dirty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должен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КАЖДЫЙ</a:t>
            </a:r>
            <a:r>
              <a:rPr lang="ru-RU" sz="2400" dirty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 день трудиться!</a:t>
            </a:r>
          </a:p>
          <a:p>
            <a:pPr marL="45720" indent="0" algn="r">
              <a:buNone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ЛЮБОЙ  ДРУГОЙ </a:t>
            </a:r>
            <a:r>
              <a:rPr lang="ru-RU" sz="2400" dirty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забудешь ты совет,</a:t>
            </a:r>
          </a:p>
          <a:p>
            <a:pPr marL="45720" indent="0" algn="r">
              <a:buNone/>
            </a:pPr>
            <a:r>
              <a:rPr lang="ru-RU" sz="2400" dirty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но помни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САМЫЙ </a:t>
            </a:r>
            <a:r>
              <a:rPr lang="ru-RU" sz="2400" dirty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 главный: «Не лениться!»</a:t>
            </a:r>
          </a:p>
          <a:p>
            <a:pPr marL="45720" indent="0" algn="r">
              <a:buNone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ИНОЙ</a:t>
            </a:r>
            <a:r>
              <a:rPr lang="ru-RU" sz="2400" dirty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,  читая  это наставление,</a:t>
            </a:r>
          </a:p>
          <a:p>
            <a:pPr marL="45720" indent="0" algn="r">
              <a:buNone/>
            </a:pPr>
            <a:r>
              <a:rPr lang="ru-RU" sz="2400" dirty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определительные выучит местоимения</a:t>
            </a:r>
            <a:r>
              <a:rPr lang="ru-RU" sz="2400" dirty="0" smtClean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" indent="0" algn="r">
              <a:buNone/>
            </a:pPr>
            <a:r>
              <a:rPr lang="ru-RU" sz="2400" dirty="0" smtClean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1812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 algn="r">
              <a:buNone/>
            </a:pPr>
            <a:r>
              <a:rPr lang="ru-RU" sz="2400" dirty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Валентина </a:t>
            </a:r>
            <a:r>
              <a:rPr lang="ru-RU" sz="2400" dirty="0" err="1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Яроцкая</a:t>
            </a:r>
            <a:endParaRPr lang="ru-RU" sz="2400" dirty="0">
              <a:solidFill>
                <a:srgbClr val="1812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 algn="r">
              <a:buNone/>
            </a:pPr>
            <a:endParaRPr lang="ru-RU" sz="2400" dirty="0">
              <a:solidFill>
                <a:srgbClr val="1812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 algn="r">
              <a:buNone/>
            </a:pPr>
            <a:endParaRPr lang="ru-RU" sz="2400" dirty="0">
              <a:solidFill>
                <a:srgbClr val="1812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918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980728"/>
            <a:ext cx="8568952" cy="5112568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ru-RU" sz="3200" b="1" dirty="0" smtClean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Найдите </a:t>
            </a:r>
            <a:r>
              <a:rPr lang="ru-RU" sz="3200" b="1" dirty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определительные местоимения, подчеркните их как члены предложения.</a:t>
            </a:r>
          </a:p>
          <a:p>
            <a:pPr marL="44450" indent="495300" algn="just">
              <a:buNone/>
            </a:pPr>
            <a:r>
              <a:rPr lang="ru-RU" sz="3200" dirty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Каждый год весна приходит такой, как в прошлом году, и никогда одна весна не бывает точно такой, как другая. (М. Пришвин) Казалось, вся природа хотела, чтобы брызнул дождь. (А. Чехов</a:t>
            </a:r>
            <a:r>
              <a:rPr lang="ru-RU" sz="3200" dirty="0" smtClean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200" dirty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 Ребята дошли до самого леса. </a:t>
            </a:r>
            <a:endParaRPr lang="ru-RU" sz="3200" dirty="0"/>
          </a:p>
          <a:p>
            <a:pPr marL="44450" indent="495300" algn="just">
              <a:buNone/>
            </a:pPr>
            <a:endParaRPr lang="ru-RU" sz="3200" dirty="0"/>
          </a:p>
          <a:p>
            <a:pPr marL="44450" indent="495300" algn="just">
              <a:buNone/>
            </a:pPr>
            <a:endParaRPr lang="ru-RU" sz="3200" dirty="0">
              <a:solidFill>
                <a:srgbClr val="1812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55975" y="476671"/>
            <a:ext cx="6552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Задание 3. Работа в парах</a:t>
            </a:r>
            <a:endParaRPr lang="ru-RU" sz="2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53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60648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rgbClr val="FFC000"/>
                </a:solidFill>
              </a:rPr>
              <a:t>Работа с учебником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1124744"/>
            <a:ext cx="8784976" cy="525658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3600" dirty="0" smtClean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Сравните падежные формы местоимений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сам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самый. </a:t>
            </a:r>
            <a:r>
              <a:rPr lang="ru-RU" sz="3600" dirty="0" smtClean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Упражнение 35</a:t>
            </a:r>
          </a:p>
          <a:p>
            <a:pPr marL="45720" indent="0"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Помни!</a:t>
            </a:r>
          </a:p>
          <a:p>
            <a:pPr marL="44450" indent="495300" algn="just">
              <a:buNone/>
            </a:pPr>
            <a:r>
              <a:rPr lang="ru-RU" sz="2400" b="1" i="1" dirty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Местоимение 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сам </a:t>
            </a:r>
            <a:r>
              <a:rPr lang="ru-RU" sz="2400" b="1" i="1" dirty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имеет значение «самостоятельно, без чьей-либо помощи»: Он 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сам</a:t>
            </a:r>
            <a:r>
              <a:rPr lang="ru-RU" sz="2400" b="1" i="1" dirty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 все это начертил. Это местоимение чаще всего употребляется с существительными, обозначающими одушевленные предметы, или с личными местоимениями</a:t>
            </a:r>
            <a:r>
              <a:rPr lang="ru-RU" sz="2400" b="1" i="1" dirty="0" smtClean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4450" indent="495300" algn="just">
              <a:buNone/>
            </a:pPr>
            <a:r>
              <a:rPr lang="ru-RU" sz="2400" b="1" i="1" dirty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Местоимение 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самый</a:t>
            </a:r>
            <a:r>
              <a:rPr lang="ru-RU" sz="2400" b="1" i="1" dirty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 обычно употребляется для уточнения при указательных местоимениях. В эту самую минуту сильный порыв ветра раздвоил тучу (Григорович)</a:t>
            </a:r>
          </a:p>
        </p:txBody>
      </p:sp>
    </p:spTree>
    <p:extLst>
      <p:ext uri="{BB962C8B-B14F-4D97-AF65-F5344CB8AC3E}">
        <p14:creationId xmlns:p14="http://schemas.microsoft.com/office/powerpoint/2010/main" val="3879287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731520"/>
            <a:ext cx="8280920" cy="5505792"/>
          </a:xfrm>
        </p:spPr>
        <p:txBody>
          <a:bodyPr>
            <a:normAutofit fontScale="77500" lnSpcReduction="20000"/>
          </a:bodyPr>
          <a:lstStyle/>
          <a:p>
            <a:pPr marL="45720" indent="0" algn="ctr">
              <a:buNone/>
            </a:pPr>
            <a:r>
              <a:rPr lang="ru-RU" sz="4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Физкультминутка</a:t>
            </a:r>
          </a:p>
          <a:p>
            <a:pPr marL="45720" indent="0">
              <a:buNone/>
            </a:pPr>
            <a:endParaRPr lang="ru-RU" sz="4000" b="1" dirty="0">
              <a:solidFill>
                <a:srgbClr val="1812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ru-RU" sz="4000" dirty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Мы шагаем, мы шагаем.</a:t>
            </a:r>
          </a:p>
          <a:p>
            <a:pPr marL="45720" indent="0">
              <a:buNone/>
            </a:pPr>
            <a:r>
              <a:rPr lang="ru-RU" sz="4000" dirty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Руки выше поднимаем,</a:t>
            </a:r>
          </a:p>
          <a:p>
            <a:pPr marL="45720" indent="0">
              <a:buNone/>
            </a:pPr>
            <a:r>
              <a:rPr lang="ru-RU" sz="4000" dirty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Голову не опускаем,</a:t>
            </a:r>
          </a:p>
          <a:p>
            <a:pPr marL="45720" indent="0">
              <a:buNone/>
            </a:pPr>
            <a:r>
              <a:rPr lang="ru-RU" sz="4000" dirty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Дышим ровно, глубоко.</a:t>
            </a:r>
          </a:p>
          <a:p>
            <a:pPr marL="45720" indent="0">
              <a:buNone/>
            </a:pPr>
            <a:r>
              <a:rPr lang="ru-RU" sz="4000" dirty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Вдруг мы видим: у куста</a:t>
            </a:r>
          </a:p>
          <a:p>
            <a:pPr marL="45720" indent="0">
              <a:buNone/>
            </a:pPr>
            <a:r>
              <a:rPr lang="ru-RU" sz="4000" dirty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Выпал птенчик из гнезда.</a:t>
            </a:r>
          </a:p>
          <a:p>
            <a:pPr marL="45720" indent="0">
              <a:buNone/>
            </a:pPr>
            <a:r>
              <a:rPr lang="ru-RU" sz="4000" dirty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Тихо птенчика берем</a:t>
            </a:r>
          </a:p>
          <a:p>
            <a:pPr marL="45720" indent="0">
              <a:buNone/>
            </a:pPr>
            <a:r>
              <a:rPr lang="ru-RU" sz="4000" dirty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И назад его кладем.</a:t>
            </a:r>
          </a:p>
          <a:p>
            <a:pPr marL="45720" indent="0">
              <a:buNone/>
            </a:pP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1709" y="2780928"/>
            <a:ext cx="2897709" cy="19438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9073" y="4911578"/>
            <a:ext cx="2543944" cy="19079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8873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88640"/>
            <a:ext cx="8496944" cy="6336704"/>
          </a:xfrm>
        </p:spPr>
        <p:txBody>
          <a:bodyPr>
            <a:normAutofit fontScale="92500"/>
          </a:bodyPr>
          <a:lstStyle/>
          <a:p>
            <a:pPr marL="44450" indent="398463" algn="ctr">
              <a:buNone/>
            </a:pPr>
            <a:r>
              <a:rPr lang="ru-RU" sz="26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Задание 5.</a:t>
            </a:r>
          </a:p>
          <a:p>
            <a:pPr marL="44450" indent="398463" algn="just">
              <a:buNone/>
            </a:pPr>
            <a:r>
              <a:rPr lang="ru-RU" b="1" dirty="0" smtClean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Запишите </a:t>
            </a:r>
            <a:r>
              <a:rPr lang="ru-RU" b="1" dirty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рассказ школьника, вставляя подходящие по смыслу пропущенные определительные местоимения. укажите их </a:t>
            </a:r>
            <a:r>
              <a:rPr lang="ru-RU" b="1" dirty="0" smtClean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грамматические признаки</a:t>
            </a:r>
            <a:r>
              <a:rPr lang="ru-RU" b="1" dirty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" indent="0" algn="ctr">
              <a:buNone/>
            </a:pPr>
            <a:r>
              <a:rPr lang="ru-RU" sz="2400" b="1" dirty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В походе</a:t>
            </a:r>
          </a:p>
          <a:p>
            <a:pPr marL="44450" indent="398463" algn="just">
              <a:buNone/>
            </a:pPr>
            <a:r>
              <a:rPr lang="ru-RU" sz="2400" dirty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В прошлое воскресенье </a:t>
            </a:r>
            <a:r>
              <a:rPr lang="ru-RU" sz="2400" dirty="0" smtClean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мы .......... </a:t>
            </a:r>
            <a:r>
              <a:rPr lang="ru-RU" sz="2400" dirty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классом ходили в поход. Накануне </a:t>
            </a:r>
            <a:r>
              <a:rPr lang="ru-RU" sz="2400" dirty="0" smtClean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.......... </a:t>
            </a:r>
            <a:r>
              <a:rPr lang="ru-RU" sz="2400" dirty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волновались: вдруг пойдет дождь? Но учитель сказал, что поход состоится при </a:t>
            </a:r>
            <a:r>
              <a:rPr lang="ru-RU" sz="2400" dirty="0" smtClean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.......... </a:t>
            </a:r>
            <a:r>
              <a:rPr lang="ru-RU" sz="2400" dirty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погоде. </a:t>
            </a:r>
            <a:endParaRPr lang="ru-RU" sz="2400" dirty="0" smtClean="0">
              <a:solidFill>
                <a:srgbClr val="1812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450" indent="398463" algn="just">
              <a:buNone/>
            </a:pPr>
            <a:r>
              <a:rPr lang="ru-RU" sz="2400" dirty="0" smtClean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dirty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вот мы в пути. У </a:t>
            </a:r>
            <a:r>
              <a:rPr lang="ru-RU" sz="2400" dirty="0" smtClean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.......... </a:t>
            </a:r>
            <a:r>
              <a:rPr lang="ru-RU" sz="2400" dirty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из нас за плечами рюкзак с вещами и продуктами. А у меня в </a:t>
            </a:r>
            <a:r>
              <a:rPr lang="ru-RU" sz="2400" dirty="0" smtClean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рюкзаке </a:t>
            </a:r>
            <a:r>
              <a:rPr lang="ru-RU" sz="2400" dirty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ещё и </a:t>
            </a:r>
            <a:r>
              <a:rPr lang="ru-RU" sz="2400" dirty="0" smtClean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.......... </a:t>
            </a:r>
            <a:r>
              <a:rPr lang="ru-RU" sz="2400" dirty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спортивное снаряжение, поэтому мой рюкзак оказался </a:t>
            </a:r>
            <a:r>
              <a:rPr lang="ru-RU" sz="2400" dirty="0" smtClean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.......... </a:t>
            </a:r>
            <a:r>
              <a:rPr lang="ru-RU" sz="2400" dirty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тяжёлым. Ребята вызвались мне помочь, но я решил, что </a:t>
            </a:r>
            <a:r>
              <a:rPr lang="ru-RU" sz="2400" dirty="0" smtClean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справлюсь .......... .</a:t>
            </a:r>
            <a:endParaRPr lang="ru-RU" sz="2400" dirty="0">
              <a:solidFill>
                <a:srgbClr val="1812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450" indent="398463" algn="just">
              <a:buNone/>
            </a:pPr>
            <a:r>
              <a:rPr lang="ru-RU" sz="2400" dirty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Когда мы остановились на привал, то </a:t>
            </a:r>
            <a:r>
              <a:rPr lang="ru-RU" sz="2400" dirty="0" smtClean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.......... </a:t>
            </a:r>
            <a:r>
              <a:rPr lang="ru-RU" sz="2400" dirty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нашлось дело. Одни ставили палатки, </a:t>
            </a:r>
            <a:r>
              <a:rPr lang="ru-RU" sz="2400" dirty="0" smtClean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.......... </a:t>
            </a:r>
            <a:r>
              <a:rPr lang="ru-RU" sz="2400" dirty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разжигали костёр и варили кашу с тушёнкой. </a:t>
            </a:r>
            <a:r>
              <a:rPr lang="ru-RU" sz="2400" dirty="0" smtClean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.......... </a:t>
            </a:r>
            <a:r>
              <a:rPr lang="ru-RU" sz="2400" dirty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знает, что в походе нет ничего вкуснее такой каши. </a:t>
            </a:r>
            <a:endParaRPr lang="ru-RU" sz="2400" dirty="0" smtClean="0">
              <a:solidFill>
                <a:srgbClr val="1812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450" indent="398463" algn="just">
              <a:buNone/>
            </a:pPr>
            <a:r>
              <a:rPr lang="ru-RU" sz="2400" dirty="0" smtClean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Вечером .......... </a:t>
            </a:r>
            <a:r>
              <a:rPr lang="ru-RU" sz="2400" dirty="0">
                <a:solidFill>
                  <a:srgbClr val="181200"/>
                </a:solidFill>
                <a:latin typeface="Times New Roman" pitchFamily="18" charset="0"/>
                <a:cs typeface="Times New Roman" pitchFamily="18" charset="0"/>
              </a:rPr>
              <a:t>сидели у костра и пели песни. Хорошо в походе!</a:t>
            </a:r>
          </a:p>
          <a:p>
            <a:pPr marL="45720" indent="0">
              <a:buNone/>
            </a:pPr>
            <a:endParaRPr lang="ru-RU" sz="2400" dirty="0">
              <a:solidFill>
                <a:srgbClr val="1812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442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Другая 3">
      <a:dk1>
        <a:srgbClr val="568C11"/>
      </a:dk1>
      <a:lt1>
        <a:srgbClr val="568C11"/>
      </a:lt1>
      <a:dk2>
        <a:srgbClr val="568C11"/>
      </a:dk2>
      <a:lt2>
        <a:srgbClr val="568C11"/>
      </a:lt2>
      <a:accent1>
        <a:srgbClr val="568C11"/>
      </a:accent1>
      <a:accent2>
        <a:srgbClr val="568C11"/>
      </a:accent2>
      <a:accent3>
        <a:srgbClr val="568C11"/>
      </a:accent3>
      <a:accent4>
        <a:srgbClr val="568C11"/>
      </a:accent4>
      <a:accent5>
        <a:srgbClr val="568C11"/>
      </a:accent5>
      <a:accent6>
        <a:srgbClr val="568C11"/>
      </a:accent6>
      <a:hlink>
        <a:srgbClr val="568C11"/>
      </a:hlink>
      <a:folHlink>
        <a:srgbClr val="568C1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293</TotalTime>
  <Words>604</Words>
  <Application>Microsoft Office PowerPoint</Application>
  <PresentationFormat>Экран (4:3)</PresentationFormat>
  <Paragraphs>86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Воздушный поток</vt:lpstr>
      <vt:lpstr>Добрый день!</vt:lpstr>
      <vt:lpstr>Презентация PowerPoint</vt:lpstr>
      <vt:lpstr>Определительные местоимения </vt:lpstr>
      <vt:lpstr>Презентация PowerPoint</vt:lpstr>
      <vt:lpstr>Презентация PowerPoint</vt:lpstr>
      <vt:lpstr>Презентация PowerPoint</vt:lpstr>
      <vt:lpstr>Работа с учебником</vt:lpstr>
      <vt:lpstr>Презентация PowerPoint</vt:lpstr>
      <vt:lpstr>Презентация PowerPoint</vt:lpstr>
      <vt:lpstr>Рефлексия деятельности</vt:lpstr>
      <vt:lpstr>Домашнее задание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Добрый день!</dc:title>
  <dc:creator>admin</dc:creator>
  <cp:lastModifiedBy>admin</cp:lastModifiedBy>
  <cp:revision>28</cp:revision>
  <dcterms:created xsi:type="dcterms:W3CDTF">2016-02-13T18:09:59Z</dcterms:created>
  <dcterms:modified xsi:type="dcterms:W3CDTF">2016-02-16T17:56:20Z</dcterms:modified>
</cp:coreProperties>
</file>