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146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DB6BB0-3C56-469A-8BDB-06C92F5B0665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22.12.16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9F9EC8-0B29-4FEA-94AA-90B62E048736}" type="slidenum">
              <a:rPr lang="ru-RU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685800" y="764640"/>
            <a:ext cx="7772040" cy="3168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7030A0"/>
                </a:solidFill>
                <a:latin typeface="Calibri"/>
              </a:rPr>
              <a:t>ЛИТЕРАТУРНОЕ ЧТЕНИЕ
2 класс
 Б.ЖИТКОВ «Храбрый утёнок»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1371600" y="4077000"/>
            <a:ext cx="7088400" cy="18720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800" b="1">
                <a:solidFill>
                  <a:srgbClr val="7030A0"/>
                </a:solidFill>
                <a:latin typeface="Calibri"/>
              </a:rPr>
              <a:t>Подготовила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800" b="1">
                <a:solidFill>
                  <a:srgbClr val="7030A0"/>
                </a:solidFill>
                <a:latin typeface="Calibri"/>
              </a:rPr>
              <a:t>учитель начальных классов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800" b="1">
                <a:solidFill>
                  <a:srgbClr val="7030A0"/>
                </a:solidFill>
                <a:latin typeface="Calibri"/>
              </a:rPr>
              <a:t>Асанова Эльзара Нусредовна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7030A0"/>
                </a:solidFill>
                <a:latin typeface="Calibri"/>
              </a:rPr>
              <a:t>05.12.2016г.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21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78920" y="116640"/>
            <a:ext cx="1715040" cy="1714320"/>
          </a:xfrm>
          <a:prstGeom prst="rect">
            <a:avLst/>
          </a:prstGeom>
          <a:ln>
            <a:noFill/>
          </a:ln>
        </p:spPr>
      </p:pic>
      <p:pic>
        <p:nvPicPr>
          <p:cNvPr id="122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060000" y="4247280"/>
            <a:ext cx="2613600" cy="2613600"/>
          </a:xfrm>
          <a:prstGeom prst="rect">
            <a:avLst/>
          </a:prstGeom>
          <a:ln>
            <a:noFill/>
          </a:ln>
        </p:spPr>
      </p:pic>
      <p:pic>
        <p:nvPicPr>
          <p:cNvPr id="123" name="Picture 4"/>
          <p:cNvPicPr/>
          <p:nvPr/>
        </p:nvPicPr>
        <p:blipFill>
          <a:blip r:embed="rId5"/>
          <a:stretch>
            <a:fillRect/>
          </a:stretch>
        </p:blipFill>
        <p:spPr>
          <a:xfrm rot="20721000">
            <a:off x="9516960" y="4067280"/>
            <a:ext cx="2103480" cy="1794960"/>
          </a:xfrm>
          <a:prstGeom prst="rect">
            <a:avLst/>
          </a:prstGeom>
          <a:ln>
            <a:noFill/>
          </a:ln>
        </p:spPr>
      </p:pic>
      <p:pic>
        <p:nvPicPr>
          <p:cNvPr id="124" name="Picture 11"/>
          <p:cNvPicPr/>
          <p:nvPr/>
        </p:nvPicPr>
        <p:blipFill>
          <a:blip r:embed="rId6"/>
          <a:stretch>
            <a:fillRect/>
          </a:stretch>
        </p:blipFill>
        <p:spPr>
          <a:xfrm rot="11194800">
            <a:off x="-1921680" y="3160440"/>
            <a:ext cx="1987200" cy="16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756720" y="620640"/>
            <a:ext cx="7630200" cy="935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
- В чём проявилась храбрость утёнка?
 </a:t>
            </a:r>
            <a:r>
              <a:rPr lang="ru-RU" sz="4000" b="1">
                <a:solidFill>
                  <a:srgbClr val="002060"/>
                </a:solidFill>
                <a:latin typeface="Calibri"/>
              </a:rPr>
              <a:t>
</a:t>
            </a:r>
            <a:r>
              <a:rPr lang="ru-RU" sz="4000" b="1" i="1">
                <a:solidFill>
                  <a:srgbClr val="00206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1187640" y="3429000"/>
            <a:ext cx="6696360" cy="2520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002060"/>
                </a:solidFill>
                <a:latin typeface="Calibri"/>
                <a:ea typeface="Calibri"/>
              </a:rPr>
              <a:t>отважный,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002060"/>
                </a:solidFill>
                <a:latin typeface="Calibri"/>
                <a:ea typeface="Calibri"/>
              </a:rPr>
              <a:t>          смелый,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002060"/>
                </a:solidFill>
                <a:latin typeface="Calibri"/>
                <a:ea typeface="Calibri"/>
              </a:rPr>
              <a:t>                    мужественный,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002060"/>
                </a:solidFill>
                <a:latin typeface="Calibri"/>
                <a:ea typeface="Calibri"/>
              </a:rPr>
              <a:t>                             доблестный.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1115640" y="3167280"/>
            <a:ext cx="2016000" cy="9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i="1">
                <a:solidFill>
                  <a:srgbClr val="002060"/>
                </a:solidFill>
                <a:latin typeface="Calibri"/>
              </a:rPr>
              <a:t>Синонимы:</a:t>
            </a:r>
            <a:endParaRPr/>
          </a:p>
        </p:txBody>
      </p:sp>
      <p:sp>
        <p:nvSpPr>
          <p:cNvPr id="130" name="CustomShape 4"/>
          <p:cNvSpPr/>
          <p:nvPr/>
        </p:nvSpPr>
        <p:spPr>
          <a:xfrm>
            <a:off x="899640" y="1484640"/>
            <a:ext cx="7488360" cy="179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Храбрость - мужество и решительность в поступках, отсутствие страха.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28">
                                            <p:txEl>
                                              <p:pRg st="1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28">
                                            <p:txEl>
                                              <p:pRg st="1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28">
                                            <p:txEl>
                                              <p:pRg st="1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28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28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28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1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28">
                                            <p:txEl>
                                              <p:pRg st="31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28">
                                            <p:txEl>
                                              <p:pRg st="31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28">
                                            <p:txEl>
                                              <p:pRg st="31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2000"/>
                                        <p:tgtEl>
                                          <p:spTgt spid="128">
                                            <p:txEl>
                                              <p:pRg st="6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128">
                                            <p:txEl>
                                              <p:p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128">
                                            <p:txEl>
                                              <p:pRg st="6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685800" y="764640"/>
            <a:ext cx="7774200" cy="34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2060"/>
                </a:solidFill>
                <a:latin typeface="Calibri"/>
              </a:rPr>
              <a:t>Уточка вразвалочку к озеру пришла
За собой утяток утка привела,
Кря – Кря – Кря сказала,
Вы за мной плывите
Кря – Кря – Кря и лапками
Под водой гребите</a:t>
            </a:r>
            <a:r>
              <a:rPr lang="ru-RU" sz="4000" b="1">
                <a:solidFill>
                  <a:srgbClr val="00206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611640" y="4221000"/>
            <a:ext cx="7920360" cy="208800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13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6200" y="4077000"/>
            <a:ext cx="3781440" cy="2088000"/>
          </a:xfrm>
          <a:prstGeom prst="rect">
            <a:avLst/>
          </a:prstGeom>
          <a:ln>
            <a:noFill/>
          </a:ln>
        </p:spPr>
      </p:pic>
      <p:pic>
        <p:nvPicPr>
          <p:cNvPr id="13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00" y="4077000"/>
            <a:ext cx="3528000" cy="20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683640" y="764640"/>
            <a:ext cx="6046200" cy="180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2060"/>
                </a:solidFill>
                <a:latin typeface="Calibri"/>
              </a:rPr>
              <a:t>ЗНАЕТЕ   ЛИ   ВЫ?
</a:t>
            </a:r>
            <a:r>
              <a:rPr lang="ru-RU" sz="3600" b="1" i="1">
                <a:solidFill>
                  <a:srgbClr val="17375E"/>
                </a:solidFill>
                <a:latin typeface="Calibri"/>
              </a:rPr>
              <a:t> ПЛАН – это самое краткое изложение текста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707760" y="5085360"/>
            <a:ext cx="4632120" cy="5756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6.Угощение для спасителя.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683640" y="2908800"/>
            <a:ext cx="45360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1.Кормление утят.</a:t>
            </a:r>
            <a:endParaRPr/>
          </a:p>
        </p:txBody>
      </p:sp>
      <p:sp>
        <p:nvSpPr>
          <p:cNvPr id="140" name="CustomShape 4"/>
          <p:cNvSpPr/>
          <p:nvPr/>
        </p:nvSpPr>
        <p:spPr>
          <a:xfrm>
            <a:off x="2283480" y="2462760"/>
            <a:ext cx="184068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План:</a:t>
            </a:r>
            <a:endParaRPr/>
          </a:p>
        </p:txBody>
      </p:sp>
      <p:sp>
        <p:nvSpPr>
          <p:cNvPr id="141" name="CustomShape 5"/>
          <p:cNvSpPr/>
          <p:nvPr/>
        </p:nvSpPr>
        <p:spPr>
          <a:xfrm>
            <a:off x="683640" y="3347280"/>
            <a:ext cx="208800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2.Страх.</a:t>
            </a:r>
            <a:endParaRPr/>
          </a:p>
        </p:txBody>
      </p:sp>
      <p:sp>
        <p:nvSpPr>
          <p:cNvPr id="142" name="CustomShape 6"/>
          <p:cNvSpPr/>
          <p:nvPr/>
        </p:nvSpPr>
        <p:spPr>
          <a:xfrm>
            <a:off x="683640" y="3789000"/>
            <a:ext cx="3744000" cy="9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3.Нетронутая еда.</a:t>
            </a:r>
            <a:endParaRPr/>
          </a:p>
        </p:txBody>
      </p:sp>
      <p:sp>
        <p:nvSpPr>
          <p:cNvPr id="143" name="CustomShape 7"/>
          <p:cNvSpPr/>
          <p:nvPr/>
        </p:nvSpPr>
        <p:spPr>
          <a:xfrm>
            <a:off x="683640" y="4221000"/>
            <a:ext cx="5904360" cy="9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4.Смелое обещание утёнка.</a:t>
            </a:r>
            <a:endParaRPr/>
          </a:p>
        </p:txBody>
      </p:sp>
      <p:sp>
        <p:nvSpPr>
          <p:cNvPr id="144" name="CustomShape 8"/>
          <p:cNvSpPr/>
          <p:nvPr/>
        </p:nvSpPr>
        <p:spPr>
          <a:xfrm>
            <a:off x="683640" y="4679640"/>
            <a:ext cx="2160000" cy="94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5.Сражение.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3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38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685800" y="764640"/>
            <a:ext cx="6046200" cy="122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2060"/>
                </a:solidFill>
                <a:latin typeface="Calibri"/>
              </a:rPr>
              <a:t>СОСТАВЛЕНИЕ КАРТИННОГО 
ПЛАНА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323640" y="2421000"/>
            <a:ext cx="8496720" cy="3888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AutoNum type="arabicParenR"/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С чего начинается рассказ?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2) Почему утята не ели?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3) Как вели себя утята?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4) Кто пришел в гости к утятам?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      Что он им пообещал?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5) Сдержал ли свое обещание утенок Алеша?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6) Чем заканчивается рассказ?</a:t>
            </a:r>
            <a:endParaRPr/>
          </a:p>
        </p:txBody>
      </p:sp>
      <p:pic>
        <p:nvPicPr>
          <p:cNvPr id="148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360" y="1340640"/>
            <a:ext cx="2592000" cy="2232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251640" y="764640"/>
            <a:ext cx="4248000" cy="122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>
                <a:solidFill>
                  <a:srgbClr val="002060"/>
                </a:solidFill>
                <a:latin typeface="Calibri"/>
              </a:rPr>
              <a:t>ВОПРОСЫ 
от утёнка Алёши
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140000" y="908640"/>
            <a:ext cx="4680000" cy="54003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-  С каким произведением познакомились?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Кто автор?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Кто главный герой рассказа?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Кем оказался утёнок Алеша-хвастуном или храбрецом?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- Чему вы научились на уроке?</a:t>
            </a:r>
            <a:endParaRPr/>
          </a:p>
        </p:txBody>
      </p:sp>
      <p:pic>
        <p:nvPicPr>
          <p:cNvPr id="152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2133000"/>
            <a:ext cx="3456000" cy="4248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20088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4140000" y="908640"/>
            <a:ext cx="4680000" cy="54003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-</a:t>
            </a:r>
            <a:endParaRPr/>
          </a:p>
        </p:txBody>
      </p:sp>
      <p:pic>
        <p:nvPicPr>
          <p:cNvPr id="15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64636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56" name="TextShape 2"/>
          <p:cNvSpPr txBox="1"/>
          <p:nvPr/>
        </p:nvSpPr>
        <p:spPr>
          <a:xfrm>
            <a:off x="685800" y="764640"/>
            <a:ext cx="7772040" cy="4968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i="1" u="sng">
                <a:solidFill>
                  <a:srgbClr val="002060"/>
                </a:solidFill>
                <a:latin typeface="Times New Roman"/>
              </a:rPr>
              <a:t>Домашнее задание</a:t>
            </a:r>
            <a:r>
              <a:rPr lang="ru-RU" sz="4000" b="1" i="1">
                <a:solidFill>
                  <a:srgbClr val="002060"/>
                </a:solidFill>
                <a:latin typeface="Times New Roman"/>
              </a:rPr>
              <a:t>
</a:t>
            </a:r>
            <a:r>
              <a:rPr lang="ru-RU" sz="2800" b="1">
                <a:solidFill>
                  <a:srgbClr val="002060"/>
                </a:solidFill>
                <a:latin typeface="Times New Roman"/>
              </a:rPr>
              <a:t>-Прочитать рассказ.
 -По сюжетным картинкам  подготовить устный пересказ.
 -Подобрать пословицы о  храбрости,
 записать в книжечку.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20088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4140000" y="908640"/>
            <a:ext cx="4680000" cy="54003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800" b="1" i="1">
                <a:solidFill>
                  <a:srgbClr val="17375E"/>
                </a:solidFill>
                <a:latin typeface="Calibri"/>
              </a:rPr>
              <a:t>-</a:t>
            </a:r>
            <a:endParaRPr/>
          </a:p>
        </p:txBody>
      </p:sp>
      <p:pic>
        <p:nvPicPr>
          <p:cNvPr id="15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646360"/>
            <a:ext cx="8229240" cy="1145880"/>
          </a:xfrm>
          <a:prstGeom prst="rect">
            <a:avLst/>
          </a:prstGeom>
          <a:ln>
            <a:noFill/>
          </a:ln>
        </p:spPr>
      </p:pic>
      <p:sp>
        <p:nvSpPr>
          <p:cNvPr id="160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6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353880"/>
            <a:ext cx="8043480" cy="603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251640" y="476640"/>
            <a:ext cx="7920360" cy="1728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i="1">
                <a:solidFill>
                  <a:srgbClr val="002060"/>
                </a:solidFill>
                <a:latin typeface="Calibri"/>
              </a:rPr>
              <a:t>
С П А С И Б О !
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1259640" y="2637000"/>
            <a:ext cx="6552360" cy="367200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165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1700640"/>
            <a:ext cx="7056360" cy="468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82" name="TextShape 1"/>
          <p:cNvSpPr txBox="1"/>
          <p:nvPr/>
        </p:nvSpPr>
        <p:spPr>
          <a:xfrm>
            <a:off x="685800" y="764640"/>
            <a:ext cx="7772040" cy="309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002060"/>
                </a:solidFill>
                <a:latin typeface="Calibri"/>
              </a:rPr>
              <a:t>Прозвенел звонок веселый,</a:t>
            </a:r>
            <a:r>
              <a:rPr lang="ru-RU" sz="3600" b="1">
                <a:solidFill>
                  <a:srgbClr val="002060"/>
                </a:solidFill>
                <a:latin typeface="Calibri"/>
              </a:rPr>
              <a:t>
</a:t>
            </a:r>
            <a:r>
              <a:rPr lang="ru-RU" sz="3600" b="1" i="1">
                <a:solidFill>
                  <a:srgbClr val="002060"/>
                </a:solidFill>
                <a:latin typeface="Calibri"/>
              </a:rPr>
              <a:t>Мы начать урок готовы,</a:t>
            </a:r>
            <a:r>
              <a:rPr lang="ru-RU" sz="3600" b="1">
                <a:solidFill>
                  <a:srgbClr val="002060"/>
                </a:solidFill>
                <a:latin typeface="Calibri"/>
              </a:rPr>
              <a:t>
</a:t>
            </a:r>
            <a:r>
              <a:rPr lang="ru-RU" sz="3600" b="1" i="1">
                <a:solidFill>
                  <a:srgbClr val="002060"/>
                </a:solidFill>
                <a:latin typeface="Calibri"/>
              </a:rPr>
              <a:t>Будем слушать и читать </a:t>
            </a:r>
            <a:r>
              <a:rPr lang="ru-RU" sz="3600" b="1">
                <a:solidFill>
                  <a:srgbClr val="002060"/>
                </a:solidFill>
                <a:latin typeface="Calibri"/>
              </a:rPr>
              <a:t>
</a:t>
            </a:r>
            <a:r>
              <a:rPr lang="ru-RU" sz="3600" b="1" i="1">
                <a:solidFill>
                  <a:srgbClr val="002060"/>
                </a:solidFill>
                <a:latin typeface="Calibri"/>
              </a:rPr>
              <a:t>И друг другу помогать!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 rot="10800000">
            <a:off x="6274080" y="3861000"/>
            <a:ext cx="1931040" cy="250884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8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360" y="3810600"/>
            <a:ext cx="1904760" cy="258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685800" y="764640"/>
            <a:ext cx="7772040" cy="122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i="1">
                <a:solidFill>
                  <a:srgbClr val="C00000"/>
                </a:solidFill>
                <a:latin typeface="Calibri"/>
              </a:rPr>
              <a:t>РЕЧЕВАЯ РАЗМИНКА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1115640" y="2061000"/>
            <a:ext cx="6912360" cy="3240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17375E"/>
                </a:solidFill>
                <a:latin typeface="Calibri"/>
              </a:rPr>
              <a:t>У пруда утёнок-крошка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17375E"/>
                </a:solidFill>
                <a:latin typeface="Calibri"/>
              </a:rPr>
              <a:t>В страхе кличет утку-мать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17375E"/>
                </a:solidFill>
                <a:latin typeface="Calibri"/>
              </a:rPr>
              <a:t>- Ой, боюсь! Укусит мошка, Помоги мне убежать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2778480" y="764640"/>
            <a:ext cx="3816000" cy="1872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АПБОРИСЮЛ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2633400" y="2186280"/>
            <a:ext cx="4176000" cy="2304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                    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          КЛЖИТКОВДУ</a:t>
            </a:r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1691640" y="1700640"/>
            <a:ext cx="575640" cy="50364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CustomShape 4"/>
          <p:cNvSpPr/>
          <p:nvPr/>
        </p:nvSpPr>
        <p:spPr>
          <a:xfrm>
            <a:off x="2772000" y="740160"/>
            <a:ext cx="3816000" cy="187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АП</a:t>
            </a:r>
            <a:r>
              <a:rPr lang="ru-RU" sz="4800" b="1">
                <a:solidFill>
                  <a:srgbClr val="FF0000"/>
                </a:solidFill>
                <a:latin typeface="Calibri"/>
              </a:rPr>
              <a:t>БОРИС</a:t>
            </a:r>
            <a:r>
              <a:rPr lang="ru-RU" sz="4800" b="1">
                <a:solidFill>
                  <a:srgbClr val="002060"/>
                </a:solidFill>
                <a:latin typeface="Calibri"/>
              </a:rPr>
              <a:t>ЮЛ</a:t>
            </a:r>
            <a:endParaRPr/>
          </a:p>
        </p:txBody>
      </p:sp>
      <p:sp>
        <p:nvSpPr>
          <p:cNvPr id="93" name="CustomShape 5"/>
          <p:cNvSpPr/>
          <p:nvPr/>
        </p:nvSpPr>
        <p:spPr>
          <a:xfrm>
            <a:off x="2608200" y="2186280"/>
            <a:ext cx="4176000" cy="230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                    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          КЛ</a:t>
            </a:r>
            <a:r>
              <a:rPr lang="ru-RU" sz="4800" b="1">
                <a:solidFill>
                  <a:srgbClr val="FF0000"/>
                </a:solidFill>
                <a:latin typeface="Calibri"/>
              </a:rPr>
              <a:t>ЖИТКОВ</a:t>
            </a:r>
            <a:r>
              <a:rPr lang="ru-RU" sz="4800" b="1">
                <a:solidFill>
                  <a:srgbClr val="002060"/>
                </a:solidFill>
                <a:latin typeface="Calibri"/>
              </a:rPr>
              <a:t>ДУ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3000"/>
                                        <p:tgtEl>
                                          <p:spTgt spid="93">
                                            <p:txEl>
                                              <p:pRg st="41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93">
                                            <p:txEl>
                                              <p:p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boolVal val="0"/>
                                          </p:val>
                                        </p:tav>
                                        <p:tav tm="100000">
                                          <p:val>
                                            <p:bool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93">
                                            <p:txEl>
                                              <p:p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685800" y="764640"/>
            <a:ext cx="3741840" cy="4032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716000" y="620640"/>
            <a:ext cx="3816000" cy="56883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17375E"/>
                </a:solidFill>
                <a:latin typeface="Calibri"/>
              </a:rPr>
              <a:t>Борис Степанович Житков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17375E"/>
                </a:solidFill>
                <a:latin typeface="Calibri"/>
              </a:rPr>
              <a:t>(1882 – 1938)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17375E"/>
                </a:solidFill>
                <a:latin typeface="Calibri"/>
              </a:rPr>
              <a:t>Писатель.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17375E"/>
                </a:solidFill>
                <a:latin typeface="Calibri"/>
              </a:rPr>
              <a:t>Родился недалеко от Новгорода, в семье преподавателя математики и пианистки.</a:t>
            </a:r>
            <a:endParaRPr/>
          </a:p>
        </p:txBody>
      </p:sp>
      <p:pic>
        <p:nvPicPr>
          <p:cNvPr id="97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40" y="764640"/>
            <a:ext cx="4032000" cy="4968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685800" y="764640"/>
            <a:ext cx="7772040" cy="1223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2060"/>
                </a:solidFill>
                <a:latin typeface="Calibri"/>
              </a:rPr>
              <a:t>Первый рассказ был опубликован в 1924 году в журнале «Воробей»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1115640" y="2061000"/>
            <a:ext cx="6912360" cy="3240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8B8B8B"/>
                </a:solidFill>
                <a:latin typeface="Calibri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8B8B8B"/>
                </a:solidFill>
                <a:latin typeface="Calibri"/>
              </a:rPr>
              <a:t>                                  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8B8B8B"/>
                </a:solidFill>
                <a:latin typeface="Calibri"/>
              </a:rPr>
              <a:t> 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8B8B8B"/>
                </a:solidFill>
                <a:latin typeface="Calibri"/>
              </a:rPr>
              <a:t>                          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01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99640" y="2133000"/>
            <a:ext cx="1656000" cy="1728000"/>
          </a:xfrm>
          <a:prstGeom prst="rect">
            <a:avLst/>
          </a:prstGeom>
          <a:ln w="9360">
            <a:noFill/>
          </a:ln>
        </p:spPr>
      </p:pic>
      <p:pic>
        <p:nvPicPr>
          <p:cNvPr id="10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060000" y="2133000"/>
            <a:ext cx="1439640" cy="1872000"/>
          </a:xfrm>
          <a:prstGeom prst="rect">
            <a:avLst/>
          </a:prstGeom>
          <a:ln w="9360">
            <a:noFill/>
          </a:ln>
        </p:spPr>
      </p:pic>
      <p:pic>
        <p:nvPicPr>
          <p:cNvPr id="10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5004000" y="2205000"/>
            <a:ext cx="1555560" cy="1788480"/>
          </a:xfrm>
          <a:prstGeom prst="rect">
            <a:avLst/>
          </a:prstGeom>
          <a:ln w="9360">
            <a:noFill/>
          </a:ln>
        </p:spPr>
      </p:pic>
      <p:pic>
        <p:nvPicPr>
          <p:cNvPr id="104" name="Рисунок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020360" y="2205000"/>
            <a:ext cx="1365120" cy="1788480"/>
          </a:xfrm>
          <a:prstGeom prst="rect">
            <a:avLst/>
          </a:prstGeom>
          <a:ln w="9360">
            <a:noFill/>
          </a:ln>
        </p:spPr>
      </p:pic>
      <p:pic>
        <p:nvPicPr>
          <p:cNvPr id="105" name="Рисунок 15"/>
          <p:cNvPicPr/>
          <p:nvPr/>
        </p:nvPicPr>
        <p:blipFill>
          <a:blip r:embed="rId7"/>
          <a:stretch>
            <a:fillRect/>
          </a:stretch>
        </p:blipFill>
        <p:spPr>
          <a:xfrm>
            <a:off x="899640" y="4221000"/>
            <a:ext cx="1295640" cy="1944000"/>
          </a:xfrm>
          <a:prstGeom prst="rect">
            <a:avLst/>
          </a:prstGeom>
          <a:ln w="9360">
            <a:noFill/>
          </a:ln>
        </p:spPr>
      </p:pic>
      <p:pic>
        <p:nvPicPr>
          <p:cNvPr id="106" name="Рисунок 16"/>
          <p:cNvPicPr/>
          <p:nvPr/>
        </p:nvPicPr>
        <p:blipFill>
          <a:blip r:embed="rId8"/>
          <a:stretch>
            <a:fillRect/>
          </a:stretch>
        </p:blipFill>
        <p:spPr>
          <a:xfrm>
            <a:off x="2483640" y="4221000"/>
            <a:ext cx="1367640" cy="1872000"/>
          </a:xfrm>
          <a:prstGeom prst="rect">
            <a:avLst/>
          </a:prstGeom>
          <a:ln w="9360">
            <a:noFill/>
          </a:ln>
        </p:spPr>
      </p:pic>
      <p:pic>
        <p:nvPicPr>
          <p:cNvPr id="107" name="Рисунок 17"/>
          <p:cNvPicPr/>
          <p:nvPr/>
        </p:nvPicPr>
        <p:blipFill>
          <a:blip r:embed="rId9"/>
          <a:stretch>
            <a:fillRect/>
          </a:stretch>
        </p:blipFill>
        <p:spPr>
          <a:xfrm>
            <a:off x="4212000" y="4221000"/>
            <a:ext cx="1367640" cy="1944000"/>
          </a:xfrm>
          <a:prstGeom prst="rect">
            <a:avLst/>
          </a:prstGeom>
          <a:ln w="9360">
            <a:noFill/>
          </a:ln>
        </p:spPr>
      </p:pic>
      <p:pic>
        <p:nvPicPr>
          <p:cNvPr id="108" name="Рисунок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084000" y="4221000"/>
            <a:ext cx="1367640" cy="201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685800" y="764640"/>
            <a:ext cx="3813840" cy="2232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2411640" y="3213000"/>
            <a:ext cx="6120360" cy="3096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Удивительный ребёнок!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Только вышел из пелёнок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Может плавать и нырять,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Как его родная мать. 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pic>
        <p:nvPicPr>
          <p:cNvPr id="112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640" y="692640"/>
            <a:ext cx="3960000" cy="2376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4860000" y="1268640"/>
            <a:ext cx="3672000" cy="39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002060"/>
                </a:solidFill>
                <a:latin typeface="Calibri"/>
              </a:rPr>
              <a:t>Б.ЖИТКОВ
«Храбрый утенок»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187640" y="2205000"/>
            <a:ext cx="3528000" cy="374400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pic>
        <p:nvPicPr>
          <p:cNvPr id="116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640" y="1124640"/>
            <a:ext cx="4104000" cy="4916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8784720" cy="648036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685800" y="764640"/>
            <a:ext cx="7630200" cy="143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>
                <a:solidFill>
                  <a:srgbClr val="002060"/>
                </a:solidFill>
                <a:latin typeface="Calibri"/>
              </a:rPr>
              <a:t>Прочитайте сначала по слогам, затем целыми словами: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611640" y="2205000"/>
            <a:ext cx="7920360" cy="41040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руб-ле-ных                      - рубленых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стре-ко-та-ли               - стрекотали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рас-ска-за-ли                  - рассказали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ис-пу-га-ешь-ся             - испугаешься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за-жуж-жа-ла               - зажужжала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b="1" i="1">
                <a:solidFill>
                  <a:srgbClr val="17375E"/>
                </a:solidFill>
                <a:latin typeface="Calibri"/>
              </a:rPr>
              <a:t>по-ло-ман-ным             - поломанным     </a:t>
            </a:r>
            <a:r>
              <a:rPr lang="ru-RU" sz="2800" b="1" i="1">
                <a:solidFill>
                  <a:srgbClr val="17375E"/>
                </a:solidFill>
                <a:latin typeface="Calibri"/>
              </a:rPr>
              <a:t>         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Suchilkins</dc:creator>
  <cp:lastModifiedBy>Пользователь Windows</cp:lastModifiedBy>
  <cp:revision>1</cp:revision>
  <dcterms:modified xsi:type="dcterms:W3CDTF">2016-12-23T13:00:59Z</dcterms:modified>
</cp:coreProperties>
</file>