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5" r:id="rId1"/>
  </p:sldMasterIdLst>
  <p:sldIdLst>
    <p:sldId id="257" r:id="rId2"/>
    <p:sldId id="263" r:id="rId3"/>
    <p:sldId id="261" r:id="rId4"/>
    <p:sldId id="259" r:id="rId5"/>
    <p:sldId id="265" r:id="rId6"/>
    <p:sldId id="268" r:id="rId7"/>
    <p:sldId id="269" r:id="rId8"/>
    <p:sldId id="258" r:id="rId9"/>
    <p:sldId id="271" r:id="rId10"/>
    <p:sldId id="264" r:id="rId11"/>
    <p:sldId id="272" r:id="rId12"/>
    <p:sldId id="273" r:id="rId13"/>
    <p:sldId id="274" r:id="rId14"/>
    <p:sldId id="275" r:id="rId15"/>
    <p:sldId id="276" r:id="rId16"/>
    <p:sldId id="277" r:id="rId17"/>
    <p:sldId id="280" r:id="rId18"/>
    <p:sldId id="279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оксана гордаш" initials="ог" lastIdx="1" clrIdx="0">
    <p:extLst>
      <p:ext uri="{19B8F6BF-5375-455C-9EA6-DF929625EA0E}">
        <p15:presenceInfo xmlns:p15="http://schemas.microsoft.com/office/powerpoint/2012/main" xmlns="" userId="63e934a765caa9a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6" autoAdjust="0"/>
    <p:restoredTop sz="94692" autoAdjust="0"/>
  </p:normalViewPr>
  <p:slideViewPr>
    <p:cSldViewPr snapToGrid="0">
      <p:cViewPr>
        <p:scale>
          <a:sx n="94" d="100"/>
          <a:sy n="94" d="100"/>
        </p:scale>
        <p:origin x="-1290" y="-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4-17T17:49:32.844" idx="1">
    <p:pos x="10" y="10"/>
    <p:text/>
    <p:extLst>
      <p:ext uri="{C676402C-5697-4E1C-873F-D02D1690AC5C}">
        <p15:threadingInfo xmlns:p15="http://schemas.microsoft.com/office/powerpoint/2012/main" xmlns="" timeZoneBias="-18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1" y="2226504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1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1" y="1828801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3B415C61-EE7D-4046-82F0-8A265C90AFA5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9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7" y="295732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23CDFF12-C403-4A7F-AF14-56163CE804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5208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15C61-EE7D-4046-82F0-8A265C90AFA5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7" y="295732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23CDFF12-C403-4A7F-AF14-56163CE804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7150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488025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15C61-EE7D-4046-82F0-8A265C90AFA5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7" y="295732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23CDFF12-C403-4A7F-AF14-56163CE804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86369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1" y="651692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9" y="2900293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1" y="927101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9" y="3809280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5000818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15C61-EE7D-4046-82F0-8A265C90AFA5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7" y="295732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23CDFF12-C403-4A7F-AF14-56163CE804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02867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10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15C61-EE7D-4046-82F0-8A265C90AFA5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7" y="295732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23CDFF12-C403-4A7F-AF14-56163CE804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36660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5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2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3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6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15C61-EE7D-4046-82F0-8A265C90AFA5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7" y="295732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23CDFF12-C403-4A7F-AF14-56163CE804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827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6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60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6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6" y="4848210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3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2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3" y="4837560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15C61-EE7D-4046-82F0-8A265C90AFA5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7" y="295732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23CDFF12-C403-4A7F-AF14-56163CE804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082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2" y="6387912"/>
            <a:ext cx="990599" cy="228659"/>
          </a:xfrm>
        </p:spPr>
        <p:txBody>
          <a:bodyPr/>
          <a:lstStyle/>
          <a:p>
            <a:fld id="{3B415C61-EE7D-4046-82F0-8A265C90AFA5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4" y="6387910"/>
            <a:ext cx="3859795" cy="2286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7" y="295732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23CDFF12-C403-4A7F-AF14-56163CE804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54724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8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10" y="1765598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15C61-EE7D-4046-82F0-8A265C90AFA5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7" y="6365498"/>
            <a:ext cx="3859795" cy="228660"/>
          </a:xfrm>
        </p:spPr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7" y="295732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23CDFF12-C403-4A7F-AF14-56163CE804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105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1" y="927100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15C61-EE7D-4046-82F0-8A265C90AFA5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7" y="295732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23CDFF12-C403-4A7F-AF14-56163CE804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2085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2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15C61-EE7D-4046-82F0-8A265C90AFA5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7" y="295732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23CDFF12-C403-4A7F-AF14-56163CE804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6611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2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15C61-EE7D-4046-82F0-8A265C90AFA5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7" y="295732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23CDFF12-C403-4A7F-AF14-56163CE804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6307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9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2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2" y="2489202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7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15C61-EE7D-4046-82F0-8A265C90AFA5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7" y="295732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23CDFF12-C403-4A7F-AF14-56163CE804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0014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15C61-EE7D-4046-82F0-8A265C90AFA5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7" y="295732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23CDFF12-C403-4A7F-AF14-56163CE804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7899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15C61-EE7D-4046-82F0-8A265C90AFA5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7" y="295732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23CDFF12-C403-4A7F-AF14-56163CE804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559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2" y="3086847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15C61-EE7D-4046-82F0-8A265C90AFA5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7" y="295732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23CDFF12-C403-4A7F-AF14-56163CE804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2108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15C61-EE7D-4046-82F0-8A265C90AFA5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7" y="295732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23CDFF12-C403-4A7F-AF14-56163CE804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8009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101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4" y="6365500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3B415C61-EE7D-4046-82F0-8A265C90AFA5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4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7" y="295732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23CDFF12-C403-4A7F-AF14-56163CE804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1633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  <p:sldLayoutId id="2147483807" r:id="rId12"/>
    <p:sldLayoutId id="2147483808" r:id="rId13"/>
    <p:sldLayoutId id="2147483809" r:id="rId14"/>
    <p:sldLayoutId id="2147483810" r:id="rId15"/>
    <p:sldLayoutId id="2147483811" r:id="rId16"/>
    <p:sldLayoutId id="214748381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6440" y="927101"/>
            <a:ext cx="7555184" cy="709865"/>
          </a:xfrm>
        </p:spPr>
        <p:txBody>
          <a:bodyPr/>
          <a:lstStyle/>
          <a:p>
            <a:pPr algn="ctr"/>
            <a:r>
              <a:rPr lang="ru-RU" b="1" i="1" dirty="0">
                <a:solidFill>
                  <a:schemeClr val="bg1"/>
                </a:solidFill>
              </a:rPr>
              <a:t>ЗАДАЧКА ДЛЯ РОДИТЕЛЕЙ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04" y="2216893"/>
            <a:ext cx="8243715" cy="42250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23935" y="5049795"/>
            <a:ext cx="35923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Презентацию </a:t>
            </a:r>
            <a:r>
              <a:rPr lang="ru-RU" sz="1400" b="1" dirty="0" smtClean="0">
                <a:solidFill>
                  <a:schemeClr val="bg1"/>
                </a:solidFill>
              </a:rPr>
              <a:t>подготовила</a:t>
            </a:r>
            <a:endParaRPr lang="ru-RU" sz="1400" b="1" dirty="0" smtClean="0">
              <a:solidFill>
                <a:schemeClr val="bg1"/>
              </a:solidFill>
            </a:endParaRPr>
          </a:p>
          <a:p>
            <a:r>
              <a:rPr lang="ru-RU" sz="1400" b="1" dirty="0" smtClean="0">
                <a:solidFill>
                  <a:schemeClr val="bg1"/>
                </a:solidFill>
              </a:rPr>
              <a:t>Педагог-психолог </a:t>
            </a:r>
            <a:endParaRPr lang="ru-RU" sz="1400" b="1" dirty="0" smtClean="0">
              <a:solidFill>
                <a:schemeClr val="bg1"/>
              </a:solidFill>
            </a:endParaRPr>
          </a:p>
          <a:p>
            <a:r>
              <a:rPr lang="ru-RU" sz="1400" b="1" dirty="0" smtClean="0">
                <a:solidFill>
                  <a:schemeClr val="bg1"/>
                </a:solidFill>
              </a:rPr>
              <a:t>Кузнецова  А.П.</a:t>
            </a:r>
            <a:r>
              <a:rPr lang="ru-RU" sz="1400" b="1" dirty="0" smtClean="0">
                <a:solidFill>
                  <a:schemeClr val="bg1"/>
                </a:solidFill>
              </a:rPr>
              <a:t>                                                     </a:t>
            </a:r>
            <a:endParaRPr lang="ru-RU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56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" y="0"/>
            <a:ext cx="8961120" cy="6720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26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ГРУБОСТЬ </a:t>
            </a:r>
            <a:br>
              <a:rPr lang="ru-RU" b="1" dirty="0" smtClean="0"/>
            </a:br>
            <a:r>
              <a:rPr lang="ru-RU" b="1" dirty="0" smtClean="0"/>
              <a:t>(НЕНОРМАТИВНАЯ ЛЕКСИКА)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idx="1"/>
          </p:nvPr>
        </p:nvSpPr>
        <p:spPr>
          <a:xfrm>
            <a:off x="864382" y="2489200"/>
            <a:ext cx="7941290" cy="353060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РЕКОМЕНДАЦИИ</a:t>
            </a: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Не позволять ребенку себя оскорблять, но не кричать и не грубить в ответ</a:t>
            </a: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Подумать, а не берет ли ребенок пример с Вас?</a:t>
            </a: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 Противодействовать сквернословию следует сразу же, как только оно было замечено.</a:t>
            </a: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В некоторых случаях работает частичное позволение.</a:t>
            </a: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Разработать систему штрафов</a:t>
            </a:r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72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5970" y="927100"/>
            <a:ext cx="7637949" cy="709865"/>
          </a:xfrm>
        </p:spPr>
        <p:txBody>
          <a:bodyPr/>
          <a:lstStyle/>
          <a:p>
            <a:pPr algn="ctr"/>
            <a:r>
              <a:rPr lang="ru-RU" b="1" dirty="0" smtClean="0"/>
              <a:t>ЗАВИСИМОЕ </a:t>
            </a:r>
            <a:br>
              <a:rPr lang="ru-RU" b="1" dirty="0" smtClean="0"/>
            </a:br>
            <a:r>
              <a:rPr lang="ru-RU" b="1" dirty="0" smtClean="0"/>
              <a:t>(АДДИКТИВНОЕ ) ПОВЕДЕНИЕ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idx="1"/>
          </p:nvPr>
        </p:nvSpPr>
        <p:spPr>
          <a:xfrm>
            <a:off x="292608" y="2489200"/>
            <a:ext cx="8650224" cy="353060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РЕКОМЕНДАЦИИ</a:t>
            </a:r>
          </a:p>
          <a:p>
            <a:pPr algn="just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Идти не в направлении тотального запрета, а </a:t>
            </a:r>
            <a:r>
              <a:rPr lang="ru-RU" sz="2000" b="1" dirty="0" smtClean="0">
                <a:solidFill>
                  <a:srgbClr val="FF0000"/>
                </a:solidFill>
              </a:rPr>
              <a:t>частичного допущения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алкоголя в определенных условиях и ситуациях</a:t>
            </a:r>
          </a:p>
          <a:p>
            <a:pPr algn="just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Говорить с подростком о </a:t>
            </a:r>
            <a:r>
              <a:rPr lang="ru-RU" sz="2000" b="1" dirty="0">
                <a:solidFill>
                  <a:srgbClr val="FF0000"/>
                </a:solidFill>
              </a:rPr>
              <a:t>грамотном употреблении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алкогольных напитков</a:t>
            </a:r>
          </a:p>
          <a:p>
            <a:pPr algn="just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Показывать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видеоролики с демонстрацией </a:t>
            </a:r>
            <a:r>
              <a:rPr lang="ru-RU" sz="2000" b="1" dirty="0">
                <a:solidFill>
                  <a:srgbClr val="FF0000"/>
                </a:solidFill>
              </a:rPr>
              <a:t>неадекватного поведения именно подростков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 в состоянии алкогольного опьянения</a:t>
            </a:r>
          </a:p>
          <a:p>
            <a:pPr algn="just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Научить подростка определять </a:t>
            </a:r>
            <a:r>
              <a:rPr lang="ru-RU" sz="2000" b="1" dirty="0" smtClean="0">
                <a:solidFill>
                  <a:srgbClr val="FF0000"/>
                </a:solidFill>
              </a:rPr>
              <a:t>допустимое лично для него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количество спиртного с учетом его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</a:rPr>
              <a:t>градусности</a:t>
            </a:r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93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5970" y="927100"/>
            <a:ext cx="7564797" cy="709865"/>
          </a:xfrm>
        </p:spPr>
        <p:txBody>
          <a:bodyPr/>
          <a:lstStyle/>
          <a:p>
            <a:pPr algn="ctr"/>
            <a:r>
              <a:rPr lang="ru-RU" b="1" dirty="0" smtClean="0"/>
              <a:t>ХУЛИГАНСКИЕ ПОСТУПКИ И ПОБЕГИ ИЗ ДОМА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idx="1"/>
          </p:nvPr>
        </p:nvSpPr>
        <p:spPr>
          <a:xfrm>
            <a:off x="864382" y="2489200"/>
            <a:ext cx="7831562" cy="353060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РЕКОМЕНДАЦИИ</a:t>
            </a:r>
          </a:p>
          <a:p>
            <a:pPr algn="just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Опираться на положительные качества подростка</a:t>
            </a:r>
          </a:p>
          <a:p>
            <a:pPr algn="just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just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Формировать  будущие жизненные устремления подростка, связанные с профессиональной ориентацией</a:t>
            </a:r>
          </a:p>
          <a:p>
            <a:pPr algn="just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just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 Найти союзника в родителях подростка (не только жаловаться,  но и хвалить ребенка)</a:t>
            </a:r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13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5970" y="927100"/>
            <a:ext cx="7775109" cy="709865"/>
          </a:xfrm>
        </p:spPr>
        <p:txBody>
          <a:bodyPr/>
          <a:lstStyle/>
          <a:p>
            <a:pPr algn="ctr"/>
            <a:r>
              <a:rPr lang="ru-RU" b="1" dirty="0" smtClean="0"/>
              <a:t>ВОРОВСТВО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idx="1"/>
          </p:nvPr>
        </p:nvSpPr>
        <p:spPr>
          <a:xfrm>
            <a:off x="864382" y="2489200"/>
            <a:ext cx="8078450" cy="353060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РЕКОМЕНДАЦИИ</a:t>
            </a:r>
          </a:p>
          <a:p>
            <a:pPr algn="just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Успокоиться. Выяснить причину поступка</a:t>
            </a:r>
          </a:p>
          <a:p>
            <a:pPr algn="just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Спокойно выслушать ребенка и без лишних эмоций дать понять, насколько огорчены фактом воровства</a:t>
            </a:r>
          </a:p>
          <a:p>
            <a:pPr algn="just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Разговор желательно проводить без посторонних</a:t>
            </a:r>
          </a:p>
          <a:p>
            <a:pPr algn="just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Спокойная беседа и совместный поиск выхода-это то, что требуется ребенку</a:t>
            </a:r>
          </a:p>
          <a:p>
            <a:pPr algn="just"/>
            <a:r>
              <a:rPr lang="ru-RU" sz="2000" b="1" dirty="0" smtClean="0">
                <a:solidFill>
                  <a:srgbClr val="FF0000"/>
                </a:solidFill>
              </a:rPr>
              <a:t>ВАЖНО! После того как ситуация была разобрана, больше к ней не возвращаться.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372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5970" y="927100"/>
            <a:ext cx="7528221" cy="709865"/>
          </a:xfrm>
        </p:spPr>
        <p:txBody>
          <a:bodyPr/>
          <a:lstStyle/>
          <a:p>
            <a:pPr algn="ctr"/>
            <a:r>
              <a:rPr lang="ru-RU" b="1" dirty="0" smtClean="0"/>
              <a:t>ПРОГУЛЫ УЧЕБНЫХ ЗАНЯТИЙ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3464" y="2489200"/>
            <a:ext cx="8796528" cy="353060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РЕКОМЕНДАЦИИ</a:t>
            </a:r>
          </a:p>
          <a:p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Установить причины поведения</a:t>
            </a: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Перевод в другой коллектив (школу)</a:t>
            </a: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Воспитание силы воли, стремления к преодолению трудностей и т.д.</a:t>
            </a: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Найти род деятельности, где ребенок сможет проявить себя и повысить собственную самооценку</a:t>
            </a:r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66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5970" y="927100"/>
            <a:ext cx="7912269" cy="709865"/>
          </a:xfrm>
        </p:spPr>
        <p:txBody>
          <a:bodyPr/>
          <a:lstStyle/>
          <a:p>
            <a:pPr algn="ctr"/>
            <a:r>
              <a:rPr lang="ru-RU" b="1" dirty="0" smtClean="0"/>
              <a:t>РАННИЙ СЕКСУАЛЬНЫЙ ОПЫТ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4382" y="2489200"/>
            <a:ext cx="8160746" cy="353060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РЕКОМЕНДАЦИИ</a:t>
            </a: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Наличие доступной, тактичной и научно-обоснованной информации</a:t>
            </a: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Необходимо формировать у подростков чувства ответственности за другого человека.</a:t>
            </a: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Говорить с подростками о последствиях половой жизни вне брака</a:t>
            </a:r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46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5970" y="927100"/>
            <a:ext cx="7692813" cy="709865"/>
          </a:xfrm>
        </p:spPr>
        <p:txBody>
          <a:bodyPr/>
          <a:lstStyle/>
          <a:p>
            <a:r>
              <a:rPr lang="ru-RU" b="1" dirty="0" smtClean="0"/>
              <a:t>РЕЙТИНГ ЗАВИСИМОГО ПОВЕДЕНИЯ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2489200"/>
            <a:ext cx="7772400" cy="35306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</a:rPr>
              <a:t>1.Шопинг</a:t>
            </a:r>
          </a:p>
          <a:p>
            <a:pPr marL="0" indent="0">
              <a:buNone/>
            </a:pPr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</a:rPr>
              <a:t>2.Зависимость от просмотра ТВ-программ</a:t>
            </a:r>
          </a:p>
          <a:p>
            <a:pPr marL="0" indent="0">
              <a:buNone/>
            </a:pPr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</a:rPr>
              <a:t>3.Зависимость от компьютерных игр</a:t>
            </a:r>
          </a:p>
          <a:p>
            <a:pPr marL="0" indent="0">
              <a:buNone/>
            </a:pPr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</a:rPr>
              <a:t>4.Страсть обсудить кого-то или что-то</a:t>
            </a:r>
          </a:p>
          <a:p>
            <a:pPr marL="0" indent="0">
              <a:buNone/>
            </a:pPr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</a:rPr>
              <a:t>5.Зависимость от фаст-</a:t>
            </a:r>
            <a:r>
              <a:rPr lang="ru-RU" sz="2200" b="1" dirty="0" err="1" smtClean="0">
                <a:solidFill>
                  <a:schemeClr val="accent6">
                    <a:lumMod val="50000"/>
                  </a:schemeClr>
                </a:solidFill>
              </a:rPr>
              <a:t>фуда</a:t>
            </a:r>
            <a:endParaRPr lang="ru-RU" sz="22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</a:rPr>
              <a:t>6.Пристрастие к азартным играм</a:t>
            </a:r>
          </a:p>
          <a:p>
            <a:pPr marL="0" indent="0">
              <a:buNone/>
            </a:pPr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</a:rPr>
              <a:t>7.Порнография</a:t>
            </a:r>
          </a:p>
          <a:p>
            <a:pPr marL="0" indent="0">
              <a:buNone/>
            </a:pPr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</a:rPr>
              <a:t>8.Алкогольная зависимость</a:t>
            </a:r>
          </a:p>
          <a:p>
            <a:pPr marL="0" indent="0">
              <a:buNone/>
            </a:pPr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</a:rPr>
              <a:t>9.Курение</a:t>
            </a:r>
          </a:p>
          <a:p>
            <a:pPr marL="0" indent="0">
              <a:buNone/>
            </a:pPr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</a:rPr>
              <a:t>10.Ипохондрия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257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121158"/>
            <a:ext cx="8860536" cy="664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22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56" y="265176"/>
            <a:ext cx="8674608" cy="6505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53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77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739" y="570484"/>
            <a:ext cx="6343671" cy="1276604"/>
          </a:xfrm>
        </p:spPr>
        <p:txBody>
          <a:bodyPr/>
          <a:lstStyle/>
          <a:p>
            <a:pPr algn="ctr"/>
            <a:r>
              <a:rPr lang="ru-RU" b="1" dirty="0" smtClean="0"/>
              <a:t>Факторы, обуславливающие </a:t>
            </a:r>
            <a:r>
              <a:rPr lang="ru-RU" b="1" dirty="0" err="1" smtClean="0"/>
              <a:t>девиантное</a:t>
            </a:r>
            <a:r>
              <a:rPr lang="ru-RU" b="1" dirty="0" smtClean="0"/>
              <a:t> поведение несовершеннолетних</a:t>
            </a:r>
            <a:endParaRPr lang="ru-RU" b="1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59083" y="2489200"/>
            <a:ext cx="8984917" cy="4195064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БИОЛОГИЧЕСКИЕ ФАКТОРЫ</a:t>
            </a:r>
            <a:endParaRPr lang="ru-RU" sz="3600" b="1" dirty="0"/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1295739" y="2999232"/>
            <a:ext cx="2788920" cy="10789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5617894" y="2907792"/>
            <a:ext cx="2551176" cy="12618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4780814" y="2999232"/>
            <a:ext cx="9144" cy="1399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Скругленный прямоугольник 11"/>
          <p:cNvSpPr/>
          <p:nvPr/>
        </p:nvSpPr>
        <p:spPr>
          <a:xfrm>
            <a:off x="159083" y="4224528"/>
            <a:ext cx="2057400" cy="11155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ГЕНЕТИЧЕСКИЕ</a:t>
            </a: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425314" y="4394708"/>
            <a:ext cx="2569464" cy="14904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ПСИХОФИЗИОЛО-</a:t>
            </a:r>
          </a:p>
          <a:p>
            <a:pPr algn="ctr"/>
            <a:r>
              <a:rPr lang="ru-RU" dirty="0" smtClean="0"/>
              <a:t>ГИЧЕСКИЕ</a:t>
            </a:r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976644" y="4229100"/>
            <a:ext cx="2057400" cy="11155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ФИЗИОЛОГИ-</a:t>
            </a:r>
          </a:p>
          <a:p>
            <a:pPr algn="ctr"/>
            <a:r>
              <a:rPr lang="ru-RU" dirty="0" smtClean="0"/>
              <a:t>ЧЕСКИЕ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758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5970" y="927100"/>
            <a:ext cx="7519077" cy="709865"/>
          </a:xfrm>
        </p:spPr>
        <p:txBody>
          <a:bodyPr/>
          <a:lstStyle/>
          <a:p>
            <a:pPr algn="ctr"/>
            <a:r>
              <a:rPr lang="ru-RU" b="1" dirty="0" smtClean="0"/>
              <a:t>ПСИХОЛОГИЧЕСКИЕ ФАКТОРЫ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4382" y="2489200"/>
            <a:ext cx="7328642" cy="35306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ОБУСЛОВЛЕНЫ НАЛИЧИЕМ У РЕБЕНКА ПСИХОПАТАЛОГИИ ИЛИ АКЦЕНТУАЦИИ (ЧРЕЗМЕРНОЕ УСИЛЕНИЕ) ОТДЕЛЬНЫХ ЧЕРТ ХАРАКТЕРА.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25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5970" y="927100"/>
            <a:ext cx="7080165" cy="901700"/>
          </a:xfrm>
        </p:spPr>
        <p:txBody>
          <a:bodyPr/>
          <a:lstStyle/>
          <a:p>
            <a:pPr algn="ctr"/>
            <a:r>
              <a:rPr lang="ru-RU" b="1" dirty="0"/>
              <a:t>СОЦИАЛЬНО-ПЕДАГОГИЧЕСКИЕ ФАКТОРЫ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4381" y="2489200"/>
            <a:ext cx="7997365" cy="4368800"/>
          </a:xfrm>
        </p:spPr>
        <p:txBody>
          <a:bodyPr/>
          <a:lstStyle/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pPr marL="2257600" lvl="8" indent="0">
              <a:buNone/>
            </a:pPr>
            <a:endParaRPr lang="ru-RU" b="1" dirty="0"/>
          </a:p>
          <a:p>
            <a:endParaRPr lang="ru-RU" b="1" dirty="0"/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2962656" y="2130552"/>
            <a:ext cx="1443397" cy="6329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5432747" y="2130552"/>
            <a:ext cx="1333813" cy="6019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1086780" y="2818384"/>
            <a:ext cx="3319272" cy="10149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Учебная </a:t>
            </a:r>
            <a:r>
              <a:rPr lang="ru-RU" dirty="0" err="1" smtClean="0"/>
              <a:t>дезадаптация</a:t>
            </a:r>
            <a:endParaRPr lang="ru-RU" dirty="0"/>
          </a:p>
        </p:txBody>
      </p:sp>
      <p:sp>
        <p:nvSpPr>
          <p:cNvPr id="15" name="Овал 14"/>
          <p:cNvSpPr/>
          <p:nvPr/>
        </p:nvSpPr>
        <p:spPr>
          <a:xfrm>
            <a:off x="5262287" y="2763520"/>
            <a:ext cx="3429000" cy="11247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 smtClean="0"/>
              <a:t>Стили семейных взаимоотношений</a:t>
            </a:r>
            <a:endParaRPr lang="ru-RU" dirty="0"/>
          </a:p>
        </p:txBody>
      </p:sp>
      <p:sp>
        <p:nvSpPr>
          <p:cNvPr id="16" name="Стрелка вниз 15"/>
          <p:cNvSpPr/>
          <p:nvPr/>
        </p:nvSpPr>
        <p:spPr>
          <a:xfrm>
            <a:off x="5382287" y="3607308"/>
            <a:ext cx="301752" cy="6471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 flipH="1">
            <a:off x="6929992" y="3913632"/>
            <a:ext cx="228600" cy="12567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8230131" y="3613404"/>
            <a:ext cx="301752" cy="6705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688460" y="4254500"/>
            <a:ext cx="1641953" cy="7884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err="1" smtClean="0"/>
              <a:t>Дисгармо-ничный</a:t>
            </a:r>
            <a:endParaRPr lang="ru-RU" sz="1600" b="1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199632" y="5170424"/>
            <a:ext cx="1444751" cy="16377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/>
              <a:t>Неста-бильный</a:t>
            </a:r>
            <a:endParaRPr lang="ru-RU" b="1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479793" y="4297680"/>
            <a:ext cx="1584792" cy="8832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/>
              <a:t>А</a:t>
            </a:r>
            <a:r>
              <a:rPr lang="ru-RU" b="1" dirty="0" err="1" smtClean="0"/>
              <a:t>социаль-ный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23088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6441" y="927100"/>
            <a:ext cx="7582615" cy="1692720"/>
          </a:xfrm>
        </p:spPr>
        <p:txBody>
          <a:bodyPr/>
          <a:lstStyle/>
          <a:p>
            <a:pPr algn="ctr"/>
            <a:r>
              <a:rPr lang="ru-RU" b="1" dirty="0" smtClean="0"/>
              <a:t>СОЦИАЛЬНО-ЭКОНОМИЧЕСКИЕ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-1347744" y="3725769"/>
            <a:ext cx="7646623" cy="2536857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 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МОРАЛЬНО-</a:t>
            </a:r>
          </a:p>
          <a:p>
            <a:pPr algn="ct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ЭТИЧЕСКИЕ</a:t>
            </a: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748" y="3987926"/>
            <a:ext cx="4178374" cy="274205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" y="2082926"/>
            <a:ext cx="2313432" cy="2313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57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Прямая соединительная линия 13"/>
          <p:cNvCxnSpPr/>
          <p:nvPr/>
        </p:nvCxnSpPr>
        <p:spPr>
          <a:xfrm>
            <a:off x="7693152" y="456285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50" y="457116"/>
            <a:ext cx="8781826" cy="599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21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5970" y="927100"/>
            <a:ext cx="7601373" cy="709865"/>
          </a:xfrm>
        </p:spPr>
        <p:txBody>
          <a:bodyPr/>
          <a:lstStyle/>
          <a:p>
            <a:pPr algn="ctr"/>
            <a:r>
              <a:rPr lang="ru-RU" b="1" dirty="0"/>
              <a:t>КРАТКИЙ АЛГОРИТМ ВЗАИМОДЕЙСТВИЯ С ПОДРОСТКОМ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idx="1"/>
          </p:nvPr>
        </p:nvSpPr>
        <p:spPr>
          <a:xfrm>
            <a:off x="178582" y="2580640"/>
            <a:ext cx="7502378" cy="353060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Успокоиться!</a:t>
            </a: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Выяснить причину</a:t>
            </a: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Предложить. А лучше совместно                                   придумать иные способы  получения                            желаемого</a:t>
            </a: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Разработать стратегию достижения                       (поставить ближайшие и долгосрочные цели)</a:t>
            </a: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Объяснить как завершить уже имеющуюся ситуацию</a:t>
            </a:r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296" y="2144268"/>
            <a:ext cx="3200400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20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вет директоров">
  <a:themeElements>
    <a:clrScheme name="Совет директоров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Совет директоров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вет директоров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193</TotalTime>
  <Words>378</Words>
  <Application>Microsoft Office PowerPoint</Application>
  <PresentationFormat>Экран (4:3)</PresentationFormat>
  <Paragraphs>80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Совет директоров</vt:lpstr>
      <vt:lpstr>ЗАДАЧКА ДЛЯ РОДИТЕЛЕЙ</vt:lpstr>
      <vt:lpstr>Презентация PowerPoint</vt:lpstr>
      <vt:lpstr>Презентация PowerPoint</vt:lpstr>
      <vt:lpstr>Факторы, обуславливающие девиантное поведение несовершеннолетних</vt:lpstr>
      <vt:lpstr>ПСИХОЛОГИЧЕСКИЕ ФАКТОРЫ </vt:lpstr>
      <vt:lpstr>СОЦИАЛЬНО-ПЕДАГОГИЧЕСКИЕ ФАКТОРЫ</vt:lpstr>
      <vt:lpstr>СОЦИАЛЬНО-ЭКОНОМИЧЕСКИЕ</vt:lpstr>
      <vt:lpstr>Презентация PowerPoint</vt:lpstr>
      <vt:lpstr>КРАТКИЙ АЛГОРИТМ ВЗАИМОДЕЙСТВИЯ С ПОДРОСТКОМ</vt:lpstr>
      <vt:lpstr>Презентация PowerPoint</vt:lpstr>
      <vt:lpstr>ГРУБОСТЬ  (НЕНОРМАТИВНАЯ ЛЕКСИКА)</vt:lpstr>
      <vt:lpstr>ЗАВИСИМОЕ  (АДДИКТИВНОЕ ) ПОВЕДЕНИЕ</vt:lpstr>
      <vt:lpstr>ХУЛИГАНСКИЕ ПОСТУПКИ И ПОБЕГИ ИЗ ДОМА</vt:lpstr>
      <vt:lpstr>ВОРОВСТВО</vt:lpstr>
      <vt:lpstr>ПРОГУЛЫ УЧЕБНЫХ ЗАНЯТИЙ</vt:lpstr>
      <vt:lpstr>РАННИЙ СЕКСУАЛЬНЫЙ ОПЫТ</vt:lpstr>
      <vt:lpstr>РЕЙТИНГ ЗАВИСИМОГО ПОВЕДЕНИЯ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ЗАДАЧКА ДЛЯ        РОДИТЕЛЕЙ</dc:title>
  <dc:creator>оксана гордаш</dc:creator>
  <cp:lastModifiedBy>Пользователь Windows</cp:lastModifiedBy>
  <cp:revision>23</cp:revision>
  <dcterms:created xsi:type="dcterms:W3CDTF">2017-03-12T15:57:22Z</dcterms:created>
  <dcterms:modified xsi:type="dcterms:W3CDTF">2023-04-27T07:17:36Z</dcterms:modified>
</cp:coreProperties>
</file>