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265" r:id="rId4"/>
    <p:sldId id="264" r:id="rId5"/>
    <p:sldId id="340" r:id="rId6"/>
    <p:sldId id="267" r:id="rId7"/>
    <p:sldId id="321" r:id="rId8"/>
    <p:sldId id="322" r:id="rId9"/>
    <p:sldId id="309" r:id="rId10"/>
    <p:sldId id="328" r:id="rId11"/>
    <p:sldId id="312" r:id="rId12"/>
    <p:sldId id="331" r:id="rId13"/>
    <p:sldId id="341" r:id="rId14"/>
    <p:sldId id="332" r:id="rId15"/>
    <p:sldId id="334" r:id="rId16"/>
    <p:sldId id="336" r:id="rId17"/>
    <p:sldId id="337" r:id="rId18"/>
    <p:sldId id="314" r:id="rId19"/>
    <p:sldId id="315" r:id="rId20"/>
    <p:sldId id="300" r:id="rId21"/>
    <p:sldId id="338" r:id="rId22"/>
    <p:sldId id="339" r:id="rId23"/>
    <p:sldId id="34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>
        <p:scale>
          <a:sx n="90" d="100"/>
          <a:sy n="90" d="100"/>
        </p:scale>
        <p:origin x="-1229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25</c:v>
                </c:pt>
                <c:pt idx="2">
                  <c:v>100</c:v>
                </c:pt>
                <c:pt idx="3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</c:v>
                </c:pt>
                <c:pt idx="1">
                  <c:v>75</c:v>
                </c:pt>
                <c:pt idx="2">
                  <c:v>0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715648"/>
        <c:axId val="209885440"/>
        <c:axId val="0"/>
      </c:bar3DChart>
      <c:catAx>
        <c:axId val="176715648"/>
        <c:scaling>
          <c:orientation val="minMax"/>
        </c:scaling>
        <c:delete val="0"/>
        <c:axPos val="b"/>
        <c:majorTickMark val="out"/>
        <c:minorTickMark val="none"/>
        <c:tickLblPos val="nextTo"/>
        <c:crossAx val="209885440"/>
        <c:crosses val="autoZero"/>
        <c:auto val="1"/>
        <c:lblAlgn val="ctr"/>
        <c:lblOffset val="100"/>
        <c:noMultiLvlLbl val="0"/>
      </c:catAx>
      <c:valAx>
        <c:axId val="2098854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6715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2015E-2A5A-43FD-B0E3-E884CFE080D6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52BFC-ED5D-4F4A-9257-ED682AAAB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9A75E-B65F-4558-A736-0535417AB450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E265F-4248-4075-B770-76BE62CD8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80A1-9C18-401E-8111-E14796606226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1757F-70E2-4F41-ACC1-485C406E1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8F254-54E2-46CC-B605-9280772153BD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D034C-3BAD-4C8E-BE92-E154AC0FE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DB4CD-DEED-4A91-8F6B-699C3416E698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50953-D613-402D-A731-C7FAECE86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8FEA-3F69-4EFD-85BF-69E9B5051483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8ABD-4110-4E63-B62B-FFA8C3297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D70DE-8009-442D-8948-913A5FE4FD22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CCCFD-6CE3-44B4-8003-8800DB771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0CE3-D545-4AC8-A09C-990B8BBB838E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E0B1D-A6DC-4CDA-8C5D-74324A50B1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0A9BC-1DB8-477F-86DF-F9E442CD21F3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399F0-26DB-482C-B371-0C3554BAF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F00D-7122-413B-8EC0-8891AF9DD7EA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1828-75C8-4FCA-8C8C-5A6281F6B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92C73-1EBD-4D98-80B3-3FEB5A584CC8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33476-F942-447D-8D9B-010DE0C77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950D413-1C87-4493-A570-EC7968D9D3F5}" type="datetimeFigureOut">
              <a:rPr lang="ru-RU"/>
              <a:pPr>
                <a:defRPr/>
              </a:pPr>
              <a:t>13.04.2024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E25609A-E0DB-4A4F-996E-9CB5DAFC8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4" r:id="rId2"/>
    <p:sldLayoutId id="2147483703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4" r:id="rId9"/>
    <p:sldLayoutId id="2147483700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genc.ru/c/moloko-f19049" TargetMode="External"/><Relationship Id="rId2" Type="http://schemas.openxmlformats.org/officeDocument/2006/relationships/hyperlink" Target="https://ru.wikipedia.org/wiki/&#1052;&#1086;&#1083;&#1086;&#1082;&#1086;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astronom.ru/product/moloko-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8143056" cy="4896544"/>
          </a:xfrm>
        </p:spPr>
        <p:txBody>
          <a:bodyPr>
            <a:normAutofit fontScale="90000"/>
          </a:bodyPr>
          <a:lstStyle/>
          <a:p>
            <a:pPr algn="ctr">
              <a:spcAft>
                <a:spcPts val="750"/>
              </a:spcAft>
            </a:pPr>
            <a:r>
              <a:rPr lang="ru-RU" sz="6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6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6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«Исследование качества </a:t>
            </a:r>
            <a:r>
              <a:rPr lang="ru-RU" sz="60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молока»</a:t>
            </a:r>
            <a:r>
              <a:rPr lang="ru-RU" sz="5400" dirty="0">
                <a:effectLst/>
                <a:latin typeface="Times New Roman"/>
                <a:ea typeface="Times New Roman"/>
              </a:rPr>
              <a:t/>
            </a:r>
            <a:br>
              <a:rPr lang="ru-RU" sz="5400" dirty="0">
                <a:effectLst/>
                <a:latin typeface="Times New Roman"/>
                <a:ea typeface="Times New Roman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365625"/>
            <a:ext cx="7854950" cy="2232025"/>
          </a:xfrm>
        </p:spPr>
        <p:txBody>
          <a:bodyPr/>
          <a:lstStyle/>
          <a:p>
            <a:pPr marR="0" algn="l" eaLnBrk="1" hangingPunct="1"/>
            <a:r>
              <a:rPr lang="ru-RU" sz="2400" dirty="0" smtClean="0"/>
              <a:t>Выполнил: обучающийся 11 класса МБОУ «</a:t>
            </a:r>
            <a:r>
              <a:rPr lang="ru-RU" sz="2400" dirty="0" err="1" smtClean="0"/>
              <a:t>Криничненская</a:t>
            </a:r>
            <a:r>
              <a:rPr lang="ru-RU" sz="2400" dirty="0" smtClean="0"/>
              <a:t> СШ» </a:t>
            </a:r>
            <a:r>
              <a:rPr lang="ru-RU" sz="2400" smtClean="0"/>
              <a:t>Попов Олег </a:t>
            </a:r>
            <a:endParaRPr lang="ru-RU" sz="2400" dirty="0" smtClean="0"/>
          </a:p>
          <a:p>
            <a:pPr marR="0"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ea typeface="Calibri"/>
                <a:cs typeface="Times New Roman"/>
              </a:rPr>
              <a:t>3.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Определение белка в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молоке. 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Ксантопротеиновая и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биуретовая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реакция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белок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57190748"/>
              </p:ext>
            </p:extLst>
          </p:nvPr>
        </p:nvGraphicFramePr>
        <p:xfrm>
          <a:off x="539552" y="1530363"/>
          <a:ext cx="7920880" cy="2981992"/>
        </p:xfrm>
        <a:graphic>
          <a:graphicData uri="http://schemas.openxmlformats.org/drawingml/2006/table">
            <a:tbl>
              <a:tblPr firstRow="1" firstCol="1" bandRow="1"/>
              <a:tblGrid>
                <a:gridCol w="576064"/>
                <a:gridCol w="2952328"/>
                <a:gridCol w="4392488"/>
              </a:tblGrid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2400" u="sng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(фирма)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Цвет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осадка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258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Азбука Крыма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г.Джанкой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Жёлтый,</a:t>
                      </a:r>
                      <a:r>
                        <a:rPr lang="ru-RU" sz="20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фиолетовый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Экомилк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Московская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Жёлтый,</a:t>
                      </a:r>
                      <a:r>
                        <a:rPr lang="ru-RU" sz="2000" baseline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фиолетовый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Молоко.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 Краснодар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Жёлтый,</a:t>
                      </a:r>
                      <a:r>
                        <a:rPr lang="ru-RU" sz="2000" baseline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фиолетовый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Домашнее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Жёлтый,</a:t>
                      </a:r>
                      <a:r>
                        <a:rPr lang="ru-RU" sz="20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фиолетовый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1560" y="454420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Вывод:</a:t>
            </a:r>
            <a:r>
              <a:rPr lang="ru-RU" sz="2000" dirty="0">
                <a:latin typeface="+mj-lt"/>
              </a:rPr>
              <a:t> Желтый осадок появился во всех образцах, еще до нагревания (ксантопротеиновая реакция), все растворы приняли фиолетовое окрашивание </a:t>
            </a:r>
            <a:r>
              <a:rPr lang="ru-RU" sz="2000" dirty="0" smtClean="0">
                <a:latin typeface="+mj-lt"/>
              </a:rPr>
              <a:t>(</a:t>
            </a:r>
            <a:r>
              <a:rPr lang="ru-RU" sz="2000" dirty="0" err="1" smtClean="0">
                <a:latin typeface="+mj-lt"/>
              </a:rPr>
              <a:t>биуретовая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реакция). Во всех образцах содержится белок.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3212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4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842978" cy="34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401364" cy="550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70301"/>
            <a:ext cx="284509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1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ea typeface="Calibri"/>
                <a:cs typeface="Times New Roman"/>
              </a:rPr>
              <a:t>4. </a:t>
            </a:r>
            <a:r>
              <a:rPr lang="ru-RU" sz="2400" b="1" dirty="0" smtClean="0">
                <a:solidFill>
                  <a:schemeClr val="tx1"/>
                </a:solidFill>
              </a:rPr>
              <a:t>Определение </a:t>
            </a:r>
            <a:r>
              <a:rPr lang="en-US" sz="2400" b="1" dirty="0" smtClean="0">
                <a:solidFill>
                  <a:schemeClr val="tx1"/>
                </a:solidFill>
              </a:rPr>
              <a:t>pH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среды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3874940"/>
              </p:ext>
            </p:extLst>
          </p:nvPr>
        </p:nvGraphicFramePr>
        <p:xfrm>
          <a:off x="539552" y="1530363"/>
          <a:ext cx="7704856" cy="2985227"/>
        </p:xfrm>
        <a:graphic>
          <a:graphicData uri="http://schemas.openxmlformats.org/drawingml/2006/table">
            <a:tbl>
              <a:tblPr firstRow="1" firstCol="1" bandRow="1"/>
              <a:tblGrid>
                <a:gridCol w="929896"/>
                <a:gridCol w="5313694"/>
                <a:gridCol w="1461266"/>
              </a:tblGrid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2400" u="sng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(фирма)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258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Азбука Крыма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г.Джанкой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Экомилк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Московская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Молоко.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г.Краснодар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Домашнее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1560" y="4544208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Вывод:</a:t>
            </a:r>
            <a:r>
              <a:rPr lang="ru-RU" sz="2000" b="1" dirty="0">
                <a:latin typeface="+mj-lt"/>
              </a:rPr>
              <a:t> </a:t>
            </a:r>
            <a:r>
              <a:rPr lang="en-US" sz="2400" dirty="0" smtClean="0">
                <a:latin typeface="+mj-lt"/>
                <a:ea typeface="Times New Roman"/>
                <a:cs typeface="Times New Roman"/>
              </a:rPr>
              <a:t>pH</a:t>
            </a:r>
            <a:r>
              <a:rPr lang="ru-RU" sz="2400" dirty="0" smtClean="0">
                <a:latin typeface="+mj-lt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latin typeface="+mj-lt"/>
              </a:rPr>
              <a:t>составляет</a:t>
            </a:r>
            <a:r>
              <a:rPr lang="ru-RU" sz="2400" dirty="0">
                <a:latin typeface="+mj-lt"/>
              </a:rPr>
              <a:t> в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среднем 6,5-6,82,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что свидетельствует о слабокислой реакции молока. </a:t>
            </a:r>
            <a:r>
              <a:rPr lang="en-US" sz="2400" dirty="0">
                <a:latin typeface="+mj-lt"/>
              </a:rPr>
              <a:t>pH</a:t>
            </a:r>
            <a:r>
              <a:rPr lang="ru-RU" sz="2400" dirty="0">
                <a:latin typeface="+mj-lt"/>
              </a:rPr>
              <a:t> всех образцов соответствует </a:t>
            </a:r>
            <a:r>
              <a:rPr lang="ru-RU" sz="2400" dirty="0" smtClean="0">
                <a:latin typeface="+mj-lt"/>
              </a:rPr>
              <a:t>норме.</a:t>
            </a:r>
            <a:endParaRPr lang="ru-RU" sz="24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3212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544208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.</a:t>
            </a:r>
            <a:endParaRPr lang="ru-RU" sz="20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3212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4032448" cy="622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816424" cy="62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75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2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ea typeface="Calibri"/>
                <a:cs typeface="Times New Roman"/>
              </a:rPr>
              <a:t> 5. </a:t>
            </a:r>
            <a:r>
              <a:rPr lang="ru-RU" sz="2800" b="1" dirty="0" smtClean="0">
                <a:solidFill>
                  <a:schemeClr val="tx1"/>
                </a:solidFill>
              </a:rPr>
              <a:t>Наличие крахмала в молоке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4718992"/>
              </p:ext>
            </p:extLst>
          </p:nvPr>
        </p:nvGraphicFramePr>
        <p:xfrm>
          <a:off x="539552" y="1530363"/>
          <a:ext cx="7920880" cy="2985227"/>
        </p:xfrm>
        <a:graphic>
          <a:graphicData uri="http://schemas.openxmlformats.org/drawingml/2006/table">
            <a:tbl>
              <a:tblPr firstRow="1" firstCol="1" bandRow="1"/>
              <a:tblGrid>
                <a:gridCol w="504056"/>
                <a:gridCol w="2880320"/>
                <a:gridCol w="4536504"/>
              </a:tblGrid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2400" u="sng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(фирма)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Цвет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молока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258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Азбука Крыма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г.Джанкой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жёлтый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Экомилк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Московская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жёлтый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Молоко.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г.Краснодар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жёлтый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Домашнее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бледно-жёлтый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1560" y="454420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r>
              <a:rPr lang="ru-RU" sz="2400" b="1" dirty="0" smtClean="0">
                <a:latin typeface="+mj-lt"/>
              </a:rPr>
              <a:t>Вывод: </a:t>
            </a:r>
            <a:r>
              <a:rPr lang="ru-RU" sz="2400" dirty="0" smtClean="0">
                <a:latin typeface="+mj-lt"/>
              </a:rPr>
              <a:t>в </a:t>
            </a:r>
            <a:r>
              <a:rPr lang="ru-RU" sz="2400" dirty="0">
                <a:latin typeface="+mj-lt"/>
              </a:rPr>
              <a:t>образцах не появилось синее окрашивание, что свидетельствует об отсутствии </a:t>
            </a:r>
            <a:r>
              <a:rPr lang="ru-RU" sz="2400" dirty="0" smtClean="0">
                <a:latin typeface="+mj-lt"/>
              </a:rPr>
              <a:t>крахмала.</a:t>
            </a:r>
            <a:r>
              <a:rPr lang="ru-RU" sz="2400" dirty="0">
                <a:latin typeface="+mj-lt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3212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71423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6" y="260648"/>
            <a:ext cx="47559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8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ea typeface="Calibri"/>
                <a:cs typeface="Times New Roman"/>
              </a:rPr>
              <a:t>6. Определение </a:t>
            </a:r>
            <a:r>
              <a:rPr lang="ru-RU" sz="2800" b="1" dirty="0" err="1">
                <a:solidFill>
                  <a:srgbClr val="000000"/>
                </a:solidFill>
                <a:ea typeface="Calibri"/>
                <a:cs typeface="Times New Roman"/>
              </a:rPr>
              <a:t>разбавленности</a:t>
            </a:r>
            <a:r>
              <a:rPr lang="ru-RU" sz="2800" b="1" dirty="0">
                <a:solidFill>
                  <a:srgbClr val="000000"/>
                </a:solidFill>
                <a:ea typeface="Calibri"/>
                <a:cs typeface="Times New Roman"/>
              </a:rPr>
              <a:t> молока водой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3230560"/>
              </p:ext>
            </p:extLst>
          </p:nvPr>
        </p:nvGraphicFramePr>
        <p:xfrm>
          <a:off x="539552" y="1530363"/>
          <a:ext cx="7920880" cy="2985227"/>
        </p:xfrm>
        <a:graphic>
          <a:graphicData uri="http://schemas.openxmlformats.org/drawingml/2006/table">
            <a:tbl>
              <a:tblPr firstRow="1" firstCol="1" bandRow="1"/>
              <a:tblGrid>
                <a:gridCol w="504056"/>
                <a:gridCol w="2880320"/>
                <a:gridCol w="4536504"/>
              </a:tblGrid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2400" u="sng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(фирма)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Образование хлопьев казеина 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258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Азбука Крыма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г.Джанкой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 мин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Экомилк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Московская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 мин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Молоко.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г.Краснодар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30 мин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Домашнее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2-3 сек</a:t>
                      </a:r>
                      <a:endParaRPr lang="ru-RU" sz="2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1560" y="4544208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Вывод:</a:t>
            </a:r>
            <a:r>
              <a:rPr lang="ru-RU" sz="2000" dirty="0"/>
              <a:t> Образование </a:t>
            </a:r>
            <a:r>
              <a:rPr lang="ru-RU" sz="2000" dirty="0" err="1"/>
              <a:t>козеиновых</a:t>
            </a:r>
            <a:r>
              <a:rPr lang="ru-RU" sz="2000" dirty="0"/>
              <a:t> хлопьев наблюдалось практически мгновенно в домашнем молоке, что указывает на высокое качество молока. В остальных образцах хлопья образовались </a:t>
            </a:r>
            <a:r>
              <a:rPr lang="ru-RU" sz="2000" dirty="0" smtClean="0"/>
              <a:t>позже, что показывает их </a:t>
            </a:r>
            <a:r>
              <a:rPr lang="ru-RU" sz="2000" dirty="0" err="1" smtClean="0"/>
              <a:t>разбавленность</a:t>
            </a:r>
            <a:r>
              <a:rPr lang="ru-RU" sz="2000" dirty="0" smtClean="0"/>
              <a:t> с водой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88680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3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2" y="817289"/>
            <a:ext cx="4193258" cy="519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3"/>
            <a:ext cx="3888432" cy="51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6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88832" cy="622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4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</a:rPr>
              <a:t>Цель исследования: </a:t>
            </a:r>
            <a:r>
              <a:rPr lang="ru-RU" sz="2400" dirty="0">
                <a:solidFill>
                  <a:schemeClr val="tx1"/>
                </a:solidFill>
              </a:rPr>
              <a:t>изучить качество молока, узнать отличается ли домашнее молоко от магазинного?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916832"/>
            <a:ext cx="8352928" cy="386960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+mj-lt"/>
              </a:rPr>
              <a:t>Задачи</a:t>
            </a:r>
            <a:endParaRPr lang="ru-RU" sz="2400" dirty="0">
              <a:latin typeface="+mj-lt"/>
            </a:endParaRPr>
          </a:p>
          <a:p>
            <a:pPr lvl="0"/>
            <a:r>
              <a:rPr lang="ru-RU" sz="2400" dirty="0" smtClean="0">
                <a:latin typeface="+mj-lt"/>
              </a:rPr>
              <a:t>Изучить </a:t>
            </a:r>
            <a:r>
              <a:rPr lang="ru-RU" sz="2400" dirty="0">
                <a:latin typeface="+mj-lt"/>
              </a:rPr>
              <a:t>состав, адресные данные производителей, химический состав магазинного и домашнего молока;</a:t>
            </a:r>
          </a:p>
          <a:p>
            <a:pPr lvl="0"/>
            <a:r>
              <a:rPr lang="ru-RU" sz="2400" dirty="0">
                <a:latin typeface="+mj-lt"/>
              </a:rPr>
              <a:t>Провести социологический </a:t>
            </a:r>
            <a:r>
              <a:rPr lang="ru-RU" sz="2400" dirty="0" smtClean="0">
                <a:latin typeface="+mj-lt"/>
              </a:rPr>
              <a:t>опрос;</a:t>
            </a:r>
            <a:endParaRPr lang="ru-RU" sz="2400" dirty="0">
              <a:latin typeface="+mj-lt"/>
            </a:endParaRPr>
          </a:p>
          <a:p>
            <a:pPr lvl="0"/>
            <a:r>
              <a:rPr lang="ru-RU" sz="2400" dirty="0">
                <a:latin typeface="+mj-lt"/>
              </a:rPr>
              <a:t>Выявить положительные и отрицательные стороны влияния употребления молока на здоровье человека.</a:t>
            </a:r>
          </a:p>
          <a:p>
            <a:pPr marL="0" indent="0">
              <a:buNone/>
            </a:pPr>
            <a:r>
              <a:rPr lang="ru-RU" sz="2400" b="1" dirty="0">
                <a:latin typeface="+mj-lt"/>
              </a:rPr>
              <a:t>Гипотеза:</a:t>
            </a:r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магазинное молоко не отличается по качеству от домашнего;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78745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tx1"/>
                </a:solidFill>
              </a:rPr>
              <a:t>Итоги анкетирования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48880"/>
            <a:ext cx="7772400" cy="3437558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2800" b="1" dirty="0" smtClean="0"/>
              <a:t> 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48021258"/>
              </p:ext>
            </p:extLst>
          </p:nvPr>
        </p:nvGraphicFramePr>
        <p:xfrm>
          <a:off x="1475656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tx1"/>
                </a:solidFill>
              </a:rPr>
              <a:t>Вопросы анкетирования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352928" cy="3941614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2400" b="1" dirty="0" smtClean="0"/>
              <a:t>1.  Любите ли вы молоко? ( да– 70%, нет – 30%)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2400" b="1" dirty="0" smtClean="0"/>
              <a:t>2. Какое молоко вам больше нравится: домашнее или из магазина (домашнее – 30%, из магазина – 70%)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2400" b="1" dirty="0" smtClean="0"/>
              <a:t>3. Нужно ли пить детям молоко? (да – 100%)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2400" b="1" dirty="0" smtClean="0"/>
              <a:t>4. Молоко полезно или нет? (да – 80%, нет -20%)</a:t>
            </a:r>
          </a:p>
          <a:p>
            <a:pPr eaLnBrk="1" hangingPunct="1">
              <a:lnSpc>
                <a:spcPct val="150000"/>
              </a:lnSpc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4026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tx1"/>
                </a:solidFill>
              </a:rPr>
              <a:t>Заключение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44824"/>
            <a:ext cx="7772400" cy="394161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/>
              <a:t>	В </a:t>
            </a:r>
            <a:r>
              <a:rPr lang="ru-RU" sz="2000" dirty="0"/>
              <a:t>ходе исследования мною были выявлено что, исследуемые образцы обладают стандартным качествам, имеют небольшие расхождения с заявленным составом. Поэтому можно употреблять в пищу, если нет возможности употреблять натуральное </a:t>
            </a:r>
            <a:r>
              <a:rPr lang="ru-RU" sz="2000" dirty="0" smtClean="0"/>
              <a:t>домашнее </a:t>
            </a:r>
            <a:r>
              <a:rPr lang="ru-RU" sz="2000" dirty="0"/>
              <a:t>молоко. </a:t>
            </a:r>
            <a:r>
              <a:rPr lang="ru-RU" sz="2000" dirty="0"/>
              <a:t>И</a:t>
            </a:r>
            <a:r>
              <a:rPr lang="ru-RU" sz="2000" dirty="0" smtClean="0"/>
              <a:t>сходя </a:t>
            </a:r>
            <a:r>
              <a:rPr lang="ru-RU" sz="2000" dirty="0"/>
              <a:t>из </a:t>
            </a:r>
            <a:r>
              <a:rPr lang="ru-RU" sz="2000" dirty="0" smtClean="0"/>
              <a:t>вышеизложенного  </a:t>
            </a:r>
            <a:r>
              <a:rPr lang="ru-RU" sz="2000" dirty="0"/>
              <a:t>можно сказать, что  из образцов, купленных в магазине, наилучшими качествами обладает образец Азбука Крыма </a:t>
            </a:r>
            <a:r>
              <a:rPr lang="ru-RU" sz="2000" dirty="0" err="1"/>
              <a:t>г.Джанкой</a:t>
            </a:r>
            <a:r>
              <a:rPr lang="ru-RU" sz="2000" dirty="0"/>
              <a:t>.</a:t>
            </a:r>
          </a:p>
          <a:p>
            <a:pPr marL="0" indent="0" algn="just">
              <a:buNone/>
            </a:pPr>
            <a:r>
              <a:rPr lang="ru-RU" sz="2000" dirty="0"/>
              <a:t>	</a:t>
            </a:r>
            <a:r>
              <a:rPr lang="ru-RU" sz="2000" dirty="0" smtClean="0"/>
              <a:t>Таким </a:t>
            </a:r>
            <a:r>
              <a:rPr lang="ru-RU" sz="2000" dirty="0"/>
              <a:t>образом, выдвинутая гипотеза в результате исследования полностью подтвердилась. Качество молока разное и его можно определить. Цель, которую я ставил перед собой, достигнута. 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2850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Литература, 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Волков В.Н., </a:t>
            </a:r>
            <a:r>
              <a:rPr lang="ru-RU" sz="2000" dirty="0" err="1"/>
              <a:t>Солодова</a:t>
            </a:r>
            <a:r>
              <a:rPr lang="ru-RU" sz="2000" dirty="0"/>
              <a:t> Р.И., Волкова Л.А. Определение качества молока и молочных продуктов. // Химия в школе. 2002г. № 1. </a:t>
            </a:r>
            <a:endParaRPr lang="ru-RU" sz="2000" dirty="0" smtClean="0"/>
          </a:p>
          <a:p>
            <a:pPr lvl="0"/>
            <a:r>
              <a:rPr lang="ru-RU" sz="2000" dirty="0"/>
              <a:t>Молоко. Метод определения ингибирующих веществ.- М.: Изд-во </a:t>
            </a:r>
            <a:r>
              <a:rPr lang="ru-RU" sz="2000" dirty="0" smtClean="0"/>
              <a:t>стандартов.</a:t>
            </a:r>
          </a:p>
          <a:p>
            <a:pPr lvl="0"/>
            <a:r>
              <a:rPr lang="en-US" sz="2000" dirty="0">
                <a:solidFill>
                  <a:schemeClr val="accent1"/>
                </a:solidFill>
                <a:hlinkClick r:id="rId2"/>
              </a:rPr>
              <a:t>https://</a:t>
            </a:r>
            <a:r>
              <a:rPr lang="en-US" sz="2000" dirty="0" smtClean="0">
                <a:solidFill>
                  <a:schemeClr val="accent1"/>
                </a:solidFill>
                <a:hlinkClick r:id="rId2"/>
              </a:rPr>
              <a:t>ru.wikipedia.org/wiki/</a:t>
            </a:r>
            <a:r>
              <a:rPr lang="ru-RU" sz="2000" dirty="0" smtClean="0">
                <a:solidFill>
                  <a:schemeClr val="accent1"/>
                </a:solidFill>
                <a:hlinkClick r:id="rId2"/>
              </a:rPr>
              <a:t>Молоко</a:t>
            </a:r>
            <a:r>
              <a:rPr lang="ru-RU" sz="2000" dirty="0" smtClean="0">
                <a:solidFill>
                  <a:schemeClr val="accent1"/>
                </a:solidFill>
              </a:rPr>
              <a:t> </a:t>
            </a:r>
          </a:p>
          <a:p>
            <a:pPr lvl="0"/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bigenc.ru/c/moloko-f19049</a:t>
            </a:r>
            <a:r>
              <a:rPr lang="ru-RU" sz="2000" dirty="0" smtClean="0"/>
              <a:t> </a:t>
            </a:r>
          </a:p>
          <a:p>
            <a:pPr lvl="0"/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www.gastronom.ru/product/moloko-3</a:t>
            </a:r>
            <a:endParaRPr lang="ru-RU" sz="2000" dirty="0" smtClean="0"/>
          </a:p>
          <a:p>
            <a:pPr marL="0" lv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82823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Теоретическая часть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1"/>
            <a:ext cx="8291264" cy="504056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000" dirty="0" smtClean="0"/>
              <a:t>Молоко </a:t>
            </a:r>
            <a:r>
              <a:rPr lang="ru-RU" sz="2000" dirty="0"/>
              <a:t>— это жидкость, которая вырабатывается молочными железами млекопитающих и предназначена для выкармливания потомства в период, пока детеныши не способны кормиться иначе.</a:t>
            </a:r>
          </a:p>
          <a:p>
            <a:pPr marL="0" indent="0" algn="just">
              <a:buNone/>
            </a:pPr>
            <a:r>
              <a:rPr lang="ru-RU" sz="2000" dirty="0"/>
              <a:t>	</a:t>
            </a:r>
            <a:r>
              <a:rPr lang="ru-RU" sz="2000" dirty="0" smtClean="0"/>
              <a:t>Молоко </a:t>
            </a:r>
            <a:r>
              <a:rPr lang="ru-RU" sz="2000" dirty="0"/>
              <a:t>нельзя назвать «энергетиком». Оно содержит более 83% воды, примерно 2,8-6% жиров, от 2,2 до 4,6% белков и 4-5,5% лактозы. Литр молока соответствует 1/5 ежедневной потребности взрослого человека в калориях</a:t>
            </a:r>
            <a:r>
              <a:rPr lang="ru-RU" sz="2000" dirty="0" smtClean="0"/>
              <a:t>.</a:t>
            </a:r>
            <a:r>
              <a:rPr lang="ru-RU" sz="2000" dirty="0"/>
              <a:t> Молоко состоит из воды - 87, 5% (необходима для растворения веществ), белков - 3,2% (укрепление мышц); жиров - 3,5% (обеспечивает организм энергией); углеводов - 5% (для питания мозга, для деятельности нервной </a:t>
            </a:r>
            <a:r>
              <a:rPr lang="ru-RU" sz="2000" dirty="0" smtClean="0"/>
              <a:t>системы)</a:t>
            </a:r>
          </a:p>
          <a:p>
            <a:pPr marL="0" indent="0" algn="just">
              <a:buNone/>
            </a:pPr>
            <a:r>
              <a:rPr lang="ru-RU" sz="2000" dirty="0"/>
              <a:t>	</a:t>
            </a:r>
            <a:r>
              <a:rPr lang="ru-RU" sz="2000" dirty="0" smtClean="0"/>
              <a:t>Коровье </a:t>
            </a:r>
            <a:r>
              <a:rPr lang="ru-RU" sz="2000" dirty="0"/>
              <a:t>молоко содержит более 20 витаминов. Витамин А -для хорошего зрения, В –для роста. В возрасте с 6 до 14 лет организм ребенка должен получить более килограмма кальция. Выпивая всего 200 мл натурального молока, дети получают 40% дневной нормы.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292" name="Содержимое 3"/>
          <p:cNvSpPr>
            <a:spLocks noGrp="1"/>
          </p:cNvSpPr>
          <p:nvPr>
            <p:ph sz="half" idx="2"/>
          </p:nvPr>
        </p:nvSpPr>
        <p:spPr>
          <a:xfrm flipH="1" flipV="1">
            <a:off x="8686800" y="6126163"/>
            <a:ext cx="854075" cy="1766887"/>
          </a:xfrm>
        </p:spPr>
        <p:txBody>
          <a:bodyPr/>
          <a:lstStyle/>
          <a:p>
            <a:pPr marL="0" indent="0" eaLnBrk="1" hangingPunct="1">
              <a:buNone/>
            </a:pP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Users\Криничка завуч\Downloads\img2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tx1"/>
                </a:solidFill>
              </a:rPr>
              <a:t>Практическая часть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7695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7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2721800"/>
              </p:ext>
            </p:extLst>
          </p:nvPr>
        </p:nvGraphicFramePr>
        <p:xfrm>
          <a:off x="323529" y="1484784"/>
          <a:ext cx="8496944" cy="3627299"/>
        </p:xfrm>
        <a:graphic>
          <a:graphicData uri="http://schemas.openxmlformats.org/drawingml/2006/table">
            <a:tbl>
              <a:tblPr firstRow="1" firstCol="1" bandRow="1"/>
              <a:tblGrid>
                <a:gridCol w="382745"/>
                <a:gridCol w="1921510"/>
                <a:gridCol w="6192689"/>
              </a:tblGrid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2000" u="sng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(фирма)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Цена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Азбука Крыма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г.Джанкой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 р (950 мл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).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Ультрапастеризованное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Жирность -2,5%. Белки – 3 г, жиры – 2,5 г, углеводы – 4,7. Срок – 6 месяцев</a:t>
                      </a:r>
                      <a:endParaRPr lang="ru-RU" sz="20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Экомилк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Московская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 р (930 мл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). Пастеризованное. Жирность -2,5%. Белки – 3 г, жиры – 2,5 г, углеводы – 4,7. Срок – 1 месяц</a:t>
                      </a:r>
                      <a:endParaRPr lang="ru-RU" sz="20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Молоко.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     г. Краснодар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67 р (1000 мл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).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Ультрапастеризованное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Жирность -2,5%. Белки – 3 г, жиры – 2,5 г, углеводы – 4,7. Срок – 6 месяцев</a:t>
                      </a:r>
                      <a:endParaRPr lang="ru-RU" sz="20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Домашнее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 р (1000 мл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). Информация отсутствует. Срок – 3 суток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560" y="62068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1.Сравнение цен, доступности информации и срока  годности.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5373216"/>
            <a:ext cx="7974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2000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Выводы: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магазинное молоко дороже примерно в 1,5 раза, чем домашнее и имеет всю информацию о составе, виде, сроков хранения. О домашнем молоке мы информацию не знаем.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a typeface="Calibri"/>
                <a:cs typeface="Times New Roman"/>
              </a:rPr>
              <a:t>2</a:t>
            </a:r>
            <a:r>
              <a:rPr lang="ru-RU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. </a:t>
            </a:r>
            <a:r>
              <a:rPr lang="ru-RU" sz="2800" b="1" dirty="0" smtClean="0">
                <a:solidFill>
                  <a:srgbClr val="000000"/>
                </a:solidFill>
                <a:ea typeface="Calibri"/>
                <a:cs typeface="Times New Roman"/>
              </a:rPr>
              <a:t>Определение </a:t>
            </a:r>
            <a:r>
              <a:rPr lang="ru-RU" sz="2800" b="1" dirty="0">
                <a:solidFill>
                  <a:srgbClr val="000000"/>
                </a:solidFill>
                <a:ea typeface="Calibri"/>
                <a:cs typeface="Times New Roman"/>
              </a:rPr>
              <a:t>внешнего </a:t>
            </a:r>
            <a:r>
              <a:rPr lang="ru-RU" sz="2800" b="1" dirty="0" smtClean="0">
                <a:solidFill>
                  <a:srgbClr val="000000"/>
                </a:solidFill>
                <a:ea typeface="Calibri"/>
                <a:cs typeface="Times New Roman"/>
              </a:rPr>
              <a:t>вида, цвета, запаха, вкуса и степени чистоты молока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6829673"/>
              </p:ext>
            </p:extLst>
          </p:nvPr>
        </p:nvGraphicFramePr>
        <p:xfrm>
          <a:off x="539552" y="1530363"/>
          <a:ext cx="7920880" cy="3474720"/>
        </p:xfrm>
        <a:graphic>
          <a:graphicData uri="http://schemas.openxmlformats.org/drawingml/2006/table">
            <a:tbl>
              <a:tblPr firstRow="1" firstCol="1" bandRow="1"/>
              <a:tblGrid>
                <a:gridCol w="360040"/>
                <a:gridCol w="1944216"/>
                <a:gridCol w="5616624"/>
              </a:tblGrid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2400" u="sng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(фирма)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Внешний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вид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258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Азбука Крыма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г.Джанкой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Однородный, без осадка. Цвет слегка желтоватый, вкус приятный</a:t>
                      </a:r>
                      <a:endParaRPr lang="ru-RU" sz="20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Экомилк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Московская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обл.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Однородный, без осадка. Цвет кремовый, вкус приятный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Молоко.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г.Краснодар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Однородный, без осадка. Цвет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очень белый, есть привкус горечи.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99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Домашнее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Однородный, без осадка. Цвет желтоватый, вкусный.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55576" y="4544208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endParaRPr lang="ru-RU" sz="2400" dirty="0" smtClean="0"/>
          </a:p>
          <a:p>
            <a:pPr lvl="0" algn="just" eaLnBrk="0" hangingPunct="0"/>
            <a:endParaRPr lang="ru-RU" sz="2400" dirty="0" smtClean="0"/>
          </a:p>
          <a:p>
            <a:pPr lvl="0" algn="just" eaLnBrk="0" hangingPunct="0"/>
            <a:r>
              <a:rPr lang="ru-RU" sz="2400" b="1" dirty="0" smtClean="0">
                <a:latin typeface="+mj-lt"/>
              </a:rPr>
              <a:t>Вывод: </a:t>
            </a:r>
            <a:r>
              <a:rPr lang="ru-RU" sz="2400" dirty="0" smtClean="0">
                <a:latin typeface="+mj-lt"/>
              </a:rPr>
              <a:t>все виды молока были однородными, без примесей </a:t>
            </a:r>
            <a:endParaRPr lang="ru-RU" sz="24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3212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99992" y="476672"/>
            <a:ext cx="4038600" cy="4434840"/>
          </a:xfrm>
        </p:spPr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488628" cy="570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https://sun9-65.userapi.com/impg/R7SzI5UoRu7xOuSki7P9T6Ti6kn_RcrnaTJ5iw/567jV1orVuc.jpg?size=1215x2160&amp;quality=95&amp;sign=b018fdefc7cb9b11f56785541b399aa3&amp;type=album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5"/>
          <a:stretch/>
        </p:blipFill>
        <p:spPr bwMode="auto">
          <a:xfrm>
            <a:off x="4499992" y="548680"/>
            <a:ext cx="4032448" cy="5688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49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 eaLnBrk="1" hangingPunct="1"/>
            <a:endParaRPr lang="ru-RU" dirty="0" smtClean="0"/>
          </a:p>
        </p:txBody>
      </p:sp>
      <p:pic>
        <p:nvPicPr>
          <p:cNvPr id="7" name="Рисунок 6" descr="https://sun9-79.userapi.com/impg/3_3w-3HdXRUZMtbtE7CX5tXl8y1gE3PGDR8WRw/zWCdromMFsY.jpg?size=1215x2160&amp;quality=95&amp;sign=a11635081d9c6a4f3cbfbce9ae643f17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-1206" r="-1190" b="27935"/>
          <a:stretch/>
        </p:blipFill>
        <p:spPr bwMode="auto">
          <a:xfrm>
            <a:off x="251520" y="620688"/>
            <a:ext cx="4199963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693"/>
            <a:ext cx="4248472" cy="549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2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1481</TotalTime>
  <Words>585</Words>
  <Application>Microsoft Office PowerPoint</Application>
  <PresentationFormat>Экран (4:3)</PresentationFormat>
  <Paragraphs>143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 «Исследование качества молока»   </vt:lpstr>
      <vt:lpstr>Цель исследования: изучить качество молока, узнать отличается ли домашнее молоко от магазинного?</vt:lpstr>
      <vt:lpstr>Теоретическая часть</vt:lpstr>
      <vt:lpstr>Презентация PowerPoint</vt:lpstr>
      <vt:lpstr>Практическая часть</vt:lpstr>
      <vt:lpstr>Презентация PowerPoint</vt:lpstr>
      <vt:lpstr>2. Определение внешнего вида, цвета, запаха, вкуса и степени чистоты молока</vt:lpstr>
      <vt:lpstr>Презентация PowerPoint</vt:lpstr>
      <vt:lpstr>Презентация PowerPoint</vt:lpstr>
      <vt:lpstr>3. Определение белка в молоке.  Ксантопротеиновая и биуретовая реакция на белок</vt:lpstr>
      <vt:lpstr>Презентация PowerPoint</vt:lpstr>
      <vt:lpstr>4. Определение pH среды</vt:lpstr>
      <vt:lpstr>Презентация PowerPoint</vt:lpstr>
      <vt:lpstr>Презентация PowerPoint</vt:lpstr>
      <vt:lpstr> 5. Наличие крахмала в молоке</vt:lpstr>
      <vt:lpstr>Презентация PowerPoint</vt:lpstr>
      <vt:lpstr>6. Определение разбавленности молока водой</vt:lpstr>
      <vt:lpstr>Презентация PowerPoint</vt:lpstr>
      <vt:lpstr>Презентация PowerPoint</vt:lpstr>
      <vt:lpstr>Итоги анкетирования</vt:lpstr>
      <vt:lpstr>Вопросы анкетирования</vt:lpstr>
      <vt:lpstr>Заключение</vt:lpstr>
      <vt:lpstr>Литература, источники: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lelesa</dc:creator>
  <cp:lastModifiedBy>Пользователь Windows</cp:lastModifiedBy>
  <cp:revision>100</cp:revision>
  <dcterms:created xsi:type="dcterms:W3CDTF">2010-12-10T18:03:05Z</dcterms:created>
  <dcterms:modified xsi:type="dcterms:W3CDTF">2024-04-13T08:53:21Z</dcterms:modified>
</cp:coreProperties>
</file>