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344" r:id="rId2"/>
    <p:sldId id="343" r:id="rId3"/>
    <p:sldId id="260" r:id="rId4"/>
    <p:sldId id="261" r:id="rId5"/>
    <p:sldId id="263" r:id="rId6"/>
    <p:sldId id="284" r:id="rId7"/>
    <p:sldId id="349" r:id="rId8"/>
    <p:sldId id="350" r:id="rId9"/>
    <p:sldId id="351" r:id="rId10"/>
    <p:sldId id="352" r:id="rId11"/>
    <p:sldId id="348" r:id="rId12"/>
  </p:sldIdLst>
  <p:sldSz cx="11887200" cy="7169150"/>
  <p:notesSz cx="11887200" cy="7169150"/>
  <p:embeddedFontLst>
    <p:embeddedFont>
      <p:font typeface="Arial Black" pitchFamily="34" charset="0"/>
      <p:bold r:id="rId13"/>
    </p:embeddedFont>
    <p:embeddedFont>
      <p:font typeface="Calibri" pitchFamily="34" charset="0"/>
      <p:regular r:id="rId14"/>
      <p:bold r:id="rId15"/>
      <p:italic r:id="rId16"/>
      <p:boldItalic r:id="rId17"/>
    </p:embeddedFont>
    <p:embeddedFont>
      <p:font typeface="Garamond" pitchFamily="18" charset="0"/>
      <p:regular r:id="rId18"/>
      <p:bold r:id="rId19"/>
      <p:italic r:id="rId20"/>
    </p:embeddedFont>
    <p:embeddedFont>
      <p:font typeface="Sitka Subheading" pitchFamily="2" charset="0"/>
      <p:regular r:id="rId21"/>
      <p:bold r:id="rId22"/>
      <p:italic r:id="rId23"/>
      <p:boldItalic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0" y="-4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881104" cy="716432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39611" y="341375"/>
            <a:ext cx="5841491" cy="18729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2329" y="2578430"/>
            <a:ext cx="9762540" cy="1671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83080" y="4014724"/>
            <a:ext cx="8321040" cy="17922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85596" y="1671040"/>
            <a:ext cx="5021580" cy="40500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21908" y="1648904"/>
            <a:ext cx="5170932" cy="4731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08" y="-29769"/>
            <a:ext cx="9879583" cy="5847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594360" y="6667309"/>
            <a:ext cx="2734056" cy="276999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41648" y="6667309"/>
            <a:ext cx="3803904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558784" y="6667309"/>
            <a:ext cx="2734056" cy="276999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4595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1881104" cy="716432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3808" y="-29769"/>
            <a:ext cx="9879583" cy="1764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5304" y="2707893"/>
            <a:ext cx="10431780" cy="3287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041648" y="6667309"/>
            <a:ext cx="3803904" cy="3584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94360" y="6667309"/>
            <a:ext cx="2734056" cy="3584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58784" y="6667309"/>
            <a:ext cx="2734056" cy="3584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513875" y="2530778"/>
            <a:ext cx="10306525" cy="2120598"/>
          </a:xfrm>
          <a:prstGeom prst="rect">
            <a:avLst/>
          </a:prstGeom>
        </p:spPr>
        <p:txBody>
          <a:bodyPr lIns="108887" tIns="54443" rIns="108887" bIns="54443">
            <a:normAutofit/>
          </a:bodyPr>
          <a:lstStyle/>
          <a:p>
            <a:pPr algn="ctr">
              <a:defRPr/>
            </a:pPr>
            <a:r>
              <a:rPr lang="ru-RU" sz="5500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    </a:t>
            </a:r>
            <a:r>
              <a:rPr lang="ru-RU" sz="5500" b="1" dirty="0" smtClean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spc="-5" dirty="0" smtClean="0">
                <a:latin typeface="Times New Roman" pitchFamily="18" charset="0"/>
                <a:cs typeface="Times New Roman" pitchFamily="18" charset="0"/>
              </a:rPr>
              <a:t>«Эффективные механизмы формирования, развития и оценки </a:t>
            </a:r>
            <a:r>
              <a:rPr lang="ru-RU" sz="3600" b="1" spc="-10" dirty="0" smtClean="0">
                <a:latin typeface="Times New Roman" pitchFamily="18" charset="0"/>
                <a:cs typeface="Times New Roman" pitchFamily="18" charset="0"/>
              </a:rPr>
              <a:t>функциональной</a:t>
            </a:r>
            <a:r>
              <a:rPr lang="ru-RU" sz="3600" b="1" spc="-3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spc="-5" dirty="0" smtClean="0">
                <a:latin typeface="Times New Roman" pitchFamily="18" charset="0"/>
                <a:cs typeface="Times New Roman" pitchFamily="18" charset="0"/>
              </a:rPr>
              <a:t>грамотности учащихся</a:t>
            </a:r>
            <a:r>
              <a:rPr lang="ru-RU" sz="3600" b="1" spc="-25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513875" y="121147"/>
            <a:ext cx="7770018" cy="1956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87" tIns="54443" rIns="108887" bIns="54443">
            <a:spAutoFit/>
          </a:bodyPr>
          <a:lstStyle/>
          <a:p>
            <a:pPr algn="ctr" eaLnBrk="1" hangingPunct="1"/>
            <a:r>
              <a:rPr lang="ru-RU" altLang="ru-RU" sz="2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Муниципальное  бюджетное общеобразовательное учреждение </a:t>
            </a:r>
          </a:p>
          <a:p>
            <a:pPr algn="ctr" eaLnBrk="1" hangingPunct="1"/>
            <a:r>
              <a:rPr lang="ru-RU" alt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2400" b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Криничненская</a:t>
            </a:r>
            <a:r>
              <a:rPr lang="ru-RU" alt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средняя  школа»</a:t>
            </a:r>
          </a:p>
          <a:p>
            <a:pPr algn="ctr" eaLnBrk="1" hangingPunct="1"/>
            <a:r>
              <a:rPr lang="ru-RU" alt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Белогорского района </a:t>
            </a:r>
          </a:p>
          <a:p>
            <a:pPr algn="ctr" eaLnBrk="1" hangingPunct="1"/>
            <a:r>
              <a:rPr lang="ru-RU" altLang="ru-RU" sz="2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Республики Крым</a:t>
            </a:r>
            <a:endParaRPr lang="ru-RU" altLang="ru-RU" sz="24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7" name="TextBox 1"/>
          <p:cNvSpPr txBox="1">
            <a:spLocks noChangeArrowheads="1"/>
          </p:cNvSpPr>
          <p:nvPr/>
        </p:nvSpPr>
        <p:spPr bwMode="auto">
          <a:xfrm>
            <a:off x="2480628" y="6219902"/>
            <a:ext cx="6096318" cy="617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887" tIns="54443" rIns="108887" bIns="54443">
            <a:spAutoFit/>
          </a:bodyPr>
          <a:lstStyle/>
          <a:p>
            <a:pPr algn="ctr"/>
            <a:r>
              <a:rPr lang="ru-RU" altLang="ru-RU" sz="33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  <a:endParaRPr lang="ru-RU" altLang="ru-RU" sz="33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7239000" y="4727575"/>
            <a:ext cx="4648200" cy="157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aramond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Garamond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dirty="0" smtClean="0"/>
              <a:t>Якубова </a:t>
            </a:r>
            <a:r>
              <a:rPr lang="ru-RU" sz="2400" dirty="0" err="1" smtClean="0"/>
              <a:t>Сусана</a:t>
            </a:r>
            <a:r>
              <a:rPr lang="ru-RU" sz="2400" dirty="0" smtClean="0"/>
              <a:t> </a:t>
            </a:r>
            <a:r>
              <a:rPr lang="ru-RU" sz="2400" dirty="0" err="1" smtClean="0"/>
              <a:t>Февзиевна</a:t>
            </a:r>
            <a:endParaRPr lang="ru-RU" sz="2400" dirty="0" smtClean="0"/>
          </a:p>
          <a:p>
            <a:pPr>
              <a:defRPr/>
            </a:pPr>
            <a:r>
              <a:rPr lang="ru-RU" sz="2400" dirty="0" smtClean="0"/>
              <a:t>учитель начальных классов</a:t>
            </a:r>
            <a:endParaRPr lang="ru-RU" sz="2400" dirty="0"/>
          </a:p>
        </p:txBody>
      </p:sp>
      <p:pic>
        <p:nvPicPr>
          <p:cNvPr id="11266" name="Picture 2" descr="Рамка Школьн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67800" y="152400"/>
            <a:ext cx="2441576" cy="2441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1450975"/>
            <a:ext cx="9906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Почему понятие </a:t>
            </a:r>
          </a:p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«функциональная грамотность» стало актуальным </a:t>
            </a:r>
          </a:p>
          <a:p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современной школы?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Рамка Школьн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6800" y="4117975"/>
            <a:ext cx="2441576" cy="2441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94405" y="536575"/>
            <a:ext cx="8392795" cy="6248400"/>
            <a:chOff x="3488435" y="685799"/>
            <a:chExt cx="8392795" cy="5416550"/>
          </a:xfrm>
        </p:grpSpPr>
        <p:sp>
          <p:nvSpPr>
            <p:cNvPr id="3" name="object 3"/>
            <p:cNvSpPr/>
            <p:nvPr/>
          </p:nvSpPr>
          <p:spPr>
            <a:xfrm>
              <a:off x="5847587" y="685799"/>
              <a:ext cx="6033770" cy="5416550"/>
            </a:xfrm>
            <a:custGeom>
              <a:avLst/>
              <a:gdLst/>
              <a:ahLst/>
              <a:cxnLst/>
              <a:rect l="l" t="t" r="r" b="b"/>
              <a:pathLst>
                <a:path w="6033770" h="5416550">
                  <a:moveTo>
                    <a:pt x="0" y="0"/>
                  </a:moveTo>
                  <a:lnTo>
                    <a:pt x="6033516" y="0"/>
                  </a:lnTo>
                  <a:lnTo>
                    <a:pt x="6033516" y="5416296"/>
                  </a:lnTo>
                  <a:lnTo>
                    <a:pt x="0" y="54162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45A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88435" y="2471927"/>
              <a:ext cx="2659380" cy="1842770"/>
            </a:xfrm>
            <a:custGeom>
              <a:avLst/>
              <a:gdLst/>
              <a:ahLst/>
              <a:cxnLst/>
              <a:rect l="l" t="t" r="r" b="b"/>
              <a:pathLst>
                <a:path w="2659379" h="1842770">
                  <a:moveTo>
                    <a:pt x="1813814" y="0"/>
                  </a:moveTo>
                  <a:lnTo>
                    <a:pt x="0" y="0"/>
                  </a:lnTo>
                  <a:lnTo>
                    <a:pt x="0" y="1842516"/>
                  </a:lnTo>
                  <a:lnTo>
                    <a:pt x="1813814" y="1842516"/>
                  </a:lnTo>
                  <a:lnTo>
                    <a:pt x="2659379" y="921258"/>
                  </a:lnTo>
                  <a:lnTo>
                    <a:pt x="1813814" y="0"/>
                  </a:lnTo>
                  <a:close/>
                </a:path>
              </a:pathLst>
            </a:custGeom>
            <a:solidFill>
              <a:srgbClr val="3C97A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019800" y="688975"/>
            <a:ext cx="5867400" cy="1997983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1299210">
              <a:lnSpc>
                <a:spcPts val="2020"/>
              </a:lnSpc>
              <a:spcBef>
                <a:spcPts val="580"/>
              </a:spcBef>
            </a:pPr>
            <a:r>
              <a:rPr sz="2800" spc="-5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Приоритетной</a:t>
            </a:r>
            <a:r>
              <a:rPr lang="ru-RU" sz="2800" spc="-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5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целью </a:t>
            </a:r>
            <a:endParaRPr lang="ru-RU" sz="2800" spc="-15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1299210">
              <a:lnSpc>
                <a:spcPts val="2020"/>
              </a:lnSpc>
              <a:spcBef>
                <a:spcPts val="580"/>
              </a:spcBef>
            </a:pPr>
            <a:r>
              <a:rPr sz="2800" spc="-5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становится  </a:t>
            </a:r>
            <a:r>
              <a:rPr sz="28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формирование</a:t>
            </a:r>
            <a:r>
              <a:rPr sz="2800" spc="-4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spc="-4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1299210">
              <a:lnSpc>
                <a:spcPts val="2020"/>
              </a:lnSpc>
              <a:spcBef>
                <a:spcPts val="580"/>
              </a:spcBef>
            </a:pPr>
            <a:r>
              <a:rPr sz="2800" spc="-5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функциональной</a:t>
            </a:r>
            <a:r>
              <a:rPr lang="ru-RU" sz="2800" spc="-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spc="-5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1299210">
              <a:lnSpc>
                <a:spcPts val="2020"/>
              </a:lnSpc>
              <a:spcBef>
                <a:spcPts val="580"/>
              </a:spcBef>
            </a:pPr>
            <a:r>
              <a:rPr sz="2800" spc="-5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грамотности </a:t>
            </a:r>
            <a:endParaRPr lang="ru-RU" sz="2800" spc="-5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1299210">
              <a:lnSpc>
                <a:spcPts val="2020"/>
              </a:lnSpc>
              <a:spcBef>
                <a:spcPts val="580"/>
              </a:spcBef>
            </a:pPr>
            <a:r>
              <a:rPr sz="28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sz="2800" spc="-1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системе </a:t>
            </a:r>
            <a:r>
              <a:rPr sz="2800" spc="-15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общего</a:t>
            </a:r>
            <a:r>
              <a:rPr lang="ru-RU" sz="2800" spc="-15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2700" marR="1299210">
              <a:lnSpc>
                <a:spcPts val="2020"/>
              </a:lnSpc>
              <a:spcBef>
                <a:spcPts val="580"/>
              </a:spcBef>
            </a:pPr>
            <a:r>
              <a:rPr sz="2800" spc="-5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образования 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11123" y="1975103"/>
            <a:ext cx="5255260" cy="3119755"/>
          </a:xfrm>
          <a:custGeom>
            <a:avLst/>
            <a:gdLst/>
            <a:ahLst/>
            <a:cxnLst/>
            <a:rect l="l" t="t" r="r" b="b"/>
            <a:pathLst>
              <a:path w="5255260" h="3119754">
                <a:moveTo>
                  <a:pt x="0" y="0"/>
                </a:moveTo>
                <a:lnTo>
                  <a:pt x="5254752" y="0"/>
                </a:lnTo>
                <a:lnTo>
                  <a:pt x="5254752" y="3119628"/>
                </a:lnTo>
                <a:lnTo>
                  <a:pt x="0" y="3119628"/>
                </a:lnTo>
                <a:lnTo>
                  <a:pt x="0" y="0"/>
                </a:lnTo>
                <a:close/>
              </a:path>
            </a:pathLst>
          </a:custGeom>
          <a:solidFill>
            <a:srgbClr val="3C97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25422" y="2001469"/>
            <a:ext cx="4132378" cy="26231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60350">
              <a:lnSpc>
                <a:spcPct val="100000"/>
              </a:lnSpc>
              <a:spcBef>
                <a:spcPts val="95"/>
              </a:spcBef>
              <a:tabLst>
                <a:tab pos="2155190" algn="l"/>
              </a:tabLst>
            </a:pPr>
            <a:endParaRPr lang="ru-RU" sz="2800" spc="-5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260350">
              <a:lnSpc>
                <a:spcPct val="100000"/>
              </a:lnSpc>
              <a:spcBef>
                <a:spcPts val="95"/>
              </a:spcBef>
              <a:tabLst>
                <a:tab pos="2155190" algn="l"/>
              </a:tabLst>
            </a:pPr>
            <a:r>
              <a:rPr sz="2800" spc="-5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ИЗМЕНЕНИЕ  </a:t>
            </a:r>
            <a:r>
              <a:rPr sz="2800" spc="-3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АП</a:t>
            </a:r>
            <a:r>
              <a:rPr sz="2800" spc="-2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sz="2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ОС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sz="28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2800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260350">
              <a:lnSpc>
                <a:spcPct val="100000"/>
              </a:lnSpc>
              <a:spcBef>
                <a:spcPts val="95"/>
              </a:spcBef>
              <a:tabLst>
                <a:tab pos="2155190" algn="l"/>
              </a:tabLst>
            </a:pPr>
            <a:r>
              <a:rPr sz="2800" spc="-5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  </a:t>
            </a:r>
            <a:r>
              <a:rPr sz="2800" spc="-5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КАЧЕСТВО  </a:t>
            </a:r>
            <a:r>
              <a:rPr sz="2800" spc="-3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ОБЩЕГО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</a:t>
            </a:r>
            <a:r>
              <a:rPr sz="2800" spc="-2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АЗО</a:t>
            </a:r>
            <a:r>
              <a:rPr sz="2800" spc="-4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АНИЯ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96000" y="3736975"/>
            <a:ext cx="5791200" cy="2145844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605"/>
              </a:spcBef>
            </a:pP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sz="2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поддерживающей </a:t>
            </a:r>
            <a:r>
              <a:rPr sz="2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позитивной  </a:t>
            </a:r>
            <a:r>
              <a:rPr sz="2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образовательной 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среды </a:t>
            </a:r>
            <a:r>
              <a:rPr sz="2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счет </a:t>
            </a:r>
            <a:r>
              <a:rPr sz="2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изменения  </a:t>
            </a:r>
            <a:r>
              <a:rPr sz="2800" spc="-1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содержания </a:t>
            </a:r>
            <a:r>
              <a:rPr sz="2800" spc="-1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образовательных 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программ  для </a:t>
            </a:r>
            <a:r>
              <a:rPr sz="2800" spc="-1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более полного 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учета</a:t>
            </a:r>
            <a:r>
              <a:rPr sz="2800" spc="6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интересов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12700" marR="339090">
              <a:lnSpc>
                <a:spcPct val="80000"/>
              </a:lnSpc>
            </a:pP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учащихся </a:t>
            </a:r>
            <a:r>
              <a:rPr sz="2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sz="2800" spc="-5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требований </a:t>
            </a:r>
            <a:r>
              <a:rPr sz="28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21 </a:t>
            </a:r>
            <a:r>
              <a:rPr sz="2800" spc="-1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века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536575"/>
            <a:ext cx="936244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12840" algn="l"/>
              </a:tabLst>
            </a:pPr>
            <a:r>
              <a:rPr lang="ru-RU" sz="36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такое «</a:t>
            </a:r>
            <a:r>
              <a:rPr lang="ru-RU" sz="3600" spc="-5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sz="3600" spc="-5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ункциональная</a:t>
            </a:r>
            <a:r>
              <a:rPr sz="3600" spc="-3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-5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грамотность</a:t>
            </a:r>
            <a:r>
              <a:rPr lang="ru-RU" sz="3600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"?</a:t>
            </a:r>
            <a:r>
              <a:rPr sz="3600" spc="-5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sz="3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48308" y="1742693"/>
            <a:ext cx="10028555" cy="39491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ts val="3875"/>
              </a:lnSpc>
              <a:spcBef>
                <a:spcPts val="95"/>
              </a:spcBef>
            </a:pPr>
            <a:r>
              <a:rPr lang="ru-RU" sz="3400" b="1" spc="-5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3400" b="1" spc="-5" smtClean="0">
                <a:latin typeface="Times New Roman" pitchFamily="18" charset="0"/>
                <a:cs typeface="Times New Roman" pitchFamily="18" charset="0"/>
              </a:rPr>
              <a:t>Леонтьев </a:t>
            </a:r>
            <a:r>
              <a:rPr sz="3400" b="1" spc="-5" dirty="0">
                <a:latin typeface="Times New Roman" pitchFamily="18" charset="0"/>
                <a:cs typeface="Times New Roman" pitchFamily="18" charset="0"/>
              </a:rPr>
              <a:t>А.А</a:t>
            </a:r>
            <a:r>
              <a:rPr sz="3400" spc="-5" dirty="0">
                <a:latin typeface="Times New Roman" pitchFamily="18" charset="0"/>
                <a:cs typeface="Times New Roman" pitchFamily="18" charset="0"/>
              </a:rPr>
              <a:t>.: </a:t>
            </a:r>
            <a:r>
              <a:rPr sz="3400" spc="-1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sz="3400" b="1" spc="-10" dirty="0">
                <a:latin typeface="Times New Roman" pitchFamily="18" charset="0"/>
                <a:cs typeface="Times New Roman" pitchFamily="18" charset="0"/>
              </a:rPr>
              <a:t>Функционально </a:t>
            </a:r>
            <a:r>
              <a:rPr sz="3400" b="1" spc="-10">
                <a:latin typeface="Times New Roman" pitchFamily="18" charset="0"/>
                <a:cs typeface="Times New Roman" pitchFamily="18" charset="0"/>
              </a:rPr>
              <a:t>грамотный</a:t>
            </a:r>
            <a:r>
              <a:rPr sz="3400" b="1" spc="65">
                <a:latin typeface="Times New Roman" pitchFamily="18" charset="0"/>
                <a:cs typeface="Times New Roman" pitchFamily="18" charset="0"/>
              </a:rPr>
              <a:t> </a:t>
            </a:r>
            <a:r>
              <a:rPr sz="3400" spc="-15" smtClean="0">
                <a:latin typeface="Times New Roman" pitchFamily="18" charset="0"/>
                <a:cs typeface="Times New Roman" pitchFamily="18" charset="0"/>
              </a:rPr>
              <a:t>человек</a:t>
            </a:r>
            <a:r>
              <a:rPr sz="3400" spc="-5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sz="3400" spc="-25" dirty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sz="3400" spc="-15" dirty="0">
                <a:latin typeface="Times New Roman" pitchFamily="18" charset="0"/>
                <a:cs typeface="Times New Roman" pitchFamily="18" charset="0"/>
              </a:rPr>
              <a:t>человек, </a:t>
            </a:r>
            <a:r>
              <a:rPr sz="3400" spc="-25" dirty="0">
                <a:latin typeface="Times New Roman" pitchFamily="18" charset="0"/>
                <a:cs typeface="Times New Roman" pitchFamily="18" charset="0"/>
              </a:rPr>
              <a:t>который </a:t>
            </a:r>
            <a:r>
              <a:rPr sz="3400" spc="-10" dirty="0">
                <a:latin typeface="Times New Roman" pitchFamily="18" charset="0"/>
                <a:cs typeface="Times New Roman" pitchFamily="18" charset="0"/>
              </a:rPr>
              <a:t>способен </a:t>
            </a:r>
            <a:r>
              <a:rPr sz="3400" spc="-15" dirty="0">
                <a:latin typeface="Times New Roman" pitchFamily="18" charset="0"/>
                <a:cs typeface="Times New Roman" pitchFamily="18" charset="0"/>
              </a:rPr>
              <a:t>использовать </a:t>
            </a:r>
            <a:r>
              <a:rPr sz="3400" spc="-5" dirty="0">
                <a:latin typeface="Times New Roman" pitchFamily="18" charset="0"/>
                <a:cs typeface="Times New Roman" pitchFamily="18" charset="0"/>
              </a:rPr>
              <a:t>все  </a:t>
            </a:r>
            <a:r>
              <a:rPr sz="3400" spc="-10" dirty="0">
                <a:latin typeface="Times New Roman" pitchFamily="18" charset="0"/>
                <a:cs typeface="Times New Roman" pitchFamily="18" charset="0"/>
              </a:rPr>
              <a:t>постоянно </a:t>
            </a:r>
            <a:r>
              <a:rPr sz="3400" spc="-5" dirty="0">
                <a:latin typeface="Times New Roman" pitchFamily="18" charset="0"/>
                <a:cs typeface="Times New Roman" pitchFamily="18" charset="0"/>
              </a:rPr>
              <a:t>приобретаемые в течение жизни знания,  </a:t>
            </a:r>
            <a:r>
              <a:rPr sz="3400" spc="-10" dirty="0">
                <a:latin typeface="Times New Roman" pitchFamily="18" charset="0"/>
                <a:cs typeface="Times New Roman" pitchFamily="18" charset="0"/>
              </a:rPr>
              <a:t>умения </a:t>
            </a:r>
            <a:r>
              <a:rPr sz="3400" spc="-5" dirty="0">
                <a:latin typeface="Times New Roman" pitchFamily="18" charset="0"/>
                <a:cs typeface="Times New Roman" pitchFamily="18" charset="0"/>
              </a:rPr>
              <a:t>и навыки </a:t>
            </a:r>
            <a:r>
              <a:rPr sz="3400" spc="-1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sz="3400" spc="-5">
                <a:latin typeface="Times New Roman" pitchFamily="18" charset="0"/>
                <a:cs typeface="Times New Roman" pitchFamily="18" charset="0"/>
              </a:rPr>
              <a:t>решения</a:t>
            </a:r>
            <a:r>
              <a:rPr sz="3400" spc="1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400" spc="-10" smtClean="0">
                <a:latin typeface="Times New Roman" pitchFamily="18" charset="0"/>
                <a:cs typeface="Times New Roman" pitchFamily="18" charset="0"/>
              </a:rPr>
              <a:t>максимально</a:t>
            </a:r>
            <a:r>
              <a:rPr lang="ru-RU" sz="3400" spc="-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400" spc="-15" smtClean="0">
                <a:latin typeface="Times New Roman" pitchFamily="18" charset="0"/>
                <a:cs typeface="Times New Roman" pitchFamily="18" charset="0"/>
              </a:rPr>
              <a:t>широкого </a:t>
            </a:r>
            <a:r>
              <a:rPr sz="3400" spc="-5" dirty="0">
                <a:latin typeface="Times New Roman" pitchFamily="18" charset="0"/>
                <a:cs typeface="Times New Roman" pitchFamily="18" charset="0"/>
              </a:rPr>
              <a:t>диапазона жизненных </a:t>
            </a:r>
            <a:r>
              <a:rPr sz="3400" dirty="0">
                <a:latin typeface="Times New Roman" pitchFamily="18" charset="0"/>
                <a:cs typeface="Times New Roman" pitchFamily="18" charset="0"/>
              </a:rPr>
              <a:t>задач </a:t>
            </a:r>
            <a:r>
              <a:rPr sz="3400" spc="-5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sz="3400" spc="-10" dirty="0">
                <a:latin typeface="Times New Roman" pitchFamily="18" charset="0"/>
                <a:cs typeface="Times New Roman" pitchFamily="18" charset="0"/>
              </a:rPr>
              <a:t>различных  </a:t>
            </a:r>
            <a:r>
              <a:rPr sz="3400" dirty="0">
                <a:latin typeface="Times New Roman" pitchFamily="18" charset="0"/>
                <a:cs typeface="Times New Roman" pitchFamily="18" charset="0"/>
              </a:rPr>
              <a:t>сферах </a:t>
            </a:r>
            <a:r>
              <a:rPr sz="3400" spc="-15" dirty="0">
                <a:latin typeface="Times New Roman" pitchFamily="18" charset="0"/>
                <a:cs typeface="Times New Roman" pitchFamily="18" charset="0"/>
              </a:rPr>
              <a:t>человеческой деятельности, </a:t>
            </a:r>
            <a:r>
              <a:rPr sz="3400" spc="-10">
                <a:latin typeface="Times New Roman" pitchFamily="18" charset="0"/>
                <a:cs typeface="Times New Roman" pitchFamily="18" charset="0"/>
              </a:rPr>
              <a:t>общения</a:t>
            </a:r>
            <a:r>
              <a:rPr sz="3400" spc="5">
                <a:latin typeface="Times New Roman" pitchFamily="18" charset="0"/>
                <a:cs typeface="Times New Roman" pitchFamily="18" charset="0"/>
              </a:rPr>
              <a:t> </a:t>
            </a:r>
            <a:r>
              <a:rPr sz="3400" spc="-5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400" spc="-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400" spc="-5" smtClean="0">
                <a:latin typeface="Times New Roman" pitchFamily="18" charset="0"/>
                <a:cs typeface="Times New Roman" pitchFamily="18" charset="0"/>
              </a:rPr>
              <a:t>социальных </a:t>
            </a:r>
            <a:r>
              <a:rPr sz="3400" spc="-10">
                <a:latin typeface="Times New Roman" pitchFamily="18" charset="0"/>
                <a:cs typeface="Times New Roman" pitchFamily="18" charset="0"/>
              </a:rPr>
              <a:t>отношений</a:t>
            </a:r>
            <a:r>
              <a:rPr sz="3400" spc="-1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400" spc="-1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0005" algn="r">
              <a:lnSpc>
                <a:spcPts val="3420"/>
              </a:lnSpc>
            </a:pPr>
            <a:r>
              <a:rPr sz="3400" spc="-10" smtClean="0">
                <a:latin typeface="Calibri"/>
                <a:cs typeface="Calibri"/>
              </a:rPr>
              <a:t> 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37138" y="5880912"/>
            <a:ext cx="122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0444" y="637743"/>
            <a:ext cx="92602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002060"/>
                </a:solidFill>
              </a:rPr>
              <a:t>Функциональная </a:t>
            </a:r>
            <a:r>
              <a:rPr sz="3600" spc="-5">
                <a:solidFill>
                  <a:srgbClr val="002060"/>
                </a:solidFill>
              </a:rPr>
              <a:t>грамотность </a:t>
            </a:r>
            <a:endParaRPr sz="3600">
              <a:solidFill>
                <a:srgbClr val="002060"/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0196" y="1722881"/>
            <a:ext cx="10769804" cy="3988271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429259" marR="711200" indent="-391795">
              <a:lnSpc>
                <a:spcPts val="2690"/>
              </a:lnSpc>
              <a:spcBef>
                <a:spcPts val="740"/>
              </a:spcBef>
              <a:tabLst>
                <a:tab pos="5353050" algn="l"/>
              </a:tabLst>
            </a:pPr>
            <a:r>
              <a:rPr lang="ru-RU" sz="2800" b="1" spc="-5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sz="2800" b="1" spc="-5" smtClean="0">
                <a:latin typeface="Times New Roman" pitchFamily="18" charset="0"/>
                <a:cs typeface="Times New Roman" pitchFamily="18" charset="0"/>
              </a:rPr>
              <a:t>Виноградова </a:t>
            </a:r>
            <a:r>
              <a:rPr sz="2800" b="1" spc="-40" smtClean="0">
                <a:latin typeface="Times New Roman" pitchFamily="18" charset="0"/>
                <a:cs typeface="Times New Roman" pitchFamily="18" charset="0"/>
              </a:rPr>
              <a:t>Н.Ф.</a:t>
            </a:r>
            <a:r>
              <a:rPr sz="2800" spc="-4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sz="2800" b="1" spc="-5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Функциональная </a:t>
            </a:r>
            <a:r>
              <a:rPr sz="2800" spc="-10" smtClean="0">
                <a:latin typeface="Times New Roman" pitchFamily="18" charset="0"/>
                <a:cs typeface="Times New Roman" pitchFamily="18" charset="0"/>
              </a:rPr>
              <a:t>грамотность </a:t>
            </a:r>
            <a:r>
              <a:rPr sz="2800" spc="-20" smtClean="0">
                <a:latin typeface="Times New Roman" pitchFamily="18" charset="0"/>
                <a:cs typeface="Times New Roman" pitchFamily="18" charset="0"/>
              </a:rPr>
              <a:t>сегодня</a:t>
            </a:r>
            <a:r>
              <a:rPr lang="ru-RU" sz="2800" spc="-2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sz="2800" spc="-30" smtClean="0">
                <a:latin typeface="Times New Roman" pitchFamily="18" charset="0"/>
                <a:cs typeface="Times New Roman" pitchFamily="18" charset="0"/>
              </a:rPr>
              <a:t>это  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базовое</a:t>
            </a:r>
            <a:r>
              <a:rPr sz="2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образовани</a:t>
            </a:r>
            <a:r>
              <a:rPr sz="2800" b="1" spc="-5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sz="2800" b="1" spc="15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smtClean="0">
                <a:latin typeface="Times New Roman" pitchFamily="18" charset="0"/>
                <a:cs typeface="Times New Roman" pitchFamily="18" charset="0"/>
              </a:rPr>
              <a:t>личности</a:t>
            </a:r>
            <a:r>
              <a:rPr lang="ru-RU" sz="2800" spc="-1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29259" marR="711200" indent="-391795">
              <a:lnSpc>
                <a:spcPts val="2690"/>
              </a:lnSpc>
              <a:spcBef>
                <a:spcPts val="740"/>
              </a:spcBef>
              <a:tabLst>
                <a:tab pos="5353050" algn="l"/>
              </a:tabLst>
            </a:pPr>
            <a:r>
              <a:rPr sz="2800" spc="-1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&lt;…&gt; </a:t>
            </a:r>
            <a:r>
              <a:rPr sz="2800" spc="-10" smtClean="0"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&lt;…&gt; </a:t>
            </a:r>
            <a:r>
              <a:rPr sz="2800" spc="-25" smtClean="0">
                <a:latin typeface="Times New Roman" pitchFamily="18" charset="0"/>
                <a:cs typeface="Times New Roman" pitchFamily="18" charset="0"/>
              </a:rPr>
              <a:t>должен  </a:t>
            </a:r>
            <a:r>
              <a:rPr sz="2800" spc="-15" smtClean="0">
                <a:latin typeface="Times New Roman" pitchFamily="18" charset="0"/>
                <a:cs typeface="Times New Roman" pitchFamily="18" charset="0"/>
              </a:rPr>
              <a:t>обладать:</a:t>
            </a:r>
            <a:endParaRPr sz="2800" smtClean="0">
              <a:latin typeface="Times New Roman" pitchFamily="18" charset="0"/>
              <a:cs typeface="Times New Roman" pitchFamily="18" charset="0"/>
            </a:endParaRPr>
          </a:p>
          <a:p>
            <a:pPr marL="228600" marR="1378585" indent="-228600">
              <a:lnSpc>
                <a:spcPts val="2690"/>
              </a:lnSpc>
              <a:spcBef>
                <a:spcPts val="670"/>
              </a:spcBef>
              <a:buChar char="-"/>
              <a:tabLst>
                <a:tab pos="228600" algn="l"/>
              </a:tabLst>
            </a:pPr>
            <a:r>
              <a:rPr sz="2800" spc="-15" smtClean="0">
                <a:latin typeface="Times New Roman" pitchFamily="18" charset="0"/>
                <a:cs typeface="Times New Roman" pitchFamily="18" charset="0"/>
              </a:rPr>
              <a:t>готовностью 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успешно </a:t>
            </a:r>
            <a:r>
              <a:rPr sz="2800" spc="-10" smtClean="0">
                <a:latin typeface="Times New Roman" pitchFamily="18" charset="0"/>
                <a:cs typeface="Times New Roman" pitchFamily="18" charset="0"/>
              </a:rPr>
              <a:t>взаимодействовать 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с изменяющимся  </a:t>
            </a:r>
            <a:r>
              <a:rPr sz="2800" spc="-10" smtClean="0">
                <a:latin typeface="Times New Roman" pitchFamily="18" charset="0"/>
                <a:cs typeface="Times New Roman" pitchFamily="18" charset="0"/>
              </a:rPr>
              <a:t>окружающим 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миром</a:t>
            </a:r>
            <a:r>
              <a:rPr sz="2800" spc="2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…;</a:t>
            </a:r>
            <a:endParaRPr sz="2800" smtClean="0">
              <a:latin typeface="Times New Roman" pitchFamily="18" charset="0"/>
              <a:cs typeface="Times New Roman" pitchFamily="18" charset="0"/>
            </a:endParaRPr>
          </a:p>
          <a:p>
            <a:pPr marL="228600" marR="774065" indent="-228600">
              <a:lnSpc>
                <a:spcPts val="2690"/>
              </a:lnSpc>
              <a:spcBef>
                <a:spcPts val="670"/>
              </a:spcBef>
              <a:buChar char="-"/>
              <a:tabLst>
                <a:tab pos="228600" algn="l"/>
              </a:tabLst>
            </a:pP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возможностью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решать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различные </a:t>
            </a:r>
            <a:r>
              <a:rPr sz="2800" dirty="0">
                <a:latin typeface="Times New Roman" pitchFamily="18" charset="0"/>
                <a:cs typeface="Times New Roman" pitchFamily="18" charset="0"/>
              </a:rPr>
              <a:t>(в </a:t>
            </a:r>
            <a:r>
              <a:rPr sz="2800" spc="-20" dirty="0">
                <a:latin typeface="Times New Roman" pitchFamily="18" charset="0"/>
                <a:cs typeface="Times New Roman" pitchFamily="18" charset="0"/>
              </a:rPr>
              <a:t>том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числе нестандартные)  учебные и жизненные</a:t>
            </a:r>
            <a:r>
              <a:rPr sz="28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задачи…;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228600" indent="-190500">
              <a:lnSpc>
                <a:spcPct val="100000"/>
              </a:lnSpc>
              <a:spcBef>
                <a:spcPts val="20"/>
              </a:spcBef>
              <a:buChar char="-"/>
              <a:tabLst>
                <a:tab pos="228600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способностью строить социальные</a:t>
            </a:r>
            <a:r>
              <a:rPr sz="2800" spc="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отношения…;</a:t>
            </a:r>
            <a:endParaRPr sz="2800">
              <a:latin typeface="Times New Roman" pitchFamily="18" charset="0"/>
              <a:cs typeface="Times New Roman" pitchFamily="18" charset="0"/>
            </a:endParaRPr>
          </a:p>
          <a:p>
            <a:pPr marL="228600" indent="-190500">
              <a:lnSpc>
                <a:spcPts val="3025"/>
              </a:lnSpc>
              <a:buChar char="-"/>
              <a:tabLst>
                <a:tab pos="228600" algn="l"/>
              </a:tabLst>
            </a:pPr>
            <a:r>
              <a:rPr sz="2800" spc="-5" dirty="0">
                <a:latin typeface="Times New Roman" pitchFamily="18" charset="0"/>
                <a:cs typeface="Times New Roman" pitchFamily="18" charset="0"/>
              </a:rPr>
              <a:t>совокупностью </a:t>
            </a:r>
            <a:r>
              <a:rPr sz="2800" spc="-15" dirty="0">
                <a:latin typeface="Times New Roman" pitchFamily="18" charset="0"/>
                <a:cs typeface="Times New Roman" pitchFamily="18" charset="0"/>
              </a:rPr>
              <a:t>рефлексивных </a:t>
            </a:r>
            <a:r>
              <a:rPr sz="2800" spc="-10" dirty="0">
                <a:latin typeface="Times New Roman" pitchFamily="18" charset="0"/>
                <a:cs typeface="Times New Roman" pitchFamily="18" charset="0"/>
              </a:rPr>
              <a:t>умений, </a:t>
            </a:r>
            <a:r>
              <a:rPr sz="2800" spc="-5">
                <a:latin typeface="Times New Roman" pitchFamily="18" charset="0"/>
                <a:cs typeface="Times New Roman" pitchFamily="18" charset="0"/>
              </a:rPr>
              <a:t>обеспечивающих</a:t>
            </a:r>
            <a:r>
              <a:rPr sz="2800" spc="45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10" smtClean="0">
                <a:latin typeface="Times New Roman" pitchFamily="18" charset="0"/>
                <a:cs typeface="Times New Roman" pitchFamily="18" charset="0"/>
              </a:rPr>
              <a:t>оценку</a:t>
            </a:r>
            <a:endParaRPr lang="ru-RU" sz="2800" spc="-1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190500">
              <a:lnSpc>
                <a:spcPts val="3025"/>
              </a:lnSpc>
              <a:tabLst>
                <a:tab pos="228600" algn="l"/>
              </a:tabLst>
            </a:pPr>
            <a:r>
              <a:rPr lang="ru-RU" sz="2800" spc="-1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своей </a:t>
            </a:r>
            <a:r>
              <a:rPr sz="2800" spc="-5" dirty="0">
                <a:latin typeface="Times New Roman" pitchFamily="18" charset="0"/>
                <a:cs typeface="Times New Roman" pitchFamily="18" charset="0"/>
              </a:rPr>
              <a:t>грамотности, стремление к дальнейшему</a:t>
            </a:r>
            <a:r>
              <a:rPr sz="28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spc="-5">
                <a:latin typeface="Times New Roman" pitchFamily="18" charset="0"/>
                <a:cs typeface="Times New Roman" pitchFamily="18" charset="0"/>
              </a:rPr>
              <a:t>образованию</a:t>
            </a:r>
            <a:r>
              <a:rPr sz="2800" spc="-5" smtClean="0">
                <a:latin typeface="Times New Roman" pitchFamily="18" charset="0"/>
                <a:cs typeface="Times New Roman" pitchFamily="18" charset="0"/>
              </a:rPr>
              <a:t>…»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9683" y="264413"/>
            <a:ext cx="10339705" cy="56040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9370" algn="ctr">
              <a:lnSpc>
                <a:spcPts val="389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sz="3600" b="1" spc="-1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направления</a:t>
            </a:r>
            <a:r>
              <a:rPr sz="3600" b="1" spc="-25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pc="-5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формирования</a:t>
            </a:r>
            <a:endParaRPr sz="3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" marR="54610" algn="ctr">
              <a:lnSpc>
                <a:spcPts val="3460"/>
              </a:lnSpc>
              <a:spcBef>
                <a:spcPts val="400"/>
              </a:spcBef>
            </a:pPr>
            <a:r>
              <a:rPr sz="3600" b="1" spc="-1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функциональной </a:t>
            </a:r>
            <a:r>
              <a:rPr sz="3600" b="1" spc="-5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грамотности</a:t>
            </a:r>
            <a:endParaRPr sz="3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14655" indent="-402590">
              <a:lnSpc>
                <a:spcPct val="100000"/>
              </a:lnSpc>
              <a:spcBef>
                <a:spcPts val="1150"/>
              </a:spcBef>
              <a:buFont typeface="Arial"/>
              <a:buChar char="•"/>
              <a:tabLst>
                <a:tab pos="414655" algn="l"/>
                <a:tab pos="415290" algn="l"/>
              </a:tabLst>
            </a:pPr>
            <a:r>
              <a:rPr sz="4100" spc="-15" dirty="0">
                <a:latin typeface="Times New Roman" pitchFamily="18" charset="0"/>
                <a:cs typeface="Times New Roman" pitchFamily="18" charset="0"/>
              </a:rPr>
              <a:t>Математическая</a:t>
            </a:r>
            <a:r>
              <a:rPr sz="41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100" spc="-5" dirty="0">
                <a:latin typeface="Times New Roman" pitchFamily="18" charset="0"/>
                <a:cs typeface="Times New Roman" pitchFamily="18" charset="0"/>
              </a:rPr>
              <a:t>грамотность</a:t>
            </a:r>
            <a:endParaRPr sz="4100">
              <a:latin typeface="Times New Roman" pitchFamily="18" charset="0"/>
              <a:cs typeface="Times New Roman" pitchFamily="18" charset="0"/>
            </a:endParaRPr>
          </a:p>
          <a:p>
            <a:pPr marL="414655" indent="-40259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414655" algn="l"/>
                <a:tab pos="415290" algn="l"/>
              </a:tabLst>
            </a:pPr>
            <a:r>
              <a:rPr sz="4100" spc="-15" dirty="0">
                <a:latin typeface="Times New Roman" pitchFamily="18" charset="0"/>
                <a:cs typeface="Times New Roman" pitchFamily="18" charset="0"/>
              </a:rPr>
              <a:t>Читательская</a:t>
            </a:r>
            <a:r>
              <a:rPr sz="41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100" spc="-5" dirty="0">
                <a:latin typeface="Times New Roman" pitchFamily="18" charset="0"/>
                <a:cs typeface="Times New Roman" pitchFamily="18" charset="0"/>
              </a:rPr>
              <a:t>грамотность</a:t>
            </a:r>
            <a:endParaRPr sz="4100">
              <a:latin typeface="Times New Roman" pitchFamily="18" charset="0"/>
              <a:cs typeface="Times New Roman" pitchFamily="18" charset="0"/>
            </a:endParaRPr>
          </a:p>
          <a:p>
            <a:pPr marL="414655" indent="-40259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414655" algn="l"/>
                <a:tab pos="415290" algn="l"/>
              </a:tabLst>
            </a:pPr>
            <a:r>
              <a:rPr sz="4100" spc="-10" dirty="0">
                <a:latin typeface="Times New Roman" pitchFamily="18" charset="0"/>
                <a:cs typeface="Times New Roman" pitchFamily="18" charset="0"/>
              </a:rPr>
              <a:t>Естественнонаучная</a:t>
            </a:r>
            <a:r>
              <a:rPr sz="4100"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100" spc="-5" dirty="0">
                <a:latin typeface="Times New Roman" pitchFamily="18" charset="0"/>
                <a:cs typeface="Times New Roman" pitchFamily="18" charset="0"/>
              </a:rPr>
              <a:t>грамотность</a:t>
            </a:r>
            <a:endParaRPr sz="4100">
              <a:latin typeface="Times New Roman" pitchFamily="18" charset="0"/>
              <a:cs typeface="Times New Roman" pitchFamily="18" charset="0"/>
            </a:endParaRPr>
          </a:p>
          <a:p>
            <a:pPr marL="414655" indent="-402590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414655" algn="l"/>
                <a:tab pos="415290" algn="l"/>
              </a:tabLst>
            </a:pPr>
            <a:r>
              <a:rPr sz="4100" spc="-5" dirty="0">
                <a:latin typeface="Times New Roman" pitchFamily="18" charset="0"/>
                <a:cs typeface="Times New Roman" pitchFamily="18" charset="0"/>
              </a:rPr>
              <a:t>Финансовая</a:t>
            </a:r>
            <a:r>
              <a:rPr sz="41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100" spc="-5" dirty="0">
                <a:latin typeface="Times New Roman" pitchFamily="18" charset="0"/>
                <a:cs typeface="Times New Roman" pitchFamily="18" charset="0"/>
              </a:rPr>
              <a:t>грамотность</a:t>
            </a:r>
            <a:endParaRPr sz="4100">
              <a:latin typeface="Times New Roman" pitchFamily="18" charset="0"/>
              <a:cs typeface="Times New Roman" pitchFamily="18" charset="0"/>
            </a:endParaRPr>
          </a:p>
          <a:p>
            <a:pPr marL="414655" indent="-402590">
              <a:lnSpc>
                <a:spcPct val="100000"/>
              </a:lnSpc>
              <a:spcBef>
                <a:spcPts val="300"/>
              </a:spcBef>
              <a:buFont typeface="Arial"/>
              <a:buChar char="•"/>
              <a:tabLst>
                <a:tab pos="414655" algn="l"/>
                <a:tab pos="415290" algn="l"/>
              </a:tabLst>
            </a:pPr>
            <a:r>
              <a:rPr sz="4100" spc="-45" dirty="0">
                <a:latin typeface="Times New Roman" pitchFamily="18" charset="0"/>
                <a:cs typeface="Times New Roman" pitchFamily="18" charset="0"/>
              </a:rPr>
              <a:t>Глобальные</a:t>
            </a:r>
            <a:r>
              <a:rPr sz="41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100" spc="-15" dirty="0">
                <a:latin typeface="Times New Roman" pitchFamily="18" charset="0"/>
                <a:cs typeface="Times New Roman" pitchFamily="18" charset="0"/>
              </a:rPr>
              <a:t>компетенции</a:t>
            </a:r>
            <a:endParaRPr sz="4100">
              <a:latin typeface="Times New Roman" pitchFamily="18" charset="0"/>
              <a:cs typeface="Times New Roman" pitchFamily="18" charset="0"/>
            </a:endParaRPr>
          </a:p>
          <a:p>
            <a:pPr marL="414655" indent="-402590">
              <a:lnSpc>
                <a:spcPts val="4870"/>
              </a:lnSpc>
              <a:spcBef>
                <a:spcPts val="310"/>
              </a:spcBef>
              <a:buFont typeface="Arial"/>
              <a:buChar char="•"/>
              <a:tabLst>
                <a:tab pos="414655" algn="l"/>
                <a:tab pos="415290" algn="l"/>
              </a:tabLst>
            </a:pPr>
            <a:r>
              <a:rPr sz="4100" spc="-5" dirty="0">
                <a:latin typeface="Times New Roman" pitchFamily="18" charset="0"/>
                <a:cs typeface="Times New Roman" pitchFamily="18" charset="0"/>
              </a:rPr>
              <a:t>Креативное</a:t>
            </a:r>
            <a:r>
              <a:rPr sz="4100" spc="-3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4100" spc="-5" dirty="0">
                <a:latin typeface="Times New Roman" pitchFamily="18" charset="0"/>
                <a:cs typeface="Times New Roman" pitchFamily="18" charset="0"/>
              </a:rPr>
              <a:t>мышление</a:t>
            </a:r>
            <a:endParaRPr sz="4100">
              <a:latin typeface="Times New Roman" pitchFamily="18" charset="0"/>
              <a:cs typeface="Times New Roman" pitchFamily="18" charset="0"/>
            </a:endParaRPr>
          </a:p>
          <a:p>
            <a:pPr marL="10229850">
              <a:lnSpc>
                <a:spcPts val="1750"/>
              </a:lnSpc>
            </a:pPr>
            <a:r>
              <a:rPr sz="1500" dirty="0">
                <a:solidFill>
                  <a:srgbClr val="888888"/>
                </a:solidFill>
                <a:latin typeface="Calibri"/>
                <a:cs typeface="Calibri"/>
              </a:rPr>
              <a:t>2</a:t>
            </a:r>
            <a:endParaRPr sz="1500">
              <a:latin typeface="Calibri"/>
              <a:cs typeface="Calibri"/>
            </a:endParaRPr>
          </a:p>
          <a:p>
            <a:pPr marL="10229850">
              <a:lnSpc>
                <a:spcPct val="100000"/>
              </a:lnSpc>
            </a:pPr>
            <a:r>
              <a:rPr sz="1500" dirty="0">
                <a:solidFill>
                  <a:srgbClr val="888888"/>
                </a:solidFill>
                <a:latin typeface="Calibri"/>
                <a:cs typeface="Calibri"/>
              </a:rPr>
              <a:t>9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3" name="Picture 2" descr="Рамка Школьн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0" y="3584575"/>
            <a:ext cx="2441576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9683" y="264414"/>
            <a:ext cx="1033970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29850">
              <a:lnSpc>
                <a:spcPts val="1750"/>
              </a:lnSpc>
            </a:pPr>
            <a:r>
              <a:rPr sz="1500" smtClean="0">
                <a:solidFill>
                  <a:srgbClr val="888888"/>
                </a:solidFill>
                <a:latin typeface="Calibri"/>
                <a:cs typeface="Calibri"/>
              </a:rPr>
              <a:t>2</a:t>
            </a:r>
            <a:endParaRPr sz="1500">
              <a:latin typeface="Calibri"/>
              <a:cs typeface="Calibri"/>
            </a:endParaRPr>
          </a:p>
          <a:p>
            <a:pPr marL="10229850">
              <a:lnSpc>
                <a:spcPct val="100000"/>
              </a:lnSpc>
            </a:pPr>
            <a:r>
              <a:rPr sz="1500" dirty="0">
                <a:solidFill>
                  <a:srgbClr val="888888"/>
                </a:solidFill>
                <a:latin typeface="Calibri"/>
                <a:cs typeface="Calibri"/>
              </a:rPr>
              <a:t>9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14400" y="688975"/>
            <a:ext cx="10744200" cy="503214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пособы</a:t>
            </a:r>
            <a:r>
              <a:rPr kumimoji="0" lang="ru-RU" sz="3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развития навыков функциональной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грамотности современного человека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4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Критично мыслить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4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коммуникативные навыки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4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Участвовать в дискуссиях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4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Расширять кругозор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400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Организовывать процесс познания</a:t>
            </a:r>
            <a:endParaRPr kumimoji="0" lang="ru-RU" sz="4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Рамка Школьн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0" y="4498975"/>
            <a:ext cx="2441576" cy="2362200"/>
          </a:xfrm>
          <a:prstGeom prst="rect">
            <a:avLst/>
          </a:prstGeom>
          <a:noFill/>
        </p:spPr>
      </p:pic>
      <p:pic>
        <p:nvPicPr>
          <p:cNvPr id="5" name="Picture 2" descr="Рамка Школьн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4651375"/>
            <a:ext cx="2441576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9683" y="264414"/>
            <a:ext cx="1033970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29850">
              <a:lnSpc>
                <a:spcPts val="1750"/>
              </a:lnSpc>
            </a:pPr>
            <a:r>
              <a:rPr sz="1500" smtClean="0">
                <a:solidFill>
                  <a:srgbClr val="888888"/>
                </a:solidFill>
                <a:latin typeface="Calibri"/>
                <a:cs typeface="Calibri"/>
              </a:rPr>
              <a:t>2</a:t>
            </a:r>
            <a:endParaRPr sz="1500">
              <a:latin typeface="Calibri"/>
              <a:cs typeface="Calibri"/>
            </a:endParaRPr>
          </a:p>
          <a:p>
            <a:pPr marL="10229850">
              <a:lnSpc>
                <a:spcPct val="100000"/>
              </a:lnSpc>
            </a:pPr>
            <a:r>
              <a:rPr sz="1500" dirty="0">
                <a:solidFill>
                  <a:srgbClr val="888888"/>
                </a:solidFill>
                <a:latin typeface="Calibri"/>
                <a:cs typeface="Calibri"/>
              </a:rPr>
              <a:t>9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14400" y="688975"/>
            <a:ext cx="5115503" cy="4770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4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371601" y="680934"/>
          <a:ext cx="9753600" cy="5991397"/>
        </p:xfrm>
        <a:graphic>
          <a:graphicData uri="http://schemas.openxmlformats.org/drawingml/2006/table">
            <a:tbl>
              <a:tblPr/>
              <a:tblGrid>
                <a:gridCol w="3000197"/>
                <a:gridCol w="6753403"/>
              </a:tblGrid>
              <a:tr h="14558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Индикаторы </a:t>
                      </a:r>
                      <a:r>
                        <a:rPr lang="ru-RU" sz="2000" b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функциональной </a:t>
                      </a: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грамотности школьников </a:t>
                      </a:r>
                      <a:endParaRPr lang="ru-RU" sz="2000" dirty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Показатели функциональной грамотности школьников</a:t>
                      </a:r>
                      <a:endParaRPr lang="ru-RU" sz="2000" dirty="0">
                        <a:solidFill>
                          <a:srgbClr val="0070C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6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Общая грамотность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Написать сочинение, реферат; считать без калькулятора; отвечать на все вопросы без затруднений в построении фраз и подборе слов; написать заявление, заполнять анкеты и бланки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6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Компьютерная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Искать информацию в сети Интернет; пользоваться электронной почтой; создавать и распечатывать тексты; работать с электронными таблицами; использовать графические редакторы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7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Грамотность действий в чрезвычайных ситуациях 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Оказывать первую медицинскую помощь пострадавшему; обратиться за экстренной помощью к специализированным службам; заботится о своём здоровье; как вести себя в ситуациях угрозы личной безопасности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9683" y="264414"/>
            <a:ext cx="1033970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29850">
              <a:lnSpc>
                <a:spcPts val="1750"/>
              </a:lnSpc>
            </a:pPr>
            <a:r>
              <a:rPr sz="1500" smtClean="0">
                <a:solidFill>
                  <a:srgbClr val="888888"/>
                </a:solidFill>
                <a:latin typeface="Calibri"/>
                <a:cs typeface="Calibri"/>
              </a:rPr>
              <a:t>2</a:t>
            </a:r>
            <a:endParaRPr sz="1500">
              <a:latin typeface="Calibri"/>
              <a:cs typeface="Calibri"/>
            </a:endParaRPr>
          </a:p>
          <a:p>
            <a:pPr marL="10229850">
              <a:lnSpc>
                <a:spcPct val="100000"/>
              </a:lnSpc>
            </a:pPr>
            <a:r>
              <a:rPr sz="1500" dirty="0">
                <a:solidFill>
                  <a:srgbClr val="888888"/>
                </a:solidFill>
                <a:latin typeface="Calibri"/>
                <a:cs typeface="Calibri"/>
              </a:rPr>
              <a:t>9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14400" y="688975"/>
            <a:ext cx="5115503" cy="4770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4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52600" y="765175"/>
          <a:ext cx="8915400" cy="5562600"/>
        </p:xfrm>
        <a:graphic>
          <a:graphicData uri="http://schemas.openxmlformats.org/drawingml/2006/table">
            <a:tbl>
              <a:tblPr/>
              <a:tblGrid>
                <a:gridCol w="2693762"/>
                <a:gridCol w="6221638"/>
              </a:tblGrid>
              <a:tr h="22184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Информационная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Искать и выбирать нужную информацию из книг, справочников, энциклопедий и др. печатных текстов; читать чертежи схемы, графики; использовать информацию из СМИ; пользоваться алфавитным и систематическим каталогом библиотеки; анализировать числовую информацию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99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Коммуникативная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Работать в группе, команде; расположить к себе других людей; не поддаваться колебаниям своего настроения, приспосабливаться к новым, непривычным требованиям и условиям, организовать работу группы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4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Владение иностранными языками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Перевести со словарём несложный текст; рассказать о себе, своих друзьях, своём городе; понимать тексты инструкций на упаковках различных товаров, приборов, бытовой техники; общаться с зарубежными друзьями и знакомыми на различные бытовые темы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9683" y="264414"/>
            <a:ext cx="1033970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229850">
              <a:lnSpc>
                <a:spcPts val="1750"/>
              </a:lnSpc>
            </a:pPr>
            <a:r>
              <a:rPr sz="1500" smtClean="0">
                <a:solidFill>
                  <a:srgbClr val="888888"/>
                </a:solidFill>
                <a:latin typeface="Calibri"/>
                <a:cs typeface="Calibri"/>
              </a:rPr>
              <a:t>2</a:t>
            </a:r>
            <a:endParaRPr sz="1500">
              <a:latin typeface="Calibri"/>
              <a:cs typeface="Calibri"/>
            </a:endParaRPr>
          </a:p>
          <a:p>
            <a:pPr marL="10229850">
              <a:lnSpc>
                <a:spcPct val="100000"/>
              </a:lnSpc>
            </a:pPr>
            <a:r>
              <a:rPr sz="1500" dirty="0">
                <a:solidFill>
                  <a:srgbClr val="888888"/>
                </a:solidFill>
                <a:latin typeface="Calibri"/>
                <a:cs typeface="Calibri"/>
              </a:rPr>
              <a:t>9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914400" y="688975"/>
            <a:ext cx="5115503" cy="4770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4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95400" y="688975"/>
          <a:ext cx="9448800" cy="5943600"/>
        </p:xfrm>
        <a:graphic>
          <a:graphicData uri="http://schemas.openxmlformats.org/drawingml/2006/table">
            <a:tbl>
              <a:tblPr/>
              <a:tblGrid>
                <a:gridCol w="2854927"/>
                <a:gridCol w="6593873"/>
              </a:tblGrid>
              <a:tr h="32375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Грамотность при решении бытовых проблем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Выбирать продукты, товары и услуги (в магазинах, разных сервисных службах); планировать денежные расходы, исходя из бюджета семьи; использовать различные технические бытовые устройства, пользуясь инструкциями; ориентироваться в незнакомом городе, пользуясь справочником, картой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60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Правовая и общественно-политическая грамотность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Отстаивать свои права и интересы; объяснять различия в функциях и полномочиях Президента, Правительства, Государственной Думы; объяснять различия между уголовным, административным и дисциплинарным нарушением.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841375"/>
            <a:ext cx="9603127" cy="2602939"/>
          </a:xfrm>
          <a:prstGeom prst="rect">
            <a:avLst/>
          </a:prstGeom>
          <a:noFill/>
        </p:spPr>
        <p:txBody>
          <a:bodyPr wrap="square" lIns="108887" tIns="54443" rIns="108887" bIns="54443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Sitka Subheading" panose="02000505000000020004" pitchFamily="2" charset="0"/>
              </a:rPr>
              <a:t>БЛАГОДАРЮ  </a:t>
            </a:r>
          </a:p>
          <a:p>
            <a:pPr algn="ctr"/>
            <a:endParaRPr lang="ru-RU" sz="5400" b="1" dirty="0" smtClean="0">
              <a:solidFill>
                <a:srgbClr val="C00000"/>
              </a:solidFill>
              <a:latin typeface="Sitka Subheading" panose="02000505000000020004" pitchFamily="2" charset="0"/>
            </a:endParaRPr>
          </a:p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Sitka Subheading" panose="02000505000000020004" pitchFamily="2" charset="0"/>
              </a:rPr>
              <a:t>ЗА  ВНИМАНИЕ!</a:t>
            </a:r>
          </a:p>
        </p:txBody>
      </p:sp>
      <p:pic>
        <p:nvPicPr>
          <p:cNvPr id="4" name="Picture 2" descr="Рамка Школьн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660775"/>
            <a:ext cx="2441576" cy="2362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2931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Words>447</Words>
  <PresentationFormat>Произвольный</PresentationFormat>
  <Paragraphs>89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Times New Roman</vt:lpstr>
      <vt:lpstr>Garamond</vt:lpstr>
      <vt:lpstr>Sitka Subheading</vt:lpstr>
      <vt:lpstr>Office Theme</vt:lpstr>
      <vt:lpstr>Слайд 1</vt:lpstr>
      <vt:lpstr>Слайд 2</vt:lpstr>
      <vt:lpstr>Слайд 3</vt:lpstr>
      <vt:lpstr>Что такое «функциональная грамотность"? </vt:lpstr>
      <vt:lpstr>Функциональная грамотность 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Victoria Baranova</dc:creator>
  <cp:lastModifiedBy>Home</cp:lastModifiedBy>
  <cp:revision>28</cp:revision>
  <dcterms:created xsi:type="dcterms:W3CDTF">2020-06-04T02:08:33Z</dcterms:created>
  <dcterms:modified xsi:type="dcterms:W3CDTF">2022-11-25T12:58:47Z</dcterms:modified>
</cp:coreProperties>
</file>