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Inter" panose="020B0604020202020204" charset="0"/>
      <p:regular r:id="rId15"/>
      <p:bold r:id="rId16"/>
      <p:italic r:id="rId17"/>
      <p:boldItalic r:id="rId18"/>
    </p:embeddedFont>
    <p:embeddedFont>
      <p:font typeface="Inter SemiBold" panose="020B0604020202020204" charset="0"/>
      <p:regular r:id="rId19"/>
      <p:bold r:id="rId20"/>
      <p:italic r:id="rId21"/>
      <p:boldItalic r:id="rId22"/>
    </p:embeddedFont>
    <p:embeddedFont>
      <p:font typeface="Montserrat" panose="00000500000000000000" pitchFamily="2" charset="-52"/>
      <p:regular r:id="rId23"/>
      <p:bold r:id="rId24"/>
      <p:italic r:id="rId25"/>
      <p:boldItalic r:id="rId26"/>
    </p:embeddedFont>
    <p:embeddedFont>
      <p:font typeface="Montserrat ExtraBold" panose="00000900000000000000" pitchFamily="2" charset="-52"/>
      <p:bold r:id="rId27"/>
      <p:boldItalic r:id="rId28"/>
    </p:embeddedFont>
    <p:embeddedFont>
      <p:font typeface="Montserrat SemiBold" panose="00000700000000000000" pitchFamily="2" charset="-52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DA960C9-B6B8-4338-B1E9-3BAD07300E74}">
  <a:tblStyle styleId="{7DA960C9-B6B8-4338-B1E9-3BAD07300E7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9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0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image" Target="../media/image25.png"/><Relationship Id="rId7" Type="http://schemas.openxmlformats.org/officeDocument/2006/relationships/image" Target="../media/image10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12.png"/><Relationship Id="rId1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12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20.png"/><Relationship Id="rId5" Type="http://schemas.openxmlformats.org/officeDocument/2006/relationships/image" Target="../media/image10.png"/><Relationship Id="rId15" Type="http://schemas.openxmlformats.org/officeDocument/2006/relationships/image" Target="../media/image43.png"/><Relationship Id="rId10" Type="http://schemas.openxmlformats.org/officeDocument/2006/relationships/image" Target="../media/image19.png"/><Relationship Id="rId4" Type="http://schemas.openxmlformats.org/officeDocument/2006/relationships/image" Target="../media/image37.png"/><Relationship Id="rId9" Type="http://schemas.openxmlformats.org/officeDocument/2006/relationships/image" Target="../media/image18.png"/><Relationship Id="rId1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49.png"/><Relationship Id="rId5" Type="http://schemas.openxmlformats.org/officeDocument/2006/relationships/image" Target="../media/image10.png"/><Relationship Id="rId10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3.png"/><Relationship Id="rId5" Type="http://schemas.openxmlformats.org/officeDocument/2006/relationships/image" Target="../media/image10.png"/><Relationship Id="rId10" Type="http://schemas.openxmlformats.org/officeDocument/2006/relationships/image" Target="../media/image52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Relationship Id="rId14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64.png"/><Relationship Id="rId3" Type="http://schemas.openxmlformats.org/officeDocument/2006/relationships/image" Target="../media/image7.png"/><Relationship Id="rId7" Type="http://schemas.openxmlformats.org/officeDocument/2006/relationships/image" Target="../media/image59.png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62.png"/><Relationship Id="rId5" Type="http://schemas.openxmlformats.org/officeDocument/2006/relationships/image" Target="../media/image58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57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12" Type="http://schemas.openxmlformats.org/officeDocument/2006/relationships/image" Target="../media/image7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3.png"/><Relationship Id="rId5" Type="http://schemas.openxmlformats.org/officeDocument/2006/relationships/image" Target="../media/image10.png"/><Relationship Id="rId15" Type="http://schemas.openxmlformats.org/officeDocument/2006/relationships/image" Target="../media/image77.png"/><Relationship Id="rId10" Type="http://schemas.openxmlformats.org/officeDocument/2006/relationships/image" Target="../media/image72.png"/><Relationship Id="rId4" Type="http://schemas.openxmlformats.org/officeDocument/2006/relationships/image" Target="../media/image68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10.png"/><Relationship Id="rId4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89.png"/><Relationship Id="rId3" Type="http://schemas.openxmlformats.org/officeDocument/2006/relationships/image" Target="../media/image81.png"/><Relationship Id="rId7" Type="http://schemas.openxmlformats.org/officeDocument/2006/relationships/image" Target="../media/image10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11" Type="http://schemas.openxmlformats.org/officeDocument/2006/relationships/image" Target="../media/image87.png"/><Relationship Id="rId5" Type="http://schemas.openxmlformats.org/officeDocument/2006/relationships/image" Target="../media/image83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4" Type="http://schemas.openxmlformats.org/officeDocument/2006/relationships/image" Target="../media/image82.png"/><Relationship Id="rId9" Type="http://schemas.openxmlformats.org/officeDocument/2006/relationships/image" Target="../media/image12.png"/><Relationship Id="rId14" Type="http://schemas.openxmlformats.org/officeDocument/2006/relationships/image" Target="../media/image9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0160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81587" y="1437828"/>
            <a:ext cx="2028825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27200" y="4921472"/>
            <a:ext cx="8361680" cy="75612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1095375" y="2037903"/>
            <a:ext cx="1000125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49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0" i="0" u="none" strike="noStrike" cap="none">
                <a:solidFill>
                  <a:srgbClr val="0F172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Методические рекомендации по оформлению карточки образовательной программы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2286000" y="3776216"/>
            <a:ext cx="762000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5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Свод правил и стандартов для создания качественных, информативных и привлекательных страниц детских программ дополнительного образования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C6E094-D3A0-E667-0CF2-FC7976631D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46" y="-25212"/>
            <a:ext cx="2736369" cy="25763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94F0B5-E5B6-D82C-F017-FDA2EDF797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588" y="288424"/>
            <a:ext cx="2501252" cy="193306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9607DB-531A-E3C0-1369-CB4A92492654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5461870" y="593389"/>
            <a:ext cx="1040530" cy="73637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3432" y="2707377"/>
            <a:ext cx="5181600" cy="290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50000" y="2604044"/>
            <a:ext cx="5080002" cy="2977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6010275"/>
            <a:ext cx="10668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2500" y="908595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 txBox="1"/>
          <p:nvPr/>
        </p:nvSpPr>
        <p:spPr>
          <a:xfrm>
            <a:off x="762000" y="6229350"/>
            <a:ext cx="2514600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РМЦ ДОД РК • Методические рекомендации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11163300" y="6162675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pic>
        <p:nvPicPr>
          <p:cNvPr id="100" name="Google Shape;100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2000" y="490537"/>
            <a:ext cx="119062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09650" y="2956470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 txBox="1"/>
          <p:nvPr/>
        </p:nvSpPr>
        <p:spPr>
          <a:xfrm>
            <a:off x="1009650" y="3575595"/>
            <a:ext cx="48806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noProof="0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Единая цель</a:t>
            </a:r>
            <a:endParaRPr lang="ru-RU" sz="1800" noProof="0" dirty="0"/>
          </a:p>
        </p:txBody>
      </p:sp>
      <p:sp>
        <p:nvSpPr>
          <p:cNvPr id="103" name="Google Shape;103;p14"/>
          <p:cNvSpPr txBox="1"/>
          <p:nvPr/>
        </p:nvSpPr>
        <p:spPr>
          <a:xfrm>
            <a:off x="1038860" y="3928019"/>
            <a:ext cx="46482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«Цель одна – чтобы мы с вами работали единообразно и качественно. Это повышает доверие родителей к программам и упрощает работу муниципальным опорным центрам.»</a:t>
            </a:r>
            <a:endParaRPr lang="ru-RU" noProof="0" dirty="0"/>
          </a:p>
        </p:txBody>
      </p:sp>
      <p:pic>
        <p:nvPicPr>
          <p:cNvPr id="104" name="Google Shape;104;p14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34150" y="2856458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 txBox="1"/>
          <p:nvPr/>
        </p:nvSpPr>
        <p:spPr>
          <a:xfrm>
            <a:off x="6534150" y="3475583"/>
            <a:ext cx="48806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noProof="0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Ожидаемый результат</a:t>
            </a:r>
            <a:endParaRPr lang="ru-RU" sz="1800" noProof="0" dirty="0"/>
          </a:p>
        </p:txBody>
      </p:sp>
      <p:sp>
        <p:nvSpPr>
          <p:cNvPr id="106" name="Google Shape;106;p14"/>
          <p:cNvSpPr txBox="1"/>
          <p:nvPr/>
        </p:nvSpPr>
        <p:spPr>
          <a:xfrm>
            <a:off x="6534150" y="3828008"/>
            <a:ext cx="4648200" cy="161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Рекомендации направлены на стандартизацию и достоверность информации. Результат – привлекательные и востребованные карточки, а также надежная методическая поддержка для всех специалистов.</a:t>
            </a:r>
            <a:endParaRPr lang="ru-RU" noProof="0" dirty="0"/>
          </a:p>
        </p:txBody>
      </p:sp>
      <p:pic>
        <p:nvPicPr>
          <p:cNvPr id="107" name="Google Shape;107;p14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57287" y="3089820"/>
            <a:ext cx="180975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4"/>
          <p:cNvSpPr txBox="1"/>
          <p:nvPr/>
        </p:nvSpPr>
        <p:spPr>
          <a:xfrm>
            <a:off x="1919287" y="476250"/>
            <a:ext cx="951071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64748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НАВИГАТОР РК </a:t>
            </a:r>
            <a:r>
              <a:rPr lang="en-US" sz="825" b="0" i="0" u="none" strike="noStrike" cap="none">
                <a:solidFill>
                  <a:srgbClr val="0284C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ЦЕЛИ И ЗАДАЧИ</a:t>
            </a:r>
            <a:endParaRPr/>
          </a:p>
        </p:txBody>
      </p:sp>
      <p:sp>
        <p:nvSpPr>
          <p:cNvPr id="109" name="Google Shape;109;p14"/>
          <p:cNvSpPr txBox="1"/>
          <p:nvPr/>
        </p:nvSpPr>
        <p:spPr>
          <a:xfrm>
            <a:off x="1314450" y="847725"/>
            <a:ext cx="10621327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Единые стандарты качества</a:t>
            </a:r>
            <a:endParaRPr/>
          </a:p>
        </p:txBody>
      </p:sp>
      <p:sp>
        <p:nvSpPr>
          <p:cNvPr id="110" name="Google Shape;110;p14"/>
          <p:cNvSpPr/>
          <p:nvPr/>
        </p:nvSpPr>
        <p:spPr>
          <a:xfrm>
            <a:off x="762000" y="847725"/>
            <a:ext cx="47625" cy="38859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1932533"/>
            <a:ext cx="51435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6010275"/>
            <a:ext cx="10668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2500" y="908595"/>
            <a:ext cx="2381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/>
          <p:nvPr/>
        </p:nvSpPr>
        <p:spPr>
          <a:xfrm>
            <a:off x="762000" y="6229350"/>
            <a:ext cx="18716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РМЦ ДОД РК • Основные понятия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11163300" y="6162675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pic>
        <p:nvPicPr>
          <p:cNvPr id="121" name="Google Shape;121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490537"/>
            <a:ext cx="119062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2000" y="2673846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2000" y="3452812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62000" y="4231778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04862" y="2730996"/>
            <a:ext cx="142875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5"/>
          <p:cNvSpPr txBox="1"/>
          <p:nvPr/>
        </p:nvSpPr>
        <p:spPr>
          <a:xfrm>
            <a:off x="1133475" y="2645271"/>
            <a:ext cx="5010626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Платформа АИС «Навигатор»</a:t>
            </a:r>
            <a:endParaRPr/>
          </a:p>
        </p:txBody>
      </p:sp>
      <p:sp>
        <p:nvSpPr>
          <p:cNvPr id="128" name="Google Shape;128;p15"/>
          <p:cNvSpPr txBox="1"/>
          <p:nvPr/>
        </p:nvSpPr>
        <p:spPr>
          <a:xfrm>
            <a:off x="1133475" y="2854821"/>
            <a:ext cx="4772025" cy="42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Ключевая экосистема учета и выбора программ дополнительного образования детей в Республике Крым.</a:t>
            </a:r>
            <a:endParaRPr/>
          </a:p>
        </p:txBody>
      </p:sp>
      <p:pic>
        <p:nvPicPr>
          <p:cNvPr id="129" name="Google Shape;129;p15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19150" y="3509962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5"/>
          <p:cNvSpPr txBox="1"/>
          <p:nvPr/>
        </p:nvSpPr>
        <p:spPr>
          <a:xfrm>
            <a:off x="1133475" y="3424237"/>
            <a:ext cx="5010626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Разнообразие программ ДООП</a:t>
            </a:r>
            <a:endParaRPr/>
          </a:p>
        </p:txBody>
      </p:sp>
      <p:sp>
        <p:nvSpPr>
          <p:cNvPr id="131" name="Google Shape;131;p15"/>
          <p:cNvSpPr txBox="1"/>
          <p:nvPr/>
        </p:nvSpPr>
        <p:spPr>
          <a:xfrm>
            <a:off x="1133475" y="3633787"/>
            <a:ext cx="4772025" cy="42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Включает общеразвивающие кружки, предпрофессиональные программы в сфере искусств и программы спортивной подготовки.</a:t>
            </a:r>
            <a:endParaRPr lang="ru-RU" noProof="0" dirty="0"/>
          </a:p>
        </p:txBody>
      </p:sp>
      <p:pic>
        <p:nvPicPr>
          <p:cNvPr id="132" name="Google Shape;132;p15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19150" y="4288928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 txBox="1"/>
          <p:nvPr/>
        </p:nvSpPr>
        <p:spPr>
          <a:xfrm>
            <a:off x="1133475" y="4203203"/>
            <a:ext cx="5010626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Достоверность данных</a:t>
            </a:r>
            <a:endParaRPr/>
          </a:p>
        </p:txBody>
      </p:sp>
      <p:sp>
        <p:nvSpPr>
          <p:cNvPr id="134" name="Google Shape;134;p15"/>
          <p:cNvSpPr txBox="1"/>
          <p:nvPr/>
        </p:nvSpPr>
        <p:spPr>
          <a:xfrm>
            <a:off x="1133475" y="4412753"/>
            <a:ext cx="4772025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Важный пункт: учреждения обязаны вносить только актуальные и достоверные данные. За это отвечают руководители и специалисты, которые заполняют карточки.</a:t>
            </a:r>
            <a:endParaRPr dirty="0"/>
          </a:p>
        </p:txBody>
      </p:sp>
      <p:sp>
        <p:nvSpPr>
          <p:cNvPr id="135" name="Google Shape;135;p15"/>
          <p:cNvSpPr txBox="1"/>
          <p:nvPr/>
        </p:nvSpPr>
        <p:spPr>
          <a:xfrm>
            <a:off x="1919287" y="476250"/>
            <a:ext cx="951071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64748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НАВИГАТОР РК </a:t>
            </a:r>
            <a:r>
              <a:rPr lang="en-US" sz="825" b="0" i="0" u="none" strike="noStrike" cap="none">
                <a:solidFill>
                  <a:srgbClr val="0284C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БАЗОВЫЕ ОСНОВЫ</a:t>
            </a:r>
            <a:endParaRPr/>
          </a:p>
        </p:txBody>
      </p:sp>
      <p:sp>
        <p:nvSpPr>
          <p:cNvPr id="136" name="Google Shape;136;p15"/>
          <p:cNvSpPr txBox="1"/>
          <p:nvPr/>
        </p:nvSpPr>
        <p:spPr>
          <a:xfrm>
            <a:off x="1285875" y="847725"/>
            <a:ext cx="10651331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Основные понятия системы</a:t>
            </a:r>
            <a:endParaRPr/>
          </a:p>
        </p:txBody>
      </p:sp>
      <p:sp>
        <p:nvSpPr>
          <p:cNvPr id="137" name="Google Shape;137;p15"/>
          <p:cNvSpPr/>
          <p:nvPr/>
        </p:nvSpPr>
        <p:spPr>
          <a:xfrm>
            <a:off x="762000" y="847725"/>
            <a:ext cx="47625" cy="38859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55915D-0420-D4C5-0FA1-79958792A3C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36531" y="1550395"/>
            <a:ext cx="5035867" cy="37769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924026"/>
            <a:ext cx="3397152" cy="2882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97424" y="2924025"/>
            <a:ext cx="3397153" cy="3205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42226" y="2924025"/>
            <a:ext cx="3387922" cy="308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6010275"/>
            <a:ext cx="10668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2500" y="908595"/>
            <a:ext cx="3048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6"/>
          <p:cNvSpPr txBox="1"/>
          <p:nvPr/>
        </p:nvSpPr>
        <p:spPr>
          <a:xfrm>
            <a:off x="762000" y="6229350"/>
            <a:ext cx="1976437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РМЦ ДОД РК • </a:t>
            </a:r>
            <a:r>
              <a:rPr lang="ru-RU" sz="825" b="0" i="0" u="none" strike="noStrike" cap="none" noProof="0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Структура карточки</a:t>
            </a:r>
            <a:endParaRPr dirty="0"/>
          </a:p>
        </p:txBody>
      </p:sp>
      <p:sp>
        <p:nvSpPr>
          <p:cNvPr id="149" name="Google Shape;149;p16"/>
          <p:cNvSpPr txBox="1"/>
          <p:nvPr/>
        </p:nvSpPr>
        <p:spPr>
          <a:xfrm>
            <a:off x="11163300" y="6162675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pic>
        <p:nvPicPr>
          <p:cNvPr id="150" name="Google Shape;150;p1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2000" y="490537"/>
            <a:ext cx="119062" cy="1047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6"/>
          <p:cNvSpPr txBox="1"/>
          <p:nvPr/>
        </p:nvSpPr>
        <p:spPr>
          <a:xfrm>
            <a:off x="762000" y="2198340"/>
            <a:ext cx="106680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u="none" strike="noStrike" cap="none" noProof="0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Карточка программы в АИС «Навигатор» состоит из </a:t>
            </a:r>
            <a:r>
              <a:rPr lang="ru-RU" b="1" i="0" u="none" strike="noStrike" cap="none" noProof="0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7 основных вкладок</a:t>
            </a:r>
            <a:r>
              <a:rPr lang="ru-RU" b="0" i="0" u="none" strike="noStrike" cap="none" noProof="0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. Крайне важно избегать формализма при заполнении каждого из полей, так как ошибки снижают конверсию просмотров в реальные записи.</a:t>
            </a:r>
            <a:endParaRPr lang="ru-RU" noProof="0" dirty="0"/>
          </a:p>
        </p:txBody>
      </p:sp>
      <p:pic>
        <p:nvPicPr>
          <p:cNvPr id="152" name="Google Shape;152;p16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09650" y="3219301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6"/>
          <p:cNvSpPr txBox="1"/>
          <p:nvPr/>
        </p:nvSpPr>
        <p:spPr>
          <a:xfrm>
            <a:off x="1009650" y="3838426"/>
            <a:ext cx="304709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noProof="0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Информационные вкладки</a:t>
            </a:r>
            <a:endParaRPr lang="ru-RU" sz="1600" noProof="0" dirty="0"/>
          </a:p>
        </p:txBody>
      </p:sp>
      <p:sp>
        <p:nvSpPr>
          <p:cNvPr id="154" name="Google Shape;154;p16"/>
          <p:cNvSpPr txBox="1"/>
          <p:nvPr/>
        </p:nvSpPr>
        <p:spPr>
          <a:xfrm>
            <a:off x="1009502" y="4190851"/>
            <a:ext cx="2902147" cy="161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«</a:t>
            </a:r>
            <a:r>
              <a:rPr lang="ru-RU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Основное» и «Описание». Содержат весь текстовый массив информации для родителей, цели, темы занятий и списки педагогов.</a:t>
            </a:r>
            <a:endParaRPr dirty="0"/>
          </a:p>
        </p:txBody>
      </p:sp>
      <p:pic>
        <p:nvPicPr>
          <p:cNvPr id="155" name="Google Shape;155;p16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45074" y="3219301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6"/>
          <p:cNvSpPr txBox="1"/>
          <p:nvPr/>
        </p:nvSpPr>
        <p:spPr>
          <a:xfrm>
            <a:off x="4645074" y="3838426"/>
            <a:ext cx="304709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noProof="0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Организационные блоки</a:t>
            </a:r>
            <a:endParaRPr lang="ru-RU" sz="1600" noProof="0" dirty="0"/>
          </a:p>
        </p:txBody>
      </p:sp>
      <p:sp>
        <p:nvSpPr>
          <p:cNvPr id="157" name="Google Shape;157;p16"/>
          <p:cNvSpPr txBox="1"/>
          <p:nvPr/>
        </p:nvSpPr>
        <p:spPr>
          <a:xfrm>
            <a:off x="4645074" y="4190851"/>
            <a:ext cx="2901999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«Раздел», «Группы» и «Профориентация». Определяют параметры расписания, возраста детей, категорию поиска и профориентационную ценность.</a:t>
            </a:r>
            <a:endParaRPr lang="ru-RU" noProof="0" dirty="0"/>
          </a:p>
        </p:txBody>
      </p:sp>
      <p:pic>
        <p:nvPicPr>
          <p:cNvPr id="158" name="Google Shape;158;p16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280499" y="3219301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6"/>
          <p:cNvSpPr txBox="1"/>
          <p:nvPr/>
        </p:nvSpPr>
        <p:spPr>
          <a:xfrm>
            <a:off x="8280499" y="3838426"/>
            <a:ext cx="304709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noProof="0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Визуальный блок</a:t>
            </a:r>
            <a:endParaRPr lang="ru-RU" sz="1600" noProof="0" dirty="0"/>
          </a:p>
        </p:txBody>
      </p:sp>
      <p:sp>
        <p:nvSpPr>
          <p:cNvPr id="160" name="Google Shape;160;p16"/>
          <p:cNvSpPr txBox="1"/>
          <p:nvPr/>
        </p:nvSpPr>
        <p:spPr>
          <a:xfrm>
            <a:off x="8280499" y="4190851"/>
            <a:ext cx="2901999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«Обложка» и «Галерея». Первое впечатление родителя. По статистике, это самые проблемные зоны карточек.</a:t>
            </a:r>
            <a:endParaRPr lang="ru-RU" noProof="0" dirty="0"/>
          </a:p>
        </p:txBody>
      </p:sp>
      <p:pic>
        <p:nvPicPr>
          <p:cNvPr id="161" name="Google Shape;161;p16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43000" y="3352651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6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749849" y="3352651"/>
            <a:ext cx="26670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6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399561" y="3352651"/>
            <a:ext cx="238125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6"/>
          <p:cNvSpPr txBox="1"/>
          <p:nvPr/>
        </p:nvSpPr>
        <p:spPr>
          <a:xfrm>
            <a:off x="1919287" y="476250"/>
            <a:ext cx="951071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64748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НАВИГАТОР РК </a:t>
            </a:r>
            <a:r>
              <a:rPr lang="en-US" sz="825" b="0" i="0" u="none" strike="noStrike" cap="none">
                <a:solidFill>
                  <a:srgbClr val="0284C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КАРТОЧКА ПРОГРАММЫ</a:t>
            </a:r>
            <a:endParaRPr/>
          </a:p>
        </p:txBody>
      </p:sp>
      <p:sp>
        <p:nvSpPr>
          <p:cNvPr id="165" name="Google Shape;165;p16"/>
          <p:cNvSpPr txBox="1"/>
          <p:nvPr/>
        </p:nvSpPr>
        <p:spPr>
          <a:xfrm>
            <a:off x="1352550" y="847725"/>
            <a:ext cx="10581322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Структура карточки программы</a:t>
            </a:r>
            <a:endParaRPr/>
          </a:p>
        </p:txBody>
      </p:sp>
      <p:sp>
        <p:nvSpPr>
          <p:cNvPr id="166" name="Google Shape;166;p16"/>
          <p:cNvSpPr/>
          <p:nvPr/>
        </p:nvSpPr>
        <p:spPr>
          <a:xfrm>
            <a:off x="762000" y="847725"/>
            <a:ext cx="47625" cy="38859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6223" y="113258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14863" y="2526993"/>
            <a:ext cx="5143500" cy="264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625" y="6019800"/>
            <a:ext cx="10668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2500" y="908595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7"/>
          <p:cNvSpPr txBox="1"/>
          <p:nvPr/>
        </p:nvSpPr>
        <p:spPr>
          <a:xfrm>
            <a:off x="762000" y="6229350"/>
            <a:ext cx="1995487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РМЦ ДОД РК • Вкладка «Основное»</a:t>
            </a:r>
            <a:endParaRPr/>
          </a:p>
        </p:txBody>
      </p:sp>
      <p:sp>
        <p:nvSpPr>
          <p:cNvPr id="176" name="Google Shape;176;p17"/>
          <p:cNvSpPr txBox="1"/>
          <p:nvPr/>
        </p:nvSpPr>
        <p:spPr>
          <a:xfrm>
            <a:off x="11163300" y="6162675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  <p:pic>
        <p:nvPicPr>
          <p:cNvPr id="177" name="Google Shape;177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490537"/>
            <a:ext cx="119062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34150" y="2713583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7"/>
          <p:cNvSpPr txBox="1"/>
          <p:nvPr/>
        </p:nvSpPr>
        <p:spPr>
          <a:xfrm>
            <a:off x="6534150" y="3332708"/>
            <a:ext cx="488061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EF4444"/>
                </a:solidFill>
                <a:latin typeface="Montserrat"/>
                <a:ea typeface="Montserrat"/>
                <a:cs typeface="Montserrat"/>
                <a:sym typeface="Montserrat"/>
              </a:rPr>
              <a:t>Типичные</a:t>
            </a:r>
            <a:r>
              <a:rPr lang="en-US" b="1" i="0" u="none" strike="noStrike" cap="none" dirty="0">
                <a:solidFill>
                  <a:srgbClr val="EF444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b="1" i="0" u="none" strike="noStrike" cap="none" dirty="0" err="1">
                <a:solidFill>
                  <a:srgbClr val="EF4444"/>
                </a:solidFill>
                <a:latin typeface="Montserrat"/>
                <a:ea typeface="Montserrat"/>
                <a:cs typeface="Montserrat"/>
                <a:sym typeface="Montserrat"/>
              </a:rPr>
              <a:t>ошибки</a:t>
            </a:r>
            <a:r>
              <a:rPr lang="en-US" b="1" i="0" u="none" strike="noStrike" cap="none" dirty="0">
                <a:solidFill>
                  <a:srgbClr val="EF4444"/>
                </a:solidFill>
                <a:latin typeface="Montserrat"/>
                <a:ea typeface="Montserrat"/>
                <a:cs typeface="Montserrat"/>
                <a:sym typeface="Montserrat"/>
              </a:rPr>
              <a:t> в «</a:t>
            </a:r>
            <a:r>
              <a:rPr lang="en-US" b="1" i="0" u="none" strike="noStrike" cap="none" dirty="0" err="1">
                <a:solidFill>
                  <a:srgbClr val="EF4444"/>
                </a:solidFill>
                <a:latin typeface="Montserrat"/>
                <a:ea typeface="Montserrat"/>
                <a:cs typeface="Montserrat"/>
                <a:sym typeface="Montserrat"/>
              </a:rPr>
              <a:t>Основном</a:t>
            </a:r>
            <a:r>
              <a:rPr lang="en-US" b="1" i="0" u="none" strike="noStrike" cap="none" dirty="0">
                <a:solidFill>
                  <a:srgbClr val="EF4444"/>
                </a:solidFill>
                <a:latin typeface="Montserrat"/>
                <a:ea typeface="Montserrat"/>
                <a:cs typeface="Montserrat"/>
                <a:sym typeface="Montserrat"/>
              </a:rPr>
              <a:t>»</a:t>
            </a:r>
            <a:endParaRPr dirty="0"/>
          </a:p>
        </p:txBody>
      </p:sp>
      <p:sp>
        <p:nvSpPr>
          <p:cNvPr id="180" name="Google Shape;180;p17"/>
          <p:cNvSpPr txBox="1"/>
          <p:nvPr/>
        </p:nvSpPr>
        <p:spPr>
          <a:xfrm>
            <a:off x="6534150" y="3685133"/>
            <a:ext cx="4648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</a:t>
            </a: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Использование компьютерных кавычек-лапок " " вместо правильных ёлочек « ».</a:t>
            </a:r>
            <a:endParaRPr sz="1200" dirty="0"/>
          </a:p>
        </p:txBody>
      </p:sp>
      <p:sp>
        <p:nvSpPr>
          <p:cNvPr id="181" name="Google Shape;181;p17"/>
          <p:cNvSpPr txBox="1"/>
          <p:nvPr/>
        </p:nvSpPr>
        <p:spPr>
          <a:xfrm>
            <a:off x="6572014" y="4228058"/>
            <a:ext cx="483417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</a:t>
            </a:r>
            <a:r>
              <a:rPr lang="ru-RU" sz="1200" b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Превышение лимитов на количество символов в названиях.</a:t>
            </a:r>
            <a:endParaRPr sz="1200" dirty="0"/>
          </a:p>
        </p:txBody>
      </p:sp>
      <p:sp>
        <p:nvSpPr>
          <p:cNvPr id="182" name="Google Shape;182;p17"/>
          <p:cNvSpPr txBox="1"/>
          <p:nvPr/>
        </p:nvSpPr>
        <p:spPr>
          <a:xfrm>
            <a:off x="6534150" y="4570958"/>
            <a:ext cx="46482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</a:t>
            </a: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Ошибки в выборе типа из выпадающего списка.</a:t>
            </a:r>
            <a:endParaRPr sz="1200" dirty="0"/>
          </a:p>
        </p:txBody>
      </p:sp>
      <p:pic>
        <p:nvPicPr>
          <p:cNvPr id="183" name="Google Shape;183;p17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1345" y="1843831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7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57212" y="2942183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7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flipV="1">
            <a:off x="762000" y="4460378"/>
            <a:ext cx="24765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667500" y="2846933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7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23912" y="2730996"/>
            <a:ext cx="104775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7"/>
          <p:cNvSpPr txBox="1"/>
          <p:nvPr/>
        </p:nvSpPr>
        <p:spPr>
          <a:xfrm>
            <a:off x="1062037" y="1849933"/>
            <a:ext cx="508206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noProof="0" dirty="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Полный тип программы</a:t>
            </a:r>
            <a:endParaRPr lang="ru-RU" sz="1600" noProof="0" dirty="0"/>
          </a:p>
        </p:txBody>
      </p:sp>
      <p:sp>
        <p:nvSpPr>
          <p:cNvPr id="189" name="Google Shape;189;p17"/>
          <p:cNvSpPr txBox="1"/>
          <p:nvPr/>
        </p:nvSpPr>
        <p:spPr>
          <a:xfrm>
            <a:off x="990601" y="2090047"/>
            <a:ext cx="49149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Выбираем строго «Дополнительная общеобразовательная общеразвивающая программа»</a:t>
            </a:r>
            <a:endParaRPr lang="ru-RU" noProof="0" dirty="0"/>
          </a:p>
        </p:txBody>
      </p:sp>
      <p:pic>
        <p:nvPicPr>
          <p:cNvPr id="190" name="Google Shape;190;p17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23888" y="1874927"/>
            <a:ext cx="179069" cy="197504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7"/>
          <p:cNvSpPr txBox="1"/>
          <p:nvPr/>
        </p:nvSpPr>
        <p:spPr>
          <a:xfrm>
            <a:off x="985599" y="2944862"/>
            <a:ext cx="515350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noProof="0" dirty="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Полное и публичное наименования</a:t>
            </a:r>
            <a:endParaRPr lang="ru-RU" sz="1600" noProof="0" dirty="0"/>
          </a:p>
        </p:txBody>
      </p:sp>
      <p:sp>
        <p:nvSpPr>
          <p:cNvPr id="192" name="Google Shape;192;p17"/>
          <p:cNvSpPr txBox="1"/>
          <p:nvPr/>
        </p:nvSpPr>
        <p:spPr>
          <a:xfrm>
            <a:off x="881062" y="3253293"/>
            <a:ext cx="5571887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Публичное наименование – именно то, что увидят в каталоге. </a:t>
            </a:r>
            <a:r>
              <a:rPr lang="ru-RU" sz="1200" b="1" i="0" u="sng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Начинается с формы объединения: кружок, студия, секция</a:t>
            </a:r>
            <a:r>
              <a:rPr lang="ru-RU" sz="1200" b="0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– затем название в кавычках. Не более 64 символов.</a:t>
            </a:r>
            <a:endParaRPr lang="ru-RU" sz="1200" dirty="0"/>
          </a:p>
        </p:txBody>
      </p:sp>
      <p:pic>
        <p:nvPicPr>
          <p:cNvPr id="193" name="Google Shape;193;p17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85812" y="4460377"/>
            <a:ext cx="166687" cy="17910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7"/>
          <p:cNvSpPr txBox="1"/>
          <p:nvPr/>
        </p:nvSpPr>
        <p:spPr>
          <a:xfrm>
            <a:off x="1155024" y="4460377"/>
            <a:ext cx="481464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noProof="0" dirty="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Краткое описание</a:t>
            </a:r>
            <a:endParaRPr lang="ru-RU" sz="1600" noProof="0" dirty="0"/>
          </a:p>
        </p:txBody>
      </p:sp>
      <p:sp>
        <p:nvSpPr>
          <p:cNvPr id="195" name="Google Shape;195;p17"/>
          <p:cNvSpPr txBox="1"/>
          <p:nvPr/>
        </p:nvSpPr>
        <p:spPr>
          <a:xfrm>
            <a:off x="1033462" y="4639478"/>
            <a:ext cx="5105637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Одно-два привлекательных предложения (до 140 символов), раскрывающих суть занятий, чтобы заинтересовать родителей.</a:t>
            </a:r>
            <a:endParaRPr lang="ru-RU" sz="1200" noProof="0" dirty="0"/>
          </a:p>
        </p:txBody>
      </p:sp>
      <p:sp>
        <p:nvSpPr>
          <p:cNvPr id="196" name="Google Shape;196;p17"/>
          <p:cNvSpPr txBox="1"/>
          <p:nvPr/>
        </p:nvSpPr>
        <p:spPr>
          <a:xfrm>
            <a:off x="1919287" y="476250"/>
            <a:ext cx="951071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64748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НАВИГАТОР РК </a:t>
            </a:r>
            <a:r>
              <a:rPr lang="en-US" sz="825" b="0" i="0" u="none" strike="noStrike" cap="none">
                <a:solidFill>
                  <a:srgbClr val="0284C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РАЗДЕЛ: ОСНОВНОЕ</a:t>
            </a:r>
            <a:endParaRPr/>
          </a:p>
        </p:txBody>
      </p:sp>
      <p:sp>
        <p:nvSpPr>
          <p:cNvPr id="197" name="Google Shape;197;p17"/>
          <p:cNvSpPr txBox="1"/>
          <p:nvPr/>
        </p:nvSpPr>
        <p:spPr>
          <a:xfrm>
            <a:off x="1314450" y="847725"/>
            <a:ext cx="10621327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Заполнение вкладки «Основное»</a:t>
            </a:r>
            <a:endParaRPr/>
          </a:p>
        </p:txBody>
      </p:sp>
      <p:sp>
        <p:nvSpPr>
          <p:cNvPr id="198" name="Google Shape;198;p17"/>
          <p:cNvSpPr/>
          <p:nvPr/>
        </p:nvSpPr>
        <p:spPr>
          <a:xfrm>
            <a:off x="762000" y="847725"/>
            <a:ext cx="47625" cy="38859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FE4F87-688E-5A94-7694-06E78D47B60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5998160" y="3371083"/>
            <a:ext cx="46019" cy="514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22A937-D705-720A-0517-86A72BB8DC3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2141" y="2926163"/>
            <a:ext cx="179069" cy="2749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24867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225" y="2494508"/>
            <a:ext cx="5248275" cy="3286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56412" y="2389732"/>
            <a:ext cx="5073588" cy="3286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6010275"/>
            <a:ext cx="10668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2500" y="908595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8"/>
          <p:cNvSpPr txBox="1"/>
          <p:nvPr/>
        </p:nvSpPr>
        <p:spPr>
          <a:xfrm>
            <a:off x="762000" y="6229350"/>
            <a:ext cx="1995487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РМЦ ДОД РК • Вкладка «Описание»</a:t>
            </a:r>
            <a:endParaRPr/>
          </a:p>
        </p:txBody>
      </p:sp>
      <p:sp>
        <p:nvSpPr>
          <p:cNvPr id="209" name="Google Shape;209;p18"/>
          <p:cNvSpPr txBox="1"/>
          <p:nvPr/>
        </p:nvSpPr>
        <p:spPr>
          <a:xfrm>
            <a:off x="11163300" y="6162675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/>
          </a:p>
        </p:txBody>
      </p:sp>
      <p:pic>
        <p:nvPicPr>
          <p:cNvPr id="210" name="Google Shape;210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490537"/>
            <a:ext cx="119062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9650" y="2685008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8"/>
          <p:cNvSpPr txBox="1"/>
          <p:nvPr/>
        </p:nvSpPr>
        <p:spPr>
          <a:xfrm>
            <a:off x="1009650" y="3304133"/>
            <a:ext cx="488061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cap="none" noProof="0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Описание и содержание</a:t>
            </a:r>
            <a:endParaRPr lang="ru-RU" noProof="0" dirty="0"/>
          </a:p>
        </p:txBody>
      </p:sp>
      <p:sp>
        <p:nvSpPr>
          <p:cNvPr id="213" name="Google Shape;213;p18"/>
          <p:cNvSpPr txBox="1"/>
          <p:nvPr/>
        </p:nvSpPr>
        <p:spPr>
          <a:xfrm>
            <a:off x="1009650" y="3656558"/>
            <a:ext cx="4648200" cy="877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«Продающий» текст:</a:t>
            </a:r>
            <a:r>
              <a:rPr lang="ru-RU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Живой язык без сухого канцелярита. Максимум 2 абзаца по 2-3 предложения. Копировать текст нормативной программы запрещено.</a:t>
            </a:r>
            <a:endParaRPr lang="ru-RU" sz="1200" noProof="0" dirty="0"/>
          </a:p>
        </p:txBody>
      </p:sp>
      <p:sp>
        <p:nvSpPr>
          <p:cNvPr id="214" name="Google Shape;214;p18"/>
          <p:cNvSpPr txBox="1"/>
          <p:nvPr/>
        </p:nvSpPr>
        <p:spPr>
          <a:xfrm>
            <a:off x="952500" y="4624536"/>
            <a:ext cx="470535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Содержание:</a:t>
            </a:r>
            <a:r>
              <a:rPr lang="ru-RU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Краткий адаптированный перечень разделов и тем, но без указания учебных часов.</a:t>
            </a:r>
            <a:endParaRPr lang="ru-RU" sz="1200" noProof="0" dirty="0"/>
          </a:p>
        </p:txBody>
      </p:sp>
      <p:pic>
        <p:nvPicPr>
          <p:cNvPr id="215" name="Google Shape;215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34150" y="2685008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8"/>
          <p:cNvSpPr txBox="1"/>
          <p:nvPr/>
        </p:nvSpPr>
        <p:spPr>
          <a:xfrm>
            <a:off x="6534150" y="3304133"/>
            <a:ext cx="488061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50" b="1" i="0" u="none" strike="noStrike" cap="none" noProof="0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Цели и ожидаемые результаты</a:t>
            </a:r>
            <a:endParaRPr lang="ru-RU" noProof="0" dirty="0"/>
          </a:p>
        </p:txBody>
      </p:sp>
      <p:sp>
        <p:nvSpPr>
          <p:cNvPr id="217" name="Google Shape;217;p18"/>
          <p:cNvSpPr txBox="1"/>
          <p:nvPr/>
        </p:nvSpPr>
        <p:spPr>
          <a:xfrm>
            <a:off x="6534150" y="3656558"/>
            <a:ext cx="4648200" cy="877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Цель:</a:t>
            </a:r>
            <a:r>
              <a:rPr lang="ru-RU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Формулируйте лаконично — всего в одну понятную фразу. Не нужно перегружать карточку списком из 5–7 задач.</a:t>
            </a:r>
            <a:endParaRPr lang="ru-RU" sz="1200" noProof="0" dirty="0"/>
          </a:p>
        </p:txBody>
      </p:sp>
      <p:sp>
        <p:nvSpPr>
          <p:cNvPr id="218" name="Google Shape;218;p18"/>
          <p:cNvSpPr txBox="1"/>
          <p:nvPr/>
        </p:nvSpPr>
        <p:spPr>
          <a:xfrm>
            <a:off x="6562725" y="4487555"/>
            <a:ext cx="4486460" cy="877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Ожидаемые результаты:</a:t>
            </a:r>
            <a:r>
              <a:rPr lang="ru-RU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Пишите через активные глаголы («научатся», «приобретут опыт», «смогут применить»). Показывайте конкретику.</a:t>
            </a:r>
            <a:endParaRPr lang="ru-RU" sz="1200" noProof="0" dirty="0"/>
          </a:p>
        </p:txBody>
      </p:sp>
      <p:pic>
        <p:nvPicPr>
          <p:cNvPr id="219" name="Google Shape;219;p18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28712" y="2818358"/>
            <a:ext cx="23812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8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667500" y="2818358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8"/>
          <p:cNvSpPr txBox="1"/>
          <p:nvPr/>
        </p:nvSpPr>
        <p:spPr>
          <a:xfrm>
            <a:off x="1919287" y="476250"/>
            <a:ext cx="951071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64748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НАВИГАТОР РК </a:t>
            </a:r>
            <a:r>
              <a:rPr lang="en-US" sz="825" b="0" i="0" u="none" strike="noStrike" cap="none">
                <a:solidFill>
                  <a:srgbClr val="0284C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РАЗДЕЛ: ТЕКСТЫ</a:t>
            </a:r>
            <a:endParaRPr/>
          </a:p>
        </p:txBody>
      </p:sp>
      <p:sp>
        <p:nvSpPr>
          <p:cNvPr id="222" name="Google Shape;222;p18"/>
          <p:cNvSpPr txBox="1"/>
          <p:nvPr/>
        </p:nvSpPr>
        <p:spPr>
          <a:xfrm>
            <a:off x="1314450" y="847725"/>
            <a:ext cx="10621327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Вкладка «Описание»: Текстовые блоки</a:t>
            </a:r>
            <a:endParaRPr/>
          </a:p>
        </p:txBody>
      </p:sp>
      <p:sp>
        <p:nvSpPr>
          <p:cNvPr id="223" name="Google Shape;223;p18"/>
          <p:cNvSpPr/>
          <p:nvPr/>
        </p:nvSpPr>
        <p:spPr>
          <a:xfrm>
            <a:off x="762000" y="847725"/>
            <a:ext cx="47625" cy="38859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1932533"/>
            <a:ext cx="51435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3900" y="6010275"/>
            <a:ext cx="10668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2500" y="908595"/>
            <a:ext cx="33337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9"/>
          <p:cNvSpPr txBox="1"/>
          <p:nvPr/>
        </p:nvSpPr>
        <p:spPr>
          <a:xfrm>
            <a:off x="762000" y="6229350"/>
            <a:ext cx="2085975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РМЦ ДОД РК • </a:t>
            </a:r>
            <a:r>
              <a:rPr lang="ru-RU" sz="825" b="0" i="0" u="none" strike="noStrike" cap="none" noProof="0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Преподаватели и М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ТБ</a:t>
            </a:r>
            <a:endParaRPr dirty="0"/>
          </a:p>
        </p:txBody>
      </p:sp>
      <p:sp>
        <p:nvSpPr>
          <p:cNvPr id="233" name="Google Shape;233;p19"/>
          <p:cNvSpPr txBox="1"/>
          <p:nvPr/>
        </p:nvSpPr>
        <p:spPr>
          <a:xfrm>
            <a:off x="11163300" y="6162675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/>
          </a:p>
        </p:txBody>
      </p:sp>
      <p:pic>
        <p:nvPicPr>
          <p:cNvPr id="234" name="Google Shape;234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490537"/>
            <a:ext cx="119062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8757" y="1856108"/>
            <a:ext cx="351831" cy="337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9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8757" y="3258775"/>
            <a:ext cx="337543" cy="337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9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7701" y="4445049"/>
            <a:ext cx="342900" cy="331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9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09625" y="2517725"/>
            <a:ext cx="13335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9"/>
          <p:cNvSpPr txBox="1"/>
          <p:nvPr/>
        </p:nvSpPr>
        <p:spPr>
          <a:xfrm>
            <a:off x="980837" y="1844970"/>
            <a:ext cx="510587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cap="none" noProof="0" dirty="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Раздел «Преподаватели»</a:t>
            </a:r>
            <a:endParaRPr lang="ru-RU" noProof="0" dirty="0"/>
          </a:p>
        </p:txBody>
      </p:sp>
      <p:sp>
        <p:nvSpPr>
          <p:cNvPr id="241" name="Google Shape;241;p19"/>
          <p:cNvSpPr txBox="1"/>
          <p:nvPr/>
        </p:nvSpPr>
        <p:spPr>
          <a:xfrm>
            <a:off x="890589" y="2163048"/>
            <a:ext cx="5077418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Заполняйте подробно: ФИО, должность (педагог доп. образования), уровень образования, квалификацию и до двух ярких личных достижений («мастер спорта, заслуженный и т.д.»).</a:t>
            </a:r>
            <a:endParaRPr lang="ru-RU" sz="1200" noProof="0" dirty="0"/>
          </a:p>
        </p:txBody>
      </p:sp>
      <p:pic>
        <p:nvPicPr>
          <p:cNvPr id="242" name="Google Shape;242;p19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72097" y="3345506"/>
            <a:ext cx="304204" cy="17032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9"/>
          <p:cNvSpPr txBox="1"/>
          <p:nvPr/>
        </p:nvSpPr>
        <p:spPr>
          <a:xfrm>
            <a:off x="952500" y="3224213"/>
            <a:ext cx="5191601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cap="none" noProof="0" dirty="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Раздел «Материально-техническая база»</a:t>
            </a:r>
            <a:endParaRPr lang="ru-RU" noProof="0" dirty="0"/>
          </a:p>
        </p:txBody>
      </p:sp>
      <p:sp>
        <p:nvSpPr>
          <p:cNvPr id="244" name="Google Shape;244;p19"/>
          <p:cNvSpPr txBox="1"/>
          <p:nvPr/>
        </p:nvSpPr>
        <p:spPr>
          <a:xfrm>
            <a:off x="890589" y="3515831"/>
            <a:ext cx="5014911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Описывайте не сухой «кабинет №5», а пишите: «учебный класс», «мастерская», «спортивный зал», «актовый зал». Перечисляйте реальное оборудование, мебель и расходные материалы.</a:t>
            </a:r>
            <a:endParaRPr lang="ru-RU" sz="1200" noProof="0" dirty="0"/>
          </a:p>
        </p:txBody>
      </p:sp>
      <p:pic>
        <p:nvPicPr>
          <p:cNvPr id="245" name="Google Shape;245;p19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14373" y="4551062"/>
            <a:ext cx="228602" cy="133064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9"/>
          <p:cNvSpPr txBox="1"/>
          <p:nvPr/>
        </p:nvSpPr>
        <p:spPr>
          <a:xfrm>
            <a:off x="1028462" y="4495734"/>
            <a:ext cx="501062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cap="none" noProof="0" dirty="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Специальные требования</a:t>
            </a:r>
            <a:endParaRPr lang="ru-RU" noProof="0" dirty="0"/>
          </a:p>
        </p:txBody>
      </p:sp>
      <p:sp>
        <p:nvSpPr>
          <p:cNvPr id="247" name="Google Shape;247;p19"/>
          <p:cNvSpPr txBox="1"/>
          <p:nvPr/>
        </p:nvSpPr>
        <p:spPr>
          <a:xfrm>
            <a:off x="890588" y="4776283"/>
            <a:ext cx="6212999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Обязательно предупреждайте родителей, если для занятий требуется особая одежда, форма или спортивный инвентарь в «Личном пользовании обучающихся». Формируются учебные группы, при наличии справки о состоянии здоровья обучающихся (Спорт - с «Основной» группой здоровья).  Желании ребенка и заявления родителей (законных представителей) и наличии свободных мест в группе. </a:t>
            </a:r>
            <a:endParaRPr lang="ru-RU" sz="1100" noProof="0" dirty="0"/>
          </a:p>
        </p:txBody>
      </p:sp>
      <p:sp>
        <p:nvSpPr>
          <p:cNvPr id="248" name="Google Shape;248;p19"/>
          <p:cNvSpPr txBox="1"/>
          <p:nvPr/>
        </p:nvSpPr>
        <p:spPr>
          <a:xfrm>
            <a:off x="1919287" y="476250"/>
            <a:ext cx="951071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64748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НАВИГАТОР РК </a:t>
            </a:r>
            <a:r>
              <a:rPr lang="en-US" sz="825" b="0" i="0" u="none" strike="noStrike" cap="none">
                <a:solidFill>
                  <a:srgbClr val="0284C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РАЗДЕЛ: КАДРЫ И МТБ</a:t>
            </a:r>
            <a:endParaRPr/>
          </a:p>
        </p:txBody>
      </p:sp>
      <p:sp>
        <p:nvSpPr>
          <p:cNvPr id="249" name="Google Shape;249;p19"/>
          <p:cNvSpPr txBox="1"/>
          <p:nvPr/>
        </p:nvSpPr>
        <p:spPr>
          <a:xfrm>
            <a:off x="1381125" y="847725"/>
            <a:ext cx="10551318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Педагоги и инфраструктура</a:t>
            </a:r>
            <a:endParaRPr/>
          </a:p>
        </p:txBody>
      </p:sp>
      <p:sp>
        <p:nvSpPr>
          <p:cNvPr id="250" name="Google Shape;250;p19"/>
          <p:cNvSpPr/>
          <p:nvPr/>
        </p:nvSpPr>
        <p:spPr>
          <a:xfrm>
            <a:off x="762000" y="847725"/>
            <a:ext cx="47625" cy="38859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09287D-05A7-B098-AF6E-748A8F05C5A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41687" y="697124"/>
            <a:ext cx="4097813" cy="546375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2F8FCA-E6D8-F330-8931-D28272DD40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7399" y="1945502"/>
            <a:ext cx="192226" cy="1660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046833"/>
            <a:ext cx="5191125" cy="339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38875" y="2046833"/>
            <a:ext cx="5191125" cy="339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6010275"/>
            <a:ext cx="10668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2500" y="908595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0"/>
          <p:cNvSpPr txBox="1"/>
          <p:nvPr/>
        </p:nvSpPr>
        <p:spPr>
          <a:xfrm>
            <a:off x="762000" y="6229350"/>
            <a:ext cx="2109787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РМЦ ДОД РК • Визуальные стандарты</a:t>
            </a:r>
            <a:endParaRPr/>
          </a:p>
        </p:txBody>
      </p:sp>
      <p:sp>
        <p:nvSpPr>
          <p:cNvPr id="261" name="Google Shape;261;p20"/>
          <p:cNvSpPr txBox="1"/>
          <p:nvPr/>
        </p:nvSpPr>
        <p:spPr>
          <a:xfrm>
            <a:off x="11163300" y="6162675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/>
          </a:p>
        </p:txBody>
      </p:sp>
      <p:pic>
        <p:nvPicPr>
          <p:cNvPr id="262" name="Google Shape;262;p20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2000" y="490537"/>
            <a:ext cx="119062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0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826543" y="2284958"/>
            <a:ext cx="1062037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0"/>
          <p:cNvSpPr txBox="1"/>
          <p:nvPr/>
        </p:nvSpPr>
        <p:spPr>
          <a:xfrm>
            <a:off x="1143000" y="4628108"/>
            <a:ext cx="461010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Живые кадры:</a:t>
            </a: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Фотографии детей в процессе учебы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200" dirty="0"/>
          </a:p>
        </p:txBody>
      </p:sp>
      <p:sp>
        <p:nvSpPr>
          <p:cNvPr id="266" name="Google Shape;266;p20"/>
          <p:cNvSpPr txBox="1"/>
          <p:nvPr/>
        </p:nvSpPr>
        <p:spPr>
          <a:xfrm>
            <a:off x="1143000" y="4856708"/>
            <a:ext cx="461010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Разрешение:</a:t>
            </a: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Горизонтальное фото, от 706x470 </a:t>
            </a:r>
            <a:r>
              <a:rPr lang="ru-RU" sz="1200" b="0" i="0" u="none" strike="noStrike" cap="none" noProof="0" dirty="0" err="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px</a:t>
            </a: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lang="ru-RU" sz="1200" noProof="0" dirty="0"/>
          </a:p>
        </p:txBody>
      </p:sp>
      <p:sp>
        <p:nvSpPr>
          <p:cNvPr id="267" name="Google Shape;267;p20"/>
          <p:cNvSpPr txBox="1"/>
          <p:nvPr/>
        </p:nvSpPr>
        <p:spPr>
          <a:xfrm>
            <a:off x="1143000" y="5077193"/>
            <a:ext cx="461010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Расписание:</a:t>
            </a: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Полные дни и время («</a:t>
            </a:r>
            <a:r>
              <a:rPr lang="ru-RU" sz="1200" b="0" i="0" u="none" strike="noStrike" cap="none" noProof="0" dirty="0" err="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Пн</a:t>
            </a: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, Ср 15:00-16:30»).</a:t>
            </a:r>
            <a:endParaRPr lang="ru-RU" sz="1200" noProof="0" dirty="0"/>
          </a:p>
        </p:txBody>
      </p:sp>
      <p:pic>
        <p:nvPicPr>
          <p:cNvPr id="268" name="Google Shape;268;p20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115300" y="2284958"/>
            <a:ext cx="14382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0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15275" y="2675483"/>
            <a:ext cx="183832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0"/>
          <p:cNvSpPr txBox="1"/>
          <p:nvPr/>
        </p:nvSpPr>
        <p:spPr>
          <a:xfrm>
            <a:off x="6610350" y="4628108"/>
            <a:ext cx="461962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Официальные бумаги:</a:t>
            </a: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Сканы </a:t>
            </a:r>
            <a:r>
              <a:rPr lang="ru-RU" sz="1200" b="0" i="0" u="none" strike="noStrike" cap="none" noProof="0" dirty="0" err="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титульников</a:t>
            </a: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или документов</a:t>
            </a:r>
            <a:r>
              <a:rPr lang="en-US" sz="975" b="0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sp>
        <p:nvSpPr>
          <p:cNvPr id="271" name="Google Shape;271;p20"/>
          <p:cNvSpPr txBox="1"/>
          <p:nvPr/>
        </p:nvSpPr>
        <p:spPr>
          <a:xfrm>
            <a:off x="6603365" y="4842420"/>
            <a:ext cx="4826634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Плохое качество:</a:t>
            </a: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Вертикальные или скачанные из сети фото.</a:t>
            </a:r>
            <a:endParaRPr lang="ru-RU" sz="1200" noProof="0" dirty="0"/>
          </a:p>
        </p:txBody>
      </p:sp>
      <p:sp>
        <p:nvSpPr>
          <p:cNvPr id="272" name="Google Shape;272;p20"/>
          <p:cNvSpPr txBox="1"/>
          <p:nvPr/>
        </p:nvSpPr>
        <p:spPr>
          <a:xfrm>
            <a:off x="6610350" y="5085308"/>
            <a:ext cx="4619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Пустые группы:</a:t>
            </a: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Расписание без указания времени проведения.</a:t>
            </a:r>
            <a:endParaRPr lang="ru-RU" sz="1200" noProof="0" dirty="0"/>
          </a:p>
        </p:txBody>
      </p:sp>
      <p:pic>
        <p:nvPicPr>
          <p:cNvPr id="273" name="Google Shape;273;p20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940843" y="2361158"/>
            <a:ext cx="109537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0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229600" y="2361158"/>
            <a:ext cx="109537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0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62025" y="4651920"/>
            <a:ext cx="104775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0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62025" y="4880520"/>
            <a:ext cx="104775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0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62025" y="5109120"/>
            <a:ext cx="104775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0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438900" y="4651920"/>
            <a:ext cx="95250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0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438900" y="4880520"/>
            <a:ext cx="95250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0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438900" y="5109120"/>
            <a:ext cx="9525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0"/>
          <p:cNvSpPr txBox="1"/>
          <p:nvPr/>
        </p:nvSpPr>
        <p:spPr>
          <a:xfrm>
            <a:off x="1919287" y="476250"/>
            <a:ext cx="951071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64748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НАВИГАТОР РК </a:t>
            </a:r>
            <a:r>
              <a:rPr lang="en-US" sz="825" b="0" i="0" u="none" strike="noStrike" cap="none">
                <a:solidFill>
                  <a:srgbClr val="0284C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ВИЗУАЛИЗАЦИЯ</a:t>
            </a:r>
            <a:endParaRPr/>
          </a:p>
        </p:txBody>
      </p:sp>
      <p:sp>
        <p:nvSpPr>
          <p:cNvPr id="282" name="Google Shape;282;p20"/>
          <p:cNvSpPr txBox="1"/>
          <p:nvPr/>
        </p:nvSpPr>
        <p:spPr>
          <a:xfrm>
            <a:off x="1314450" y="847725"/>
            <a:ext cx="10621327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Группы, Обложка и Галерея</a:t>
            </a:r>
            <a:endParaRPr/>
          </a:p>
        </p:txBody>
      </p:sp>
      <p:sp>
        <p:nvSpPr>
          <p:cNvPr id="283" name="Google Shape;283;p20"/>
          <p:cNvSpPr/>
          <p:nvPr/>
        </p:nvSpPr>
        <p:spPr>
          <a:xfrm>
            <a:off x="762000" y="847725"/>
            <a:ext cx="47625" cy="38859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4C60D9-33E3-0912-4CDA-1A1112AA6FE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32084" y="2284958"/>
            <a:ext cx="4098715" cy="207309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2065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9750" y="2218283"/>
            <a:ext cx="30480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6010275"/>
            <a:ext cx="10668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2500" y="908595"/>
            <a:ext cx="33337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1"/>
          <p:cNvSpPr txBox="1"/>
          <p:nvPr/>
        </p:nvSpPr>
        <p:spPr>
          <a:xfrm>
            <a:off x="762000" y="6229350"/>
            <a:ext cx="242411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РМЦ ДОД РК • Вкладка «Профориентация»</a:t>
            </a:r>
            <a:endParaRPr/>
          </a:p>
        </p:txBody>
      </p:sp>
      <p:sp>
        <p:nvSpPr>
          <p:cNvPr id="293" name="Google Shape;293;p21"/>
          <p:cNvSpPr txBox="1"/>
          <p:nvPr/>
        </p:nvSpPr>
        <p:spPr>
          <a:xfrm>
            <a:off x="11163300" y="6162675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/>
          </a:p>
        </p:txBody>
      </p:sp>
      <p:pic>
        <p:nvPicPr>
          <p:cNvPr id="294" name="Google Shape;294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490537"/>
            <a:ext cx="119062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1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86500" y="2673846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1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86500" y="3452812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1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286500" y="4231778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1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362700" y="2730996"/>
            <a:ext cx="762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1"/>
          <p:cNvSpPr txBox="1"/>
          <p:nvPr/>
        </p:nvSpPr>
        <p:spPr>
          <a:xfrm>
            <a:off x="6657975" y="2645271"/>
            <a:ext cx="501062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cap="none" noProof="0" dirty="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Направленность </a:t>
            </a:r>
            <a:r>
              <a:rPr lang="ru-RU" b="1" i="0" u="none" strike="noStrike" cap="none" noProof="0" dirty="0" err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профориетации</a:t>
            </a:r>
            <a:endParaRPr lang="ru-RU" noProof="0" dirty="0"/>
          </a:p>
        </p:txBody>
      </p:sp>
      <p:sp>
        <p:nvSpPr>
          <p:cNvPr id="301" name="Google Shape;301;p21"/>
          <p:cNvSpPr txBox="1"/>
          <p:nvPr/>
        </p:nvSpPr>
        <p:spPr>
          <a:xfrm>
            <a:off x="6657975" y="2854821"/>
            <a:ext cx="5010626" cy="541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Выбирайте только те умения, знания и компетенции, которые реально формируются у ребенка за время прохождения курса</a:t>
            </a:r>
            <a:r>
              <a:rPr lang="en-US" sz="1100" b="0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100" dirty="0"/>
          </a:p>
        </p:txBody>
      </p:sp>
      <p:pic>
        <p:nvPicPr>
          <p:cNvPr id="302" name="Google Shape;302;p21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343650" y="3509962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1"/>
          <p:cNvSpPr txBox="1"/>
          <p:nvPr/>
        </p:nvSpPr>
        <p:spPr>
          <a:xfrm>
            <a:off x="6657975" y="3424237"/>
            <a:ext cx="501062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cap="none" noProof="0" dirty="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Избегайте избыточного выбора</a:t>
            </a:r>
            <a:endParaRPr lang="ru-RU" noProof="0" dirty="0"/>
          </a:p>
        </p:txBody>
      </p:sp>
      <p:sp>
        <p:nvSpPr>
          <p:cNvPr id="304" name="Google Shape;304;p21"/>
          <p:cNvSpPr txBox="1"/>
          <p:nvPr/>
        </p:nvSpPr>
        <p:spPr>
          <a:xfrm>
            <a:off x="6657975" y="3633787"/>
            <a:ext cx="5107305" cy="541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Категорически не рекомендуется отмечать все галочки подряд. Это путает поисковые алгоритмы системы и снижает доверие родителей</a:t>
            </a:r>
            <a:r>
              <a:rPr lang="ru-RU" sz="105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lang="ru-RU" noProof="0" dirty="0"/>
          </a:p>
        </p:txBody>
      </p:sp>
      <p:pic>
        <p:nvPicPr>
          <p:cNvPr id="305" name="Google Shape;305;p21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343650" y="4288928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1"/>
          <p:cNvSpPr txBox="1"/>
          <p:nvPr/>
        </p:nvSpPr>
        <p:spPr>
          <a:xfrm>
            <a:off x="6657975" y="4203203"/>
            <a:ext cx="501062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cap="none" noProof="0" dirty="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Критичность заполнения</a:t>
            </a:r>
            <a:endParaRPr lang="ru-RU" noProof="0" dirty="0"/>
          </a:p>
        </p:txBody>
      </p:sp>
      <p:sp>
        <p:nvSpPr>
          <p:cNvPr id="307" name="Google Shape;307;p21"/>
          <p:cNvSpPr txBox="1"/>
          <p:nvPr/>
        </p:nvSpPr>
        <p:spPr>
          <a:xfrm>
            <a:off x="6657975" y="4412753"/>
            <a:ext cx="4772025" cy="541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Пустая вкладка — это упущенная возможность показать родителю и подростку практическую жизненную пользу вашей программы.</a:t>
            </a:r>
            <a:endParaRPr lang="ru-RU" sz="1100" noProof="0" dirty="0"/>
          </a:p>
        </p:txBody>
      </p:sp>
      <p:sp>
        <p:nvSpPr>
          <p:cNvPr id="308" name="Google Shape;308;p21"/>
          <p:cNvSpPr txBox="1"/>
          <p:nvPr/>
        </p:nvSpPr>
        <p:spPr>
          <a:xfrm>
            <a:off x="1919287" y="476250"/>
            <a:ext cx="951071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64748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НАВИГАТОР РК </a:t>
            </a:r>
            <a:r>
              <a:rPr lang="en-US" sz="825" b="0" i="0" u="none" strike="noStrike" cap="none">
                <a:solidFill>
                  <a:srgbClr val="0284C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РАЗДЕЛ: ПРОФОРИЕНТАЦИЯ</a:t>
            </a:r>
            <a:endParaRPr/>
          </a:p>
        </p:txBody>
      </p:sp>
      <p:sp>
        <p:nvSpPr>
          <p:cNvPr id="309" name="Google Shape;309;p21"/>
          <p:cNvSpPr txBox="1"/>
          <p:nvPr/>
        </p:nvSpPr>
        <p:spPr>
          <a:xfrm>
            <a:off x="1381125" y="847725"/>
            <a:ext cx="10551318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Вкладка «Профориентация»</a:t>
            </a:r>
            <a:endParaRPr/>
          </a:p>
        </p:txBody>
      </p:sp>
      <p:sp>
        <p:nvSpPr>
          <p:cNvPr id="310" name="Google Shape;310;p21"/>
          <p:cNvSpPr/>
          <p:nvPr/>
        </p:nvSpPr>
        <p:spPr>
          <a:xfrm>
            <a:off x="762000" y="847725"/>
            <a:ext cx="47625" cy="38859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E312F9-0DD2-37CB-65C3-5805C9A17CC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3357" y="1353592"/>
            <a:ext cx="3227586" cy="242068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1615D2-43CD-F280-D568-6C71E4E16CA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46427" y="3839507"/>
            <a:ext cx="3073824" cy="230536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F4B210-D3BB-E877-2438-7D7A646216F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65440" y="314117"/>
            <a:ext cx="2631440" cy="19735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418308"/>
            <a:ext cx="10668000" cy="264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6010275"/>
            <a:ext cx="10668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2500" y="908595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2"/>
          <p:cNvSpPr txBox="1"/>
          <p:nvPr/>
        </p:nvSpPr>
        <p:spPr>
          <a:xfrm>
            <a:off x="762000" y="6229350"/>
            <a:ext cx="2362200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РМЦ ДОД РК • Сводный перечень ошибок</a:t>
            </a:r>
            <a:endParaRPr/>
          </a:p>
        </p:txBody>
      </p:sp>
      <p:sp>
        <p:nvSpPr>
          <p:cNvPr id="320" name="Google Shape;320;p22"/>
          <p:cNvSpPr txBox="1"/>
          <p:nvPr/>
        </p:nvSpPr>
        <p:spPr>
          <a:xfrm>
            <a:off x="11163300" y="6162675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/>
          </a:p>
        </p:txBody>
      </p:sp>
      <p:pic>
        <p:nvPicPr>
          <p:cNvPr id="321" name="Google Shape;321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490537"/>
            <a:ext cx="119062" cy="1047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2" name="Google Shape;322;p22"/>
          <p:cNvGraphicFramePr/>
          <p:nvPr>
            <p:extLst>
              <p:ext uri="{D42A27DB-BD31-4B8C-83A1-F6EECF244321}">
                <p14:modId xmlns:p14="http://schemas.microsoft.com/office/powerpoint/2010/main" val="2641729353"/>
              </p:ext>
            </p:extLst>
          </p:nvPr>
        </p:nvGraphicFramePr>
        <p:xfrm>
          <a:off x="771525" y="2427833"/>
          <a:ext cx="10648925" cy="2628900"/>
        </p:xfrm>
        <a:graphic>
          <a:graphicData uri="http://schemas.openxmlformats.org/drawingml/2006/table">
            <a:tbl>
              <a:tblPr firstRow="1" bandRow="1">
                <a:noFill/>
                <a:tableStyleId>{7DA960C9-B6B8-4338-B1E9-3BAD07300E74}</a:tableStyleId>
              </a:tblPr>
              <a:tblGrid>
                <a:gridCol w="29659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2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noProof="0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Раздел карточки</a:t>
                      </a:r>
                      <a:endParaRPr lang="ru-RU" sz="1400" noProof="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noProof="0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Частая критическая ошибка</a:t>
                      </a:r>
                      <a:endParaRPr lang="ru-RU" sz="1400" noProof="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 noProof="0" dirty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Основное</a:t>
                      </a:r>
                      <a:endParaRPr lang="ru-RU" sz="1400" noProof="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noProof="0" dirty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Компьютерные кавычки-лапки "", неверный тип программы, превышение знаков в названии.</a:t>
                      </a:r>
                      <a:endParaRPr lang="ru-RU" sz="1200" noProof="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 noProof="0" dirty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Описание</a:t>
                      </a:r>
                      <a:endParaRPr lang="ru-RU" sz="1400" noProof="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noProof="0" dirty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Копирование официального текста образовательной программы, длинный сухой академический стиль.</a:t>
                      </a:r>
                      <a:endParaRPr lang="ru-RU" sz="1200" noProof="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 noProof="0" dirty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Преподаватели &amp; МТБ</a:t>
                      </a:r>
                      <a:endParaRPr lang="ru-RU" sz="1400" noProof="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noProof="0" dirty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Указание только ФИО педагога без регалий, пустое текстовое поле базы (вместо описания кабинета).</a:t>
                      </a:r>
                      <a:endParaRPr lang="ru-RU" sz="1200" noProof="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 noProof="0" dirty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Группы</a:t>
                      </a:r>
                      <a:endParaRPr lang="ru-RU" sz="1400" noProof="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noProof="0" dirty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Расписание без указания времени (только дни недели), дублирование идентичных групп.</a:t>
                      </a:r>
                      <a:endParaRPr lang="ru-RU" sz="1200" noProof="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 noProof="0" dirty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Обложка &amp; Галерея</a:t>
                      </a:r>
                      <a:endParaRPr lang="ru-RU" sz="1400" noProof="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noProof="0" dirty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Использование сканов титульных листов, картинок из сети, вертикальных или смазанных фотографий.</a:t>
                      </a:r>
                      <a:endParaRPr lang="ru-RU" sz="1200" noProof="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23" name="Google Shape;323;p22"/>
          <p:cNvSpPr/>
          <p:nvPr/>
        </p:nvSpPr>
        <p:spPr>
          <a:xfrm>
            <a:off x="771525" y="3299370"/>
            <a:ext cx="266223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2"/>
          <p:cNvSpPr/>
          <p:nvPr/>
        </p:nvSpPr>
        <p:spPr>
          <a:xfrm>
            <a:off x="3433762" y="3299370"/>
            <a:ext cx="798671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2"/>
          <p:cNvSpPr/>
          <p:nvPr/>
        </p:nvSpPr>
        <p:spPr>
          <a:xfrm>
            <a:off x="771525" y="3737520"/>
            <a:ext cx="266223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2"/>
          <p:cNvSpPr/>
          <p:nvPr/>
        </p:nvSpPr>
        <p:spPr>
          <a:xfrm>
            <a:off x="3433762" y="3737520"/>
            <a:ext cx="798671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2"/>
          <p:cNvSpPr/>
          <p:nvPr/>
        </p:nvSpPr>
        <p:spPr>
          <a:xfrm>
            <a:off x="771525" y="4175670"/>
            <a:ext cx="266223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2"/>
          <p:cNvSpPr/>
          <p:nvPr/>
        </p:nvSpPr>
        <p:spPr>
          <a:xfrm>
            <a:off x="3433762" y="4175670"/>
            <a:ext cx="798671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2"/>
          <p:cNvSpPr/>
          <p:nvPr/>
        </p:nvSpPr>
        <p:spPr>
          <a:xfrm>
            <a:off x="771525" y="4613820"/>
            <a:ext cx="266223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2"/>
          <p:cNvSpPr/>
          <p:nvPr/>
        </p:nvSpPr>
        <p:spPr>
          <a:xfrm>
            <a:off x="3433762" y="4613820"/>
            <a:ext cx="798671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2"/>
          <p:cNvSpPr txBox="1"/>
          <p:nvPr/>
        </p:nvSpPr>
        <p:spPr>
          <a:xfrm>
            <a:off x="1919287" y="476250"/>
            <a:ext cx="951071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64748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НАВИГАТОР РК </a:t>
            </a:r>
            <a:r>
              <a:rPr lang="en-US" sz="825" b="0" i="0" u="none" strike="noStrike" cap="none">
                <a:solidFill>
                  <a:srgbClr val="0284C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ЧЕК-ЛИСТ ОШИБОК</a:t>
            </a:r>
            <a:endParaRPr/>
          </a:p>
        </p:txBody>
      </p:sp>
      <p:sp>
        <p:nvSpPr>
          <p:cNvPr id="332" name="Google Shape;332;p22"/>
          <p:cNvSpPr txBox="1"/>
          <p:nvPr/>
        </p:nvSpPr>
        <p:spPr>
          <a:xfrm>
            <a:off x="1314450" y="847725"/>
            <a:ext cx="10621327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50" b="1" i="0" u="none" strike="noStrike" cap="none" noProof="0" dirty="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Итог: Главные ошибки в карточках</a:t>
            </a:r>
            <a:endParaRPr lang="ru-RU" noProof="0" dirty="0"/>
          </a:p>
        </p:txBody>
      </p:sp>
      <p:sp>
        <p:nvSpPr>
          <p:cNvPr id="333" name="Google Shape;333;p22"/>
          <p:cNvSpPr/>
          <p:nvPr/>
        </p:nvSpPr>
        <p:spPr>
          <a:xfrm>
            <a:off x="762000" y="847725"/>
            <a:ext cx="47625" cy="38859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1524" y="2361157"/>
            <a:ext cx="2478882" cy="3045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98055" y="2361158"/>
            <a:ext cx="2478881" cy="2928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15062" y="2361158"/>
            <a:ext cx="2488406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41593" y="2361158"/>
            <a:ext cx="2488406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5986780"/>
            <a:ext cx="10668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2500" y="908595"/>
            <a:ext cx="3048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3"/>
          <p:cNvSpPr txBox="1"/>
          <p:nvPr/>
        </p:nvSpPr>
        <p:spPr>
          <a:xfrm>
            <a:off x="762000" y="6229350"/>
            <a:ext cx="1809750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РМЦ ДОД РК • Полезные советы</a:t>
            </a:r>
            <a:endParaRPr/>
          </a:p>
        </p:txBody>
      </p:sp>
      <p:sp>
        <p:nvSpPr>
          <p:cNvPr id="346" name="Google Shape;346;p23"/>
          <p:cNvSpPr txBox="1"/>
          <p:nvPr/>
        </p:nvSpPr>
        <p:spPr>
          <a:xfrm>
            <a:off x="11163300" y="6162675"/>
            <a:ext cx="266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/>
          </a:p>
        </p:txBody>
      </p:sp>
      <p:pic>
        <p:nvPicPr>
          <p:cNvPr id="347" name="Google Shape;347;p2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2000" y="490537"/>
            <a:ext cx="119062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3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09650" y="2656433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3"/>
          <p:cNvSpPr txBox="1"/>
          <p:nvPr/>
        </p:nvSpPr>
        <p:spPr>
          <a:xfrm>
            <a:off x="1009650" y="3275558"/>
            <a:ext cx="2092761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Единый стиль кавычек</a:t>
            </a:r>
            <a:endParaRPr/>
          </a:p>
        </p:txBody>
      </p:sp>
      <p:sp>
        <p:nvSpPr>
          <p:cNvPr id="350" name="Google Shape;350;p23"/>
          <p:cNvSpPr txBox="1"/>
          <p:nvPr/>
        </p:nvSpPr>
        <p:spPr>
          <a:xfrm>
            <a:off x="1009650" y="3837533"/>
            <a:ext cx="199310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Применяйте во всей карточке исключительно кавычки-ёлочки (« »). Следите за единообразием и тире.</a:t>
            </a:r>
            <a:endParaRPr lang="ru-RU" sz="1200" noProof="0" dirty="0"/>
          </a:p>
        </p:txBody>
      </p:sp>
      <p:pic>
        <p:nvPicPr>
          <p:cNvPr id="351" name="Google Shape;351;p2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736181" y="2656433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23"/>
          <p:cNvSpPr txBox="1"/>
          <p:nvPr/>
        </p:nvSpPr>
        <p:spPr>
          <a:xfrm>
            <a:off x="3736181" y="3275558"/>
            <a:ext cx="2092761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Пишите для людей</a:t>
            </a:r>
            <a:endParaRPr/>
          </a:p>
        </p:txBody>
      </p:sp>
      <p:sp>
        <p:nvSpPr>
          <p:cNvPr id="353" name="Google Shape;353;p23"/>
          <p:cNvSpPr txBox="1"/>
          <p:nvPr/>
        </p:nvSpPr>
        <p:spPr>
          <a:xfrm>
            <a:off x="3616960" y="3627983"/>
            <a:ext cx="2211981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Представьте себя родителем, выбирающим кружок. Объясняйте сложные термины программы понятным языком преимуществ.</a:t>
            </a:r>
            <a:endParaRPr lang="ru-RU" sz="1200" noProof="0" dirty="0"/>
          </a:p>
        </p:txBody>
      </p:sp>
      <p:pic>
        <p:nvPicPr>
          <p:cNvPr id="354" name="Google Shape;354;p23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462712" y="2656433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23"/>
          <p:cNvSpPr txBox="1"/>
          <p:nvPr/>
        </p:nvSpPr>
        <p:spPr>
          <a:xfrm>
            <a:off x="6462712" y="3275558"/>
            <a:ext cx="2092761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Интегрируйте видео</a:t>
            </a:r>
            <a:endParaRPr/>
          </a:p>
        </p:txBody>
      </p:sp>
      <p:sp>
        <p:nvSpPr>
          <p:cNvPr id="356" name="Google Shape;356;p23"/>
          <p:cNvSpPr txBox="1"/>
          <p:nvPr/>
        </p:nvSpPr>
        <p:spPr>
          <a:xfrm>
            <a:off x="6462712" y="3627983"/>
            <a:ext cx="199310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Добавляйте ссылки на видеоролики из VK Видео или RUTUBE. Живой видеоматериал повышает кликабельность в разы.</a:t>
            </a:r>
            <a:endParaRPr lang="ru-RU" sz="1200" noProof="0" dirty="0"/>
          </a:p>
        </p:txBody>
      </p:sp>
      <p:pic>
        <p:nvPicPr>
          <p:cNvPr id="357" name="Google Shape;357;p23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189243" y="2656433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3"/>
          <p:cNvSpPr txBox="1"/>
          <p:nvPr/>
        </p:nvSpPr>
        <p:spPr>
          <a:xfrm>
            <a:off x="9189243" y="3275558"/>
            <a:ext cx="2092761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Регулярный аудит</a:t>
            </a:r>
            <a:endParaRPr/>
          </a:p>
        </p:txBody>
      </p:sp>
      <p:sp>
        <p:nvSpPr>
          <p:cNvPr id="359" name="Google Shape;359;p23"/>
          <p:cNvSpPr txBox="1"/>
          <p:nvPr/>
        </p:nvSpPr>
        <p:spPr>
          <a:xfrm>
            <a:off x="9189243" y="3627983"/>
            <a:ext cx="199310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noProof="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Обязательно проверяйте актуальность расписания, возрастных рамок и контактов перед стартом учебного года.</a:t>
            </a:r>
            <a:endParaRPr lang="ru-RU" sz="1200" noProof="0" dirty="0"/>
          </a:p>
        </p:txBody>
      </p:sp>
      <p:pic>
        <p:nvPicPr>
          <p:cNvPr id="360" name="Google Shape;360;p23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52525" y="2789783"/>
            <a:ext cx="19050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3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869531" y="2789783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3" descr="image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581775" y="2789783"/>
            <a:ext cx="23812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3" descr="image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9322593" y="2789783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23"/>
          <p:cNvSpPr txBox="1"/>
          <p:nvPr/>
        </p:nvSpPr>
        <p:spPr>
          <a:xfrm>
            <a:off x="1919287" y="476250"/>
            <a:ext cx="951071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64748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НАВИГАТОР РК </a:t>
            </a:r>
            <a:r>
              <a:rPr lang="en-US" sz="825" b="0" i="0" u="none" strike="noStrike" cap="none">
                <a:solidFill>
                  <a:srgbClr val="0284C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ЛАЙФХАКИ</a:t>
            </a:r>
            <a:endParaRPr/>
          </a:p>
        </p:txBody>
      </p:sp>
      <p:sp>
        <p:nvSpPr>
          <p:cNvPr id="365" name="Google Shape;365;p23"/>
          <p:cNvSpPr txBox="1"/>
          <p:nvPr/>
        </p:nvSpPr>
        <p:spPr>
          <a:xfrm>
            <a:off x="1352550" y="847725"/>
            <a:ext cx="10581322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Полезные рекомендации</a:t>
            </a:r>
            <a:endParaRPr/>
          </a:p>
        </p:txBody>
      </p:sp>
      <p:sp>
        <p:nvSpPr>
          <p:cNvPr id="366" name="Google Shape;366;p23"/>
          <p:cNvSpPr/>
          <p:nvPr/>
        </p:nvSpPr>
        <p:spPr>
          <a:xfrm>
            <a:off x="762000" y="847725"/>
            <a:ext cx="47625" cy="38859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88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500" y="3289994"/>
            <a:ext cx="7124700" cy="2223194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4"/>
          <p:cNvSpPr txBox="1"/>
          <p:nvPr/>
        </p:nvSpPr>
        <p:spPr>
          <a:xfrm>
            <a:off x="3605688" y="3585269"/>
            <a:ext cx="4980622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 noProof="0" dirty="0">
                <a:solidFill>
                  <a:schemeClr val="bg2">
                    <a:lumMod val="75000"/>
                  </a:schemeClr>
                </a:solidFill>
                <a:latin typeface="Inter"/>
                <a:ea typeface="Inter"/>
                <a:cs typeface="Inter"/>
                <a:sym typeface="Inter"/>
              </a:rPr>
              <a:t>Региональный модельный центр дополнительного образования детей Республики Крым</a:t>
            </a:r>
            <a:endParaRPr lang="ru-RU" noProof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74" name="Google Shape;374;p24"/>
          <p:cNvSpPr txBox="1"/>
          <p:nvPr/>
        </p:nvSpPr>
        <p:spPr>
          <a:xfrm>
            <a:off x="3487102" y="4109144"/>
            <a:ext cx="6642418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u="none" strike="noStrike" cap="none" noProof="0" dirty="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По всем вопросам корректного заполнения карточек обращайтесь к специалистам вашего </a:t>
            </a:r>
            <a:r>
              <a:rPr lang="ru-RU" b="1" i="0" u="none" strike="noStrike" cap="none" noProof="0" dirty="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Муниципального опорного центра (МОЦ) или в РМЦ</a:t>
            </a:r>
            <a:endParaRPr lang="ru-RU" b="1" noProof="0" dirty="0"/>
          </a:p>
        </p:txBody>
      </p:sp>
      <p:sp>
        <p:nvSpPr>
          <p:cNvPr id="375" name="Google Shape;375;p24"/>
          <p:cNvSpPr txBox="1"/>
          <p:nvPr/>
        </p:nvSpPr>
        <p:spPr>
          <a:xfrm>
            <a:off x="3135630" y="1861244"/>
            <a:ext cx="592074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 noProof="0" dirty="0">
                <a:solidFill>
                  <a:srgbClr val="0070C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Спасибо за внимание!</a:t>
            </a:r>
            <a:endParaRPr lang="ru-RU" noProof="0" dirty="0">
              <a:solidFill>
                <a:srgbClr val="0070C0"/>
              </a:solidFill>
            </a:endParaRPr>
          </a:p>
        </p:txBody>
      </p:sp>
      <p:sp>
        <p:nvSpPr>
          <p:cNvPr id="376" name="Google Shape;376;p24"/>
          <p:cNvSpPr txBox="1"/>
          <p:nvPr/>
        </p:nvSpPr>
        <p:spPr>
          <a:xfrm>
            <a:off x="1495425" y="2604194"/>
            <a:ext cx="92011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Желаем вам качественных, красивых и востребованных карточек программ в АИС «Навигатор»!</a:t>
            </a: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B2703EE-3508-7EA5-50AC-DE5938CBFB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59" y="2679901"/>
            <a:ext cx="2737341" cy="25727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1052</Words>
  <Application>Microsoft Office PowerPoint</Application>
  <PresentationFormat>Широкоэкранный</PresentationFormat>
  <Paragraphs>117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Montserrat ExtraBold</vt:lpstr>
      <vt:lpstr>Arial</vt:lpstr>
      <vt:lpstr>Calibri</vt:lpstr>
      <vt:lpstr>Montserrat</vt:lpstr>
      <vt:lpstr>Inter</vt:lpstr>
      <vt:lpstr>Inter SemiBold</vt:lpstr>
      <vt:lpstr>Montserrat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Kuzminova</dc:creator>
  <cp:lastModifiedBy>Kuzminova</cp:lastModifiedBy>
  <cp:revision>13</cp:revision>
  <dcterms:modified xsi:type="dcterms:W3CDTF">2026-06-04T14:17:56Z</dcterms:modified>
</cp:coreProperties>
</file>