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358" r:id="rId2"/>
    <p:sldId id="432" r:id="rId3"/>
    <p:sldId id="302" r:id="rId4"/>
    <p:sldId id="429" r:id="rId5"/>
    <p:sldId id="433" r:id="rId6"/>
    <p:sldId id="420" r:id="rId7"/>
    <p:sldId id="395" r:id="rId8"/>
    <p:sldId id="394" r:id="rId9"/>
    <p:sldId id="396" r:id="rId10"/>
    <p:sldId id="404" r:id="rId11"/>
    <p:sldId id="397" r:id="rId12"/>
    <p:sldId id="421" r:id="rId13"/>
    <p:sldId id="431" r:id="rId14"/>
    <p:sldId id="366" r:id="rId15"/>
    <p:sldId id="422" r:id="rId16"/>
    <p:sldId id="423" r:id="rId17"/>
    <p:sldId id="424" r:id="rId18"/>
    <p:sldId id="425" r:id="rId19"/>
    <p:sldId id="408" r:id="rId20"/>
    <p:sldId id="419" r:id="rId21"/>
    <p:sldId id="426" r:id="rId22"/>
    <p:sldId id="427" r:id="rId23"/>
    <p:sldId id="407" r:id="rId24"/>
    <p:sldId id="416" r:id="rId25"/>
    <p:sldId id="436" r:id="rId26"/>
    <p:sldId id="435" r:id="rId27"/>
    <p:sldId id="417" r:id="rId28"/>
  </p:sldIdLst>
  <p:sldSz cx="9144000" cy="6858000" type="screen4x3"/>
  <p:notesSz cx="6858000" cy="8961438"/>
  <p:embeddedFontLst>
    <p:embeddedFont>
      <p:font typeface="Wingdings 2" panose="05020102010507070707" pitchFamily="18" charset="2"/>
      <p:regular r:id="rId31"/>
    </p:embeddedFont>
    <p:embeddedFont>
      <p:font typeface="a_MonumentoTitul" panose="020B0604020202020204" charset="-52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38"/>
    <a:srgbClr val="CC3300"/>
    <a:srgbClr val="006666"/>
    <a:srgbClr val="026260"/>
    <a:srgbClr val="025250"/>
    <a:srgbClr val="036563"/>
    <a:srgbClr val="FF4343"/>
    <a:srgbClr val="0066CC"/>
    <a:srgbClr val="FF0D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 autoAdjust="0"/>
    <p:restoredTop sz="94583" autoAdjust="0"/>
  </p:normalViewPr>
  <p:slideViewPr>
    <p:cSldViewPr>
      <p:cViewPr varScale="1">
        <p:scale>
          <a:sx n="74" d="100"/>
          <a:sy n="74" d="100"/>
        </p:scale>
        <p:origin x="1788" y="6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7" d="100"/>
          <a:sy n="57" d="100"/>
        </p:scale>
        <p:origin x="-1764" y="-78"/>
      </p:cViewPr>
      <p:guideLst>
        <p:guide orient="horz" pos="28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63CF8F7B-CC10-44E1-82F1-8B81FC98AE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2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765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604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254500"/>
            <a:ext cx="5060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7413"/>
            <a:ext cx="2976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507413"/>
            <a:ext cx="2976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DD4C0AC6-885A-4BB4-B67B-C0DD178992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60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79284-083B-4F80-BE9A-8A7A8DB9A688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4512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5E18F-1461-4E6B-8BB2-72FBB944B32E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746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3945A-F2ED-482B-A24D-F0FFB0204302}" type="slidenum">
              <a:rPr lang="en-US" altLang="ru-RU" smtClean="0"/>
              <a:pPr/>
              <a:t>22</a:t>
            </a:fld>
            <a:endParaRPr lang="en-US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3260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85878-3DC0-49A6-B925-0AA166CD2F49}" type="slidenum">
              <a:rPr lang="en-US" altLang="ru-RU" smtClean="0"/>
              <a:pPr/>
              <a:t>23</a:t>
            </a:fld>
            <a:endParaRPr lang="en-US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1479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85FEF-2EED-4DAA-B072-C655AD66DBBC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320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0F1-EF9D-470E-8BEF-C4A131AC502D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479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3187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9ACB-1AED-428F-A2EC-DB1C76601ECF}" type="slidenum">
              <a:rPr lang="en-US" altLang="ru-RU" smtClean="0"/>
              <a:pPr/>
              <a:t>15</a:t>
            </a:fld>
            <a:endParaRPr lang="en-US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980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D8F8B-FEF7-42D5-845A-4E3B4742370A}" type="slidenum">
              <a:rPr lang="en-US" altLang="ru-RU" smtClean="0"/>
              <a:pPr/>
              <a:t>16</a:t>
            </a:fld>
            <a:endParaRPr lang="en-US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648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17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917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AA53F-CDB9-4004-8845-0C6539CBA53F}" type="slidenum">
              <a:rPr lang="en-US" altLang="ru-RU" smtClean="0"/>
              <a:pPr/>
              <a:t>18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883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C17A1-E832-4DAD-B078-0CEC8BB6A786}" type="slidenum">
              <a:rPr lang="en-US" altLang="ru-RU" smtClean="0"/>
              <a:pPr/>
              <a:t>20</a:t>
            </a:fld>
            <a:endParaRPr lang="en-US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689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EF7B-E7C9-4A1A-86CC-591DA63E59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D5E-A599-425F-B9A7-70F7FF5214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6B4-9FD1-47AE-BB2B-721C8AC561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77C4-9927-42AC-8F9C-693F7B867B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D269-A03E-4A0E-A89C-F3F24CF0A0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67E-80D0-4B50-B9E4-361D09649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8B14-058F-4EC8-878F-324B3F374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E2E5-3CD8-454A-AB24-7DA3FD3B54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2411-756E-415F-BF7B-670EFC89D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270A-AFE3-4F9A-AAB1-44FDF5446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3664-3B84-449B-AC4D-DF5948BD4B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C3E7C1-536F-4BE2-8C53-088FF4A611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ig/gruppy-smerti-chto-nuzhno-znat-o-nikh-roditelya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87675" y="1268413"/>
            <a:ext cx="5976938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0450" y="5927725"/>
            <a:ext cx="2301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282173" y="2132856"/>
            <a:ext cx="86423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Всероссийское родительское собрание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_MonumentoTitul" panose="02060906030706050204" pitchFamily="18" charset="-52"/>
              </a:rPr>
              <a:t> 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Профилактика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интернет-рисков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угроз жизни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детей 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подростков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»</a:t>
            </a:r>
            <a:endParaRPr lang="ru-RU" altLang="ru-RU" sz="3600" dirty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50825" y="190500"/>
            <a:ext cx="8642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ФГБНУ «Центр защиты прав и интересов детей»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6969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Москва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707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5350173" y="4293096"/>
            <a:ext cx="3793828" cy="25649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0346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психоактивные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соцсетях),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проблемы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любые неудачи;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67543" y="1628800"/>
            <a:ext cx="8425631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ребенка обсуждать новости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группы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сети одновременно нескольких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страниц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речи и на страницах в сети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тегов «Раны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на руках заглушают боль в душе», «Лети к солнцу», «Лифты несут людей в небеса» и др.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Показатели участия </a:t>
            </a: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ребенка</a:t>
            </a:r>
            <a:b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«опасных» группах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па-2-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425"/>
          <a:stretch>
            <a:fillRect/>
          </a:stretch>
        </p:blipFill>
        <p:spPr>
          <a:xfrm>
            <a:off x="0" y="563"/>
            <a:ext cx="9144000" cy="6857437"/>
          </a:xfrm>
          <a:prstGeom prst="rect">
            <a:avLst/>
          </a:prstGeom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85720" y="1500174"/>
            <a:ext cx="842968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ысказывания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 нежелании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жить.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на теме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смерти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подготовка к способу совершения суицида;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угрюмость.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оценки своей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личности.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нехарактерное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поведение.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уединиться.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297" y="260350"/>
            <a:ext cx="87852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Внимание, УГРОЗА!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РОДИТЕЛИ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, ОБРАТИТЕ ВНИМАНИЕ НА «ЗНАКИ»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как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предотвратить беду?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2603" r="2899" b="15214"/>
          <a:stretch/>
        </p:blipFill>
        <p:spPr>
          <a:xfrm>
            <a:off x="2500117" y="1268760"/>
            <a:ext cx="4208745" cy="49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6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97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20880" y="3571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</a:t>
            </a: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Сохраняйте</a:t>
            </a:r>
            <a:b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  <a:endParaRPr lang="ru-RU" altLang="ru-RU" sz="2800" b="1" dirty="0">
              <a:solidFill>
                <a:srgbClr val="FF4343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</a:t>
            </a:r>
            <a:r>
              <a:rPr lang="ru-RU" altLang="ru-RU" sz="2800" b="1" dirty="0" smtClean="0">
                <a:latin typeface="Calibri" pitchFamily="34" charset="0"/>
              </a:rPr>
              <a:t>преодоления сложных ситуаций,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учите справляться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/>
          <a:stretch/>
        </p:blipFill>
        <p:spPr>
          <a:xfrm>
            <a:off x="16208" y="0"/>
            <a:ext cx="5484486" cy="6858000"/>
          </a:xfrm>
          <a:prstGeom prst="rect">
            <a:avLst/>
          </a:prstGeom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071670" y="116632"/>
            <a:ext cx="7047211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степень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                                               Вашего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участия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100" b="1" dirty="0" smtClean="0">
                <a:latin typeface="Calibri" panose="020F0502020204030204" pitchFamily="34" charset="0"/>
              </a:rPr>
              <a:t/>
            </a:r>
            <a:br>
              <a:rPr lang="ru-RU" sz="21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Составьте список, что самое важное в Вашей жизни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(запишите в столбик).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С </a:t>
            </a:r>
            <a:r>
              <a:rPr lang="ru-RU" sz="2300" b="1" dirty="0">
                <a:latin typeface="Calibri" panose="020F0502020204030204" pitchFamily="34" charset="0"/>
              </a:rPr>
              <a:t>левой стороны </a:t>
            </a:r>
            <a:r>
              <a:rPr lang="ru-RU" sz="2300" b="1" dirty="0" smtClean="0">
                <a:latin typeface="Calibri" panose="020F0502020204030204" pitchFamily="34" charset="0"/>
              </a:rPr>
              <a:t>расставьте номера:</a:t>
            </a:r>
            <a:br>
              <a:rPr lang="ru-RU" sz="23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1 – самое важное, 2 – менее важное и т.д.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anose="020F0502020204030204" pitchFamily="34" charset="0"/>
                <a:cs typeface="Times New Roman" pitchFamily="18" charset="0"/>
              </a:rPr>
              <a:t>Вспомните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например, вчерашний день.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и время, указанное справа.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какое место занимает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ребенок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этом в ряду?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Сколько времени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Вы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уделили ему?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endParaRPr lang="ru-RU" altLang="ru-RU" sz="23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3"/>
          <a:srcRect t="-145" b="1737"/>
          <a:stretch/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11560" y="1666795"/>
            <a:ext cx="48965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 любите своего ребенка, выпишите на листочек все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Вы можете его похвалить, все то, за что Вы можете ему сказать спасибо.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3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560" y="439657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Установите 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доверительный контакт.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42910" y="1087189"/>
            <a:ext cx="799306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ребенком то, что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Интернета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понимать язык, на котором говорит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ребенок.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его проблемы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переживания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серьезно, без критики и насмешек. </a:t>
            </a: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том, чтобы подросток «принимал» свое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тело, себя таким, какой он есть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традиции 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ритуалы.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2013" y="142852"/>
            <a:ext cx="8281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     доверительные отношения с ребенком.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996952"/>
            <a:ext cx="5452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1770" y="1484784"/>
            <a:ext cx="8712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проблемах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том,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вместе вы всегда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найдете выход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любой ситуации.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2739" y="222900"/>
            <a:ext cx="84502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традицию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и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трудности.</a:t>
            </a:r>
            <a:endParaRPr lang="ru-RU" altLang="ru-RU" sz="2800" b="1" dirty="0">
              <a:solidFill>
                <a:srgbClr val="CC33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/>
            <a:endParaRPr lang="en-US" altLang="ru-RU" sz="20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528" y="1341438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Protect You Pro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программа-фильтр Интернета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позволяет родителям ограничивать по разным параметрам сайты, просматриваемые детьми ресурсы.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Kids Control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контроль времени, которое ребенок проводит в интернете.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Mipko Time Sheriff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времени, проводимого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ребенком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 компьютером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работы с конкретными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программами 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сайтами.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Net Police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Lite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запрет посещения сайтов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определенных категорий (сайты для взрослых, ненормативная лексика и т.п.).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ИНТЕРНЕТ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ЦЕНЗОР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 содержит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уникальные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",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включающие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 безопасные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основные иностранные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ресурсы. Программа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надежно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защищена от взлома и обхода фильтрации.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60350"/>
            <a:ext cx="8856662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6.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Контролируйте пребывание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ребенка в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сети</a:t>
            </a:r>
            <a:b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помощью технических средств</a:t>
            </a:r>
          </a:p>
          <a:p>
            <a:pPr algn="ctr">
              <a:defRPr/>
            </a:pPr>
            <a:endParaRPr lang="ru-RU" dirty="0">
              <a:solidFill>
                <a:srgbClr val="CC3300"/>
              </a:solidFill>
              <a:latin typeface="a_MonumentoTitul" panose="0206090603070605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458112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7998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больше узнать о профилактике рисков.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основные риски Интернета 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и подростков.</a:t>
            </a:r>
          </a:p>
          <a:p>
            <a:pPr marL="0" lv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3. Узнать 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возможностях получения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профессиональной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помощи (психологической, медицинской, юридической) 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ситуациях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угроз для жизни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 и подростков.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8614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785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214282" y="1071546"/>
            <a:ext cx="207170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000" b="1" dirty="0">
              <a:solidFill>
                <a:srgbClr val="161C1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7072330" y="1071546"/>
            <a:ext cx="185738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endParaRPr lang="ru-RU" sz="2000" dirty="0"/>
          </a:p>
        </p:txBody>
      </p:sp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214282" y="3786190"/>
            <a:ext cx="200026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449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справляться с трудностями.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2500298" y="4286256"/>
            <a:ext cx="435771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altLang="ru-RU" sz="2000" b="1" dirty="0" smtClean="0">
              <a:latin typeface="Calibri" pitchFamily="34" charset="0"/>
            </a:endParaRPr>
          </a:p>
        </p:txBody>
      </p:sp>
      <p:sp>
        <p:nvSpPr>
          <p:cNvPr id="33800" name="Прямоугольник 3"/>
          <p:cNvSpPr>
            <a:spLocks noChangeArrowheads="1"/>
          </p:cNvSpPr>
          <p:nvPr/>
        </p:nvSpPr>
        <p:spPr bwMode="auto">
          <a:xfrm>
            <a:off x="7072330" y="3500438"/>
            <a:ext cx="185738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6082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357717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8100"/>
            <a:ext cx="5364088" cy="3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7848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душам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57158" y="1142984"/>
            <a:ext cx="856907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Перед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началом разговора проговорите про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себя, как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 любите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ребенка,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он ценнее всего в этой жизни. </a:t>
            </a:r>
            <a:endParaRPr lang="ru-RU" alt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постарайтесь услышать.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тревожность.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без его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согласия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не расскажете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никому о разговоре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конструктивные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выходы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подростка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одиночестве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успешного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разговора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21" y="188640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Обратитесь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помощью к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специалистам</a:t>
            </a:r>
            <a:endParaRPr lang="ru-RU" sz="2000" b="1" dirty="0">
              <a:solidFill>
                <a:srgbClr val="CC3300"/>
              </a:solidFill>
              <a:latin typeface="a_MonumentoTitul" panose="0206090603070605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088" y="1052736"/>
            <a:ext cx="8274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Обращение не несет за собой никаких негативных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последствий.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ситуации риска и угрозы жизни будет выявлена подлинная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причина сильнейших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негативных переживаний и оказана профессиональная помощь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Вам поможет памятка для родителей «Куда обратиться, если есть подозрения о нахождении ребенка в «группах смерти»?», которая доступна в интернете по адресу:</a:t>
            </a:r>
          </a:p>
          <a:p>
            <a:pPr algn="ctr"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www.ya-roditel.ru/parents/ig/gruppy-smerti-chto-nuzhno-znat-o-nikh-roditelyam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0"/>
          <a:stretch/>
        </p:blipFill>
        <p:spPr>
          <a:xfrm>
            <a:off x="1" y="0"/>
            <a:ext cx="913514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1800" b="1" dirty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 2"/>
              <a:buChar char=""/>
              <a:defRPr/>
            </a:pPr>
            <a:endParaRPr lang="ru-RU" sz="1800" b="1" dirty="0" smtClean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Общероссийский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детский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телефон доверия: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8-800-2000-122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Горячая линия 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Ребенок в опасности»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Следственного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комитета РФ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8-800-200-19-10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Специализированная страница Интернет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«Ценность жизни. Профилактика суицидального поведения несовершеннолетних»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www.fcprc.ru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15" y="1530864"/>
            <a:ext cx="7877708" cy="50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545388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средствами профилактики являются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ДОВЕРИЕ</a:t>
            </a:r>
            <a:r>
              <a:rPr lang="ru-RU" sz="2800" b="1" dirty="0">
                <a:solidFill>
                  <a:srgbClr val="0066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КОНТРОЛЬ.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Обращайте внимание на эмоциональное состояние Вашего ребенка.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Общайтесь, обсуждайте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проблемы,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разрешать, внушайте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оптимизм.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Проявляйте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бдительность.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Вы не справляетесь сами, не стесняйтесь обращаться за помощью.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00" y="537349"/>
            <a:ext cx="7416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Это Важно!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7242" y="332656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«Домашнее Задание»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04076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Упражнение «100 способов выразить любовь»</a:t>
            </a:r>
          </a:p>
          <a:p>
            <a:endParaRPr lang="ru-RU" sz="900" b="1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Когда </a:t>
            </a:r>
            <a:r>
              <a:rPr lang="ru-RU" sz="2000" b="1" dirty="0">
                <a:latin typeface="Calibri" panose="020F0502020204030204" pitchFamily="34" charset="0"/>
              </a:rPr>
              <a:t>мы выражаем ребенку нашу любовь, мы даем ему </a:t>
            </a:r>
            <a:r>
              <a:rPr lang="ru-RU" sz="2000" b="1" dirty="0" smtClean="0">
                <a:latin typeface="Calibri" panose="020F0502020204030204" pitchFamily="34" charset="0"/>
              </a:rPr>
              <a:t>поддержку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и </a:t>
            </a:r>
            <a:r>
              <a:rPr lang="ru-RU" sz="2000" b="1" dirty="0">
                <a:latin typeface="Calibri" panose="020F0502020204030204" pitchFamily="34" charset="0"/>
              </a:rPr>
              <a:t>чувство близости с нами, необходимые для его </a:t>
            </a:r>
            <a:r>
              <a:rPr lang="ru-RU" sz="2000" b="1" dirty="0" smtClean="0">
                <a:latin typeface="Calibri" panose="020F0502020204030204" pitchFamily="34" charset="0"/>
              </a:rPr>
              <a:t>самореализации.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Есть </a:t>
            </a:r>
            <a:r>
              <a:rPr lang="ru-RU" sz="2000" b="1" dirty="0">
                <a:latin typeface="Calibri" panose="020F0502020204030204" pitchFamily="34" charset="0"/>
              </a:rPr>
              <a:t>много </a:t>
            </a:r>
            <a:r>
              <a:rPr lang="ru-RU" sz="2000" b="1" dirty="0" smtClean="0">
                <a:latin typeface="Calibri" panose="020F0502020204030204" pitchFamily="34" charset="0"/>
              </a:rPr>
              <a:t>слов </a:t>
            </a:r>
            <a:r>
              <a:rPr lang="ru-RU" sz="2000" b="1" dirty="0">
                <a:latin typeface="Calibri" panose="020F0502020204030204" pitchFamily="34" charset="0"/>
              </a:rPr>
              <a:t>и безмолвных жестов, которые </a:t>
            </a:r>
            <a:r>
              <a:rPr lang="ru-RU" sz="2000" b="1" dirty="0" smtClean="0">
                <a:latin typeface="Calibri" panose="020F0502020204030204" pitchFamily="34" charset="0"/>
              </a:rPr>
              <a:t>подходят к </a:t>
            </a:r>
            <a:r>
              <a:rPr lang="ru-RU" sz="2000" b="1" dirty="0">
                <a:latin typeface="Calibri" panose="020F0502020204030204" pitchFamily="34" charset="0"/>
              </a:rPr>
              <a:t>конкретной ситуации и </a:t>
            </a:r>
            <a:r>
              <a:rPr lang="ru-RU" sz="2000" b="1" dirty="0" smtClean="0">
                <a:latin typeface="Calibri" panose="020F0502020204030204" pitchFamily="34" charset="0"/>
              </a:rPr>
              <a:t>укрепляют </a:t>
            </a:r>
            <a:r>
              <a:rPr lang="ru-RU" sz="2000" b="1" dirty="0">
                <a:latin typeface="Calibri" panose="020F0502020204030204" pitchFamily="34" charset="0"/>
              </a:rPr>
              <a:t>в ребенке чувство </a:t>
            </a:r>
            <a:r>
              <a:rPr lang="ru-RU" sz="2000" b="1" dirty="0" smtClean="0">
                <a:latin typeface="Calibri" panose="020F0502020204030204" pitchFamily="34" charset="0"/>
              </a:rPr>
              <a:t>уверенности в </a:t>
            </a:r>
            <a:r>
              <a:rPr lang="ru-RU" sz="2000" b="1" dirty="0">
                <a:latin typeface="Calibri" panose="020F0502020204030204" pitchFamily="34" charset="0"/>
              </a:rPr>
              <a:t>себе, принятие мира и любви. </a:t>
            </a:r>
            <a:r>
              <a:rPr lang="ru-RU" sz="2000" b="1" dirty="0" smtClean="0">
                <a:latin typeface="Calibri" panose="020F0502020204030204" pitchFamily="34" charset="0"/>
              </a:rPr>
              <a:t>Есть много фраз, которые можно использовать </a:t>
            </a:r>
            <a:r>
              <a:rPr lang="ru-RU" sz="2000" b="1" dirty="0">
                <a:latin typeface="Calibri" panose="020F0502020204030204" pitchFamily="34" charset="0"/>
              </a:rPr>
              <a:t>как </a:t>
            </a:r>
            <a:r>
              <a:rPr lang="ru-RU" sz="2000" b="1" dirty="0" smtClean="0">
                <a:latin typeface="Calibri" panose="020F0502020204030204" pitchFamily="34" charset="0"/>
              </a:rPr>
              <a:t>идеи: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1</a:t>
            </a:r>
            <a:r>
              <a:rPr lang="ru-RU" sz="2000" b="1" dirty="0">
                <a:latin typeface="Calibri" panose="020F0502020204030204" pitchFamily="34" charset="0"/>
              </a:rPr>
              <a:t>. Молодец!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2</a:t>
            </a:r>
            <a:r>
              <a:rPr lang="ru-RU" sz="2000" b="1" dirty="0">
                <a:latin typeface="Calibri" panose="020F0502020204030204" pitchFamily="34" charset="0"/>
              </a:rPr>
              <a:t>. Хорошо.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3. </a:t>
            </a:r>
            <a:r>
              <a:rPr lang="ru-RU" sz="2000" b="1" dirty="0">
                <a:latin typeface="Calibri" panose="020F0502020204030204" pitchFamily="34" charset="0"/>
              </a:rPr>
              <a:t>Отлично!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4. </a:t>
            </a:r>
            <a:r>
              <a:rPr lang="ru-RU" sz="2000" b="1" dirty="0">
                <a:latin typeface="Calibri" panose="020F0502020204030204" pitchFamily="34" charset="0"/>
              </a:rPr>
              <a:t>Значительно лучше меня.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5. </a:t>
            </a:r>
            <a:r>
              <a:rPr lang="ru-RU" sz="2000" b="1" dirty="0">
                <a:latin typeface="Calibri" panose="020F0502020204030204" pitchFamily="34" charset="0"/>
              </a:rPr>
              <a:t>Лучше, чем все, кого я </a:t>
            </a:r>
            <a:r>
              <a:rPr lang="ru-RU" sz="2000" b="1" dirty="0" smtClean="0">
                <a:latin typeface="Calibri" panose="020F0502020204030204" pitchFamily="34" charset="0"/>
              </a:rPr>
              <a:t>знаю…</a:t>
            </a:r>
            <a:endParaRPr lang="ru-RU" sz="2000" b="1" dirty="0">
              <a:latin typeface="Calibri" panose="020F0502020204030204" pitchFamily="34" charset="0"/>
            </a:endParaRPr>
          </a:p>
          <a:p>
            <a:endParaRPr lang="ru-RU" sz="900" b="1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«Я люблю тебя</a:t>
            </a:r>
            <a:r>
              <a:rPr lang="ru-RU" sz="2000" b="1" dirty="0" smtClean="0">
                <a:latin typeface="Calibri" panose="020F0502020204030204" pitchFamily="34" charset="0"/>
              </a:rPr>
              <a:t>», — именно </a:t>
            </a:r>
            <a:r>
              <a:rPr lang="ru-RU" sz="2000" b="1" dirty="0">
                <a:latin typeface="Calibri" panose="020F0502020204030204" pitchFamily="34" charset="0"/>
              </a:rPr>
              <a:t>это стоит за всеми </a:t>
            </a:r>
            <a:r>
              <a:rPr lang="ru-RU" sz="2000" b="1" dirty="0" smtClean="0">
                <a:latin typeface="Calibri" panose="020F0502020204030204" pitchFamily="34" charset="0"/>
              </a:rPr>
              <a:t>словами и фразами. </a:t>
            </a:r>
            <a:r>
              <a:rPr lang="ru-RU" sz="2000" b="1" dirty="0">
                <a:latin typeface="Calibri" panose="020F0502020204030204" pitchFamily="34" charset="0"/>
              </a:rPr>
              <a:t>Каждому из нас так важно услышать это от тех, кто нам дорог</a:t>
            </a:r>
            <a:r>
              <a:rPr lang="ru-RU" sz="2000" b="1" dirty="0" smtClean="0">
                <a:latin typeface="Calibri" panose="020F0502020204030204" pitchFamily="34" charset="0"/>
              </a:rPr>
              <a:t>. Самое </a:t>
            </a:r>
            <a:r>
              <a:rPr lang="ru-RU" sz="2000" b="1" dirty="0">
                <a:latin typeface="Calibri" panose="020F0502020204030204" pitchFamily="34" charset="0"/>
              </a:rPr>
              <a:t>главное —  прислушаться к себе, к своим чувствам, чтобы найти нужные слова и не оставить их про себя, а обязательно сказать ребенку, вложив </a:t>
            </a:r>
            <a:r>
              <a:rPr lang="ru-RU" sz="2000" b="1" dirty="0" smtClean="0"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</a:rPr>
              <a:t>них всю силу своей любви</a:t>
            </a:r>
            <a:r>
              <a:rPr lang="ru-RU" sz="2000" b="1" dirty="0" smtClean="0">
                <a:latin typeface="Calibri" panose="020F0502020204030204" pitchFamily="34" charset="0"/>
              </a:rPr>
              <a:t>. Как пример, предлагаем Вам 99 способов выразить любовь к ребенку. А Вы придумайте еще один свой способ!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 bwMode="auto">
          <a:xfrm>
            <a:off x="142447" y="5085184"/>
            <a:ext cx="8928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Адрес: 127055,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г. Москва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 ул. Люсиновская, 51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Интернет-сайт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www.fcprc.ru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почта: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fcprc@yandex.ru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5576" y="3326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«Центр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защиты прав и интересов детей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369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Берегите себя</a:t>
            </a:r>
            <a:b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756150"/>
            <a:ext cx="541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20" y="1071546"/>
            <a:ext cx="864095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ребенок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проводит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 сообществ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40" y="260648"/>
            <a:ext cx="6417734" cy="6488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Спросите себя: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 ID-100103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Что происходит</a:t>
            </a:r>
          </a:p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в подростковом возрасте?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35729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</p:txBody>
      </p:sp>
    </p:spTree>
    <p:extLst>
      <p:ext uri="{BB962C8B-B14F-4D97-AF65-F5344CB8AC3E}">
        <p14:creationId xmlns:p14="http://schemas.microsoft.com/office/powerpoint/2010/main" val="3477839003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357166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Почему подростки уязвимы?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214422"/>
            <a:ext cx="8383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2"/>
          <a:srcRect l="15228" r="-1"/>
          <a:stretch/>
        </p:blipFill>
        <p:spPr bwMode="auto">
          <a:xfrm>
            <a:off x="4932916" y="3286124"/>
            <a:ext cx="3934441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0645500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-10025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3714751"/>
            <a:ext cx="4095752" cy="27236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D-100148084.jpg"/>
          <p:cNvPicPr>
            <a:picLocks noChangeAspect="1"/>
          </p:cNvPicPr>
          <p:nvPr/>
        </p:nvPicPr>
        <p:blipFill>
          <a:blip r:embed="rId3"/>
          <a:srcRect l="7869" r="7657"/>
          <a:stretch>
            <a:fillRect/>
          </a:stretch>
        </p:blipFill>
        <p:spPr>
          <a:xfrm>
            <a:off x="5286380" y="1159652"/>
            <a:ext cx="3765042" cy="296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90575" y="92867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8775" y="357166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Что может стать угрозой?</a:t>
            </a:r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42910" y="128586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Жизненные обстоятельства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невыносимо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трудные,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35769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Использование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452813"/>
            <a:ext cx="623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241375" y="1052736"/>
            <a:ext cx="63367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alt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87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7544" y="1146654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«Хочу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игру»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«Разбуди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меня 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4.20»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мне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номер»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инструкцию»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«Я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готов в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вечный»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«Найдите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Где я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«Звезды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млечный»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752528" cy="347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15816" y="1196752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разбудименяв4_20</a:t>
            </a: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#deletedsky1281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terminal1281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я_иду_в_тихийдом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83568" y="1196752"/>
            <a:ext cx="18722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МореКитов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китовморе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#китобой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няпока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рина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ssrma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NoG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#d28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#ff33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#f57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f58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6660232" y="1183835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ФилиппЛис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мертвыедуши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млечныйпуть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домтихий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RoyalManor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killmeorder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хочувигру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150звезд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истина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#DK1281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f57KMO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#exit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15" y="3019086"/>
            <a:ext cx="4063051" cy="30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8687</TotalTime>
  <Words>819</Words>
  <Application>Microsoft Office PowerPoint</Application>
  <PresentationFormat>Экран (4:3)</PresentationFormat>
  <Paragraphs>237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Wingdings 2</vt:lpstr>
      <vt:lpstr>Wingdings</vt:lpstr>
      <vt:lpstr>a_MonumentoTitul</vt:lpstr>
      <vt:lpstr>Calibri</vt:lpstr>
      <vt:lpstr>Symbol</vt:lpstr>
      <vt:lpstr>Candara</vt:lpstr>
      <vt:lpstr>Times New Roman</vt:lpstr>
      <vt:lpstr>Волна</vt:lpstr>
      <vt:lpstr>Презентация PowerPoint</vt:lpstr>
      <vt:lpstr>Для чего мы собрались?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«Домашнее Задание»</vt:lpstr>
      <vt:lpstr>Презентация PowerPoint</vt:lpstr>
    </vt:vector>
  </TitlesOfParts>
  <Company>VHS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VHS</dc:creator>
  <cp:lastModifiedBy>Андрей Николаевич Бойцов</cp:lastModifiedBy>
  <cp:revision>439</cp:revision>
  <cp:lastPrinted>2002-03-12T00:36:15Z</cp:lastPrinted>
  <dcterms:created xsi:type="dcterms:W3CDTF">2001-09-14T23:07:04Z</dcterms:created>
  <dcterms:modified xsi:type="dcterms:W3CDTF">2017-05-03T09:03:16Z</dcterms:modified>
</cp:coreProperties>
</file>