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3.xml" ContentType="application/vnd.openxmlformats-officedocument.drawingml.chartshapes+xml"/>
  <Override PartName="/ppt/charts/chart6.xml" ContentType="application/vnd.openxmlformats-officedocument.drawingml.chart+xml"/>
  <Override PartName="/ppt/drawings/drawing4.xml" ContentType="application/vnd.openxmlformats-officedocument.drawingml.chartshapes+xml"/>
  <Override PartName="/ppt/charts/chart7.xml" ContentType="application/vnd.openxmlformats-officedocument.drawingml.chart+xml"/>
  <Override PartName="/ppt/drawings/drawing5.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372" r:id="rId2"/>
    <p:sldId id="436" r:id="rId3"/>
    <p:sldId id="437" r:id="rId4"/>
    <p:sldId id="438" r:id="rId5"/>
    <p:sldId id="443" r:id="rId6"/>
    <p:sldId id="433" r:id="rId7"/>
    <p:sldId id="430" r:id="rId8"/>
    <p:sldId id="442" r:id="rId9"/>
    <p:sldId id="441" r:id="rId10"/>
    <p:sldId id="439" r:id="rId11"/>
    <p:sldId id="412" r:id="rId12"/>
    <p:sldId id="403" r:id="rId13"/>
    <p:sldId id="429" r:id="rId14"/>
    <p:sldId id="414" r:id="rId15"/>
    <p:sldId id="415" r:id="rId16"/>
    <p:sldId id="416" r:id="rId17"/>
    <p:sldId id="417" r:id="rId18"/>
    <p:sldId id="418" r:id="rId19"/>
    <p:sldId id="419" r:id="rId20"/>
    <p:sldId id="444" r:id="rId21"/>
  </p:sldIdLst>
  <p:sldSz cx="9144000" cy="6858000" type="screen4x3"/>
  <p:notesSz cx="6669088" cy="9775825"/>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70" autoAdjust="0"/>
    <p:restoredTop sz="96433" autoAdjust="0"/>
  </p:normalViewPr>
  <p:slideViewPr>
    <p:cSldViewPr>
      <p:cViewPr>
        <p:scale>
          <a:sx n="81" d="100"/>
          <a:sy n="81" d="100"/>
        </p:scale>
        <p:origin x="-1056"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manualLayout>
          <c:layoutTarget val="inner"/>
          <c:xMode val="edge"/>
          <c:yMode val="edge"/>
          <c:x val="1.579426498216616E-2"/>
          <c:y val="3.4643968130525324E-2"/>
          <c:w val="0.9420876950653907"/>
          <c:h val="0.94467308643266235"/>
        </c:manualLayout>
      </c:layout>
      <c:barChart>
        <c:barDir val="bar"/>
        <c:grouping val="clustered"/>
        <c:varyColors val="0"/>
        <c:ser>
          <c:idx val="1"/>
          <c:order val="0"/>
          <c:tx>
            <c:strRef>
              <c:f>Лист1!$B$1</c:f>
              <c:strCache>
                <c:ptCount val="1"/>
                <c:pt idx="0">
                  <c:v>Ряд 2</c:v>
                </c:pt>
              </c:strCache>
            </c:strRef>
          </c:tx>
          <c:invertIfNegative val="0"/>
          <c:dLbls>
            <c:dLbl>
              <c:idx val="0"/>
              <c:delete val="1"/>
              <c:extLst>
                <c:ext xmlns:c15="http://schemas.microsoft.com/office/drawing/2012/chart" uri="{CE6537A1-D6FC-4f65-9D91-7224C49458BB}"/>
              </c:extLst>
            </c:dLbl>
            <c:dLbl>
              <c:idx val="1"/>
              <c:layout>
                <c:manualLayout>
                  <c:x val="2.635483030621119E-3"/>
                  <c:y val="-8.4956685029576751E-3"/>
                </c:manualLayout>
              </c:layout>
              <c:tx>
                <c:rich>
                  <a:bodyPr/>
                  <a:lstStyle/>
                  <a:p>
                    <a:r>
                      <a:rPr lang="en-US" sz="1200" b="1" dirty="0" smtClean="0">
                        <a:solidFill>
                          <a:srgbClr val="002060"/>
                        </a:solidFill>
                        <a:latin typeface="Arial Narrow" pitchFamily="34" charset="0"/>
                        <a:cs typeface="Times New Roman" pitchFamily="18" charset="0"/>
                      </a:rPr>
                      <a:t> </a:t>
                    </a:r>
                    <a:r>
                      <a:rPr lang="en-US" sz="1200" dirty="0" smtClean="0">
                        <a:latin typeface="Arial Narrow" pitchFamily="34" charset="0"/>
                        <a:cs typeface="Times New Roman" pitchFamily="18" charset="0"/>
                      </a:rPr>
                      <a:t>39 781</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200" b="1" dirty="0" smtClean="0">
                        <a:solidFill>
                          <a:srgbClr val="002060"/>
                        </a:solidFill>
                        <a:latin typeface="Arial Narrow" pitchFamily="34" charset="0"/>
                        <a:cs typeface="Times New Roman" pitchFamily="18" charset="0"/>
                      </a:rPr>
                      <a:t>4</a:t>
                    </a:r>
                    <a:r>
                      <a:rPr lang="en-US" sz="1200" dirty="0" smtClean="0">
                        <a:latin typeface="Arial Narrow" pitchFamily="34" charset="0"/>
                        <a:cs typeface="Times New Roman" pitchFamily="18" charset="0"/>
                      </a:rPr>
                      <a:t>2 811</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4735297610610315E-2"/>
                  <c:y val="-7.7430421010131659E-2"/>
                </c:manualLayout>
              </c:layout>
              <c:tx>
                <c:rich>
                  <a:bodyPr/>
                  <a:lstStyle/>
                  <a:p>
                    <a:r>
                      <a:rPr lang="en-US" sz="1200" b="1" dirty="0" smtClean="0">
                        <a:solidFill>
                          <a:srgbClr val="002060"/>
                        </a:solidFill>
                        <a:latin typeface="Arial Narrow" pitchFamily="34" charset="0"/>
                        <a:cs typeface="Times New Roman" pitchFamily="18" charset="0"/>
                      </a:rPr>
                      <a:t>4</a:t>
                    </a:r>
                    <a:r>
                      <a:rPr lang="en-US" sz="1200" dirty="0" smtClean="0">
                        <a:latin typeface="Arial Narrow" pitchFamily="34" charset="0"/>
                        <a:cs typeface="Times New Roman" pitchFamily="18" charset="0"/>
                      </a:rPr>
                      <a:t>7 453</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1285949070792901E-2"/>
                  <c:y val="-8.6033801122368511E-2"/>
                </c:manualLayout>
              </c:layout>
              <c:tx>
                <c:rich>
                  <a:bodyPr/>
                  <a:lstStyle/>
                  <a:p>
                    <a:r>
                      <a:rPr lang="en-US" sz="1200" b="1" dirty="0" smtClean="0">
                        <a:solidFill>
                          <a:srgbClr val="002060"/>
                        </a:solidFill>
                        <a:latin typeface="Arial Narrow" pitchFamily="34" charset="0"/>
                        <a:cs typeface="Times New Roman" pitchFamily="18" charset="0"/>
                      </a:rPr>
                      <a:t>4</a:t>
                    </a:r>
                    <a:r>
                      <a:rPr lang="en-US" sz="1200" dirty="0" smtClean="0">
                        <a:latin typeface="Arial Narrow" pitchFamily="34" charset="0"/>
                        <a:cs typeface="Times New Roman" pitchFamily="18" charset="0"/>
                      </a:rPr>
                      <a:t>9 939</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0816997345122574E-2"/>
                  <c:y val="-8.1732111066250085E-2"/>
                </c:manualLayout>
              </c:layout>
              <c:tx>
                <c:rich>
                  <a:bodyPr/>
                  <a:lstStyle/>
                  <a:p>
                    <a:r>
                      <a:rPr lang="en-US" sz="1200" b="1" dirty="0" smtClean="0">
                        <a:solidFill>
                          <a:srgbClr val="002060"/>
                        </a:solidFill>
                        <a:latin typeface="Arial Narrow" pitchFamily="34" charset="0"/>
                        <a:cs typeface="Times New Roman" pitchFamily="18" charset="0"/>
                      </a:rPr>
                      <a:t>5</a:t>
                    </a:r>
                    <a:r>
                      <a:rPr lang="en-US" sz="1200" dirty="0" smtClean="0">
                        <a:latin typeface="Arial Narrow" pitchFamily="34" charset="0"/>
                        <a:cs typeface="Times New Roman" pitchFamily="18" charset="0"/>
                      </a:rPr>
                      <a:t>6 116</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1694447743354188E-2"/>
                  <c:y val="-7.3128730954013246E-2"/>
                </c:manualLayout>
              </c:layout>
              <c:tx>
                <c:rich>
                  <a:bodyPr/>
                  <a:lstStyle/>
                  <a:p>
                    <a:r>
                      <a:rPr lang="en-US" sz="1200" b="1" dirty="0" smtClean="0">
                        <a:solidFill>
                          <a:srgbClr val="002060"/>
                        </a:solidFill>
                        <a:latin typeface="Arial Narrow" pitchFamily="34" charset="0"/>
                        <a:cs typeface="Times New Roman" pitchFamily="18" charset="0"/>
                      </a:rPr>
                      <a:t>6</a:t>
                    </a:r>
                    <a:r>
                      <a:rPr lang="en-US" sz="1200" dirty="0" smtClean="0">
                        <a:latin typeface="Arial Narrow" pitchFamily="34" charset="0"/>
                        <a:cs typeface="Times New Roman" pitchFamily="18" charset="0"/>
                      </a:rPr>
                      <a:t>1 047</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9531048274329669E-2"/>
                  <c:y val="-8.1732111066250085E-2"/>
                </c:manualLayout>
              </c:layout>
              <c:tx>
                <c:rich>
                  <a:bodyPr/>
                  <a:lstStyle/>
                  <a:p>
                    <a:r>
                      <a:rPr lang="en-US" sz="1200" b="1" dirty="0" smtClean="0">
                        <a:solidFill>
                          <a:srgbClr val="002060"/>
                        </a:solidFill>
                        <a:latin typeface="Arial Narrow" pitchFamily="34" charset="0"/>
                        <a:cs typeface="Times New Roman" pitchFamily="18" charset="0"/>
                      </a:rPr>
                      <a:t>6</a:t>
                    </a:r>
                    <a:r>
                      <a:rPr lang="en-US" sz="1200" dirty="0" smtClean="0">
                        <a:latin typeface="Arial Narrow" pitchFamily="34" charset="0"/>
                        <a:cs typeface="Times New Roman" pitchFamily="18" charset="0"/>
                      </a:rPr>
                      <a:t>5 891</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0"/>
                  <c:y val="-8.6033801122368511E-2"/>
                </c:manualLayout>
              </c:layout>
              <c:tx>
                <c:rich>
                  <a:bodyPr/>
                  <a:lstStyle/>
                  <a:p>
                    <a:r>
                      <a:rPr lang="en-US" sz="1200" b="1" dirty="0" smtClean="0">
                        <a:solidFill>
                          <a:srgbClr val="002060"/>
                        </a:solidFill>
                        <a:latin typeface="Arial Narrow" pitchFamily="34" charset="0"/>
                        <a:cs typeface="Times New Roman" pitchFamily="18" charset="0"/>
                      </a:rPr>
                      <a:t>6</a:t>
                    </a:r>
                    <a:r>
                      <a:rPr lang="en-US" sz="1200" dirty="0" smtClean="0">
                        <a:latin typeface="Arial Narrow" pitchFamily="34" charset="0"/>
                        <a:cs typeface="Times New Roman" pitchFamily="18" charset="0"/>
                      </a:rPr>
                      <a:t>4</a:t>
                    </a:r>
                    <a:r>
                      <a:rPr lang="en-US" sz="1200" baseline="0" dirty="0" smtClean="0">
                        <a:latin typeface="Arial Narrow" pitchFamily="34" charset="0"/>
                        <a:cs typeface="Times New Roman" pitchFamily="18" charset="0"/>
                      </a:rPr>
                      <a:t> 660</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0.11859314482298891"/>
                  <c:y val="-8.6033801122368511E-2"/>
                </c:manualLayout>
              </c:layout>
              <c:tx>
                <c:rich>
                  <a:bodyPr/>
                  <a:lstStyle/>
                  <a:p>
                    <a:r>
                      <a:rPr lang="en-US" sz="1200" b="1" dirty="0" smtClean="0">
                        <a:solidFill>
                          <a:srgbClr val="002060"/>
                        </a:solidFill>
                        <a:latin typeface="Arial Narrow" pitchFamily="34" charset="0"/>
                        <a:cs typeface="Times New Roman" pitchFamily="18" charset="0"/>
                      </a:rPr>
                      <a:t>7</a:t>
                    </a:r>
                    <a:r>
                      <a:rPr lang="en-US" sz="1200" dirty="0" smtClean="0">
                        <a:latin typeface="Arial Narrow" pitchFamily="34" charset="0"/>
                        <a:cs typeface="Times New Roman" pitchFamily="18" charset="0"/>
                      </a:rPr>
                      <a:t>7</a:t>
                    </a:r>
                    <a:r>
                      <a:rPr lang="en-US" sz="1200" baseline="0" dirty="0" smtClean="0">
                        <a:latin typeface="Arial Narrow" pitchFamily="34" charset="0"/>
                        <a:cs typeface="Times New Roman" pitchFamily="18" charset="0"/>
                      </a:rPr>
                      <a:t> 364</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35882028433622332"/>
                  <c:y val="0.78720928026967196"/>
                </c:manualLayout>
              </c:layout>
              <c:tx>
                <c:rich>
                  <a:bodyPr/>
                  <a:lstStyle/>
                  <a:p>
                    <a:r>
                      <a:rPr lang="en-US" sz="1200" b="1" dirty="0" smtClean="0">
                        <a:solidFill>
                          <a:srgbClr val="002060"/>
                        </a:solidFill>
                        <a:latin typeface="Arial Narrow" pitchFamily="34" charset="0"/>
                        <a:cs typeface="Times New Roman" pitchFamily="18" charset="0"/>
                      </a:rPr>
                      <a:t>35 227</a:t>
                    </a:r>
                    <a:endParaRPr lang="en-US" sz="1200" dirty="0" smtClean="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200" b="1">
                    <a:solidFill>
                      <a:srgbClr val="002060"/>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Лист1!$A$2:$A$13</c:f>
              <c:numCache>
                <c:formatCode>General</c:formatCode>
                <c:ptCount val="12"/>
                <c:pt idx="0">
                  <c:v>2018</c:v>
                </c:pt>
                <c:pt idx="1">
                  <c:v>2017</c:v>
                </c:pt>
                <c:pt idx="2">
                  <c:v>2016</c:v>
                </c:pt>
                <c:pt idx="3">
                  <c:v>2015</c:v>
                </c:pt>
                <c:pt idx="4">
                  <c:v>2014</c:v>
                </c:pt>
                <c:pt idx="5">
                  <c:v>2013</c:v>
                </c:pt>
                <c:pt idx="6">
                  <c:v>2012</c:v>
                </c:pt>
                <c:pt idx="7">
                  <c:v>2011</c:v>
                </c:pt>
                <c:pt idx="8">
                  <c:v>2010</c:v>
                </c:pt>
                <c:pt idx="9">
                  <c:v>2009</c:v>
                </c:pt>
                <c:pt idx="10">
                  <c:v>2008</c:v>
                </c:pt>
                <c:pt idx="11">
                  <c:v>2007</c:v>
                </c:pt>
              </c:numCache>
            </c:numRef>
          </c:cat>
          <c:val>
            <c:numRef>
              <c:f>Лист1!$B$2:$B$13</c:f>
              <c:numCache>
                <c:formatCode>General</c:formatCode>
                <c:ptCount val="12"/>
                <c:pt idx="0">
                  <c:v>35227</c:v>
                </c:pt>
                <c:pt idx="1">
                  <c:v>37553</c:v>
                </c:pt>
                <c:pt idx="2">
                  <c:v>39781</c:v>
                </c:pt>
                <c:pt idx="3">
                  <c:v>42811</c:v>
                </c:pt>
                <c:pt idx="4">
                  <c:v>47453</c:v>
                </c:pt>
                <c:pt idx="5">
                  <c:v>49939</c:v>
                </c:pt>
                <c:pt idx="6">
                  <c:v>56116</c:v>
                </c:pt>
                <c:pt idx="7">
                  <c:v>61047</c:v>
                </c:pt>
                <c:pt idx="8">
                  <c:v>65891</c:v>
                </c:pt>
                <c:pt idx="9">
                  <c:v>64660</c:v>
                </c:pt>
                <c:pt idx="10">
                  <c:v>77364</c:v>
                </c:pt>
                <c:pt idx="11">
                  <c:v>85012</c:v>
                </c:pt>
              </c:numCache>
            </c:numRef>
          </c:val>
        </c:ser>
        <c:dLbls>
          <c:showLegendKey val="0"/>
          <c:showVal val="1"/>
          <c:showCatName val="0"/>
          <c:showSerName val="0"/>
          <c:showPercent val="0"/>
          <c:showBubbleSize val="0"/>
        </c:dLbls>
        <c:gapWidth val="150"/>
        <c:axId val="97539968"/>
        <c:axId val="97542912"/>
      </c:barChart>
      <c:catAx>
        <c:axId val="97539968"/>
        <c:scaling>
          <c:orientation val="minMax"/>
        </c:scaling>
        <c:delete val="0"/>
        <c:axPos val="l"/>
        <c:numFmt formatCode="General" sourceLinked="1"/>
        <c:majorTickMark val="none"/>
        <c:minorTickMark val="none"/>
        <c:tickLblPos val="nextTo"/>
        <c:txPr>
          <a:bodyPr/>
          <a:lstStyle/>
          <a:p>
            <a:pPr>
              <a:defRPr sz="1100" b="1">
                <a:solidFill>
                  <a:srgbClr val="002060"/>
                </a:solidFill>
                <a:latin typeface="Arial Narrow" pitchFamily="34" charset="0"/>
              </a:defRPr>
            </a:pPr>
            <a:endParaRPr lang="ru-RU"/>
          </a:p>
        </c:txPr>
        <c:crossAx val="97542912"/>
        <c:crosses val="autoZero"/>
        <c:auto val="0"/>
        <c:lblAlgn val="ctr"/>
        <c:lblOffset val="100"/>
        <c:noMultiLvlLbl val="0"/>
      </c:catAx>
      <c:valAx>
        <c:axId val="97542912"/>
        <c:scaling>
          <c:orientation val="minMax"/>
        </c:scaling>
        <c:delete val="1"/>
        <c:axPos val="b"/>
        <c:numFmt formatCode="General" sourceLinked="1"/>
        <c:majorTickMark val="none"/>
        <c:minorTickMark val="none"/>
        <c:tickLblPos val="none"/>
        <c:crossAx val="97539968"/>
        <c:crosses val="autoZero"/>
        <c:crossBetween val="between"/>
      </c:valAx>
    </c:plotArea>
    <c:plotVisOnly val="1"/>
    <c:dispBlanksAs val="zero"/>
    <c:showDLblsOverMax val="0"/>
  </c:chart>
  <c:txPr>
    <a:bodyPr/>
    <a:lstStyle/>
    <a:p>
      <a:pPr>
        <a:defRPr sz="1800"/>
      </a:pPr>
      <a:endParaRPr lang="ru-RU"/>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manualLayout>
          <c:layoutTarget val="inner"/>
          <c:xMode val="edge"/>
          <c:yMode val="edge"/>
          <c:x val="1.579426498216616E-2"/>
          <c:y val="3.4643968130525296E-2"/>
          <c:w val="0.9420876950653907"/>
          <c:h val="0.94467308643266235"/>
        </c:manualLayout>
      </c:layout>
      <c:barChart>
        <c:barDir val="bar"/>
        <c:grouping val="clustered"/>
        <c:varyColors val="0"/>
        <c:ser>
          <c:idx val="1"/>
          <c:order val="0"/>
          <c:tx>
            <c:strRef>
              <c:f>Лист1!$B$1:$B$13</c:f>
              <c:strCache>
                <c:ptCount val="13"/>
                <c:pt idx="0">
                  <c:v>Ряд 2</c:v>
                </c:pt>
                <c:pt idx="1">
                  <c:v>6116</c:v>
                </c:pt>
                <c:pt idx="2">
                  <c:v>6240</c:v>
                </c:pt>
                <c:pt idx="3">
                  <c:v>6881</c:v>
                </c:pt>
                <c:pt idx="4">
                  <c:v>7137</c:v>
                </c:pt>
                <c:pt idx="5">
                  <c:v>8287</c:v>
                </c:pt>
                <c:pt idx="6">
                  <c:v>9216</c:v>
                </c:pt>
                <c:pt idx="7">
                  <c:v>10068</c:v>
                </c:pt>
                <c:pt idx="8">
                  <c:v>10923</c:v>
                </c:pt>
                <c:pt idx="9">
                  <c:v>10986</c:v>
                </c:pt>
                <c:pt idx="10">
                  <c:v>10809</c:v>
                </c:pt>
                <c:pt idx="11">
                  <c:v>12903</c:v>
                </c:pt>
                <c:pt idx="12">
                  <c:v>13722</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delete val="1"/>
              <c:extLst>
                <c:ext xmlns:c15="http://schemas.microsoft.com/office/drawing/2012/chart" uri="{CE6537A1-D6FC-4f65-9D91-7224C49458BB}"/>
              </c:extLst>
            </c:dLbl>
            <c:dLbl>
              <c:idx val="1"/>
              <c:layout>
                <c:manualLayout>
                  <c:x val="3.5282972030885457E-2"/>
                  <c:y val="-8.6036380573098883E-2"/>
                </c:manualLayout>
              </c:layout>
              <c:tx>
                <c:rich>
                  <a:bodyPr/>
                  <a:lstStyle/>
                  <a:p>
                    <a:r>
                      <a:rPr lang="en-US" sz="1200" b="1" dirty="0" smtClean="0">
                        <a:solidFill>
                          <a:srgbClr val="002060"/>
                        </a:solidFill>
                        <a:latin typeface="Arial Narrow" pitchFamily="34" charset="0"/>
                      </a:rPr>
                      <a:t>6</a:t>
                    </a:r>
                    <a:r>
                      <a:rPr lang="en-US" dirty="0" smtClean="0"/>
                      <a:t> 881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670239765026108E-2"/>
                  <c:y val="-9.0445790923515706E-2"/>
                </c:manualLayout>
              </c:layout>
              <c:tx>
                <c:rich>
                  <a:bodyPr/>
                  <a:lstStyle/>
                  <a:p>
                    <a:r>
                      <a:rPr lang="en-US" sz="1200" b="1" smtClean="0">
                        <a:solidFill>
                          <a:srgbClr val="002060"/>
                        </a:solidFill>
                        <a:latin typeface="Arial Narrow" pitchFamily="34" charset="0"/>
                      </a:rPr>
                      <a:t>7</a:t>
                    </a:r>
                    <a:r>
                      <a:rPr lang="en-US" smtClean="0"/>
                      <a:t> 137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8894254805021662E-2"/>
                  <c:y val="-9.496808046969149E-2"/>
                </c:manualLayout>
              </c:layout>
              <c:tx>
                <c:rich>
                  <a:bodyPr/>
                  <a:lstStyle/>
                  <a:p>
                    <a:r>
                      <a:rPr lang="en-US" sz="1200" b="1" smtClean="0">
                        <a:solidFill>
                          <a:srgbClr val="002060"/>
                        </a:solidFill>
                        <a:latin typeface="Arial Narrow" pitchFamily="34" charset="0"/>
                      </a:rPr>
                      <a:t>8</a:t>
                    </a:r>
                    <a:r>
                      <a:rPr lang="en-US" smtClean="0"/>
                      <a:t> 287</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0626944228419063E-2"/>
                  <c:y val="-8.1401211831164055E-2"/>
                </c:manualLayout>
              </c:layout>
              <c:tx>
                <c:rich>
                  <a:bodyPr/>
                  <a:lstStyle/>
                  <a:p>
                    <a:r>
                      <a:rPr lang="en-US" sz="1200" b="1" dirty="0" smtClean="0">
                        <a:solidFill>
                          <a:srgbClr val="002060"/>
                        </a:solidFill>
                        <a:latin typeface="Arial Narrow" pitchFamily="34" charset="0"/>
                      </a:rPr>
                      <a:t>9</a:t>
                    </a:r>
                    <a:r>
                      <a:rPr lang="en-US" dirty="0" smtClean="0"/>
                      <a:t> 216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235963365181636E-2"/>
                  <c:y val="-7.6878922284988271E-2"/>
                </c:manualLayout>
              </c:layout>
              <c:tx>
                <c:rich>
                  <a:bodyPr/>
                  <a:lstStyle/>
                  <a:p>
                    <a:r>
                      <a:rPr lang="en-US" sz="1200" b="1" smtClean="0">
                        <a:solidFill>
                          <a:srgbClr val="002060"/>
                        </a:solidFill>
                        <a:latin typeface="Arial Narrow" pitchFamily="34" charset="0"/>
                      </a:rPr>
                      <a:t>1</a:t>
                    </a:r>
                    <a:r>
                      <a:rPr lang="en-US" smtClean="0"/>
                      <a:t>0 068</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6.0626944228419168E-2"/>
                  <c:y val="-7.6878922284988355E-2"/>
                </c:manualLayout>
              </c:layout>
              <c:tx>
                <c:rich>
                  <a:bodyPr/>
                  <a:lstStyle/>
                  <a:p>
                    <a:r>
                      <a:rPr lang="en-US" sz="1200" b="1" smtClean="0">
                        <a:solidFill>
                          <a:srgbClr val="002060"/>
                        </a:solidFill>
                        <a:latin typeface="Arial Narrow" pitchFamily="34" charset="0"/>
                      </a:rPr>
                      <a:t>1</a:t>
                    </a:r>
                    <a:r>
                      <a:rPr lang="en-US" smtClean="0"/>
                      <a:t>0 923</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1023080768803466E-2"/>
                  <c:y val="-8.1401211831164097E-2"/>
                </c:manualLayout>
              </c:layout>
              <c:tx>
                <c:rich>
                  <a:bodyPr/>
                  <a:lstStyle/>
                  <a:p>
                    <a:r>
                      <a:rPr lang="en-US" sz="1200" b="1" dirty="0" smtClean="0">
                        <a:solidFill>
                          <a:srgbClr val="002060"/>
                        </a:solidFill>
                        <a:latin typeface="Arial Narrow" pitchFamily="34" charset="0"/>
                      </a:rPr>
                      <a:t>1</a:t>
                    </a:r>
                    <a:r>
                      <a:rPr lang="en-US" dirty="0" smtClean="0"/>
                      <a:t>0 986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7557701922007656E-3"/>
                  <c:y val="-7.6878922284988313E-2"/>
                </c:manualLayout>
              </c:layout>
              <c:tx>
                <c:rich>
                  <a:bodyPr/>
                  <a:lstStyle/>
                  <a:p>
                    <a:r>
                      <a:rPr lang="en-US" sz="1200" b="1" smtClean="0">
                        <a:solidFill>
                          <a:srgbClr val="002060"/>
                        </a:solidFill>
                        <a:latin typeface="Arial Narrow" pitchFamily="34" charset="0"/>
                      </a:rPr>
                      <a:t>1</a:t>
                    </a:r>
                    <a:r>
                      <a:rPr lang="en-US" smtClean="0"/>
                      <a:t>0</a:t>
                    </a:r>
                    <a:r>
                      <a:rPr lang="en-US" baseline="0" smtClean="0"/>
                      <a:t> </a:t>
                    </a:r>
                    <a:r>
                      <a:rPr lang="en-US" smtClean="0"/>
                      <a:t>809</a:t>
                    </a:r>
                    <a:endParaRPr lang="en-US"/>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0.13503273941784247"/>
                  <c:y val="-7.6878922284988271E-2"/>
                </c:manualLayout>
              </c:layout>
              <c:tx>
                <c:rich>
                  <a:bodyPr/>
                  <a:lstStyle/>
                  <a:p>
                    <a:r>
                      <a:rPr lang="en-US" sz="1200" b="1" dirty="0" smtClean="0">
                        <a:solidFill>
                          <a:srgbClr val="002060"/>
                        </a:solidFill>
                        <a:latin typeface="Arial Narrow" pitchFamily="34" charset="0"/>
                        <a:cs typeface="Times New Roman" pitchFamily="18" charset="0"/>
                      </a:rPr>
                      <a:t>1</a:t>
                    </a:r>
                    <a:r>
                      <a:rPr lang="en-US" sz="1200" dirty="0" smtClean="0">
                        <a:latin typeface="Arial Narrow" pitchFamily="34" charset="0"/>
                        <a:cs typeface="Times New Roman" pitchFamily="18" charset="0"/>
                      </a:rPr>
                      <a:t>2 903</a:t>
                    </a:r>
                    <a:endParaRPr lang="en-US" sz="1200" dirty="0">
                      <a:latin typeface="Arial Narrow" pitchFamily="34" charset="0"/>
                      <a:cs typeface="Times New Roman" pitchFamily="18" charset="0"/>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spPr>
              <a:noFill/>
              <a:ln>
                <a:noFill/>
              </a:ln>
              <a:effectLst/>
            </c:spPr>
            <c:txPr>
              <a:bodyPr/>
              <a:lstStyle/>
              <a:p>
                <a:pPr>
                  <a:defRPr sz="1200" b="1">
                    <a:solidFill>
                      <a:srgbClr val="002060"/>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Лист1!$A$2:$A$13</c:f>
              <c:numCache>
                <c:formatCode>General</c:formatCode>
                <c:ptCount val="12"/>
                <c:pt idx="0">
                  <c:v>2018</c:v>
                </c:pt>
                <c:pt idx="1">
                  <c:v>2017</c:v>
                </c:pt>
                <c:pt idx="2">
                  <c:v>2016</c:v>
                </c:pt>
                <c:pt idx="3">
                  <c:v>2015</c:v>
                </c:pt>
                <c:pt idx="4">
                  <c:v>2014</c:v>
                </c:pt>
                <c:pt idx="5">
                  <c:v>2013</c:v>
                </c:pt>
                <c:pt idx="6">
                  <c:v>2012</c:v>
                </c:pt>
                <c:pt idx="7">
                  <c:v>2011</c:v>
                </c:pt>
                <c:pt idx="8">
                  <c:v>2010</c:v>
                </c:pt>
                <c:pt idx="9">
                  <c:v>2009</c:v>
                </c:pt>
                <c:pt idx="10">
                  <c:v>2008</c:v>
                </c:pt>
                <c:pt idx="11">
                  <c:v>2007</c:v>
                </c:pt>
              </c:numCache>
            </c:numRef>
          </c:cat>
          <c:val>
            <c:numRef>
              <c:f>Лист1!$B$2:$B$13</c:f>
              <c:numCache>
                <c:formatCode>General</c:formatCode>
                <c:ptCount val="12"/>
                <c:pt idx="0">
                  <c:v>6116</c:v>
                </c:pt>
                <c:pt idx="1">
                  <c:v>6240</c:v>
                </c:pt>
                <c:pt idx="2">
                  <c:v>6881</c:v>
                </c:pt>
                <c:pt idx="3">
                  <c:v>7137</c:v>
                </c:pt>
                <c:pt idx="4">
                  <c:v>8287</c:v>
                </c:pt>
                <c:pt idx="5">
                  <c:v>9216</c:v>
                </c:pt>
                <c:pt idx="6">
                  <c:v>10068</c:v>
                </c:pt>
                <c:pt idx="7">
                  <c:v>10923</c:v>
                </c:pt>
                <c:pt idx="8">
                  <c:v>10986</c:v>
                </c:pt>
                <c:pt idx="9">
                  <c:v>10809</c:v>
                </c:pt>
                <c:pt idx="10">
                  <c:v>12903</c:v>
                </c:pt>
                <c:pt idx="11">
                  <c:v>13722</c:v>
                </c:pt>
              </c:numCache>
            </c:numRef>
          </c:val>
        </c:ser>
        <c:dLbls>
          <c:showLegendKey val="0"/>
          <c:showVal val="1"/>
          <c:showCatName val="0"/>
          <c:showSerName val="0"/>
          <c:showPercent val="0"/>
          <c:showBubbleSize val="0"/>
        </c:dLbls>
        <c:gapWidth val="150"/>
        <c:axId val="97476608"/>
        <c:axId val="97479296"/>
      </c:barChart>
      <c:catAx>
        <c:axId val="97476608"/>
        <c:scaling>
          <c:orientation val="minMax"/>
        </c:scaling>
        <c:delete val="0"/>
        <c:axPos val="l"/>
        <c:numFmt formatCode="General" sourceLinked="1"/>
        <c:majorTickMark val="none"/>
        <c:minorTickMark val="none"/>
        <c:tickLblPos val="nextTo"/>
        <c:txPr>
          <a:bodyPr/>
          <a:lstStyle/>
          <a:p>
            <a:pPr>
              <a:defRPr sz="1200" b="1">
                <a:solidFill>
                  <a:srgbClr val="002060"/>
                </a:solidFill>
                <a:latin typeface="Arial Narrow" pitchFamily="34" charset="0"/>
              </a:defRPr>
            </a:pPr>
            <a:endParaRPr lang="ru-RU"/>
          </a:p>
        </c:txPr>
        <c:crossAx val="97479296"/>
        <c:crosses val="autoZero"/>
        <c:auto val="0"/>
        <c:lblAlgn val="ctr"/>
        <c:lblOffset val="100"/>
        <c:noMultiLvlLbl val="0"/>
      </c:catAx>
      <c:valAx>
        <c:axId val="97479296"/>
        <c:scaling>
          <c:orientation val="minMax"/>
        </c:scaling>
        <c:delete val="1"/>
        <c:axPos val="b"/>
        <c:numFmt formatCode="General" sourceLinked="1"/>
        <c:majorTickMark val="none"/>
        <c:minorTickMark val="none"/>
        <c:tickLblPos val="none"/>
        <c:crossAx val="97476608"/>
        <c:crosses val="autoZero"/>
        <c:crossBetween val="between"/>
      </c:valAx>
    </c:plotArea>
    <c:plotVisOnly val="1"/>
    <c:dispBlanksAs val="zero"/>
    <c:showDLblsOverMax val="0"/>
  </c:chart>
  <c:txPr>
    <a:bodyPr/>
    <a:lstStyle/>
    <a:p>
      <a:pPr>
        <a:defRPr sz="1800"/>
      </a:pPr>
      <a:endParaRPr lang="ru-RU"/>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282220626279698E-2"/>
          <c:y val="4.9283141981514131E-4"/>
          <c:w val="0.94507381124319734"/>
          <c:h val="0.80072742594996216"/>
        </c:manualLayout>
      </c:layout>
      <c:barChart>
        <c:barDir val="col"/>
        <c:grouping val="clustered"/>
        <c:varyColors val="0"/>
        <c:ser>
          <c:idx val="0"/>
          <c:order val="0"/>
          <c:tx>
            <c:strRef>
              <c:f>Лист1!$B$1</c:f>
              <c:strCache>
                <c:ptCount val="1"/>
                <c:pt idx="0">
                  <c:v>Ряд 1</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invertIfNegative val="0"/>
          <c:dLbls>
            <c:dLbl>
              <c:idx val="1"/>
              <c:layout>
                <c:manualLayout>
                  <c:x val="7.3487205125356177E-3"/>
                  <c:y val="-4.40539859595277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2597806592918261E-2"/>
                  <c:y val="-2.320648582905995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9.2825943316240354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i="0" baseline="0">
                    <a:solidFill>
                      <a:schemeClr val="tx2">
                        <a:lumMod val="75000"/>
                      </a:schemeClr>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Лист1!$A$2:$A$7</c:f>
              <c:numCache>
                <c:formatCode>General</c:formatCode>
                <c:ptCount val="6"/>
                <c:pt idx="0">
                  <c:v>2007</c:v>
                </c:pt>
                <c:pt idx="1">
                  <c:v>2009</c:v>
                </c:pt>
                <c:pt idx="2">
                  <c:v>2014</c:v>
                </c:pt>
                <c:pt idx="3">
                  <c:v>2016</c:v>
                </c:pt>
                <c:pt idx="4">
                  <c:v>2017</c:v>
                </c:pt>
                <c:pt idx="5">
                  <c:v>2018</c:v>
                </c:pt>
              </c:numCache>
            </c:numRef>
          </c:cat>
          <c:val>
            <c:numRef>
              <c:f>Лист1!$B$2:$B$7</c:f>
              <c:numCache>
                <c:formatCode>General</c:formatCode>
                <c:ptCount val="6"/>
                <c:pt idx="0">
                  <c:v>13722</c:v>
                </c:pt>
                <c:pt idx="1">
                  <c:v>10809</c:v>
                </c:pt>
                <c:pt idx="2">
                  <c:v>8287</c:v>
                </c:pt>
                <c:pt idx="3">
                  <c:v>6881</c:v>
                </c:pt>
                <c:pt idx="4">
                  <c:v>6240</c:v>
                </c:pt>
                <c:pt idx="5">
                  <c:v>6116</c:v>
                </c:pt>
              </c:numCache>
            </c:numRef>
          </c:val>
        </c:ser>
        <c:dLbls>
          <c:showLegendKey val="0"/>
          <c:showVal val="0"/>
          <c:showCatName val="0"/>
          <c:showSerName val="0"/>
          <c:showPercent val="0"/>
          <c:showBubbleSize val="0"/>
        </c:dLbls>
        <c:gapWidth val="150"/>
        <c:axId val="97613312"/>
        <c:axId val="97614848"/>
      </c:barChart>
      <c:catAx>
        <c:axId val="97613312"/>
        <c:scaling>
          <c:orientation val="minMax"/>
        </c:scaling>
        <c:delete val="0"/>
        <c:axPos val="b"/>
        <c:numFmt formatCode="General" sourceLinked="1"/>
        <c:majorTickMark val="out"/>
        <c:minorTickMark val="none"/>
        <c:tickLblPos val="nextTo"/>
        <c:txPr>
          <a:bodyPr/>
          <a:lstStyle/>
          <a:p>
            <a:pPr>
              <a:defRPr sz="1400">
                <a:latin typeface="Arial Narrow" pitchFamily="34" charset="0"/>
              </a:defRPr>
            </a:pPr>
            <a:endParaRPr lang="ru-RU"/>
          </a:p>
        </c:txPr>
        <c:crossAx val="97614848"/>
        <c:crosses val="autoZero"/>
        <c:auto val="1"/>
        <c:lblAlgn val="ctr"/>
        <c:lblOffset val="100"/>
        <c:noMultiLvlLbl val="0"/>
      </c:catAx>
      <c:valAx>
        <c:axId val="97614848"/>
        <c:scaling>
          <c:orientation val="minMax"/>
        </c:scaling>
        <c:delete val="1"/>
        <c:axPos val="l"/>
        <c:numFmt formatCode="General" sourceLinked="1"/>
        <c:majorTickMark val="out"/>
        <c:minorTickMark val="none"/>
        <c:tickLblPos val="none"/>
        <c:crossAx val="97613312"/>
        <c:crosses val="autoZero"/>
        <c:crossBetween val="between"/>
      </c:valAx>
      <c:spPr>
        <a:noFill/>
        <a:ln w="25400">
          <a:noFill/>
        </a:ln>
      </c:spPr>
    </c:plotArea>
    <c:plotVisOnly val="1"/>
    <c:dispBlanksAs val="gap"/>
    <c:showDLblsOverMax val="0"/>
  </c:chart>
  <c:spPr>
    <a:noFill/>
  </c:spPr>
  <c:txPr>
    <a:bodyPr/>
    <a:lstStyle/>
    <a:p>
      <a:pPr>
        <a:defRPr sz="18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296681321123167E-3"/>
          <c:y val="7.0077683676172823E-4"/>
          <c:w val="0.97847362197851062"/>
          <c:h val="0.82789697156156461"/>
        </c:manualLayout>
      </c:layout>
      <c:barChart>
        <c:barDir val="col"/>
        <c:grouping val="clustered"/>
        <c:varyColors val="0"/>
        <c:ser>
          <c:idx val="0"/>
          <c:order val="0"/>
          <c:tx>
            <c:strRef>
              <c:f>Лист1!$B$1</c:f>
              <c:strCache>
                <c:ptCount val="1"/>
                <c:pt idx="0">
                  <c:v>Ряд 1</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c:spPr>
          <c:invertIfNegative val="0"/>
          <c:dLbls>
            <c:dLbl>
              <c:idx val="0"/>
              <c:layout>
                <c:manualLayout>
                  <c:x val="3.1494516482295726E-3"/>
                  <c:y val="0"/>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0997290319907685E-3"/>
                  <c:y val="-4.1453841961624926E-17"/>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682010850019095E-3"/>
                  <c:y val="-2.2611447730878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8292524936024059E-3"/>
                  <c:y val="-1.356686863852734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1797182610595166E-2"/>
                  <c:y val="4.5222895461757813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i="0" baseline="0">
                    <a:solidFill>
                      <a:schemeClr val="tx2">
                        <a:lumMod val="75000"/>
                      </a:schemeClr>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Лист1!$A$2:$A$7</c:f>
              <c:numCache>
                <c:formatCode>General</c:formatCode>
                <c:ptCount val="6"/>
                <c:pt idx="0">
                  <c:v>2007</c:v>
                </c:pt>
                <c:pt idx="1">
                  <c:v>2009</c:v>
                </c:pt>
                <c:pt idx="2">
                  <c:v>2014</c:v>
                </c:pt>
                <c:pt idx="3">
                  <c:v>2016</c:v>
                </c:pt>
                <c:pt idx="4">
                  <c:v>2017</c:v>
                </c:pt>
                <c:pt idx="5">
                  <c:v>2018</c:v>
                </c:pt>
              </c:numCache>
            </c:numRef>
          </c:cat>
          <c:val>
            <c:numRef>
              <c:f>Лист1!$B$2:$B$7</c:f>
              <c:numCache>
                <c:formatCode>General</c:formatCode>
                <c:ptCount val="6"/>
                <c:pt idx="0">
                  <c:v>4583</c:v>
                </c:pt>
                <c:pt idx="1">
                  <c:v>3200</c:v>
                </c:pt>
                <c:pt idx="2">
                  <c:v>2347</c:v>
                </c:pt>
                <c:pt idx="3">
                  <c:v>2072</c:v>
                </c:pt>
                <c:pt idx="4">
                  <c:v>1722</c:v>
                </c:pt>
                <c:pt idx="5">
                  <c:v>1698</c:v>
                </c:pt>
              </c:numCache>
            </c:numRef>
          </c:val>
        </c:ser>
        <c:dLbls>
          <c:showLegendKey val="0"/>
          <c:showVal val="0"/>
          <c:showCatName val="0"/>
          <c:showSerName val="0"/>
          <c:showPercent val="0"/>
          <c:showBubbleSize val="0"/>
        </c:dLbls>
        <c:gapWidth val="150"/>
        <c:axId val="102087680"/>
        <c:axId val="102089472"/>
      </c:barChart>
      <c:catAx>
        <c:axId val="102087680"/>
        <c:scaling>
          <c:orientation val="minMax"/>
        </c:scaling>
        <c:delete val="0"/>
        <c:axPos val="b"/>
        <c:numFmt formatCode="General" sourceLinked="1"/>
        <c:majorTickMark val="out"/>
        <c:minorTickMark val="none"/>
        <c:tickLblPos val="nextTo"/>
        <c:txPr>
          <a:bodyPr/>
          <a:lstStyle/>
          <a:p>
            <a:pPr>
              <a:defRPr sz="1400">
                <a:latin typeface="Arial Narrow" pitchFamily="34" charset="0"/>
              </a:defRPr>
            </a:pPr>
            <a:endParaRPr lang="ru-RU"/>
          </a:p>
        </c:txPr>
        <c:crossAx val="102089472"/>
        <c:crosses val="autoZero"/>
        <c:auto val="1"/>
        <c:lblAlgn val="ctr"/>
        <c:lblOffset val="100"/>
        <c:noMultiLvlLbl val="0"/>
      </c:catAx>
      <c:valAx>
        <c:axId val="102089472"/>
        <c:scaling>
          <c:orientation val="minMax"/>
        </c:scaling>
        <c:delete val="1"/>
        <c:axPos val="l"/>
        <c:numFmt formatCode="General" sourceLinked="1"/>
        <c:majorTickMark val="out"/>
        <c:minorTickMark val="none"/>
        <c:tickLblPos val="none"/>
        <c:crossAx val="102087680"/>
        <c:crosses val="autoZero"/>
        <c:crossBetween val="between"/>
      </c:valAx>
      <c:spPr>
        <a:noFill/>
        <a:ln w="25400">
          <a:noFill/>
        </a:ln>
      </c:spPr>
    </c:plotArea>
    <c:plotVisOnly val="1"/>
    <c:dispBlanksAs val="gap"/>
    <c:showDLblsOverMax val="0"/>
  </c:chart>
  <c:txPr>
    <a:bodyPr/>
    <a:lstStyle/>
    <a:p>
      <a:pPr>
        <a:defRPr sz="1800"/>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manualLayout>
          <c:layoutTarget val="inner"/>
          <c:xMode val="edge"/>
          <c:yMode val="edge"/>
          <c:x val="0.15566432789519138"/>
          <c:y val="9.3434062881902175E-2"/>
          <c:w val="0.42288412398622427"/>
          <c:h val="0.54309822056808665"/>
        </c:manualLayout>
      </c:layout>
      <c:barChart>
        <c:barDir val="col"/>
        <c:grouping val="stacked"/>
        <c:varyColors val="0"/>
        <c:ser>
          <c:idx val="1"/>
          <c:order val="0"/>
          <c:tx>
            <c:strRef>
              <c:f>Лист1!$B$1:$B$12</c:f>
              <c:strCache>
                <c:ptCount val="1"/>
                <c:pt idx="0">
                  <c:v>Ряд 2 3048 2681 10809 10986 10923 10068 9216 8287 7137 6881 6240</c:v>
                </c:pt>
              </c:strCache>
            </c:strRef>
          </c:tx>
          <c:spPr>
            <a:solidFill>
              <a:schemeClr val="accent1">
                <a:lumMod val="75000"/>
              </a:schemeClr>
            </a:soli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a:scene3d>
              <a:camera prst="orthographicFront"/>
              <a:lightRig rig="threePt" dir="t"/>
            </a:scene3d>
          </c:spPr>
          <c:invertIfNegative val="0"/>
          <c:dLbls>
            <c:dLbl>
              <c:idx val="0"/>
              <c:layout>
                <c:manualLayout>
                  <c:x val="-5.7038106877013682E-3"/>
                  <c:y val="-0.26843776617412884"/>
                </c:manualLayout>
              </c:layout>
              <c:tx>
                <c:rich>
                  <a:bodyPr/>
                  <a:lstStyle/>
                  <a:p>
                    <a:r>
                      <a:rPr lang="en-US" sz="1000" dirty="0" smtClean="0"/>
                      <a:t>3 048</a:t>
                    </a:r>
                    <a:endParaRPr lang="en-US" dirty="0"/>
                  </a:p>
                </c:rich>
              </c:tx>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2377513609598945E-3"/>
                  <c:y val="-0.22221373551086923"/>
                </c:manualLayout>
              </c:layout>
              <c:tx>
                <c:rich>
                  <a:bodyPr/>
                  <a:lstStyle/>
                  <a:p>
                    <a:r>
                      <a:rPr lang="en-US" dirty="0" smtClean="0"/>
                      <a:t>2 681</a:t>
                    </a:r>
                    <a:endParaRPr lang="en-US" dirty="0"/>
                  </a:p>
                </c:rich>
              </c:tx>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9151949140637265E-3"/>
                  <c:y val="-0.29982779691145528"/>
                </c:manualLayout>
              </c:layout>
              <c:tx>
                <c:rich>
                  <a:bodyPr/>
                  <a:lstStyle/>
                  <a:p>
                    <a:r>
                      <a:rPr lang="ru-RU" sz="1000" dirty="0" smtClean="0"/>
                      <a:t>1</a:t>
                    </a:r>
                    <a:r>
                      <a:rPr lang="ru-RU" dirty="0" smtClean="0"/>
                      <a:t>0 809</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1.4575974570318632E-3"/>
                  <c:y val="-0.29982779691145528"/>
                </c:manualLayout>
              </c:layout>
              <c:tx>
                <c:rich>
                  <a:bodyPr/>
                  <a:lstStyle/>
                  <a:p>
                    <a:r>
                      <a:rPr lang="en-US" sz="1000" dirty="0" smtClean="0"/>
                      <a:t>1</a:t>
                    </a:r>
                    <a:r>
                      <a:rPr lang="en-US" dirty="0" smtClean="0"/>
                      <a:t>0</a:t>
                    </a:r>
                    <a:r>
                      <a:rPr lang="ru-RU" dirty="0" smtClean="0"/>
                      <a:t> 986</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0"/>
                  <c:y val="-0.30864626152649732"/>
                </c:manualLayout>
              </c:layout>
              <c:tx>
                <c:rich>
                  <a:bodyPr/>
                  <a:lstStyle/>
                  <a:p>
                    <a:r>
                      <a:rPr lang="ru-RU" sz="1000" dirty="0" smtClean="0"/>
                      <a:t> </a:t>
                    </a:r>
                    <a:r>
                      <a:rPr lang="en-US" dirty="0" smtClean="0"/>
                      <a:t>10</a:t>
                    </a:r>
                    <a:r>
                      <a:rPr lang="ru-RU" dirty="0" smtClean="0"/>
                      <a:t> 923</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5"/>
              <c:layout>
                <c:manualLayout>
                  <c:x val="4.3727923710955904E-3"/>
                  <c:y val="-0.31746472614153981"/>
                </c:manualLayout>
              </c:layout>
              <c:tx>
                <c:rich>
                  <a:bodyPr/>
                  <a:lstStyle/>
                  <a:p>
                    <a:r>
                      <a:rPr lang="en-US" sz="1000" dirty="0" smtClean="0"/>
                      <a:t>1</a:t>
                    </a:r>
                    <a:r>
                      <a:rPr lang="en-US" dirty="0" smtClean="0"/>
                      <a:t>0</a:t>
                    </a:r>
                    <a:r>
                      <a:rPr lang="ru-RU" dirty="0" smtClean="0"/>
                      <a:t> </a:t>
                    </a:r>
                    <a:r>
                      <a:rPr lang="en-US" dirty="0" smtClean="0"/>
                      <a:t>068</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6"/>
              <c:layout>
                <c:manualLayout>
                  <c:x val="-1.4575974570318632E-3"/>
                  <c:y val="-0.29100933229641146"/>
                </c:manualLayout>
              </c:layout>
              <c:tx>
                <c:rich>
                  <a:bodyPr/>
                  <a:lstStyle/>
                  <a:p>
                    <a:r>
                      <a:rPr lang="ru-RU" sz="1000" dirty="0" smtClean="0"/>
                      <a:t> </a:t>
                    </a:r>
                    <a:r>
                      <a:rPr lang="en-US" dirty="0" smtClean="0"/>
                      <a:t>9</a:t>
                    </a:r>
                    <a:r>
                      <a:rPr lang="ru-RU" dirty="0" smtClean="0"/>
                      <a:t> </a:t>
                    </a:r>
                    <a:r>
                      <a:rPr lang="en-US" dirty="0" smtClean="0"/>
                      <a:t>216</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7"/>
              <c:layout>
                <c:manualLayout>
                  <c:x val="1.4575974570318632E-3"/>
                  <c:y val="-0.2557354738362404"/>
                </c:manualLayout>
              </c:layout>
              <c:tx>
                <c:rich>
                  <a:bodyPr/>
                  <a:lstStyle/>
                  <a:p>
                    <a:r>
                      <a:rPr lang="en-US" sz="1000" dirty="0" smtClean="0"/>
                      <a:t>8</a:t>
                    </a:r>
                    <a:r>
                      <a:rPr lang="ru-RU" dirty="0" smtClean="0"/>
                      <a:t> </a:t>
                    </a:r>
                    <a:r>
                      <a:rPr lang="en-US" dirty="0" smtClean="0"/>
                      <a:t>287</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8"/>
              <c:layout>
                <c:manualLayout>
                  <c:x val="0"/>
                  <c:y val="-0.22928007999111219"/>
                </c:manualLayout>
              </c:layout>
              <c:tx>
                <c:rich>
                  <a:bodyPr/>
                  <a:lstStyle/>
                  <a:p>
                    <a:r>
                      <a:rPr lang="ru-RU" sz="1000" dirty="0" smtClean="0"/>
                      <a:t> </a:t>
                    </a:r>
                    <a:r>
                      <a:rPr lang="en-US" dirty="0" smtClean="0"/>
                      <a:t>7137</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9"/>
              <c:layout>
                <c:manualLayout>
                  <c:x val="-2.9151949140637265E-3"/>
                  <c:y val="-0.22928007999111213"/>
                </c:manualLayout>
              </c:layout>
              <c:tx>
                <c:rich>
                  <a:bodyPr/>
                  <a:lstStyle/>
                  <a:p>
                    <a:r>
                      <a:rPr lang="ru-RU" sz="1000" dirty="0" smtClean="0"/>
                      <a:t> </a:t>
                    </a:r>
                    <a:r>
                      <a:rPr lang="en-US" dirty="0" smtClean="0"/>
                      <a:t>6881</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10"/>
              <c:layout>
                <c:manualLayout>
                  <c:x val="-2.9151949140637265E-3"/>
                  <c:y val="-0.20282468614598378"/>
                </c:manualLayout>
              </c:layout>
              <c:tx>
                <c:rich>
                  <a:bodyPr/>
                  <a:lstStyle/>
                  <a:p>
                    <a:r>
                      <a:rPr lang="ru-RU" sz="1000" dirty="0" smtClean="0"/>
                      <a:t> </a:t>
                    </a:r>
                    <a:r>
                      <a:rPr lang="en-US" dirty="0" smtClean="0"/>
                      <a:t>6240</a:t>
                    </a:r>
                    <a:endParaRPr lang="en-US" dirty="0"/>
                  </a:p>
                </c:rich>
              </c:tx>
              <c:dLblPos val="ctr"/>
              <c:showLegendKey val="0"/>
              <c:showVal val="1"/>
              <c:showCatName val="0"/>
              <c:showSerName val="0"/>
              <c:showPercent val="0"/>
              <c:showBubbleSize val="0"/>
              <c:extLst>
                <c:ext xmlns:c15="http://schemas.microsoft.com/office/drawing/2012/chart" uri="{CE6537A1-D6FC-4f65-9D91-7224C49458BB}"/>
              </c:extLst>
            </c:dLbl>
            <c:dLbl>
              <c:idx val="11"/>
              <c:layout>
                <c:manualLayout>
                  <c:x val="0"/>
                  <c:y val="-0.19400622153094121"/>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b="1">
                    <a:solidFill>
                      <a:srgbClr val="002060"/>
                    </a:solidFill>
                    <a:latin typeface="Arial Narrow" pitchFamily="34" charset="0"/>
                  </a:defRPr>
                </a:pPr>
                <a:endParaRPr lang="ru-R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Лист1!$A$2:$A$12</c:f>
              <c:strCache>
                <c:ptCount val="11"/>
                <c:pt idx="0">
                  <c:v>2018 (8 мес.)</c:v>
                </c:pt>
                <c:pt idx="1">
                  <c:v>2019 (8 мес.)</c:v>
                </c:pt>
                <c:pt idx="2">
                  <c:v>2009</c:v>
                </c:pt>
                <c:pt idx="3">
                  <c:v>2010</c:v>
                </c:pt>
                <c:pt idx="4">
                  <c:v>2011</c:v>
                </c:pt>
                <c:pt idx="5">
                  <c:v>2012</c:v>
                </c:pt>
                <c:pt idx="6">
                  <c:v>2013</c:v>
                </c:pt>
                <c:pt idx="7">
                  <c:v>2014</c:v>
                </c:pt>
                <c:pt idx="8">
                  <c:v>2015</c:v>
                </c:pt>
                <c:pt idx="9">
                  <c:v>2016</c:v>
                </c:pt>
                <c:pt idx="10">
                  <c:v>2017</c:v>
                </c:pt>
              </c:strCache>
            </c:strRef>
          </c:cat>
          <c:val>
            <c:numRef>
              <c:f>Лист1!$B$2:$B$3</c:f>
              <c:numCache>
                <c:formatCode>General</c:formatCode>
                <c:ptCount val="2"/>
                <c:pt idx="0">
                  <c:v>3048</c:v>
                </c:pt>
                <c:pt idx="1">
                  <c:v>2681</c:v>
                </c:pt>
              </c:numCache>
            </c:numRef>
          </c:val>
        </c:ser>
        <c:dLbls>
          <c:showLegendKey val="0"/>
          <c:showVal val="1"/>
          <c:showCatName val="0"/>
          <c:showSerName val="0"/>
          <c:showPercent val="0"/>
          <c:showBubbleSize val="0"/>
        </c:dLbls>
        <c:gapWidth val="150"/>
        <c:overlap val="100"/>
        <c:axId val="126757888"/>
        <c:axId val="126797696"/>
      </c:barChart>
      <c:catAx>
        <c:axId val="126757888"/>
        <c:scaling>
          <c:orientation val="minMax"/>
        </c:scaling>
        <c:delete val="0"/>
        <c:axPos val="b"/>
        <c:numFmt formatCode="General" sourceLinked="1"/>
        <c:majorTickMark val="out"/>
        <c:minorTickMark val="none"/>
        <c:tickLblPos val="nextTo"/>
        <c:txPr>
          <a:bodyPr/>
          <a:lstStyle/>
          <a:p>
            <a:pPr>
              <a:defRPr sz="1000" b="1">
                <a:solidFill>
                  <a:srgbClr val="002060"/>
                </a:solidFill>
                <a:latin typeface="Arial Narrow" pitchFamily="34" charset="0"/>
              </a:defRPr>
            </a:pPr>
            <a:endParaRPr lang="ru-RU"/>
          </a:p>
        </c:txPr>
        <c:crossAx val="126797696"/>
        <c:crosses val="autoZero"/>
        <c:auto val="0"/>
        <c:lblAlgn val="ctr"/>
        <c:lblOffset val="100"/>
        <c:noMultiLvlLbl val="0"/>
      </c:catAx>
      <c:valAx>
        <c:axId val="126797696"/>
        <c:scaling>
          <c:orientation val="minMax"/>
        </c:scaling>
        <c:delete val="1"/>
        <c:axPos val="l"/>
        <c:numFmt formatCode="General" sourceLinked="1"/>
        <c:majorTickMark val="none"/>
        <c:minorTickMark val="none"/>
        <c:tickLblPos val="none"/>
        <c:crossAx val="126757888"/>
        <c:crosses val="autoZero"/>
        <c:crossBetween val="between"/>
      </c:valAx>
    </c:plotArea>
    <c:plotVisOnly val="1"/>
    <c:dispBlanksAs val="zero"/>
    <c:showDLblsOverMax val="0"/>
  </c:chart>
  <c:spPr>
    <a:ln w="19050">
      <a:solidFill>
        <a:schemeClr val="tx2"/>
      </a:solidFill>
      <a:prstDash val="dash"/>
    </a:ln>
  </c:spPr>
  <c:txPr>
    <a:bodyPr/>
    <a:lstStyle/>
    <a:p>
      <a:pPr>
        <a:defRPr sz="1800"/>
      </a:pPr>
      <a:endParaRPr lang="ru-RU"/>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0.12897282246417066"/>
          <c:y val="0.15660332612615693"/>
          <c:w val="0.48149420595779252"/>
          <c:h val="0.49514897650261142"/>
        </c:manualLayout>
      </c:layout>
      <c:barChart>
        <c:barDir val="col"/>
        <c:grouping val="clustered"/>
        <c:varyColors val="0"/>
        <c:ser>
          <c:idx val="1"/>
          <c:order val="0"/>
          <c:tx>
            <c:strRef>
              <c:f>Лист1!$B$1</c:f>
              <c:strCache>
                <c:ptCount val="1"/>
                <c:pt idx="0">
                  <c:v>Ряд 2</c:v>
                </c:pt>
              </c:strCache>
            </c:strRef>
          </c:tx>
          <c:spPr>
            <a:solidFill>
              <a:schemeClr val="accent2">
                <a:lumMod val="60000"/>
                <a:lumOff val="40000"/>
              </a:schemeClr>
            </a:soli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a:scene3d>
              <a:camera prst="orthographicFront"/>
              <a:lightRig rig="threePt" dir="t"/>
            </a:scene3d>
          </c:spPr>
          <c:invertIfNegative val="0"/>
          <c:dLbls>
            <c:dLbl>
              <c:idx val="0"/>
              <c:layout>
                <c:manualLayout>
                  <c:x val="-1.1830811069301483E-2"/>
                  <c:y val="1.1023347833146714E-2"/>
                </c:manualLayout>
              </c:layout>
              <c:tx>
                <c:rich>
                  <a:bodyPr/>
                  <a:lstStyle/>
                  <a:p>
                    <a:r>
                      <a:rPr lang="en-US" sz="1000" dirty="0" smtClean="0">
                        <a:solidFill>
                          <a:srgbClr val="002060"/>
                        </a:solidFill>
                      </a:rPr>
                      <a:t>740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6682301000371945E-3"/>
                  <c:y val="-3.1090381471218725E-17"/>
                </c:manualLayout>
              </c:layout>
              <c:tx>
                <c:rich>
                  <a:bodyPr/>
                  <a:lstStyle/>
                  <a:p>
                    <a:r>
                      <a:rPr lang="en-US" sz="1000" dirty="0" smtClean="0">
                        <a:solidFill>
                          <a:srgbClr val="002060"/>
                        </a:solidFill>
                      </a:rPr>
                      <a:t>625</a:t>
                    </a:r>
                    <a:endParaRPr lang="en-US" dirty="0" smtClean="0"/>
                  </a:p>
                </c:rich>
              </c:tx>
              <c:showLegendKey val="0"/>
              <c:showVal val="1"/>
              <c:showCatName val="0"/>
              <c:showSerName val="0"/>
              <c:showPercent val="0"/>
              <c:showBubbleSize val="0"/>
              <c:extLst>
                <c:ext xmlns:c15="http://schemas.microsoft.com/office/drawing/2012/chart" uri="{CE6537A1-D6FC-4f65-9D91-7224C49458BB}">
                  <c15:layout/>
                </c:ext>
              </c:extLst>
            </c:dLbl>
            <c:dLbl>
              <c:idx val="2"/>
              <c:tx>
                <c:rich>
                  <a:bodyPr/>
                  <a:lstStyle/>
                  <a:p>
                    <a:r>
                      <a:rPr lang="en-US" sz="1000" smtClean="0">
                        <a:solidFill>
                          <a:srgbClr val="002060"/>
                        </a:solidFill>
                      </a:rPr>
                      <a:t>3</a:t>
                    </a:r>
                    <a:r>
                      <a:rPr lang="ru-RU" smtClean="0"/>
                      <a:t> </a:t>
                    </a:r>
                    <a:r>
                      <a:rPr lang="en-US" smtClean="0"/>
                      <a:t>200</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sz="1000" smtClean="0">
                        <a:solidFill>
                          <a:srgbClr val="002060"/>
                        </a:solidFill>
                      </a:rPr>
                      <a:t>3</a:t>
                    </a:r>
                    <a:r>
                      <a:rPr lang="ru-RU" smtClean="0"/>
                      <a:t> </a:t>
                    </a:r>
                    <a:r>
                      <a:rPr lang="en-US" smtClean="0"/>
                      <a:t>244</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sz="1000" smtClean="0">
                        <a:solidFill>
                          <a:srgbClr val="002060"/>
                        </a:solidFill>
                      </a:rPr>
                      <a:t>3</a:t>
                    </a:r>
                    <a:r>
                      <a:rPr lang="ru-RU" smtClean="0"/>
                      <a:t> </a:t>
                    </a:r>
                    <a:r>
                      <a:rPr lang="en-US" smtClean="0"/>
                      <a:t>220</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5"/>
              <c:tx>
                <c:rich>
                  <a:bodyPr/>
                  <a:lstStyle/>
                  <a:p>
                    <a:r>
                      <a:rPr lang="en-US" sz="1000" smtClean="0">
                        <a:solidFill>
                          <a:srgbClr val="002060"/>
                        </a:solidFill>
                      </a:rPr>
                      <a:t>2</a:t>
                    </a:r>
                    <a:r>
                      <a:rPr lang="ru-RU" smtClean="0"/>
                      <a:t> </a:t>
                    </a:r>
                    <a:r>
                      <a:rPr lang="en-US" smtClean="0"/>
                      <a:t>999</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6"/>
              <c:tx>
                <c:rich>
                  <a:bodyPr/>
                  <a:lstStyle/>
                  <a:p>
                    <a:r>
                      <a:rPr lang="en-US" sz="1000" smtClean="0">
                        <a:solidFill>
                          <a:srgbClr val="002060"/>
                        </a:solidFill>
                      </a:rPr>
                      <a:t>2</a:t>
                    </a:r>
                    <a:r>
                      <a:rPr lang="ru-RU" smtClean="0"/>
                      <a:t> </a:t>
                    </a:r>
                    <a:r>
                      <a:rPr lang="en-US" smtClean="0"/>
                      <a:t>757</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7"/>
              <c:tx>
                <c:rich>
                  <a:bodyPr/>
                  <a:lstStyle/>
                  <a:p>
                    <a:r>
                      <a:rPr lang="en-US" sz="1000" smtClean="0">
                        <a:solidFill>
                          <a:srgbClr val="002060"/>
                        </a:solidFill>
                      </a:rPr>
                      <a:t>2</a:t>
                    </a:r>
                    <a:r>
                      <a:rPr lang="ru-RU" smtClean="0"/>
                      <a:t> </a:t>
                    </a:r>
                    <a:r>
                      <a:rPr lang="en-US" smtClean="0"/>
                      <a:t>347</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8"/>
              <c:tx>
                <c:rich>
                  <a:bodyPr/>
                  <a:lstStyle/>
                  <a:p>
                    <a:r>
                      <a:rPr lang="en-US" sz="1000" smtClean="0">
                        <a:solidFill>
                          <a:srgbClr val="002060"/>
                        </a:solidFill>
                      </a:rPr>
                      <a:t>2</a:t>
                    </a:r>
                    <a:r>
                      <a:rPr lang="ru-RU" smtClean="0"/>
                      <a:t> </a:t>
                    </a:r>
                    <a:r>
                      <a:rPr lang="en-US" smtClean="0"/>
                      <a:t>089</a:t>
                    </a:r>
                    <a:endParaRPr lang="en-US"/>
                  </a:p>
                </c:rich>
              </c:tx>
              <c:showLegendKey val="0"/>
              <c:showVal val="1"/>
              <c:showCatName val="0"/>
              <c:showSerName val="0"/>
              <c:showPercent val="0"/>
              <c:showBubbleSize val="0"/>
              <c:extLst>
                <c:ext xmlns:c15="http://schemas.microsoft.com/office/drawing/2012/chart" uri="{CE6537A1-D6FC-4f65-9D91-7224C49458BB}"/>
              </c:extLst>
            </c:dLbl>
            <c:dLbl>
              <c:idx val="9"/>
              <c:tx>
                <c:rich>
                  <a:bodyPr/>
                  <a:lstStyle/>
                  <a:p>
                    <a:r>
                      <a:rPr lang="ru-RU" sz="1000" dirty="0" smtClean="0">
                        <a:solidFill>
                          <a:srgbClr val="002060"/>
                        </a:solidFill>
                      </a:rPr>
                      <a:t>2</a:t>
                    </a:r>
                    <a:r>
                      <a:rPr lang="ru-RU" dirty="0" smtClean="0"/>
                      <a:t> 072</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0"/>
              <c:tx>
                <c:rich>
                  <a:bodyPr/>
                  <a:lstStyle/>
                  <a:p>
                    <a:r>
                      <a:rPr lang="ru-RU" sz="1000" dirty="0" smtClean="0">
                        <a:solidFill>
                          <a:srgbClr val="002060"/>
                        </a:solidFill>
                        <a:latin typeface="Arial Narrow" pitchFamily="34" charset="0"/>
                      </a:rPr>
                      <a:t>1</a:t>
                    </a:r>
                    <a:r>
                      <a:rPr lang="ru-RU" sz="1200" dirty="0" smtClean="0">
                        <a:solidFill>
                          <a:schemeClr val="tx2"/>
                        </a:solidFill>
                        <a:latin typeface="Arial Narrow" pitchFamily="34" charset="0"/>
                      </a:rPr>
                      <a:t> 722</a:t>
                    </a:r>
                    <a:endParaRPr lang="en-US" dirty="0" smtClean="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solidFill>
                      <a:srgbClr val="002060"/>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Лист1!$A$2:$A$3</c:f>
              <c:strCache>
                <c:ptCount val="2"/>
                <c:pt idx="0">
                  <c:v>2018 (8 мес.)</c:v>
                </c:pt>
                <c:pt idx="1">
                  <c:v>2019 (8 мес.)</c:v>
                </c:pt>
              </c:strCache>
            </c:strRef>
          </c:cat>
          <c:val>
            <c:numRef>
              <c:f>Лист1!$B$2:$B$3</c:f>
              <c:numCache>
                <c:formatCode>General</c:formatCode>
                <c:ptCount val="2"/>
                <c:pt idx="0">
                  <c:v>740</c:v>
                </c:pt>
                <c:pt idx="1">
                  <c:v>625</c:v>
                </c:pt>
              </c:numCache>
            </c:numRef>
          </c:val>
        </c:ser>
        <c:dLbls>
          <c:showLegendKey val="0"/>
          <c:showVal val="1"/>
          <c:showCatName val="0"/>
          <c:showSerName val="0"/>
          <c:showPercent val="0"/>
          <c:showBubbleSize val="0"/>
        </c:dLbls>
        <c:gapWidth val="150"/>
        <c:overlap val="-25"/>
        <c:axId val="99234560"/>
        <c:axId val="99237248"/>
      </c:barChart>
      <c:catAx>
        <c:axId val="99234560"/>
        <c:scaling>
          <c:orientation val="minMax"/>
        </c:scaling>
        <c:delete val="0"/>
        <c:axPos val="b"/>
        <c:numFmt formatCode="General" sourceLinked="1"/>
        <c:majorTickMark val="none"/>
        <c:minorTickMark val="none"/>
        <c:tickLblPos val="nextTo"/>
        <c:txPr>
          <a:bodyPr/>
          <a:lstStyle/>
          <a:p>
            <a:pPr>
              <a:defRPr sz="1000" b="1">
                <a:solidFill>
                  <a:schemeClr val="tx2"/>
                </a:solidFill>
                <a:latin typeface="Arial Narrow" pitchFamily="34" charset="0"/>
              </a:defRPr>
            </a:pPr>
            <a:endParaRPr lang="ru-RU"/>
          </a:p>
        </c:txPr>
        <c:crossAx val="99237248"/>
        <c:crosses val="autoZero"/>
        <c:auto val="0"/>
        <c:lblAlgn val="ctr"/>
        <c:lblOffset val="100"/>
        <c:noMultiLvlLbl val="0"/>
      </c:catAx>
      <c:valAx>
        <c:axId val="99237248"/>
        <c:scaling>
          <c:orientation val="minMax"/>
        </c:scaling>
        <c:delete val="1"/>
        <c:axPos val="l"/>
        <c:numFmt formatCode="General" sourceLinked="1"/>
        <c:majorTickMark val="none"/>
        <c:minorTickMark val="none"/>
        <c:tickLblPos val="none"/>
        <c:crossAx val="99234560"/>
        <c:crosses val="autoZero"/>
        <c:crossBetween val="between"/>
      </c:valAx>
    </c:plotArea>
    <c:plotVisOnly val="1"/>
    <c:dispBlanksAs val="zero"/>
    <c:showDLblsOverMax val="0"/>
  </c:chart>
  <c:spPr>
    <a:ln w="19050">
      <a:solidFill>
        <a:srgbClr val="002060"/>
      </a:solidFill>
      <a:prstDash val="dash"/>
    </a:ln>
  </c:spPr>
  <c:txPr>
    <a:bodyPr/>
    <a:lstStyle/>
    <a:p>
      <a:pPr>
        <a:defRPr sz="2000" b="1">
          <a:latin typeface="Times New Roman" pitchFamily="18" charset="0"/>
          <a:cs typeface="Times New Roman" pitchFamily="18" charset="0"/>
        </a:defRPr>
      </a:pPr>
      <a:endParaRPr lang="ru-RU"/>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7.5727696922564161E-2"/>
          <c:y val="7.9166550015397963E-2"/>
          <c:w val="0.84266562974484316"/>
          <c:h val="0.81388931661020747"/>
        </c:manualLayout>
      </c:layout>
      <c:pieChart>
        <c:varyColors val="1"/>
        <c:ser>
          <c:idx val="0"/>
          <c:order val="0"/>
          <c:tx>
            <c:strRef>
              <c:f>Лист1!$B$1</c:f>
              <c:strCache>
                <c:ptCount val="1"/>
                <c:pt idx="0">
                  <c:v>Продажи</c:v>
                </c:pt>
              </c:strCache>
            </c:strRef>
          </c:tx>
          <c:dPt>
            <c:idx val="0"/>
            <c:bubble3D val="0"/>
            <c:explosion val="12"/>
          </c:dPt>
          <c:dPt>
            <c:idx val="1"/>
            <c:bubble3D val="0"/>
            <c:explosion val="7"/>
          </c:dPt>
          <c:dPt>
            <c:idx val="2"/>
            <c:bubble3D val="0"/>
            <c:explosion val="4"/>
          </c:dPt>
          <c:dPt>
            <c:idx val="3"/>
            <c:bubble3D val="0"/>
            <c:explosion val="9"/>
          </c:dPt>
          <c:dPt>
            <c:idx val="4"/>
            <c:bubble3D val="0"/>
            <c:explosion val="12"/>
          </c:dPt>
          <c:dLbls>
            <c:dLbl>
              <c:idx val="0"/>
              <c:layout>
                <c:manualLayout>
                  <c:x val="5.4904663370736587E-2"/>
                  <c:y val="5.0570512192390601E-2"/>
                </c:manualLayout>
              </c:layout>
              <c:tx>
                <c:rich>
                  <a:bodyPr/>
                  <a:lstStyle/>
                  <a:p>
                    <a:r>
                      <a:rPr lang="ru-RU" dirty="0">
                        <a:latin typeface="Arial Narrow" pitchFamily="34" charset="0"/>
                      </a:rPr>
                      <a:t>с</a:t>
                    </a:r>
                    <a:r>
                      <a:rPr lang="ru-RU" dirty="0"/>
                      <a:t>троительство - </a:t>
                    </a:r>
                    <a:r>
                      <a:rPr lang="ru-RU" dirty="0" smtClean="0"/>
                      <a:t>363 </a:t>
                    </a:r>
                    <a:r>
                      <a:rPr lang="ru-RU" dirty="0"/>
                      <a:t>чел. </a:t>
                    </a:r>
                    <a:r>
                      <a:rPr lang="ru-RU" dirty="0" smtClean="0"/>
                      <a:t>(21,4%)</a:t>
                    </a:r>
                    <a:endParaRPr lang="ru-RU" dirty="0"/>
                  </a:p>
                </c:rich>
              </c:tx>
              <c:showLegendKey val="0"/>
              <c:showVal val="1"/>
              <c:showCatName val="1"/>
              <c:showSerName val="0"/>
              <c:showPercent val="0"/>
              <c:showBubbleSize val="0"/>
              <c:extLst>
                <c:ext xmlns:c15="http://schemas.microsoft.com/office/drawing/2012/chart" uri="{CE6537A1-D6FC-4f65-9D91-7224C49458BB}">
                  <c15:layout/>
                </c:ext>
              </c:extLst>
            </c:dLbl>
            <c:dLbl>
              <c:idx val="1"/>
              <c:layout>
                <c:manualLayout>
                  <c:x val="9.03641493537755E-2"/>
                  <c:y val="-7.0729819913771377E-2"/>
                </c:manualLayout>
              </c:layout>
              <c:tx>
                <c:rich>
                  <a:bodyPr/>
                  <a:lstStyle/>
                  <a:p>
                    <a:r>
                      <a:rPr lang="ru-RU" dirty="0">
                        <a:latin typeface="Arial Narrow" pitchFamily="34" charset="0"/>
                      </a:rPr>
                      <a:t>о</a:t>
                    </a:r>
                    <a:r>
                      <a:rPr lang="ru-RU" dirty="0"/>
                      <a:t>брабатывающие производства </a:t>
                    </a:r>
                    <a:r>
                      <a:rPr lang="ru-RU" dirty="0" smtClean="0"/>
                      <a:t>– 292 чел</a:t>
                    </a:r>
                    <a:r>
                      <a:rPr lang="ru-RU" dirty="0"/>
                      <a:t>. </a:t>
                    </a:r>
                    <a:r>
                      <a:rPr lang="ru-RU" dirty="0" smtClean="0"/>
                      <a:t>(17,2 %)</a:t>
                    </a:r>
                    <a:endParaRPr lang="ru-RU" dirty="0"/>
                  </a:p>
                </c:rich>
              </c:tx>
              <c:showLegendKey val="0"/>
              <c:showVal val="1"/>
              <c:showCatName val="1"/>
              <c:showSerName val="0"/>
              <c:showPercent val="0"/>
              <c:showBubbleSize val="0"/>
              <c:extLst>
                <c:ext xmlns:c15="http://schemas.microsoft.com/office/drawing/2012/chart" uri="{CE6537A1-D6FC-4f65-9D91-7224C49458BB}">
                  <c15:layout/>
                </c:ext>
              </c:extLst>
            </c:dLbl>
            <c:dLbl>
              <c:idx val="2"/>
              <c:layout>
                <c:manualLayout>
                  <c:x val="-3.0115577435840462E-2"/>
                  <c:y val="7.3824942607575803E-3"/>
                </c:manualLayout>
              </c:layout>
              <c:tx>
                <c:rich>
                  <a:bodyPr/>
                  <a:lstStyle/>
                  <a:p>
                    <a:r>
                      <a:rPr lang="ru-RU" dirty="0" smtClean="0">
                        <a:solidFill>
                          <a:schemeClr val="tx2">
                            <a:lumMod val="75000"/>
                          </a:schemeClr>
                        </a:solidFill>
                        <a:latin typeface="Arial Narrow" pitchFamily="34" charset="0"/>
                      </a:rPr>
                      <a:t>т</a:t>
                    </a:r>
                    <a:r>
                      <a:rPr lang="ru-RU" dirty="0" smtClean="0"/>
                      <a:t>ранспортировка и хранение – </a:t>
                    </a:r>
                    <a:br>
                      <a:rPr lang="ru-RU" dirty="0" smtClean="0"/>
                    </a:br>
                    <a:r>
                      <a:rPr lang="ru-RU" dirty="0" smtClean="0"/>
                      <a:t>226 чел</a:t>
                    </a:r>
                    <a:r>
                      <a:rPr lang="ru-RU" dirty="0"/>
                      <a:t>. </a:t>
                    </a:r>
                    <a:r>
                      <a:rPr lang="ru-RU" dirty="0" smtClean="0"/>
                      <a:t>(13,3 %)</a:t>
                    </a:r>
                    <a:endParaRPr lang="ru-RU" dirty="0"/>
                  </a:p>
                </c:rich>
              </c:tx>
              <c:showLegendKey val="0"/>
              <c:showVal val="1"/>
              <c:showCatName val="1"/>
              <c:showSerName val="0"/>
              <c:showPercent val="0"/>
              <c:showBubbleSize val="0"/>
              <c:extLst>
                <c:ext xmlns:c15="http://schemas.microsoft.com/office/drawing/2012/chart" uri="{CE6537A1-D6FC-4f65-9D91-7224C49458BB}">
                  <c15:layout/>
                </c:ext>
              </c:extLst>
            </c:dLbl>
            <c:dLbl>
              <c:idx val="3"/>
              <c:layout>
                <c:manualLayout>
                  <c:x val="-6.7671184683183352E-2"/>
                  <c:y val="1.8601794563117668E-2"/>
                </c:manualLayout>
              </c:layout>
              <c:tx>
                <c:rich>
                  <a:bodyPr/>
                  <a:lstStyle/>
                  <a:p>
                    <a:r>
                      <a:rPr lang="ru-RU" dirty="0" smtClean="0">
                        <a:latin typeface="Arial Narrow" pitchFamily="34" charset="0"/>
                      </a:rPr>
                      <a:t>с</a:t>
                    </a:r>
                    <a:r>
                      <a:rPr lang="ru-RU" dirty="0" smtClean="0"/>
                      <a:t>ельское, </a:t>
                    </a:r>
                    <a:r>
                      <a:rPr lang="ru-RU" dirty="0"/>
                      <a:t>лесное </a:t>
                    </a:r>
                    <a:r>
                      <a:rPr lang="ru-RU" dirty="0" smtClean="0"/>
                      <a:t>хозяйство, рыболовство, рыбоводство</a:t>
                    </a:r>
                  </a:p>
                  <a:p>
                    <a:r>
                      <a:rPr lang="ru-RU" dirty="0" smtClean="0"/>
                      <a:t> - 219 чел</a:t>
                    </a:r>
                    <a:r>
                      <a:rPr lang="ru-RU" dirty="0"/>
                      <a:t>. </a:t>
                    </a:r>
                    <a:r>
                      <a:rPr lang="ru-RU" dirty="0" smtClean="0"/>
                      <a:t>(12,9 %)</a:t>
                    </a:r>
                    <a:endParaRPr lang="ru-RU" dirty="0"/>
                  </a:p>
                </c:rich>
              </c:tx>
              <c:showLegendKey val="0"/>
              <c:showVal val="1"/>
              <c:showCatName val="1"/>
              <c:showSerName val="0"/>
              <c:showPercent val="0"/>
              <c:showBubbleSize val="0"/>
              <c:extLst>
                <c:ext xmlns:c15="http://schemas.microsoft.com/office/drawing/2012/chart" uri="{CE6537A1-D6FC-4f65-9D91-7224C49458BB}">
                  <c15:layout/>
                </c:ext>
              </c:extLst>
            </c:dLbl>
            <c:dLbl>
              <c:idx val="4"/>
              <c:layout>
                <c:manualLayout>
                  <c:x val="-0.12394519821871644"/>
                  <c:y val="3.3333100030795933E-2"/>
                </c:manualLayout>
              </c:layout>
              <c:tx>
                <c:rich>
                  <a:bodyPr/>
                  <a:lstStyle/>
                  <a:p>
                    <a:r>
                      <a:rPr lang="ru-RU" dirty="0">
                        <a:latin typeface="Arial Narrow" pitchFamily="34" charset="0"/>
                      </a:rPr>
                      <a:t>д</a:t>
                    </a:r>
                    <a:r>
                      <a:rPr lang="ru-RU" dirty="0"/>
                      <a:t>обыча полезных </a:t>
                    </a:r>
                    <a:r>
                      <a:rPr lang="ru-RU" dirty="0" smtClean="0"/>
                      <a:t>ископаемых – </a:t>
                    </a:r>
                  </a:p>
                  <a:p>
                    <a:r>
                      <a:rPr lang="ru-RU" dirty="0" smtClean="0"/>
                      <a:t>127 </a:t>
                    </a:r>
                    <a:r>
                      <a:rPr lang="ru-RU" dirty="0"/>
                      <a:t>чел. </a:t>
                    </a:r>
                    <a:r>
                      <a:rPr lang="ru-RU" dirty="0" smtClean="0"/>
                      <a:t>(7,5%)</a:t>
                    </a:r>
                    <a:endParaRPr lang="ru-RU" dirty="0"/>
                  </a:p>
                </c:rich>
              </c:tx>
              <c:showLegendKey val="0"/>
              <c:showVal val="1"/>
              <c:showCatName val="1"/>
              <c:showSerName val="0"/>
              <c:showPercent val="0"/>
              <c:showBubbleSize val="0"/>
              <c:extLst>
                <c:ext xmlns:c15="http://schemas.microsoft.com/office/drawing/2012/chart" uri="{CE6537A1-D6FC-4f65-9D91-7224C49458BB}">
                  <c15:layout/>
                </c:ext>
              </c:extLst>
            </c:dLbl>
            <c:dLbl>
              <c:idx val="5"/>
              <c:tx>
                <c:rich>
                  <a:bodyPr/>
                  <a:lstStyle/>
                  <a:p>
                    <a:r>
                      <a:rPr lang="ru-RU" dirty="0" smtClean="0">
                        <a:solidFill>
                          <a:schemeClr val="tx2">
                            <a:lumMod val="75000"/>
                          </a:schemeClr>
                        </a:solidFill>
                        <a:latin typeface="Arial Narrow" pitchFamily="34" charset="0"/>
                      </a:rPr>
                      <a:t>ж</a:t>
                    </a:r>
                    <a:r>
                      <a:rPr lang="ru-RU" dirty="0" smtClean="0"/>
                      <a:t>илищно-коммунальное </a:t>
                    </a:r>
                    <a:r>
                      <a:rPr lang="ru-RU" dirty="0"/>
                      <a:t>хозяйство – 182 чел. (8,8%)</a:t>
                    </a:r>
                  </a:p>
                </c:rich>
              </c:tx>
              <c:showLegendKey val="0"/>
              <c:showVal val="1"/>
              <c:showCatName val="1"/>
              <c:showSerName val="0"/>
              <c:showPercent val="0"/>
              <c:showBubbleSize val="0"/>
              <c:extLst>
                <c:ext xmlns:c15="http://schemas.microsoft.com/office/drawing/2012/chart" uri="{CE6537A1-D6FC-4f65-9D91-7224C49458BB}"/>
              </c:extLst>
            </c:dLbl>
            <c:dLbl>
              <c:idx val="6"/>
              <c:tx>
                <c:rich>
                  <a:bodyPr/>
                  <a:lstStyle/>
                  <a:p>
                    <a:r>
                      <a:rPr lang="ru-RU" dirty="0">
                        <a:solidFill>
                          <a:schemeClr val="tx2">
                            <a:lumMod val="75000"/>
                          </a:schemeClr>
                        </a:solidFill>
                        <a:latin typeface="Arial Narrow" pitchFamily="34" charset="0"/>
                      </a:rPr>
                      <a:t>о</a:t>
                    </a:r>
                    <a:r>
                      <a:rPr lang="ru-RU" dirty="0"/>
                      <a:t>птовая и розничная </a:t>
                    </a:r>
                    <a:r>
                      <a:rPr lang="ru-RU" dirty="0" smtClean="0"/>
                      <a:t>торговля - </a:t>
                    </a:r>
                    <a:r>
                      <a:rPr lang="ru-RU" dirty="0"/>
                      <a:t>103 чел. (5%)</a:t>
                    </a:r>
                  </a:p>
                </c:rich>
              </c:tx>
              <c:showLegendKey val="0"/>
              <c:showVal val="1"/>
              <c:showCatName val="1"/>
              <c:showSerName val="0"/>
              <c:showPercent val="0"/>
              <c:showBubbleSize val="0"/>
              <c:extLst>
                <c:ext xmlns:c15="http://schemas.microsoft.com/office/drawing/2012/chart" uri="{CE6537A1-D6FC-4f65-9D91-7224C49458BB}"/>
              </c:extLst>
            </c:dLbl>
            <c:spPr>
              <a:noFill/>
              <a:ln>
                <a:noFill/>
              </a:ln>
              <a:effectLst/>
            </c:spPr>
            <c:txPr>
              <a:bodyPr/>
              <a:lstStyle/>
              <a:p>
                <a:pPr>
                  <a:defRPr>
                    <a:solidFill>
                      <a:schemeClr val="tx2">
                        <a:lumMod val="75000"/>
                      </a:schemeClr>
                    </a:solidFill>
                    <a:latin typeface="Arial Narrow" pitchFamily="34" charset="0"/>
                  </a:defRPr>
                </a:pPr>
                <a:endParaRPr lang="ru-RU"/>
              </a:p>
            </c:txPr>
            <c:showLegendKey val="0"/>
            <c:showVal val="1"/>
            <c:showCatName val="1"/>
            <c:showSerName val="0"/>
            <c:showPercent val="0"/>
            <c:showBubbleSize val="0"/>
            <c:showLeaderLines val="1"/>
            <c:extLst>
              <c:ext xmlns:c15="http://schemas.microsoft.com/office/drawing/2012/chart" uri="{CE6537A1-D6FC-4f65-9D91-7224C49458BB}"/>
            </c:extLst>
          </c:dLbls>
          <c:cat>
            <c:strRef>
              <c:f>Лист1!$A$2:$A$6</c:f>
              <c:strCache>
                <c:ptCount val="5"/>
                <c:pt idx="0">
                  <c:v>строительство - 363 чел. (21,4%)</c:v>
                </c:pt>
                <c:pt idx="1">
                  <c:v>обрабатывающие производства - 292 чел. (17,2%)</c:v>
                </c:pt>
                <c:pt idx="2">
                  <c:v>транспортировка и хранение - 226 чел. (13,3%)</c:v>
                </c:pt>
                <c:pt idx="3">
                  <c:v>сельское и лесное хозяйство - 219 чел. (12,9%)</c:v>
                </c:pt>
                <c:pt idx="4">
                  <c:v>добыча полезных ископемых - 127 чел. (7,5%)</c:v>
                </c:pt>
              </c:strCache>
            </c:strRef>
          </c:cat>
          <c:val>
            <c:numRef>
              <c:f>Лист1!$B$2:$B$6</c:f>
              <c:numCache>
                <c:formatCode>General</c:formatCode>
                <c:ptCount val="5"/>
                <c:pt idx="0">
                  <c:v>363</c:v>
                </c:pt>
                <c:pt idx="1">
                  <c:v>292</c:v>
                </c:pt>
                <c:pt idx="2">
                  <c:v>226</c:v>
                </c:pt>
                <c:pt idx="3">
                  <c:v>219</c:v>
                </c:pt>
                <c:pt idx="4">
                  <c:v>127</c:v>
                </c:pt>
              </c:numCache>
            </c:numRef>
          </c:val>
        </c:ser>
        <c:dLbls>
          <c:showLegendKey val="0"/>
          <c:showVal val="1"/>
          <c:showCatName val="1"/>
          <c:showSerName val="0"/>
          <c:showPercent val="0"/>
          <c:showBubbleSize val="0"/>
          <c:showLeaderLines val="1"/>
        </c:dLbls>
        <c:firstSliceAng val="0"/>
      </c:pieChart>
      <c:spPr>
        <a:noFill/>
        <a:ln w="19051">
          <a:noFill/>
        </a:ln>
      </c:spPr>
    </c:plotArea>
    <c:plotVisOnly val="1"/>
    <c:dispBlanksAs val="zero"/>
    <c:showDLblsOverMax val="0"/>
  </c:chart>
  <c:txPr>
    <a:bodyPr/>
    <a:lstStyle/>
    <a:p>
      <a:pPr>
        <a:defRPr sz="1100" b="1">
          <a:latin typeface="Times New Roman" pitchFamily="18" charset="0"/>
          <a:cs typeface="Times New Roman" pitchFamily="18" charset="0"/>
        </a:defRPr>
      </a:pPr>
      <a:endParaRPr lang="ru-RU"/>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604365560000865"/>
          <c:y val="0.12006789554625152"/>
          <c:w val="0.4921426168301829"/>
          <c:h val="0.85751186376116939"/>
        </c:manualLayout>
      </c:layout>
      <c:barChart>
        <c:barDir val="bar"/>
        <c:grouping val="stacked"/>
        <c:varyColors val="0"/>
        <c:ser>
          <c:idx val="0"/>
          <c:order val="0"/>
          <c:tx>
            <c:strRef>
              <c:f>Лист1!$B$1</c:f>
              <c:strCache>
                <c:ptCount val="1"/>
                <c:pt idx="0">
                  <c:v>Ряд 1</c:v>
                </c:pt>
              </c:strCache>
            </c:strRef>
          </c:tx>
          <c:spPr>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23574953157317344"/>
                  <c:y val="-4.3010446797262635E-3"/>
                </c:manualLayout>
              </c:layout>
              <c:tx>
                <c:rich>
                  <a:bodyPr/>
                  <a:lstStyle/>
                  <a:p>
                    <a:r>
                      <a:rPr lang="en-US" sz="1400" dirty="0" smtClean="0"/>
                      <a:t>31,2</a:t>
                    </a:r>
                    <a:r>
                      <a:rPr lang="en-US" dirty="0" smtClean="0"/>
                      <a:t> %</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10668218577565455"/>
                  <c:y val="-4.402784611233672E-3"/>
                </c:manualLayout>
              </c:layout>
              <c:tx>
                <c:rich>
                  <a:bodyPr/>
                  <a:lstStyle/>
                  <a:p>
                    <a:r>
                      <a:rPr lang="en-US" dirty="0" smtClean="0"/>
                      <a:t>12 %</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7.5478766248194634E-2"/>
                      <c:h val="8.0038064553673918E-2"/>
                    </c:manualLayout>
                  </c15:layout>
                </c:ext>
              </c:extLst>
            </c:dLbl>
            <c:dLbl>
              <c:idx val="2"/>
              <c:layout>
                <c:manualLayout>
                  <c:x val="8.8485538643854389E-2"/>
                  <c:y val="-4.6063003581612626E-3"/>
                </c:manualLayout>
              </c:layout>
              <c:tx>
                <c:rich>
                  <a:bodyPr/>
                  <a:lstStyle/>
                  <a:p>
                    <a:r>
                      <a:rPr lang="en-US" sz="1400" dirty="0" smtClean="0"/>
                      <a:t>8,6</a:t>
                    </a:r>
                    <a:r>
                      <a:rPr lang="en-US" dirty="0" smtClean="0"/>
                      <a:t> %</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387693034107321E-2"/>
                  <c:y val="-4.845030446352522E-3"/>
                </c:manualLayout>
              </c:layout>
              <c:tx>
                <c:rich>
                  <a:bodyPr/>
                  <a:lstStyle/>
                  <a:p>
                    <a:r>
                      <a:rPr lang="en-US" sz="1400" dirty="0" smtClean="0"/>
                      <a:t>5,2</a:t>
                    </a:r>
                    <a:r>
                      <a:rPr lang="en-US" sz="1400" baseline="0" dirty="0" smtClean="0"/>
                      <a:t> </a:t>
                    </a:r>
                    <a:r>
                      <a:rPr lang="en-US" dirty="0" smtClean="0"/>
                      <a:t>%</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1026159130466986E-2"/>
                  <c:y val="4.1992688643060824E-3"/>
                </c:manualLayout>
              </c:layout>
              <c:tx>
                <c:rich>
                  <a:bodyPr/>
                  <a:lstStyle/>
                  <a:p>
                    <a:r>
                      <a:rPr lang="en-US" dirty="0" smtClean="0"/>
                      <a:t> 3,4 %</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6460809910009997E-2"/>
                  <c:y val="6.8047994667255339E-4"/>
                </c:manualLayout>
              </c:layout>
              <c:tx>
                <c:rich>
                  <a:bodyPr/>
                  <a:lstStyle/>
                  <a:p>
                    <a:r>
                      <a:rPr lang="en-US" dirty="0" smtClean="0"/>
                      <a:t>2,7 %</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4522715068696074E-2"/>
                  <c:y val="-1.1338687235809778E-2"/>
                </c:manualLayout>
              </c:layout>
              <c:tx>
                <c:rich>
                  <a:bodyPr/>
                  <a:lstStyle/>
                  <a:p>
                    <a:r>
                      <a:rPr lang="en-US" sz="1400" dirty="0" smtClean="0"/>
                      <a:t>2,5</a:t>
                    </a:r>
                    <a:r>
                      <a:rPr lang="en-US" dirty="0" smtClean="0"/>
                      <a:t> %</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002060"/>
                    </a:solidFill>
                    <a:latin typeface="Arial Narrow" pitchFamily="34"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Лист1!$A$2:$A$8</c:f>
              <c:strCache>
                <c:ptCount val="7"/>
                <c:pt idx="0">
                  <c:v>неудовлетворительная организация работ</c:v>
                </c:pt>
                <c:pt idx="1">
                  <c:v>нарушение правил дорожного движения</c:v>
                </c:pt>
                <c:pt idx="2">
                  <c:v>нарушение трудовой дисциплины</c:v>
                </c:pt>
                <c:pt idx="3">
                  <c:v>нарушение технологического процесса</c:v>
                </c:pt>
                <c:pt idx="4">
                  <c:v>недостатки в подготовке работников по охране труда</c:v>
                </c:pt>
                <c:pt idx="5">
                  <c:v>неприменение СИЗ</c:v>
                </c:pt>
                <c:pt idx="6">
                  <c:v>неудовлетворительное содержание рабочих мест</c:v>
                </c:pt>
              </c:strCache>
            </c:strRef>
          </c:cat>
          <c:val>
            <c:numRef>
              <c:f>Лист1!$B$2:$B$8</c:f>
              <c:numCache>
                <c:formatCode>General</c:formatCode>
                <c:ptCount val="7"/>
                <c:pt idx="0">
                  <c:v>31.2</c:v>
                </c:pt>
                <c:pt idx="1">
                  <c:v>12</c:v>
                </c:pt>
                <c:pt idx="2">
                  <c:v>8.6</c:v>
                </c:pt>
                <c:pt idx="3">
                  <c:v>5.2</c:v>
                </c:pt>
                <c:pt idx="4">
                  <c:v>3.4</c:v>
                </c:pt>
                <c:pt idx="5">
                  <c:v>2.7</c:v>
                </c:pt>
                <c:pt idx="6">
                  <c:v>2.5</c:v>
                </c:pt>
              </c:numCache>
            </c:numRef>
          </c:val>
        </c:ser>
        <c:dLbls>
          <c:showLegendKey val="0"/>
          <c:showVal val="1"/>
          <c:showCatName val="0"/>
          <c:showSerName val="0"/>
          <c:showPercent val="0"/>
          <c:showBubbleSize val="0"/>
        </c:dLbls>
        <c:gapWidth val="150"/>
        <c:overlap val="100"/>
        <c:axId val="128232832"/>
        <c:axId val="128264448"/>
      </c:barChart>
      <c:catAx>
        <c:axId val="128232832"/>
        <c:scaling>
          <c:orientation val="minMax"/>
        </c:scaling>
        <c:delete val="0"/>
        <c:axPos val="l"/>
        <c:numFmt formatCode="General" sourceLinked="0"/>
        <c:majorTickMark val="out"/>
        <c:minorTickMark val="none"/>
        <c:tickLblPos val="nextTo"/>
        <c:txPr>
          <a:bodyPr/>
          <a:lstStyle/>
          <a:p>
            <a:pPr>
              <a:defRPr sz="1200" b="1">
                <a:solidFill>
                  <a:srgbClr val="002060"/>
                </a:solidFill>
                <a:latin typeface="Arial Narrow" pitchFamily="34" charset="0"/>
              </a:defRPr>
            </a:pPr>
            <a:endParaRPr lang="ru-RU"/>
          </a:p>
        </c:txPr>
        <c:crossAx val="128264448"/>
        <c:crosses val="autoZero"/>
        <c:auto val="1"/>
        <c:lblAlgn val="ctr"/>
        <c:lblOffset val="100"/>
        <c:noMultiLvlLbl val="0"/>
      </c:catAx>
      <c:valAx>
        <c:axId val="128264448"/>
        <c:scaling>
          <c:orientation val="minMax"/>
        </c:scaling>
        <c:delete val="1"/>
        <c:axPos val="b"/>
        <c:numFmt formatCode="General" sourceLinked="1"/>
        <c:majorTickMark val="out"/>
        <c:minorTickMark val="none"/>
        <c:tickLblPos val="none"/>
        <c:crossAx val="128232832"/>
        <c:crosses val="autoZero"/>
        <c:crossBetween val="between"/>
      </c:valAx>
    </c:plotArea>
    <c:plotVisOnly val="1"/>
    <c:dispBlanksAs val="gap"/>
    <c:showDLblsOverMax val="0"/>
  </c:chart>
  <c:txPr>
    <a:bodyPr/>
    <a:lstStyle/>
    <a:p>
      <a:pPr>
        <a:defRPr sz="1800"/>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4.1873417293169478E-2"/>
          <c:y val="3.5759852949126883E-2"/>
          <c:w val="0.94215245308983864"/>
          <c:h val="0.82534645669291362"/>
        </c:manualLayout>
      </c:layout>
      <c:bar3DChart>
        <c:barDir val="col"/>
        <c:grouping val="clustered"/>
        <c:varyColors val="0"/>
        <c:ser>
          <c:idx val="0"/>
          <c:order val="0"/>
          <c:tx>
            <c:strRef>
              <c:f>Лист1!$B$1</c:f>
              <c:strCache>
                <c:ptCount val="1"/>
                <c:pt idx="0">
                  <c:v>Столбец1</c:v>
                </c:pt>
              </c:strCache>
            </c:strRef>
          </c:tx>
          <c:spPr>
            <a:solidFill>
              <a:schemeClr val="accent4">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1.1223500419145584E-2"/>
                  <c:y val="-2.08333333333334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9.7860295216240061E-3"/>
                  <c:y val="-1.39674001189382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3077196403464467E-3"/>
                  <c:y val="-1.470103259988106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5383999478985095E-3"/>
                  <c:y val="-2.91666216143158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100939933877023E-3"/>
                  <c:y val="-2.91666216143158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6.8281445739745393E-3"/>
                  <c:y val="-3.136778937124939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8.0167860136754563E-3"/>
                  <c:y val="-2.08333333333334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6.6622147347611604E-3"/>
                  <c:y val="-2.916662161431585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8100498412052715E-3"/>
                  <c:y val="-2.033491917608260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6.4134288109400934E-3"/>
                  <c:y val="-1.25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7.6021246681404293E-3"/>
                  <c:y val="-2.403092393361085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4.5612748008843048E-3"/>
                  <c:y val="-6.865978266745958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Arial Narrow" panose="020B060602020203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Лист1!$B$2:$B$13</c:f>
              <c:numCache>
                <c:formatCode>General</c:formatCode>
                <c:ptCount val="12"/>
                <c:pt idx="0">
                  <c:v>5239</c:v>
                </c:pt>
                <c:pt idx="1">
                  <c:v>8431</c:v>
                </c:pt>
                <c:pt idx="2">
                  <c:v>6105</c:v>
                </c:pt>
                <c:pt idx="3">
                  <c:v>5486</c:v>
                </c:pt>
                <c:pt idx="4">
                  <c:v>5960</c:v>
                </c:pt>
                <c:pt idx="5">
                  <c:v>5229</c:v>
                </c:pt>
                <c:pt idx="6">
                  <c:v>5789</c:v>
                </c:pt>
                <c:pt idx="7">
                  <c:v>7268</c:v>
                </c:pt>
                <c:pt idx="8">
                  <c:v>6963</c:v>
                </c:pt>
                <c:pt idx="9">
                  <c:v>6209</c:v>
                </c:pt>
                <c:pt idx="10">
                  <c:v>5049</c:v>
                </c:pt>
                <c:pt idx="11">
                  <c:v>4598</c:v>
                </c:pt>
              </c:numCache>
            </c:numRef>
          </c:val>
        </c:ser>
        <c:dLbls>
          <c:showLegendKey val="0"/>
          <c:showVal val="1"/>
          <c:showCatName val="0"/>
          <c:showSerName val="0"/>
          <c:showPercent val="0"/>
          <c:showBubbleSize val="0"/>
        </c:dLbls>
        <c:gapWidth val="150"/>
        <c:shape val="box"/>
        <c:axId val="128410752"/>
        <c:axId val="128430080"/>
        <c:axId val="0"/>
      </c:bar3DChart>
      <c:catAx>
        <c:axId val="12841075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Narrow" panose="020B0606020202030204" pitchFamily="34" charset="0"/>
                <a:ea typeface="+mn-ea"/>
                <a:cs typeface="+mn-cs"/>
              </a:defRPr>
            </a:pPr>
            <a:endParaRPr lang="ru-RU"/>
          </a:p>
        </c:txPr>
        <c:crossAx val="128430080"/>
        <c:crosses val="autoZero"/>
        <c:auto val="1"/>
        <c:lblAlgn val="ctr"/>
        <c:lblOffset val="100"/>
        <c:noMultiLvlLbl val="0"/>
      </c:catAx>
      <c:valAx>
        <c:axId val="128430080"/>
        <c:scaling>
          <c:orientation val="minMax"/>
        </c:scaling>
        <c:delete val="0"/>
        <c:axPos val="l"/>
        <c:numFmt formatCode="General"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128410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1">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0188D-C7FA-40FD-AEFF-2ED41FA39769}" type="doc">
      <dgm:prSet loTypeId="urn:microsoft.com/office/officeart/2005/8/layout/balance1" loCatId="relationship" qsTypeId="urn:microsoft.com/office/officeart/2005/8/quickstyle/simple1" qsCatId="simple" csTypeId="urn:microsoft.com/office/officeart/2005/8/colors/colorful4" csCatId="colorful" phldr="1"/>
      <dgm:spPr/>
      <dgm:t>
        <a:bodyPr/>
        <a:lstStyle/>
        <a:p>
          <a:endParaRPr lang="ru-RU"/>
        </a:p>
      </dgm:t>
    </dgm:pt>
    <dgm:pt modelId="{D230DBB0-5311-4EC6-87E8-D263342E7BDD}">
      <dgm:prSet phldrT="[Текст]" custT="1"/>
      <dgm:spPr>
        <a:solidFill>
          <a:schemeClr val="accent1">
            <a:lumMod val="60000"/>
            <a:lumOff val="40000"/>
            <a:alpha val="90000"/>
          </a:schemeClr>
        </a:solidFill>
      </dgm:spPr>
      <dgm:t>
        <a:bodyPr/>
        <a:lstStyle/>
        <a:p>
          <a:r>
            <a:rPr lang="ru-RU" sz="1600" b="1" dirty="0" smtClean="0">
              <a:latin typeface="Arial Narrow" panose="020B0606020202030204" pitchFamily="34" charset="0"/>
            </a:rPr>
            <a:t>10 %</a:t>
          </a:r>
          <a:endParaRPr lang="ru-RU" sz="1600" b="1" dirty="0">
            <a:latin typeface="Arial Narrow" panose="020B0606020202030204" pitchFamily="34" charset="0"/>
          </a:endParaRPr>
        </a:p>
      </dgm:t>
    </dgm:pt>
    <dgm:pt modelId="{FB2A83C8-A43C-4EB0-880F-7600118DE8BC}" type="parTrans" cxnId="{0ED5812E-498F-4339-9E98-B4D0FC78DB5A}">
      <dgm:prSet/>
      <dgm:spPr/>
      <dgm:t>
        <a:bodyPr/>
        <a:lstStyle/>
        <a:p>
          <a:endParaRPr lang="ru-RU"/>
        </a:p>
      </dgm:t>
    </dgm:pt>
    <dgm:pt modelId="{64B6F865-575A-481A-8A65-E9E18EF991A3}" type="sibTrans" cxnId="{0ED5812E-498F-4339-9E98-B4D0FC78DB5A}">
      <dgm:prSet/>
      <dgm:spPr/>
      <dgm:t>
        <a:bodyPr/>
        <a:lstStyle/>
        <a:p>
          <a:endParaRPr lang="ru-RU"/>
        </a:p>
      </dgm:t>
    </dgm:pt>
    <dgm:pt modelId="{41222124-58B4-4F99-BEEA-4AE3FC07AC12}">
      <dgm:prSet phldrT="[Текст]" custT="1"/>
      <dgm:spPr>
        <a:solidFill>
          <a:schemeClr val="accent4">
            <a:lumMod val="60000"/>
            <a:lumOff val="40000"/>
            <a:alpha val="90000"/>
          </a:schemeClr>
        </a:solidFill>
      </dgm:spPr>
      <dgm:t>
        <a:bodyPr/>
        <a:lstStyle/>
        <a:p>
          <a:r>
            <a:rPr lang="ru-RU" sz="1600" b="1" dirty="0" smtClean="0">
              <a:latin typeface="Arial Narrow" panose="020B0606020202030204" pitchFamily="34" charset="0"/>
            </a:rPr>
            <a:t>90 %</a:t>
          </a:r>
          <a:endParaRPr lang="ru-RU" sz="1600" b="1" dirty="0">
            <a:latin typeface="Arial Narrow" panose="020B0606020202030204" pitchFamily="34" charset="0"/>
          </a:endParaRPr>
        </a:p>
      </dgm:t>
    </dgm:pt>
    <dgm:pt modelId="{65063A0E-2F5B-4017-82AA-7A815CC97DB0}" type="parTrans" cxnId="{268A8AF7-8009-4BE6-9711-78A5E176A882}">
      <dgm:prSet/>
      <dgm:spPr/>
      <dgm:t>
        <a:bodyPr/>
        <a:lstStyle/>
        <a:p>
          <a:endParaRPr lang="ru-RU"/>
        </a:p>
      </dgm:t>
    </dgm:pt>
    <dgm:pt modelId="{C098B3B0-16AA-4A4F-AFD7-58B7BC4FB1F0}" type="sibTrans" cxnId="{268A8AF7-8009-4BE6-9711-78A5E176A882}">
      <dgm:prSet/>
      <dgm:spPr/>
      <dgm:t>
        <a:bodyPr/>
        <a:lstStyle/>
        <a:p>
          <a:endParaRPr lang="ru-RU"/>
        </a:p>
      </dgm:t>
    </dgm:pt>
    <dgm:pt modelId="{CC923A81-5502-4548-ADCE-B1D300DEF93F}">
      <dgm:prSet phldrT="[Текст]" custT="1"/>
      <dgm:spPr/>
      <dgm:t>
        <a:bodyPr/>
        <a:lstStyle/>
        <a:p>
          <a:r>
            <a:rPr lang="ru-RU" sz="1400" dirty="0" smtClean="0">
              <a:latin typeface="Arial Narrow" panose="020B0606020202030204" pitchFamily="34" charset="0"/>
            </a:rPr>
            <a:t>Отсутствие контроля</a:t>
          </a:r>
          <a:endParaRPr lang="ru-RU" sz="1400" dirty="0">
            <a:latin typeface="Arial Narrow" panose="020B0606020202030204" pitchFamily="34" charset="0"/>
          </a:endParaRPr>
        </a:p>
      </dgm:t>
    </dgm:pt>
    <dgm:pt modelId="{06B3DA7D-15CB-4C73-B19A-1F63B18913CF}" type="parTrans" cxnId="{9DCC973A-D548-4C4B-9334-8B13A92BBE0C}">
      <dgm:prSet/>
      <dgm:spPr/>
      <dgm:t>
        <a:bodyPr/>
        <a:lstStyle/>
        <a:p>
          <a:endParaRPr lang="ru-RU"/>
        </a:p>
      </dgm:t>
    </dgm:pt>
    <dgm:pt modelId="{3A7BBB75-F7B9-4BBC-9E85-7331D24C0E4B}" type="sibTrans" cxnId="{9DCC973A-D548-4C4B-9334-8B13A92BBE0C}">
      <dgm:prSet/>
      <dgm:spPr/>
      <dgm:t>
        <a:bodyPr/>
        <a:lstStyle/>
        <a:p>
          <a:endParaRPr lang="ru-RU"/>
        </a:p>
      </dgm:t>
    </dgm:pt>
    <dgm:pt modelId="{1DD9A7FD-CE2C-4A85-B7A8-1D464B5EA72F}">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u-RU" sz="1400" dirty="0" smtClean="0">
              <a:latin typeface="Arial Narrow" panose="020B0606020202030204" pitchFamily="34" charset="0"/>
            </a:rPr>
            <a:t>Неправильное распределение обязанностей</a:t>
          </a:r>
          <a:endParaRPr lang="ru-RU" sz="1400" dirty="0">
            <a:latin typeface="Arial Narrow" panose="020B0606020202030204" pitchFamily="34" charset="0"/>
          </a:endParaRPr>
        </a:p>
      </dgm:t>
    </dgm:pt>
    <dgm:pt modelId="{20E0002F-B6D0-4366-B933-1E6965F38876}" type="parTrans" cxnId="{7A9AD659-18AD-4BD1-99E6-22B7183FB495}">
      <dgm:prSet/>
      <dgm:spPr/>
      <dgm:t>
        <a:bodyPr/>
        <a:lstStyle/>
        <a:p>
          <a:endParaRPr lang="ru-RU"/>
        </a:p>
      </dgm:t>
    </dgm:pt>
    <dgm:pt modelId="{C70F6701-F068-4199-B4A6-A05D74EF407B}" type="sibTrans" cxnId="{7A9AD659-18AD-4BD1-99E6-22B7183FB495}">
      <dgm:prSet/>
      <dgm:spPr/>
      <dgm:t>
        <a:bodyPr/>
        <a:lstStyle/>
        <a:p>
          <a:endParaRPr lang="ru-RU"/>
        </a:p>
      </dgm:t>
    </dgm:pt>
    <dgm:pt modelId="{BB0343EF-20E0-44DC-AEA5-42B0D9AB8350}">
      <dgm:prSet phldrT="[Текст]" custT="1"/>
      <dgm:spPr/>
      <dgm:t>
        <a:bodyPr/>
        <a:lstStyle/>
        <a:p>
          <a:r>
            <a:rPr lang="ru-RU" sz="1400" dirty="0" smtClean="0">
              <a:latin typeface="Arial Narrow" panose="020B0606020202030204" pitchFamily="34" charset="0"/>
            </a:rPr>
            <a:t>Плохое планирование и подготовка работ</a:t>
          </a:r>
          <a:endParaRPr lang="ru-RU" sz="1400" dirty="0">
            <a:latin typeface="Arial Narrow" panose="020B0606020202030204" pitchFamily="34" charset="0"/>
          </a:endParaRPr>
        </a:p>
      </dgm:t>
    </dgm:pt>
    <dgm:pt modelId="{F06738AC-6075-4C57-93CB-0B77D4A39D76}" type="parTrans" cxnId="{C804286D-2000-472D-8409-974748580391}">
      <dgm:prSet/>
      <dgm:spPr/>
      <dgm:t>
        <a:bodyPr/>
        <a:lstStyle/>
        <a:p>
          <a:endParaRPr lang="ru-RU"/>
        </a:p>
      </dgm:t>
    </dgm:pt>
    <dgm:pt modelId="{86A651E0-BEF8-4EB1-AED4-BF654D70F459}" type="sibTrans" cxnId="{C804286D-2000-472D-8409-974748580391}">
      <dgm:prSet/>
      <dgm:spPr/>
      <dgm:t>
        <a:bodyPr/>
        <a:lstStyle/>
        <a:p>
          <a:endParaRPr lang="ru-RU"/>
        </a:p>
      </dgm:t>
    </dgm:pt>
    <dgm:pt modelId="{CB1063C3-F018-4DD1-9ACE-F81E4F4B7754}">
      <dgm:prSet/>
      <dgm:spPr/>
      <dgm:t>
        <a:bodyPr/>
        <a:lstStyle/>
        <a:p>
          <a:r>
            <a:rPr lang="ru-RU" altLang="de-DE" smtClean="0">
              <a:latin typeface="Arial" panose="020B0604020202020204" pitchFamily="34" charset="0"/>
            </a:rPr>
            <a:t>Технические причины</a:t>
          </a:r>
          <a:endParaRPr lang="de-DE" altLang="de-DE" dirty="0">
            <a:latin typeface="Arial" panose="020B0604020202020204" pitchFamily="34" charset="0"/>
          </a:endParaRPr>
        </a:p>
      </dgm:t>
    </dgm:pt>
    <dgm:pt modelId="{3D69C17E-485E-4D6D-B4E9-4B04DFF40F3F}" type="parTrans" cxnId="{04E859B0-F688-4D41-98BD-4D1C3347BF1E}">
      <dgm:prSet/>
      <dgm:spPr/>
      <dgm:t>
        <a:bodyPr/>
        <a:lstStyle/>
        <a:p>
          <a:endParaRPr lang="ru-RU"/>
        </a:p>
      </dgm:t>
    </dgm:pt>
    <dgm:pt modelId="{FA8568E2-7B95-4871-9210-78B85C9323E1}" type="sibTrans" cxnId="{04E859B0-F688-4D41-98BD-4D1C3347BF1E}">
      <dgm:prSet/>
      <dgm:spPr/>
      <dgm:t>
        <a:bodyPr/>
        <a:lstStyle/>
        <a:p>
          <a:endParaRPr lang="ru-RU"/>
        </a:p>
      </dgm:t>
    </dgm:pt>
    <dgm:pt modelId="{DE4339CC-6285-4980-B877-C51D02CB19B0}">
      <dgm:prSet custT="1"/>
      <dgm:spPr/>
      <dgm:t>
        <a:bodyPr/>
        <a:lstStyle/>
        <a:p>
          <a:r>
            <a:rPr lang="ru-RU" altLang="de-DE" sz="1400" dirty="0" smtClean="0">
              <a:latin typeface="Arial Narrow" panose="020B0606020202030204" pitchFamily="34" charset="0"/>
            </a:rPr>
            <a:t>Отсутствие обучения</a:t>
          </a:r>
          <a:endParaRPr lang="de-DE" altLang="de-DE" sz="1400" dirty="0">
            <a:latin typeface="Arial Narrow" panose="020B0606020202030204" pitchFamily="34" charset="0"/>
          </a:endParaRPr>
        </a:p>
      </dgm:t>
    </dgm:pt>
    <dgm:pt modelId="{499FBBAD-0E16-420F-9867-18192B47559E}" type="parTrans" cxnId="{77C2D9DC-633E-4810-A3E2-EDB24497DF9B}">
      <dgm:prSet/>
      <dgm:spPr/>
      <dgm:t>
        <a:bodyPr/>
        <a:lstStyle/>
        <a:p>
          <a:endParaRPr lang="ru-RU"/>
        </a:p>
      </dgm:t>
    </dgm:pt>
    <dgm:pt modelId="{72757E1D-737B-4259-8110-BFBE51A778EB}" type="sibTrans" cxnId="{77C2D9DC-633E-4810-A3E2-EDB24497DF9B}">
      <dgm:prSet/>
      <dgm:spPr/>
      <dgm:t>
        <a:bodyPr/>
        <a:lstStyle/>
        <a:p>
          <a:endParaRPr lang="ru-RU"/>
        </a:p>
      </dgm:t>
    </dgm:pt>
    <dgm:pt modelId="{847EF5A3-CF0D-4F6A-9EB3-1AEF41B2D35F}" type="pres">
      <dgm:prSet presAssocID="{0ED0188D-C7FA-40FD-AEFF-2ED41FA39769}" presName="outerComposite" presStyleCnt="0">
        <dgm:presLayoutVars>
          <dgm:chMax val="2"/>
          <dgm:animLvl val="lvl"/>
          <dgm:resizeHandles val="exact"/>
        </dgm:presLayoutVars>
      </dgm:prSet>
      <dgm:spPr/>
      <dgm:t>
        <a:bodyPr/>
        <a:lstStyle/>
        <a:p>
          <a:endParaRPr lang="ru-RU"/>
        </a:p>
      </dgm:t>
    </dgm:pt>
    <dgm:pt modelId="{5ACC1F06-06B1-4164-B097-A39F2AD1DF10}" type="pres">
      <dgm:prSet presAssocID="{0ED0188D-C7FA-40FD-AEFF-2ED41FA39769}" presName="dummyMaxCanvas" presStyleCnt="0"/>
      <dgm:spPr/>
      <dgm:t>
        <a:bodyPr/>
        <a:lstStyle/>
        <a:p>
          <a:endParaRPr lang="ru-RU"/>
        </a:p>
      </dgm:t>
    </dgm:pt>
    <dgm:pt modelId="{567944D4-B5B4-41FC-B29D-1CDEE4C94467}" type="pres">
      <dgm:prSet presAssocID="{0ED0188D-C7FA-40FD-AEFF-2ED41FA39769}" presName="parentComposite" presStyleCnt="0"/>
      <dgm:spPr/>
      <dgm:t>
        <a:bodyPr/>
        <a:lstStyle/>
        <a:p>
          <a:endParaRPr lang="ru-RU"/>
        </a:p>
      </dgm:t>
    </dgm:pt>
    <dgm:pt modelId="{CB2C4CD6-59DC-4BF5-9E89-5D204F73EABD}" type="pres">
      <dgm:prSet presAssocID="{0ED0188D-C7FA-40FD-AEFF-2ED41FA39769}" presName="parent1" presStyleLbl="alignAccFollowNode1" presStyleIdx="0" presStyleCnt="4" custLinFactNeighborX="1437" custLinFactNeighborY="23307">
        <dgm:presLayoutVars>
          <dgm:chMax val="4"/>
        </dgm:presLayoutVars>
      </dgm:prSet>
      <dgm:spPr/>
      <dgm:t>
        <a:bodyPr/>
        <a:lstStyle/>
        <a:p>
          <a:endParaRPr lang="ru-RU"/>
        </a:p>
      </dgm:t>
    </dgm:pt>
    <dgm:pt modelId="{781F54F3-54A9-4EE9-8064-98E187992DBF}" type="pres">
      <dgm:prSet presAssocID="{0ED0188D-C7FA-40FD-AEFF-2ED41FA39769}" presName="parent2" presStyleLbl="alignAccFollowNode1" presStyleIdx="1" presStyleCnt="4" custLinFactNeighborX="3174" custLinFactNeighborY="26188">
        <dgm:presLayoutVars>
          <dgm:chMax val="4"/>
        </dgm:presLayoutVars>
      </dgm:prSet>
      <dgm:spPr/>
      <dgm:t>
        <a:bodyPr/>
        <a:lstStyle/>
        <a:p>
          <a:endParaRPr lang="ru-RU"/>
        </a:p>
      </dgm:t>
    </dgm:pt>
    <dgm:pt modelId="{F9E8B5DC-1D3B-494A-986A-144C5A5128B9}" type="pres">
      <dgm:prSet presAssocID="{0ED0188D-C7FA-40FD-AEFF-2ED41FA39769}" presName="childrenComposite" presStyleCnt="0"/>
      <dgm:spPr/>
      <dgm:t>
        <a:bodyPr/>
        <a:lstStyle/>
        <a:p>
          <a:endParaRPr lang="ru-RU"/>
        </a:p>
      </dgm:t>
    </dgm:pt>
    <dgm:pt modelId="{5C5E87CF-6300-4508-A1B3-0189B77E5955}" type="pres">
      <dgm:prSet presAssocID="{0ED0188D-C7FA-40FD-AEFF-2ED41FA39769}" presName="dummyMaxCanvas_ChildArea" presStyleCnt="0"/>
      <dgm:spPr/>
      <dgm:t>
        <a:bodyPr/>
        <a:lstStyle/>
        <a:p>
          <a:endParaRPr lang="ru-RU"/>
        </a:p>
      </dgm:t>
    </dgm:pt>
    <dgm:pt modelId="{89CC9D68-462C-433C-BBDB-CD2425ACFE74}" type="pres">
      <dgm:prSet presAssocID="{0ED0188D-C7FA-40FD-AEFF-2ED41FA39769}" presName="fulcrum" presStyleLbl="alignAccFollowNode1" presStyleIdx="2" presStyleCnt="4"/>
      <dgm:spPr/>
      <dgm:t>
        <a:bodyPr/>
        <a:lstStyle/>
        <a:p>
          <a:endParaRPr lang="ru-RU"/>
        </a:p>
      </dgm:t>
    </dgm:pt>
    <dgm:pt modelId="{0C93E4DB-07BA-48C2-A39B-8F399D3F2EC0}" type="pres">
      <dgm:prSet presAssocID="{0ED0188D-C7FA-40FD-AEFF-2ED41FA39769}" presName="balance_14" presStyleLbl="alignAccFollowNode1" presStyleIdx="3" presStyleCnt="4" custScaleX="125775">
        <dgm:presLayoutVars>
          <dgm:bulletEnabled val="1"/>
        </dgm:presLayoutVars>
      </dgm:prSet>
      <dgm:spPr/>
      <dgm:t>
        <a:bodyPr/>
        <a:lstStyle/>
        <a:p>
          <a:endParaRPr lang="ru-RU"/>
        </a:p>
      </dgm:t>
    </dgm:pt>
    <dgm:pt modelId="{B0B4E2A1-F53F-45A7-9B9A-D124EC43069B}" type="pres">
      <dgm:prSet presAssocID="{0ED0188D-C7FA-40FD-AEFF-2ED41FA39769}" presName="right_14_1" presStyleLbl="node1" presStyleIdx="0" presStyleCnt="5" custScaleX="139704" custLinFactNeighborX="-13393" custLinFactNeighborY="1064">
        <dgm:presLayoutVars>
          <dgm:bulletEnabled val="1"/>
        </dgm:presLayoutVars>
      </dgm:prSet>
      <dgm:spPr/>
      <dgm:t>
        <a:bodyPr/>
        <a:lstStyle/>
        <a:p>
          <a:endParaRPr lang="ru-RU"/>
        </a:p>
      </dgm:t>
    </dgm:pt>
    <dgm:pt modelId="{1C2CD1D7-DDE4-4127-BDC8-70EC6FC4170F}" type="pres">
      <dgm:prSet presAssocID="{0ED0188D-C7FA-40FD-AEFF-2ED41FA39769}" presName="right_14_2" presStyleLbl="node1" presStyleIdx="1" presStyleCnt="5" custScaleX="141746" custScaleY="124494" custLinFactNeighborX="-11403" custLinFactNeighborY="1888">
        <dgm:presLayoutVars>
          <dgm:bulletEnabled val="1"/>
        </dgm:presLayoutVars>
      </dgm:prSet>
      <dgm:spPr/>
      <dgm:t>
        <a:bodyPr/>
        <a:lstStyle/>
        <a:p>
          <a:endParaRPr lang="ru-RU"/>
        </a:p>
      </dgm:t>
    </dgm:pt>
    <dgm:pt modelId="{CC21C464-087A-40CE-8606-0E76DAFF40F7}" type="pres">
      <dgm:prSet presAssocID="{0ED0188D-C7FA-40FD-AEFF-2ED41FA39769}" presName="right_14_3" presStyleLbl="node1" presStyleIdx="2" presStyleCnt="5" custScaleX="138768" custLinFactNeighborX="-11922" custLinFactNeighborY="-2668">
        <dgm:presLayoutVars>
          <dgm:bulletEnabled val="1"/>
        </dgm:presLayoutVars>
      </dgm:prSet>
      <dgm:spPr/>
      <dgm:t>
        <a:bodyPr/>
        <a:lstStyle/>
        <a:p>
          <a:endParaRPr lang="ru-RU"/>
        </a:p>
      </dgm:t>
    </dgm:pt>
    <dgm:pt modelId="{DB62B9D4-885B-4915-AB34-86CADBCBAD23}" type="pres">
      <dgm:prSet presAssocID="{0ED0188D-C7FA-40FD-AEFF-2ED41FA39769}" presName="right_14_4" presStyleLbl="node1" presStyleIdx="3" presStyleCnt="5" custScaleX="137907" custLinFactNeighborX="-11384" custLinFactNeighborY="3380">
        <dgm:presLayoutVars>
          <dgm:bulletEnabled val="1"/>
        </dgm:presLayoutVars>
      </dgm:prSet>
      <dgm:spPr/>
      <dgm:t>
        <a:bodyPr/>
        <a:lstStyle/>
        <a:p>
          <a:endParaRPr lang="ru-RU"/>
        </a:p>
      </dgm:t>
    </dgm:pt>
    <dgm:pt modelId="{6C4A3C54-4FA0-42A9-81C0-136630161D7F}" type="pres">
      <dgm:prSet presAssocID="{0ED0188D-C7FA-40FD-AEFF-2ED41FA39769}" presName="left_14_1" presStyleLbl="node1" presStyleIdx="4" presStyleCnt="5">
        <dgm:presLayoutVars>
          <dgm:bulletEnabled val="1"/>
        </dgm:presLayoutVars>
      </dgm:prSet>
      <dgm:spPr/>
      <dgm:t>
        <a:bodyPr/>
        <a:lstStyle/>
        <a:p>
          <a:endParaRPr lang="ru-RU"/>
        </a:p>
      </dgm:t>
    </dgm:pt>
  </dgm:ptLst>
  <dgm:cxnLst>
    <dgm:cxn modelId="{8DB33252-9630-4192-A119-F3B77243F179}" type="presOf" srcId="{41222124-58B4-4F99-BEEA-4AE3FC07AC12}" destId="{781F54F3-54A9-4EE9-8064-98E187992DBF}" srcOrd="0" destOrd="0" presId="urn:microsoft.com/office/officeart/2005/8/layout/balance1"/>
    <dgm:cxn modelId="{9DCC973A-D548-4C4B-9334-8B13A92BBE0C}" srcId="{41222124-58B4-4F99-BEEA-4AE3FC07AC12}" destId="{CC923A81-5502-4548-ADCE-B1D300DEF93F}" srcOrd="0" destOrd="0" parTransId="{06B3DA7D-15CB-4C73-B19A-1F63B18913CF}" sibTransId="{3A7BBB75-F7B9-4BBC-9E85-7331D24C0E4B}"/>
    <dgm:cxn modelId="{268A8AF7-8009-4BE6-9711-78A5E176A882}" srcId="{0ED0188D-C7FA-40FD-AEFF-2ED41FA39769}" destId="{41222124-58B4-4F99-BEEA-4AE3FC07AC12}" srcOrd="1" destOrd="0" parTransId="{65063A0E-2F5B-4017-82AA-7A815CC97DB0}" sibTransId="{C098B3B0-16AA-4A4F-AFD7-58B7BC4FB1F0}"/>
    <dgm:cxn modelId="{B78356AD-BB18-428A-822B-6261059ABA91}" type="presOf" srcId="{BB0343EF-20E0-44DC-AEA5-42B0D9AB8350}" destId="{CC21C464-087A-40CE-8606-0E76DAFF40F7}" srcOrd="0" destOrd="0" presId="urn:microsoft.com/office/officeart/2005/8/layout/balance1"/>
    <dgm:cxn modelId="{0530A563-CDF3-4085-B8D3-8BB21B0BD017}" type="presOf" srcId="{CC923A81-5502-4548-ADCE-B1D300DEF93F}" destId="{B0B4E2A1-F53F-45A7-9B9A-D124EC43069B}" srcOrd="0" destOrd="0" presId="urn:microsoft.com/office/officeart/2005/8/layout/balance1"/>
    <dgm:cxn modelId="{ED579201-371B-4D6D-803B-E34575F7E9AC}" type="presOf" srcId="{DE4339CC-6285-4980-B877-C51D02CB19B0}" destId="{DB62B9D4-885B-4915-AB34-86CADBCBAD23}" srcOrd="0" destOrd="0" presId="urn:microsoft.com/office/officeart/2005/8/layout/balance1"/>
    <dgm:cxn modelId="{84F7BF20-2D6B-444D-93F8-BB7D7536DBBF}" type="presOf" srcId="{CB1063C3-F018-4DD1-9ACE-F81E4F4B7754}" destId="{6C4A3C54-4FA0-42A9-81C0-136630161D7F}" srcOrd="0" destOrd="0" presId="urn:microsoft.com/office/officeart/2005/8/layout/balance1"/>
    <dgm:cxn modelId="{0ED5812E-498F-4339-9E98-B4D0FC78DB5A}" srcId="{0ED0188D-C7FA-40FD-AEFF-2ED41FA39769}" destId="{D230DBB0-5311-4EC6-87E8-D263342E7BDD}" srcOrd="0" destOrd="0" parTransId="{FB2A83C8-A43C-4EB0-880F-7600118DE8BC}" sibTransId="{64B6F865-575A-481A-8A65-E9E18EF991A3}"/>
    <dgm:cxn modelId="{D3E5DB3E-02F3-45A5-A99A-D8B5FD48757F}" type="presOf" srcId="{D230DBB0-5311-4EC6-87E8-D263342E7BDD}" destId="{CB2C4CD6-59DC-4BF5-9E89-5D204F73EABD}" srcOrd="0" destOrd="0" presId="urn:microsoft.com/office/officeart/2005/8/layout/balance1"/>
    <dgm:cxn modelId="{2140B225-39F8-42C9-8A96-90598FC95103}" type="presOf" srcId="{0ED0188D-C7FA-40FD-AEFF-2ED41FA39769}" destId="{847EF5A3-CF0D-4F6A-9EB3-1AEF41B2D35F}" srcOrd="0" destOrd="0" presId="urn:microsoft.com/office/officeart/2005/8/layout/balance1"/>
    <dgm:cxn modelId="{09C4FF82-8C4B-42BA-BF40-6476643C581F}" type="presOf" srcId="{1DD9A7FD-CE2C-4A85-B7A8-1D464B5EA72F}" destId="{1C2CD1D7-DDE4-4127-BDC8-70EC6FC4170F}" srcOrd="0" destOrd="0" presId="urn:microsoft.com/office/officeart/2005/8/layout/balance1"/>
    <dgm:cxn modelId="{7A9AD659-18AD-4BD1-99E6-22B7183FB495}" srcId="{41222124-58B4-4F99-BEEA-4AE3FC07AC12}" destId="{1DD9A7FD-CE2C-4A85-B7A8-1D464B5EA72F}" srcOrd="1" destOrd="0" parTransId="{20E0002F-B6D0-4366-B933-1E6965F38876}" sibTransId="{C70F6701-F068-4199-B4A6-A05D74EF407B}"/>
    <dgm:cxn modelId="{04E859B0-F688-4D41-98BD-4D1C3347BF1E}" srcId="{D230DBB0-5311-4EC6-87E8-D263342E7BDD}" destId="{CB1063C3-F018-4DD1-9ACE-F81E4F4B7754}" srcOrd="0" destOrd="0" parTransId="{3D69C17E-485E-4D6D-B4E9-4B04DFF40F3F}" sibTransId="{FA8568E2-7B95-4871-9210-78B85C9323E1}"/>
    <dgm:cxn modelId="{C804286D-2000-472D-8409-974748580391}" srcId="{41222124-58B4-4F99-BEEA-4AE3FC07AC12}" destId="{BB0343EF-20E0-44DC-AEA5-42B0D9AB8350}" srcOrd="2" destOrd="0" parTransId="{F06738AC-6075-4C57-93CB-0B77D4A39D76}" sibTransId="{86A651E0-BEF8-4EB1-AED4-BF654D70F459}"/>
    <dgm:cxn modelId="{77C2D9DC-633E-4810-A3E2-EDB24497DF9B}" srcId="{41222124-58B4-4F99-BEEA-4AE3FC07AC12}" destId="{DE4339CC-6285-4980-B877-C51D02CB19B0}" srcOrd="3" destOrd="0" parTransId="{499FBBAD-0E16-420F-9867-18192B47559E}" sibTransId="{72757E1D-737B-4259-8110-BFBE51A778EB}"/>
    <dgm:cxn modelId="{E1FB3A16-7FC2-4C48-941A-F451AAD706A6}" type="presParOf" srcId="{847EF5A3-CF0D-4F6A-9EB3-1AEF41B2D35F}" destId="{5ACC1F06-06B1-4164-B097-A39F2AD1DF10}" srcOrd="0" destOrd="0" presId="urn:microsoft.com/office/officeart/2005/8/layout/balance1"/>
    <dgm:cxn modelId="{81DC64B6-2901-40A3-8649-F6E860220376}" type="presParOf" srcId="{847EF5A3-CF0D-4F6A-9EB3-1AEF41B2D35F}" destId="{567944D4-B5B4-41FC-B29D-1CDEE4C94467}" srcOrd="1" destOrd="0" presId="urn:microsoft.com/office/officeart/2005/8/layout/balance1"/>
    <dgm:cxn modelId="{5F21748C-91AD-4476-AC4D-570DD49F9231}" type="presParOf" srcId="{567944D4-B5B4-41FC-B29D-1CDEE4C94467}" destId="{CB2C4CD6-59DC-4BF5-9E89-5D204F73EABD}" srcOrd="0" destOrd="0" presId="urn:microsoft.com/office/officeart/2005/8/layout/balance1"/>
    <dgm:cxn modelId="{56771559-1815-418B-B234-3FA6043D3774}" type="presParOf" srcId="{567944D4-B5B4-41FC-B29D-1CDEE4C94467}" destId="{781F54F3-54A9-4EE9-8064-98E187992DBF}" srcOrd="1" destOrd="0" presId="urn:microsoft.com/office/officeart/2005/8/layout/balance1"/>
    <dgm:cxn modelId="{0D511AB5-D61E-4CCB-A326-3296E7BEB769}" type="presParOf" srcId="{847EF5A3-CF0D-4F6A-9EB3-1AEF41B2D35F}" destId="{F9E8B5DC-1D3B-494A-986A-144C5A5128B9}" srcOrd="2" destOrd="0" presId="urn:microsoft.com/office/officeart/2005/8/layout/balance1"/>
    <dgm:cxn modelId="{E044B901-4333-4757-AE27-328EDDC7628E}" type="presParOf" srcId="{F9E8B5DC-1D3B-494A-986A-144C5A5128B9}" destId="{5C5E87CF-6300-4508-A1B3-0189B77E5955}" srcOrd="0" destOrd="0" presId="urn:microsoft.com/office/officeart/2005/8/layout/balance1"/>
    <dgm:cxn modelId="{C88D4FFE-76ED-4492-8A56-07D5AD1CBDF1}" type="presParOf" srcId="{F9E8B5DC-1D3B-494A-986A-144C5A5128B9}" destId="{89CC9D68-462C-433C-BBDB-CD2425ACFE74}" srcOrd="1" destOrd="0" presId="urn:microsoft.com/office/officeart/2005/8/layout/balance1"/>
    <dgm:cxn modelId="{796011DE-77A0-484A-929D-10B7710EA33B}" type="presParOf" srcId="{F9E8B5DC-1D3B-494A-986A-144C5A5128B9}" destId="{0C93E4DB-07BA-48C2-A39B-8F399D3F2EC0}" srcOrd="2" destOrd="0" presId="urn:microsoft.com/office/officeart/2005/8/layout/balance1"/>
    <dgm:cxn modelId="{B8E0D436-4CA9-408A-A47E-6AC464143B60}" type="presParOf" srcId="{F9E8B5DC-1D3B-494A-986A-144C5A5128B9}" destId="{B0B4E2A1-F53F-45A7-9B9A-D124EC43069B}" srcOrd="3" destOrd="0" presId="urn:microsoft.com/office/officeart/2005/8/layout/balance1"/>
    <dgm:cxn modelId="{33723E2D-C1B0-4097-ACF0-E0F0D735B152}" type="presParOf" srcId="{F9E8B5DC-1D3B-494A-986A-144C5A5128B9}" destId="{1C2CD1D7-DDE4-4127-BDC8-70EC6FC4170F}" srcOrd="4" destOrd="0" presId="urn:microsoft.com/office/officeart/2005/8/layout/balance1"/>
    <dgm:cxn modelId="{29FE7251-B327-4CA3-A82B-9BE95CD38F68}" type="presParOf" srcId="{F9E8B5DC-1D3B-494A-986A-144C5A5128B9}" destId="{CC21C464-087A-40CE-8606-0E76DAFF40F7}" srcOrd="5" destOrd="0" presId="urn:microsoft.com/office/officeart/2005/8/layout/balance1"/>
    <dgm:cxn modelId="{4543C609-7149-4099-A4C1-96EFB06A5119}" type="presParOf" srcId="{F9E8B5DC-1D3B-494A-986A-144C5A5128B9}" destId="{DB62B9D4-885B-4915-AB34-86CADBCBAD23}" srcOrd="6" destOrd="0" presId="urn:microsoft.com/office/officeart/2005/8/layout/balance1"/>
    <dgm:cxn modelId="{404AAA0B-F7A1-4FB8-B78D-58A018E99D04}" type="presParOf" srcId="{F9E8B5DC-1D3B-494A-986A-144C5A5128B9}" destId="{6C4A3C54-4FA0-42A9-81C0-136630161D7F}" srcOrd="7"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5DF0D0-C297-4B40-809B-12A75BB03CAF}" type="doc">
      <dgm:prSet loTypeId="urn:microsoft.com/office/officeart/2005/8/layout/venn1" loCatId="relationship" qsTypeId="urn:microsoft.com/office/officeart/2005/8/quickstyle/simple4" qsCatId="simple" csTypeId="urn:microsoft.com/office/officeart/2005/8/colors/colorful4" csCatId="colorful" phldr="1"/>
      <dgm:spPr/>
    </dgm:pt>
    <dgm:pt modelId="{F04BABA0-671C-49CC-978A-F64FFFF65269}">
      <dgm:prSet phldrT="[Текст]" custT="1"/>
      <dgm:spPr/>
      <dgm:t>
        <a:bodyPr/>
        <a:lstStyle/>
        <a:p>
          <a:r>
            <a:rPr lang="ru-RU" sz="1400" b="1" dirty="0" smtClean="0">
              <a:solidFill>
                <a:schemeClr val="accent2">
                  <a:lumMod val="75000"/>
                </a:schemeClr>
              </a:solidFill>
              <a:latin typeface="Arial Narrow" pitchFamily="34" charset="0"/>
              <a:cs typeface="Times New Roman" pitchFamily="18" charset="0"/>
            </a:rPr>
            <a:t>1. Стать лидером – показать приверженность принципам</a:t>
          </a:r>
          <a:endParaRPr lang="ru-RU" sz="1400" b="1" dirty="0">
            <a:solidFill>
              <a:schemeClr val="accent2">
                <a:lumMod val="75000"/>
              </a:schemeClr>
            </a:solidFill>
            <a:latin typeface="Arial Narrow" pitchFamily="34" charset="0"/>
          </a:endParaRPr>
        </a:p>
      </dgm:t>
    </dgm:pt>
    <dgm:pt modelId="{D7B3ADE3-14A3-485B-B5A9-9D977A7C41A9}" type="parTrans" cxnId="{D4F44662-18E8-46EF-973C-151E12E4EF68}">
      <dgm:prSet/>
      <dgm:spPr/>
      <dgm:t>
        <a:bodyPr/>
        <a:lstStyle/>
        <a:p>
          <a:endParaRPr lang="ru-RU"/>
        </a:p>
      </dgm:t>
    </dgm:pt>
    <dgm:pt modelId="{E403B9A0-9536-4EC6-ADA3-06D72D90AED6}" type="sibTrans" cxnId="{D4F44662-18E8-46EF-973C-151E12E4EF68}">
      <dgm:prSet/>
      <dgm:spPr/>
      <dgm:t>
        <a:bodyPr/>
        <a:lstStyle/>
        <a:p>
          <a:endParaRPr lang="ru-RU"/>
        </a:p>
      </dgm:t>
    </dgm:pt>
    <dgm:pt modelId="{2E4E5919-DAE3-4913-A7EC-2780050D4DBD}">
      <dgm:prSet phldrT="[Текст]" custT="1"/>
      <dgm:spPr/>
      <dgm:t>
        <a:bodyPr/>
        <a:lstStyle/>
        <a:p>
          <a:pPr>
            <a:lnSpc>
              <a:spcPct val="100000"/>
            </a:lnSpc>
            <a:spcAft>
              <a:spcPts val="0"/>
            </a:spcAft>
          </a:pPr>
          <a:r>
            <a:rPr lang="ru-RU" sz="1400" b="1" dirty="0" smtClean="0">
              <a:solidFill>
                <a:srgbClr val="7030A0"/>
              </a:solidFill>
              <a:latin typeface="Arial Narrow" pitchFamily="34" charset="0"/>
              <a:cs typeface="Times New Roman" pitchFamily="18" charset="0"/>
            </a:rPr>
            <a:t>2. Выявлять угрозы – контролировать риски</a:t>
          </a:r>
          <a:endParaRPr lang="ru-RU" sz="1400" b="1" dirty="0">
            <a:solidFill>
              <a:srgbClr val="7030A0"/>
            </a:solidFill>
            <a:latin typeface="Arial Narrow" pitchFamily="34" charset="0"/>
          </a:endParaRPr>
        </a:p>
      </dgm:t>
    </dgm:pt>
    <dgm:pt modelId="{244AC714-8FDD-4BC8-8F06-1973B8FB2470}" type="parTrans" cxnId="{4AF81137-8DBB-487A-8C53-C2FB8EF71848}">
      <dgm:prSet/>
      <dgm:spPr/>
      <dgm:t>
        <a:bodyPr/>
        <a:lstStyle/>
        <a:p>
          <a:endParaRPr lang="ru-RU"/>
        </a:p>
      </dgm:t>
    </dgm:pt>
    <dgm:pt modelId="{A9251776-37A1-4273-9291-56A6BEA249E4}" type="sibTrans" cxnId="{4AF81137-8DBB-487A-8C53-C2FB8EF71848}">
      <dgm:prSet/>
      <dgm:spPr/>
      <dgm:t>
        <a:bodyPr/>
        <a:lstStyle/>
        <a:p>
          <a:endParaRPr lang="ru-RU"/>
        </a:p>
      </dgm:t>
    </dgm:pt>
    <dgm:pt modelId="{44BC4063-A9FA-4FF3-B6A0-27077AC33896}">
      <dgm:prSet phldrT="[Текст]" custT="1"/>
      <dgm:spPr/>
      <dgm:t>
        <a:bodyPr/>
        <a:lstStyle/>
        <a:p>
          <a:pPr>
            <a:lnSpc>
              <a:spcPct val="100000"/>
            </a:lnSpc>
            <a:spcAft>
              <a:spcPts val="0"/>
            </a:spcAft>
          </a:pPr>
          <a:r>
            <a:rPr lang="ru-RU" sz="1400" b="1" dirty="0" smtClean="0">
              <a:solidFill>
                <a:schemeClr val="tx2">
                  <a:lumMod val="75000"/>
                </a:schemeClr>
              </a:solidFill>
              <a:latin typeface="Arial Narrow" pitchFamily="34" charset="0"/>
              <a:cs typeface="Times New Roman" pitchFamily="18" charset="0"/>
            </a:rPr>
            <a:t>3. Определять цели – разрабатывать программы</a:t>
          </a:r>
          <a:endParaRPr lang="ru-RU" sz="1400" b="1" dirty="0">
            <a:solidFill>
              <a:schemeClr val="tx2">
                <a:lumMod val="75000"/>
              </a:schemeClr>
            </a:solidFill>
            <a:latin typeface="Arial Narrow" pitchFamily="34" charset="0"/>
          </a:endParaRPr>
        </a:p>
      </dgm:t>
    </dgm:pt>
    <dgm:pt modelId="{2C3FB71B-282E-4970-B29C-65EBC7842844}" type="parTrans" cxnId="{2AA377DE-57EF-43D4-A6FD-FD4A840E8CE8}">
      <dgm:prSet/>
      <dgm:spPr/>
      <dgm:t>
        <a:bodyPr/>
        <a:lstStyle/>
        <a:p>
          <a:endParaRPr lang="ru-RU"/>
        </a:p>
      </dgm:t>
    </dgm:pt>
    <dgm:pt modelId="{DB9B7E52-4CDE-45F6-BC46-205150DB694E}" type="sibTrans" cxnId="{2AA377DE-57EF-43D4-A6FD-FD4A840E8CE8}">
      <dgm:prSet/>
      <dgm:spPr/>
      <dgm:t>
        <a:bodyPr/>
        <a:lstStyle/>
        <a:p>
          <a:endParaRPr lang="ru-RU"/>
        </a:p>
      </dgm:t>
    </dgm:pt>
    <dgm:pt modelId="{28724AE3-7870-4B03-9945-02E762779848}">
      <dgm:prSet phldrT="[Текст]" custT="1"/>
      <dgm:spPr/>
      <dgm:t>
        <a:bodyPr/>
        <a:lstStyle/>
        <a:p>
          <a:pPr>
            <a:lnSpc>
              <a:spcPct val="100000"/>
            </a:lnSpc>
            <a:spcAft>
              <a:spcPts val="0"/>
            </a:spcAft>
          </a:pPr>
          <a:r>
            <a:rPr lang="ru-RU" sz="1400" b="1" dirty="0" smtClean="0">
              <a:solidFill>
                <a:srgbClr val="00B050"/>
              </a:solidFill>
              <a:latin typeface="Arial Narrow" pitchFamily="34" charset="0"/>
              <a:cs typeface="Times New Roman" pitchFamily="18" charset="0"/>
            </a:rPr>
            <a:t>4. Создать систему безопасности и гигиены труда – достичь высокого уровня организации</a:t>
          </a:r>
          <a:endParaRPr lang="ru-RU" sz="1400" b="1" dirty="0">
            <a:solidFill>
              <a:srgbClr val="00B050"/>
            </a:solidFill>
            <a:latin typeface="Arial Narrow" pitchFamily="34" charset="0"/>
          </a:endParaRPr>
        </a:p>
      </dgm:t>
    </dgm:pt>
    <dgm:pt modelId="{102168F2-E391-46DC-B3FA-C4DAE7FBA382}" type="parTrans" cxnId="{468330FF-B873-4143-8C87-9122CE4D75D9}">
      <dgm:prSet/>
      <dgm:spPr/>
      <dgm:t>
        <a:bodyPr/>
        <a:lstStyle/>
        <a:p>
          <a:endParaRPr lang="ru-RU"/>
        </a:p>
      </dgm:t>
    </dgm:pt>
    <dgm:pt modelId="{9F7364E2-EBE1-47A8-8D49-C905481D6018}" type="sibTrans" cxnId="{468330FF-B873-4143-8C87-9122CE4D75D9}">
      <dgm:prSet/>
      <dgm:spPr/>
      <dgm:t>
        <a:bodyPr/>
        <a:lstStyle/>
        <a:p>
          <a:endParaRPr lang="ru-RU"/>
        </a:p>
      </dgm:t>
    </dgm:pt>
    <dgm:pt modelId="{6DD2761F-F408-4B01-8305-F332494DDE8D}">
      <dgm:prSet phldrT="[Текст]" custT="1"/>
      <dgm:spPr/>
      <dgm:t>
        <a:bodyPr/>
        <a:lstStyle/>
        <a:p>
          <a:pPr>
            <a:lnSpc>
              <a:spcPct val="100000"/>
            </a:lnSpc>
            <a:spcAft>
              <a:spcPts val="0"/>
            </a:spcAft>
          </a:pPr>
          <a:r>
            <a:rPr lang="ru-RU" sz="1400" b="1" dirty="0" smtClean="0">
              <a:solidFill>
                <a:srgbClr val="00B0F0"/>
              </a:solidFill>
              <a:latin typeface="Arial Narrow" pitchFamily="34" charset="0"/>
              <a:cs typeface="Times New Roman" pitchFamily="18" charset="0"/>
            </a:rPr>
            <a:t>5. Обеспечивать безопасность и гигиену на рабочих местах, при работе со станками и оборудованием </a:t>
          </a:r>
          <a:endParaRPr lang="ru-RU" sz="1400" b="1" dirty="0">
            <a:solidFill>
              <a:srgbClr val="00B0F0"/>
            </a:solidFill>
            <a:latin typeface="Arial Narrow" pitchFamily="34" charset="0"/>
          </a:endParaRPr>
        </a:p>
      </dgm:t>
    </dgm:pt>
    <dgm:pt modelId="{E7F23D97-4965-41F5-ADB3-356FF0A5220C}" type="parTrans" cxnId="{6C49AF59-66E6-41B5-8B12-684BEC7653C4}">
      <dgm:prSet/>
      <dgm:spPr/>
      <dgm:t>
        <a:bodyPr/>
        <a:lstStyle/>
        <a:p>
          <a:endParaRPr lang="ru-RU"/>
        </a:p>
      </dgm:t>
    </dgm:pt>
    <dgm:pt modelId="{72046963-976F-4B89-B7D1-2BA93D17BC78}" type="sibTrans" cxnId="{6C49AF59-66E6-41B5-8B12-684BEC7653C4}">
      <dgm:prSet/>
      <dgm:spPr/>
      <dgm:t>
        <a:bodyPr/>
        <a:lstStyle/>
        <a:p>
          <a:endParaRPr lang="ru-RU"/>
        </a:p>
      </dgm:t>
    </dgm:pt>
    <dgm:pt modelId="{8E996CDC-556B-456D-989D-8B65F9B5AC86}">
      <dgm:prSet custT="1"/>
      <dgm:spPr/>
      <dgm:t>
        <a:bodyPr/>
        <a:lstStyle/>
        <a:p>
          <a:pPr>
            <a:lnSpc>
              <a:spcPct val="100000"/>
            </a:lnSpc>
            <a:spcAft>
              <a:spcPts val="0"/>
            </a:spcAft>
          </a:pPr>
          <a:r>
            <a:rPr lang="ru-RU" sz="1400" b="1" dirty="0" smtClean="0">
              <a:solidFill>
                <a:schemeClr val="accent6">
                  <a:lumMod val="50000"/>
                </a:schemeClr>
              </a:solidFill>
              <a:latin typeface="Arial Narrow" pitchFamily="34" charset="0"/>
              <a:cs typeface="Times New Roman" pitchFamily="18" charset="0"/>
            </a:rPr>
            <a:t>6. Повышать квалификацию – развивать профессиональные навыки</a:t>
          </a:r>
        </a:p>
      </dgm:t>
    </dgm:pt>
    <dgm:pt modelId="{15E7D66F-05EA-4655-852D-01554E04794B}" type="parTrans" cxnId="{715667E4-28A1-48DA-9DE8-64300C002C10}">
      <dgm:prSet/>
      <dgm:spPr/>
      <dgm:t>
        <a:bodyPr/>
        <a:lstStyle/>
        <a:p>
          <a:endParaRPr lang="ru-RU"/>
        </a:p>
      </dgm:t>
    </dgm:pt>
    <dgm:pt modelId="{BA7FAEB0-54A7-400F-A780-A9B7F6F576FD}" type="sibTrans" cxnId="{715667E4-28A1-48DA-9DE8-64300C002C10}">
      <dgm:prSet/>
      <dgm:spPr/>
      <dgm:t>
        <a:bodyPr/>
        <a:lstStyle/>
        <a:p>
          <a:endParaRPr lang="ru-RU"/>
        </a:p>
      </dgm:t>
    </dgm:pt>
    <dgm:pt modelId="{42CCB8C8-E04C-49C0-9225-AED9D1B69A2D}">
      <dgm:prSet custT="1"/>
      <dgm:spPr/>
      <dgm:t>
        <a:bodyPr/>
        <a:lstStyle/>
        <a:p>
          <a:pPr>
            <a:lnSpc>
              <a:spcPct val="100000"/>
            </a:lnSpc>
            <a:spcAft>
              <a:spcPts val="0"/>
            </a:spcAft>
          </a:pPr>
          <a:r>
            <a:rPr lang="ru-RU" sz="1400" b="1" smtClean="0">
              <a:latin typeface="Arial Narrow" pitchFamily="34" charset="0"/>
              <a:cs typeface="Times New Roman" pitchFamily="18" charset="0"/>
            </a:rPr>
            <a:t>7. Инвестировать в кадры – мотивировать посредством участия</a:t>
          </a:r>
          <a:endParaRPr lang="ru-RU" sz="1400" b="1" dirty="0" smtClean="0">
            <a:latin typeface="Arial Narrow" pitchFamily="34" charset="0"/>
            <a:cs typeface="Times New Roman" pitchFamily="18" charset="0"/>
          </a:endParaRPr>
        </a:p>
      </dgm:t>
    </dgm:pt>
    <dgm:pt modelId="{625E9A65-8CFC-4400-B5F3-784FF0AF001F}" type="parTrans" cxnId="{EA62819A-B4DE-4EF8-B918-C7D27FD3E4D2}">
      <dgm:prSet/>
      <dgm:spPr/>
      <dgm:t>
        <a:bodyPr/>
        <a:lstStyle/>
        <a:p>
          <a:endParaRPr lang="ru-RU"/>
        </a:p>
      </dgm:t>
    </dgm:pt>
    <dgm:pt modelId="{1FB98C3E-6F32-4DE9-A5E7-F049C91B6CEB}" type="sibTrans" cxnId="{EA62819A-B4DE-4EF8-B918-C7D27FD3E4D2}">
      <dgm:prSet/>
      <dgm:spPr/>
      <dgm:t>
        <a:bodyPr/>
        <a:lstStyle/>
        <a:p>
          <a:endParaRPr lang="ru-RU"/>
        </a:p>
      </dgm:t>
    </dgm:pt>
    <dgm:pt modelId="{12970724-A1B9-44F7-80D6-2C0B468D2E14}" type="pres">
      <dgm:prSet presAssocID="{EF5DF0D0-C297-4B40-809B-12A75BB03CAF}" presName="compositeShape" presStyleCnt="0">
        <dgm:presLayoutVars>
          <dgm:chMax val="7"/>
          <dgm:dir/>
          <dgm:resizeHandles val="exact"/>
        </dgm:presLayoutVars>
      </dgm:prSet>
      <dgm:spPr/>
    </dgm:pt>
    <dgm:pt modelId="{0478D0FB-A1DF-46ED-A60A-8712C77509C5}" type="pres">
      <dgm:prSet presAssocID="{F04BABA0-671C-49CC-978A-F64FFFF65269}" presName="circ1" presStyleLbl="vennNode1" presStyleIdx="0" presStyleCnt="7"/>
      <dgm:spPr/>
      <dgm:t>
        <a:bodyPr/>
        <a:lstStyle/>
        <a:p>
          <a:endParaRPr lang="ru-RU"/>
        </a:p>
      </dgm:t>
    </dgm:pt>
    <dgm:pt modelId="{AB48FDA3-CDCD-45C2-834B-D2376AC76E0D}" type="pres">
      <dgm:prSet presAssocID="{F04BABA0-671C-49CC-978A-F64FFFF65269}" presName="circ1Tx" presStyleLbl="revTx" presStyleIdx="0" presStyleCnt="0" custScaleX="155500" custLinFactNeighborX="-4940" custLinFactNeighborY="-5561">
        <dgm:presLayoutVars>
          <dgm:chMax val="0"/>
          <dgm:chPref val="0"/>
          <dgm:bulletEnabled val="1"/>
        </dgm:presLayoutVars>
      </dgm:prSet>
      <dgm:spPr/>
      <dgm:t>
        <a:bodyPr/>
        <a:lstStyle/>
        <a:p>
          <a:endParaRPr lang="ru-RU"/>
        </a:p>
      </dgm:t>
    </dgm:pt>
    <dgm:pt modelId="{E4DF1BD2-F161-4A77-AF97-A05F90FC7377}" type="pres">
      <dgm:prSet presAssocID="{2E4E5919-DAE3-4913-A7EC-2780050D4DBD}" presName="circ2" presStyleLbl="vennNode1" presStyleIdx="1" presStyleCnt="7"/>
      <dgm:spPr/>
      <dgm:t>
        <a:bodyPr/>
        <a:lstStyle/>
        <a:p>
          <a:endParaRPr lang="ru-RU"/>
        </a:p>
      </dgm:t>
    </dgm:pt>
    <dgm:pt modelId="{B231A005-5B88-4723-B844-3EE2DA725F1B}" type="pres">
      <dgm:prSet presAssocID="{2E4E5919-DAE3-4913-A7EC-2780050D4DBD}" presName="circ2Tx" presStyleLbl="revTx" presStyleIdx="0" presStyleCnt="0" custScaleX="147101">
        <dgm:presLayoutVars>
          <dgm:chMax val="0"/>
          <dgm:chPref val="0"/>
          <dgm:bulletEnabled val="1"/>
        </dgm:presLayoutVars>
      </dgm:prSet>
      <dgm:spPr/>
      <dgm:t>
        <a:bodyPr/>
        <a:lstStyle/>
        <a:p>
          <a:endParaRPr lang="ru-RU"/>
        </a:p>
      </dgm:t>
    </dgm:pt>
    <dgm:pt modelId="{1602EC57-8715-4488-9B8D-9BD12D6CBA85}" type="pres">
      <dgm:prSet presAssocID="{44BC4063-A9FA-4FF3-B6A0-27077AC33896}" presName="circ3" presStyleLbl="vennNode1" presStyleIdx="2" presStyleCnt="7"/>
      <dgm:spPr/>
      <dgm:t>
        <a:bodyPr/>
        <a:lstStyle/>
        <a:p>
          <a:endParaRPr lang="ru-RU"/>
        </a:p>
      </dgm:t>
    </dgm:pt>
    <dgm:pt modelId="{51BCEFAA-BDC5-4703-8DFB-70CD10A1A261}" type="pres">
      <dgm:prSet presAssocID="{44BC4063-A9FA-4FF3-B6A0-27077AC33896}" presName="circ3Tx" presStyleLbl="revTx" presStyleIdx="0" presStyleCnt="0" custScaleX="131588">
        <dgm:presLayoutVars>
          <dgm:chMax val="0"/>
          <dgm:chPref val="0"/>
          <dgm:bulletEnabled val="1"/>
        </dgm:presLayoutVars>
      </dgm:prSet>
      <dgm:spPr/>
      <dgm:t>
        <a:bodyPr/>
        <a:lstStyle/>
        <a:p>
          <a:endParaRPr lang="ru-RU"/>
        </a:p>
      </dgm:t>
    </dgm:pt>
    <dgm:pt modelId="{7A4E97BA-DA57-464E-9C4C-A7D2A403F8DA}" type="pres">
      <dgm:prSet presAssocID="{28724AE3-7870-4B03-9945-02E762779848}" presName="circ4" presStyleLbl="vennNode1" presStyleIdx="3" presStyleCnt="7"/>
      <dgm:spPr/>
      <dgm:t>
        <a:bodyPr/>
        <a:lstStyle/>
        <a:p>
          <a:endParaRPr lang="ru-RU"/>
        </a:p>
      </dgm:t>
    </dgm:pt>
    <dgm:pt modelId="{C4C3D02F-7FFE-4477-90D4-BECC5AFE28D1}" type="pres">
      <dgm:prSet presAssocID="{28724AE3-7870-4B03-9945-02E762779848}" presName="circ4Tx" presStyleLbl="revTx" presStyleIdx="0" presStyleCnt="0" custScaleX="155522" custLinFactNeighborX="15561" custLinFactNeighborY="4548">
        <dgm:presLayoutVars>
          <dgm:chMax val="0"/>
          <dgm:chPref val="0"/>
          <dgm:bulletEnabled val="1"/>
        </dgm:presLayoutVars>
      </dgm:prSet>
      <dgm:spPr/>
      <dgm:t>
        <a:bodyPr/>
        <a:lstStyle/>
        <a:p>
          <a:endParaRPr lang="ru-RU"/>
        </a:p>
      </dgm:t>
    </dgm:pt>
    <dgm:pt modelId="{28DB43E5-9F76-4E66-A2E4-6854DA00B88F}" type="pres">
      <dgm:prSet presAssocID="{6DD2761F-F408-4B01-8305-F332494DDE8D}" presName="circ5" presStyleLbl="vennNode1" presStyleIdx="4" presStyleCnt="7"/>
      <dgm:spPr/>
    </dgm:pt>
    <dgm:pt modelId="{3EA6476C-C2FB-4C36-9DAE-BF56137045BF}" type="pres">
      <dgm:prSet presAssocID="{6DD2761F-F408-4B01-8305-F332494DDE8D}" presName="circ5Tx" presStyleLbl="revTx" presStyleIdx="0" presStyleCnt="0" custScaleX="154130" custLinFactNeighborX="-18370" custLinFactNeighborY="-2270">
        <dgm:presLayoutVars>
          <dgm:chMax val="0"/>
          <dgm:chPref val="0"/>
          <dgm:bulletEnabled val="1"/>
        </dgm:presLayoutVars>
      </dgm:prSet>
      <dgm:spPr/>
      <dgm:t>
        <a:bodyPr/>
        <a:lstStyle/>
        <a:p>
          <a:endParaRPr lang="ru-RU"/>
        </a:p>
      </dgm:t>
    </dgm:pt>
    <dgm:pt modelId="{8B55700E-3E01-413C-B909-9AEA3FF766F2}" type="pres">
      <dgm:prSet presAssocID="{8E996CDC-556B-456D-989D-8B65F9B5AC86}" presName="circ6" presStyleLbl="vennNode1" presStyleIdx="5" presStyleCnt="7"/>
      <dgm:spPr/>
    </dgm:pt>
    <dgm:pt modelId="{05D14904-6AF7-4392-8AD6-595C6E7FE55A}" type="pres">
      <dgm:prSet presAssocID="{8E996CDC-556B-456D-989D-8B65F9B5AC86}" presName="circ6Tx" presStyleLbl="revTx" presStyleIdx="0" presStyleCnt="0" custScaleX="155466" custLinFactNeighborX="-19811" custLinFactNeighborY="974">
        <dgm:presLayoutVars>
          <dgm:chMax val="0"/>
          <dgm:chPref val="0"/>
          <dgm:bulletEnabled val="1"/>
        </dgm:presLayoutVars>
      </dgm:prSet>
      <dgm:spPr/>
      <dgm:t>
        <a:bodyPr/>
        <a:lstStyle/>
        <a:p>
          <a:endParaRPr lang="ru-RU"/>
        </a:p>
      </dgm:t>
    </dgm:pt>
    <dgm:pt modelId="{3BF3D964-136B-416F-AEE6-79315B398170}" type="pres">
      <dgm:prSet presAssocID="{42CCB8C8-E04C-49C0-9225-AED9D1B69A2D}" presName="circ7" presStyleLbl="vennNode1" presStyleIdx="6" presStyleCnt="7"/>
      <dgm:spPr/>
    </dgm:pt>
    <dgm:pt modelId="{0D58CCCD-B3BB-436D-8408-3FB438188A87}" type="pres">
      <dgm:prSet presAssocID="{42CCB8C8-E04C-49C0-9225-AED9D1B69A2D}" presName="circ7Tx" presStyleLbl="revTx" presStyleIdx="0" presStyleCnt="0" custScaleX="206753" custLinFactNeighborX="-10686" custLinFactNeighborY="-793">
        <dgm:presLayoutVars>
          <dgm:chMax val="0"/>
          <dgm:chPref val="0"/>
          <dgm:bulletEnabled val="1"/>
        </dgm:presLayoutVars>
      </dgm:prSet>
      <dgm:spPr/>
      <dgm:t>
        <a:bodyPr/>
        <a:lstStyle/>
        <a:p>
          <a:endParaRPr lang="ru-RU"/>
        </a:p>
      </dgm:t>
    </dgm:pt>
  </dgm:ptLst>
  <dgm:cxnLst>
    <dgm:cxn modelId="{4A46A401-0C2A-45F9-8D80-5579E5FEBDBB}" type="presOf" srcId="{EF5DF0D0-C297-4B40-809B-12A75BB03CAF}" destId="{12970724-A1B9-44F7-80D6-2C0B468D2E14}" srcOrd="0" destOrd="0" presId="urn:microsoft.com/office/officeart/2005/8/layout/venn1"/>
    <dgm:cxn modelId="{EA62819A-B4DE-4EF8-B918-C7D27FD3E4D2}" srcId="{EF5DF0D0-C297-4B40-809B-12A75BB03CAF}" destId="{42CCB8C8-E04C-49C0-9225-AED9D1B69A2D}" srcOrd="6" destOrd="0" parTransId="{625E9A65-8CFC-4400-B5F3-784FF0AF001F}" sibTransId="{1FB98C3E-6F32-4DE9-A5E7-F049C91B6CEB}"/>
    <dgm:cxn modelId="{D4F44662-18E8-46EF-973C-151E12E4EF68}" srcId="{EF5DF0D0-C297-4B40-809B-12A75BB03CAF}" destId="{F04BABA0-671C-49CC-978A-F64FFFF65269}" srcOrd="0" destOrd="0" parTransId="{D7B3ADE3-14A3-485B-B5A9-9D977A7C41A9}" sibTransId="{E403B9A0-9536-4EC6-ADA3-06D72D90AED6}"/>
    <dgm:cxn modelId="{F70BCC4A-EDE7-445C-A30B-C87AF332ECA5}" type="presOf" srcId="{44BC4063-A9FA-4FF3-B6A0-27077AC33896}" destId="{51BCEFAA-BDC5-4703-8DFB-70CD10A1A261}" srcOrd="0" destOrd="0" presId="urn:microsoft.com/office/officeart/2005/8/layout/venn1"/>
    <dgm:cxn modelId="{9D023980-7CBC-431D-BD53-8DFD602E6C7D}" type="presOf" srcId="{F04BABA0-671C-49CC-978A-F64FFFF65269}" destId="{AB48FDA3-CDCD-45C2-834B-D2376AC76E0D}" srcOrd="0" destOrd="0" presId="urn:microsoft.com/office/officeart/2005/8/layout/venn1"/>
    <dgm:cxn modelId="{4CDD3311-33A1-4030-B4B1-0A57FDA96A93}" type="presOf" srcId="{42CCB8C8-E04C-49C0-9225-AED9D1B69A2D}" destId="{0D58CCCD-B3BB-436D-8408-3FB438188A87}" srcOrd="0" destOrd="0" presId="urn:microsoft.com/office/officeart/2005/8/layout/venn1"/>
    <dgm:cxn modelId="{4891469D-5757-4866-B121-ADEC846DE76E}" type="presOf" srcId="{8E996CDC-556B-456D-989D-8B65F9B5AC86}" destId="{05D14904-6AF7-4392-8AD6-595C6E7FE55A}" srcOrd="0" destOrd="0" presId="urn:microsoft.com/office/officeart/2005/8/layout/venn1"/>
    <dgm:cxn modelId="{715667E4-28A1-48DA-9DE8-64300C002C10}" srcId="{EF5DF0D0-C297-4B40-809B-12A75BB03CAF}" destId="{8E996CDC-556B-456D-989D-8B65F9B5AC86}" srcOrd="5" destOrd="0" parTransId="{15E7D66F-05EA-4655-852D-01554E04794B}" sibTransId="{BA7FAEB0-54A7-400F-A780-A9B7F6F576FD}"/>
    <dgm:cxn modelId="{6C49AF59-66E6-41B5-8B12-684BEC7653C4}" srcId="{EF5DF0D0-C297-4B40-809B-12A75BB03CAF}" destId="{6DD2761F-F408-4B01-8305-F332494DDE8D}" srcOrd="4" destOrd="0" parTransId="{E7F23D97-4965-41F5-ADB3-356FF0A5220C}" sibTransId="{72046963-976F-4B89-B7D1-2BA93D17BC78}"/>
    <dgm:cxn modelId="{72794CE0-2EBD-45D0-B1E5-2B81CEBFF5B3}" type="presOf" srcId="{28724AE3-7870-4B03-9945-02E762779848}" destId="{C4C3D02F-7FFE-4477-90D4-BECC5AFE28D1}" srcOrd="0" destOrd="0" presId="urn:microsoft.com/office/officeart/2005/8/layout/venn1"/>
    <dgm:cxn modelId="{29BB70B6-B361-4826-8344-C04E4A4BD063}" type="presOf" srcId="{6DD2761F-F408-4B01-8305-F332494DDE8D}" destId="{3EA6476C-C2FB-4C36-9DAE-BF56137045BF}" srcOrd="0" destOrd="0" presId="urn:microsoft.com/office/officeart/2005/8/layout/venn1"/>
    <dgm:cxn modelId="{4AF81137-8DBB-487A-8C53-C2FB8EF71848}" srcId="{EF5DF0D0-C297-4B40-809B-12A75BB03CAF}" destId="{2E4E5919-DAE3-4913-A7EC-2780050D4DBD}" srcOrd="1" destOrd="0" parTransId="{244AC714-8FDD-4BC8-8F06-1973B8FB2470}" sibTransId="{A9251776-37A1-4273-9291-56A6BEA249E4}"/>
    <dgm:cxn modelId="{468330FF-B873-4143-8C87-9122CE4D75D9}" srcId="{EF5DF0D0-C297-4B40-809B-12A75BB03CAF}" destId="{28724AE3-7870-4B03-9945-02E762779848}" srcOrd="3" destOrd="0" parTransId="{102168F2-E391-46DC-B3FA-C4DAE7FBA382}" sibTransId="{9F7364E2-EBE1-47A8-8D49-C905481D6018}"/>
    <dgm:cxn modelId="{BA79FD58-9305-45E0-B3E1-A46709EEE437}" type="presOf" srcId="{2E4E5919-DAE3-4913-A7EC-2780050D4DBD}" destId="{B231A005-5B88-4723-B844-3EE2DA725F1B}" srcOrd="0" destOrd="0" presId="urn:microsoft.com/office/officeart/2005/8/layout/venn1"/>
    <dgm:cxn modelId="{2AA377DE-57EF-43D4-A6FD-FD4A840E8CE8}" srcId="{EF5DF0D0-C297-4B40-809B-12A75BB03CAF}" destId="{44BC4063-A9FA-4FF3-B6A0-27077AC33896}" srcOrd="2" destOrd="0" parTransId="{2C3FB71B-282E-4970-B29C-65EBC7842844}" sibTransId="{DB9B7E52-4CDE-45F6-BC46-205150DB694E}"/>
    <dgm:cxn modelId="{5BDFD937-4EC0-43AF-BD20-1FFDB08DF5B3}" type="presParOf" srcId="{12970724-A1B9-44F7-80D6-2C0B468D2E14}" destId="{0478D0FB-A1DF-46ED-A60A-8712C77509C5}" srcOrd="0" destOrd="0" presId="urn:microsoft.com/office/officeart/2005/8/layout/venn1"/>
    <dgm:cxn modelId="{446DEAC2-A27E-45AF-B88B-5DC97980396A}" type="presParOf" srcId="{12970724-A1B9-44F7-80D6-2C0B468D2E14}" destId="{AB48FDA3-CDCD-45C2-834B-D2376AC76E0D}" srcOrd="1" destOrd="0" presId="urn:microsoft.com/office/officeart/2005/8/layout/venn1"/>
    <dgm:cxn modelId="{2E407536-F5C4-42D7-90B5-EAF4B5673E3B}" type="presParOf" srcId="{12970724-A1B9-44F7-80D6-2C0B468D2E14}" destId="{E4DF1BD2-F161-4A77-AF97-A05F90FC7377}" srcOrd="2" destOrd="0" presId="urn:microsoft.com/office/officeart/2005/8/layout/venn1"/>
    <dgm:cxn modelId="{4163759F-80EF-4EBC-A057-EAB00885BEA4}" type="presParOf" srcId="{12970724-A1B9-44F7-80D6-2C0B468D2E14}" destId="{B231A005-5B88-4723-B844-3EE2DA725F1B}" srcOrd="3" destOrd="0" presId="urn:microsoft.com/office/officeart/2005/8/layout/venn1"/>
    <dgm:cxn modelId="{9A12066C-E09D-45FD-8B34-643B574D3583}" type="presParOf" srcId="{12970724-A1B9-44F7-80D6-2C0B468D2E14}" destId="{1602EC57-8715-4488-9B8D-9BD12D6CBA85}" srcOrd="4" destOrd="0" presId="urn:microsoft.com/office/officeart/2005/8/layout/venn1"/>
    <dgm:cxn modelId="{D00FB8E9-A519-4E6E-A8AC-837EBAE41BA7}" type="presParOf" srcId="{12970724-A1B9-44F7-80D6-2C0B468D2E14}" destId="{51BCEFAA-BDC5-4703-8DFB-70CD10A1A261}" srcOrd="5" destOrd="0" presId="urn:microsoft.com/office/officeart/2005/8/layout/venn1"/>
    <dgm:cxn modelId="{3FD0B115-334F-4E65-9448-CEAA620E5D97}" type="presParOf" srcId="{12970724-A1B9-44F7-80D6-2C0B468D2E14}" destId="{7A4E97BA-DA57-464E-9C4C-A7D2A403F8DA}" srcOrd="6" destOrd="0" presId="urn:microsoft.com/office/officeart/2005/8/layout/venn1"/>
    <dgm:cxn modelId="{FF1BD20B-B316-4341-B9DF-6641320BCE1B}" type="presParOf" srcId="{12970724-A1B9-44F7-80D6-2C0B468D2E14}" destId="{C4C3D02F-7FFE-4477-90D4-BECC5AFE28D1}" srcOrd="7" destOrd="0" presId="urn:microsoft.com/office/officeart/2005/8/layout/venn1"/>
    <dgm:cxn modelId="{956977BA-BD3C-418C-8B7F-971EF3204477}" type="presParOf" srcId="{12970724-A1B9-44F7-80D6-2C0B468D2E14}" destId="{28DB43E5-9F76-4E66-A2E4-6854DA00B88F}" srcOrd="8" destOrd="0" presId="urn:microsoft.com/office/officeart/2005/8/layout/venn1"/>
    <dgm:cxn modelId="{3BD880F3-AB34-4F28-A9EA-88BFF37A7AA5}" type="presParOf" srcId="{12970724-A1B9-44F7-80D6-2C0B468D2E14}" destId="{3EA6476C-C2FB-4C36-9DAE-BF56137045BF}" srcOrd="9" destOrd="0" presId="urn:microsoft.com/office/officeart/2005/8/layout/venn1"/>
    <dgm:cxn modelId="{4681F925-0671-434B-8CAE-0972634792C2}" type="presParOf" srcId="{12970724-A1B9-44F7-80D6-2C0B468D2E14}" destId="{8B55700E-3E01-413C-B909-9AEA3FF766F2}" srcOrd="10" destOrd="0" presId="urn:microsoft.com/office/officeart/2005/8/layout/venn1"/>
    <dgm:cxn modelId="{9253EFBD-C301-4F33-AFED-1CD898631697}" type="presParOf" srcId="{12970724-A1B9-44F7-80D6-2C0B468D2E14}" destId="{05D14904-6AF7-4392-8AD6-595C6E7FE55A}" srcOrd="11" destOrd="0" presId="urn:microsoft.com/office/officeart/2005/8/layout/venn1"/>
    <dgm:cxn modelId="{F4053AE7-72E1-4698-B6F9-A81E0905B917}" type="presParOf" srcId="{12970724-A1B9-44F7-80D6-2C0B468D2E14}" destId="{3BF3D964-136B-416F-AEE6-79315B398170}" srcOrd="12" destOrd="0" presId="urn:microsoft.com/office/officeart/2005/8/layout/venn1"/>
    <dgm:cxn modelId="{C2021063-74F9-4025-B3C6-19DBD621E9DC}" type="presParOf" srcId="{12970724-A1B9-44F7-80D6-2C0B468D2E14}" destId="{0D58CCCD-B3BB-436D-8408-3FB438188A87}"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F710AB-E901-4352-BE2B-40C4F8B9930E}"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ru-RU"/>
        </a:p>
      </dgm:t>
    </dgm:pt>
    <dgm:pt modelId="{CCC27177-BC8B-4D6B-8249-AEC84D748CAB}">
      <dgm:prSet phldrT="[Текст]" custT="1"/>
      <dgm:spPr/>
      <dgm:t>
        <a:bodyPr/>
        <a:lstStyle/>
        <a:p>
          <a:pPr algn="just"/>
          <a:r>
            <a:rPr lang="ru-RU" sz="1200" b="1" dirty="0" smtClean="0">
              <a:latin typeface="Arial Narrow" pitchFamily="34" charset="0"/>
            </a:rPr>
            <a:t>СПЕЦИАЛЬНАЯ ОЦЕНКА УСЛОВИЙ ТРУДА</a:t>
          </a:r>
          <a:endParaRPr lang="ru-RU" sz="1200" b="1" dirty="0">
            <a:latin typeface="Arial Narrow" pitchFamily="34" charset="0"/>
          </a:endParaRPr>
        </a:p>
      </dgm:t>
    </dgm:pt>
    <dgm:pt modelId="{E93265D7-533A-4A0B-B003-99A9025E5CB0}" type="parTrans" cxnId="{D1B4AD93-8026-4B0B-9A6E-B5C8F72B6891}">
      <dgm:prSet/>
      <dgm:spPr/>
      <dgm:t>
        <a:bodyPr/>
        <a:lstStyle/>
        <a:p>
          <a:endParaRPr lang="ru-RU"/>
        </a:p>
      </dgm:t>
    </dgm:pt>
    <dgm:pt modelId="{CF9388B0-D08E-4A79-AE7F-268498820631}" type="sibTrans" cxnId="{D1B4AD93-8026-4B0B-9A6E-B5C8F72B6891}">
      <dgm:prSet/>
      <dgm:spPr/>
      <dgm:t>
        <a:bodyPr/>
        <a:lstStyle/>
        <a:p>
          <a:endParaRPr lang="ru-RU"/>
        </a:p>
      </dgm:t>
    </dgm:pt>
    <dgm:pt modelId="{30FBA397-5FCC-434D-8249-B9FCD6680C92}">
      <dgm:prSet phldrT="[Текст]" custT="1"/>
      <dgm:spPr/>
      <dgm:t>
        <a:bodyPr/>
        <a:lstStyle/>
        <a:p>
          <a:pPr algn="just"/>
          <a:r>
            <a:rPr lang="ru-RU" sz="1200" b="1" dirty="0" smtClean="0">
              <a:latin typeface="Arial Narrow" pitchFamily="34" charset="0"/>
            </a:rPr>
            <a:t>ПРОИЗВОДСТВЕННЫЙ КОНТРОЛЬ</a:t>
          </a:r>
          <a:endParaRPr lang="ru-RU" sz="1200" b="1" dirty="0">
            <a:latin typeface="Arial Narrow" pitchFamily="34" charset="0"/>
          </a:endParaRPr>
        </a:p>
      </dgm:t>
    </dgm:pt>
    <dgm:pt modelId="{658CF346-4F1A-4F6B-911F-E51C133400C7}" type="parTrans" cxnId="{40395E4A-EB43-4E1E-AF38-59D2CF2785B0}">
      <dgm:prSet/>
      <dgm:spPr/>
      <dgm:t>
        <a:bodyPr/>
        <a:lstStyle/>
        <a:p>
          <a:endParaRPr lang="ru-RU"/>
        </a:p>
      </dgm:t>
    </dgm:pt>
    <dgm:pt modelId="{4D9E7118-F12D-4F83-BE3F-B18AA44FB78A}" type="sibTrans" cxnId="{40395E4A-EB43-4E1E-AF38-59D2CF2785B0}">
      <dgm:prSet/>
      <dgm:spPr/>
      <dgm:t>
        <a:bodyPr/>
        <a:lstStyle/>
        <a:p>
          <a:endParaRPr lang="ru-RU"/>
        </a:p>
      </dgm:t>
    </dgm:pt>
    <dgm:pt modelId="{2F6BC314-EB27-422E-94FD-1673C10CB134}">
      <dgm:prSet phldrT="[Текст]" custT="1"/>
      <dgm:spPr/>
      <dgm:t>
        <a:bodyPr/>
        <a:lstStyle/>
        <a:p>
          <a:pPr algn="just"/>
          <a:r>
            <a:rPr lang="ru-RU" sz="1200" b="1" dirty="0" smtClean="0">
              <a:latin typeface="Arial Narrow" pitchFamily="34" charset="0"/>
            </a:rPr>
            <a:t>КОНТРОЛЬ РАБОТОДАТЕЛЯ ЗА СОСТОЯНИЕМ УСЛОВИЙ ТРУДА НА РАБОЧИХ МЕСТАХ,  А ТАКЖЕ ЗА ПРАВИЛЬНОСТЬЮ ПРИМЕНЕНИЯ РАБОТНИКАМИ  СРЕДСТВ ИНДИВИДУАЛЬНОЙ И КОЛЛЕКТИВНОЙ ЗАЩИТЫ</a:t>
          </a:r>
          <a:endParaRPr lang="ru-RU" sz="1200" b="1" dirty="0">
            <a:latin typeface="Arial Narrow" pitchFamily="34" charset="0"/>
          </a:endParaRPr>
        </a:p>
      </dgm:t>
    </dgm:pt>
    <dgm:pt modelId="{8A219E5D-3216-48B4-843A-C2C221292C88}" type="parTrans" cxnId="{25B33D27-F7EA-44E9-8FC6-C0D79C369113}">
      <dgm:prSet/>
      <dgm:spPr/>
      <dgm:t>
        <a:bodyPr/>
        <a:lstStyle/>
        <a:p>
          <a:endParaRPr lang="ru-RU"/>
        </a:p>
      </dgm:t>
    </dgm:pt>
    <dgm:pt modelId="{420490FF-692A-411C-90C1-2F9008CEB2F7}" type="sibTrans" cxnId="{25B33D27-F7EA-44E9-8FC6-C0D79C369113}">
      <dgm:prSet/>
      <dgm:spPr/>
      <dgm:t>
        <a:bodyPr/>
        <a:lstStyle/>
        <a:p>
          <a:endParaRPr lang="ru-RU"/>
        </a:p>
      </dgm:t>
    </dgm:pt>
    <dgm:pt modelId="{4D19EE95-3452-444C-B264-03B4C1D40219}">
      <dgm:prSet phldrT="[Текст]" custT="1"/>
      <dgm:spPr/>
      <dgm:t>
        <a:bodyPr/>
        <a:lstStyle/>
        <a:p>
          <a:pPr algn="just"/>
          <a:r>
            <a:rPr lang="ru-RU" sz="1200" b="1" dirty="0" smtClean="0">
              <a:latin typeface="Arial Narrow" pitchFamily="34" charset="0"/>
            </a:rPr>
            <a:t>РАССМОТРЕНИЕ ПРИЧИН ВОЗНИКНОВЕНИЯ МИКРОПОВРЕЖДЕНИЙ (МИКРОТРАВМ)</a:t>
          </a:r>
          <a:endParaRPr lang="ru-RU" sz="1200" b="1" dirty="0">
            <a:latin typeface="Arial Narrow" pitchFamily="34" charset="0"/>
          </a:endParaRPr>
        </a:p>
      </dgm:t>
    </dgm:pt>
    <dgm:pt modelId="{A3FC1EC9-7DCD-447C-B03B-47C68B754340}" type="parTrans" cxnId="{A3D7D679-22DC-4DAE-BF09-2EB4565A2433}">
      <dgm:prSet/>
      <dgm:spPr/>
      <dgm:t>
        <a:bodyPr/>
        <a:lstStyle/>
        <a:p>
          <a:endParaRPr lang="ru-RU"/>
        </a:p>
      </dgm:t>
    </dgm:pt>
    <dgm:pt modelId="{C8AC2D2F-F06B-4E80-BE3C-212D8C2B0B82}" type="sibTrans" cxnId="{A3D7D679-22DC-4DAE-BF09-2EB4565A2433}">
      <dgm:prSet/>
      <dgm:spPr/>
      <dgm:t>
        <a:bodyPr/>
        <a:lstStyle/>
        <a:p>
          <a:endParaRPr lang="ru-RU"/>
        </a:p>
      </dgm:t>
    </dgm:pt>
    <dgm:pt modelId="{AA800E2F-F513-40A5-8B43-D49F735F6D8D}">
      <dgm:prSet phldrT="[Текст]" custT="1"/>
      <dgm:spPr/>
      <dgm:t>
        <a:bodyPr/>
        <a:lstStyle/>
        <a:p>
          <a:pPr algn="just"/>
          <a:r>
            <a:rPr lang="ru-RU" sz="1200" b="1" dirty="0" smtClean="0">
              <a:latin typeface="Arial Narrow" pitchFamily="34" charset="0"/>
            </a:rPr>
            <a:t>РАССЛЕДОВАНИЕ ИНЦИДЕНТОВ (АВАРИЙ), НЕСЧАСТНЫХ СЛУЧАЕВ И ПРОФЕССИОНАЛЬНЫХ ЗАБОЛЕВАНИЙ </a:t>
          </a:r>
          <a:endParaRPr lang="ru-RU" sz="1200" b="1" dirty="0">
            <a:latin typeface="Arial Narrow" pitchFamily="34" charset="0"/>
          </a:endParaRPr>
        </a:p>
      </dgm:t>
    </dgm:pt>
    <dgm:pt modelId="{68D7BFD8-B9DA-4626-8210-CB890519F5E0}" type="parTrans" cxnId="{A46836AF-6380-4339-B541-504B17D34169}">
      <dgm:prSet/>
      <dgm:spPr/>
      <dgm:t>
        <a:bodyPr/>
        <a:lstStyle/>
        <a:p>
          <a:endParaRPr lang="ru-RU"/>
        </a:p>
      </dgm:t>
    </dgm:pt>
    <dgm:pt modelId="{0E15D9AB-C11A-4D79-9EC4-B471D0C6BEC8}" type="sibTrans" cxnId="{A46836AF-6380-4339-B541-504B17D34169}">
      <dgm:prSet/>
      <dgm:spPr/>
      <dgm:t>
        <a:bodyPr/>
        <a:lstStyle/>
        <a:p>
          <a:endParaRPr lang="ru-RU"/>
        </a:p>
      </dgm:t>
    </dgm:pt>
    <dgm:pt modelId="{0201749B-C839-4225-B61E-B5F2EA7BCAD3}" type="pres">
      <dgm:prSet presAssocID="{84F710AB-E901-4352-BE2B-40C4F8B9930E}" presName="outerComposite" presStyleCnt="0">
        <dgm:presLayoutVars>
          <dgm:chMax val="5"/>
          <dgm:dir/>
          <dgm:resizeHandles val="exact"/>
        </dgm:presLayoutVars>
      </dgm:prSet>
      <dgm:spPr/>
      <dgm:t>
        <a:bodyPr/>
        <a:lstStyle/>
        <a:p>
          <a:endParaRPr lang="ru-RU"/>
        </a:p>
      </dgm:t>
    </dgm:pt>
    <dgm:pt modelId="{C2FFAB54-81C0-4891-972D-E40A3E6C9A42}" type="pres">
      <dgm:prSet presAssocID="{84F710AB-E901-4352-BE2B-40C4F8B9930E}" presName="dummyMaxCanvas" presStyleCnt="0">
        <dgm:presLayoutVars/>
      </dgm:prSet>
      <dgm:spPr/>
      <dgm:t>
        <a:bodyPr/>
        <a:lstStyle/>
        <a:p>
          <a:endParaRPr lang="ru-RU"/>
        </a:p>
      </dgm:t>
    </dgm:pt>
    <dgm:pt modelId="{8AA07B32-E68D-4C06-9CFB-B8126C09CD60}" type="pres">
      <dgm:prSet presAssocID="{84F710AB-E901-4352-BE2B-40C4F8B9930E}" presName="FiveNodes_1" presStyleLbl="node1" presStyleIdx="0" presStyleCnt="5">
        <dgm:presLayoutVars>
          <dgm:bulletEnabled val="1"/>
        </dgm:presLayoutVars>
      </dgm:prSet>
      <dgm:spPr/>
      <dgm:t>
        <a:bodyPr/>
        <a:lstStyle/>
        <a:p>
          <a:endParaRPr lang="ru-RU"/>
        </a:p>
      </dgm:t>
    </dgm:pt>
    <dgm:pt modelId="{2390379F-17A6-4BDA-A702-79A1EF2C17D8}" type="pres">
      <dgm:prSet presAssocID="{84F710AB-E901-4352-BE2B-40C4F8B9930E}" presName="FiveNodes_2" presStyleLbl="node1" presStyleIdx="1" presStyleCnt="5">
        <dgm:presLayoutVars>
          <dgm:bulletEnabled val="1"/>
        </dgm:presLayoutVars>
      </dgm:prSet>
      <dgm:spPr/>
      <dgm:t>
        <a:bodyPr/>
        <a:lstStyle/>
        <a:p>
          <a:endParaRPr lang="ru-RU"/>
        </a:p>
      </dgm:t>
    </dgm:pt>
    <dgm:pt modelId="{0A1054BC-8CE8-488D-8107-EA483730B04A}" type="pres">
      <dgm:prSet presAssocID="{84F710AB-E901-4352-BE2B-40C4F8B9930E}" presName="FiveNodes_3" presStyleLbl="node1" presStyleIdx="2" presStyleCnt="5">
        <dgm:presLayoutVars>
          <dgm:bulletEnabled val="1"/>
        </dgm:presLayoutVars>
      </dgm:prSet>
      <dgm:spPr/>
      <dgm:t>
        <a:bodyPr/>
        <a:lstStyle/>
        <a:p>
          <a:endParaRPr lang="ru-RU"/>
        </a:p>
      </dgm:t>
    </dgm:pt>
    <dgm:pt modelId="{292CB1BA-077C-4AFD-A5BE-71ECF3001C58}" type="pres">
      <dgm:prSet presAssocID="{84F710AB-E901-4352-BE2B-40C4F8B9930E}" presName="FiveNodes_4" presStyleLbl="node1" presStyleIdx="3" presStyleCnt="5">
        <dgm:presLayoutVars>
          <dgm:bulletEnabled val="1"/>
        </dgm:presLayoutVars>
      </dgm:prSet>
      <dgm:spPr/>
      <dgm:t>
        <a:bodyPr/>
        <a:lstStyle/>
        <a:p>
          <a:endParaRPr lang="ru-RU"/>
        </a:p>
      </dgm:t>
    </dgm:pt>
    <dgm:pt modelId="{4FD492E2-17CE-4F1C-85C6-A69EEDB3578D}" type="pres">
      <dgm:prSet presAssocID="{84F710AB-E901-4352-BE2B-40C4F8B9930E}" presName="FiveNodes_5" presStyleLbl="node1" presStyleIdx="4" presStyleCnt="5">
        <dgm:presLayoutVars>
          <dgm:bulletEnabled val="1"/>
        </dgm:presLayoutVars>
      </dgm:prSet>
      <dgm:spPr/>
      <dgm:t>
        <a:bodyPr/>
        <a:lstStyle/>
        <a:p>
          <a:endParaRPr lang="ru-RU"/>
        </a:p>
      </dgm:t>
    </dgm:pt>
    <dgm:pt modelId="{8932678F-5EBF-460A-8342-7DF858385C50}" type="pres">
      <dgm:prSet presAssocID="{84F710AB-E901-4352-BE2B-40C4F8B9930E}" presName="FiveConn_1-2" presStyleLbl="fgAccFollowNode1" presStyleIdx="0" presStyleCnt="4">
        <dgm:presLayoutVars>
          <dgm:bulletEnabled val="1"/>
        </dgm:presLayoutVars>
      </dgm:prSet>
      <dgm:spPr/>
      <dgm:t>
        <a:bodyPr/>
        <a:lstStyle/>
        <a:p>
          <a:endParaRPr lang="ru-RU"/>
        </a:p>
      </dgm:t>
    </dgm:pt>
    <dgm:pt modelId="{C383BC08-40B4-4B2F-8123-98C3940F0E39}" type="pres">
      <dgm:prSet presAssocID="{84F710AB-E901-4352-BE2B-40C4F8B9930E}" presName="FiveConn_2-3" presStyleLbl="fgAccFollowNode1" presStyleIdx="1" presStyleCnt="4">
        <dgm:presLayoutVars>
          <dgm:bulletEnabled val="1"/>
        </dgm:presLayoutVars>
      </dgm:prSet>
      <dgm:spPr/>
      <dgm:t>
        <a:bodyPr/>
        <a:lstStyle/>
        <a:p>
          <a:endParaRPr lang="ru-RU"/>
        </a:p>
      </dgm:t>
    </dgm:pt>
    <dgm:pt modelId="{F7984F99-2989-4AC8-B9E6-B1704C9B8CB5}" type="pres">
      <dgm:prSet presAssocID="{84F710AB-E901-4352-BE2B-40C4F8B9930E}" presName="FiveConn_3-4" presStyleLbl="fgAccFollowNode1" presStyleIdx="2" presStyleCnt="4">
        <dgm:presLayoutVars>
          <dgm:bulletEnabled val="1"/>
        </dgm:presLayoutVars>
      </dgm:prSet>
      <dgm:spPr/>
      <dgm:t>
        <a:bodyPr/>
        <a:lstStyle/>
        <a:p>
          <a:endParaRPr lang="ru-RU"/>
        </a:p>
      </dgm:t>
    </dgm:pt>
    <dgm:pt modelId="{2CE12A99-3D79-4107-B7A4-863C58ADA8C3}" type="pres">
      <dgm:prSet presAssocID="{84F710AB-E901-4352-BE2B-40C4F8B9930E}" presName="FiveConn_4-5" presStyleLbl="fgAccFollowNode1" presStyleIdx="3" presStyleCnt="4">
        <dgm:presLayoutVars>
          <dgm:bulletEnabled val="1"/>
        </dgm:presLayoutVars>
      </dgm:prSet>
      <dgm:spPr/>
      <dgm:t>
        <a:bodyPr/>
        <a:lstStyle/>
        <a:p>
          <a:endParaRPr lang="ru-RU"/>
        </a:p>
      </dgm:t>
    </dgm:pt>
    <dgm:pt modelId="{7738FC8A-6830-4C48-AE39-E79892547733}" type="pres">
      <dgm:prSet presAssocID="{84F710AB-E901-4352-BE2B-40C4F8B9930E}" presName="FiveNodes_1_text" presStyleLbl="node1" presStyleIdx="4" presStyleCnt="5">
        <dgm:presLayoutVars>
          <dgm:bulletEnabled val="1"/>
        </dgm:presLayoutVars>
      </dgm:prSet>
      <dgm:spPr/>
      <dgm:t>
        <a:bodyPr/>
        <a:lstStyle/>
        <a:p>
          <a:endParaRPr lang="ru-RU"/>
        </a:p>
      </dgm:t>
    </dgm:pt>
    <dgm:pt modelId="{7FCE7B78-717F-4CBA-9298-6B0386441621}" type="pres">
      <dgm:prSet presAssocID="{84F710AB-E901-4352-BE2B-40C4F8B9930E}" presName="FiveNodes_2_text" presStyleLbl="node1" presStyleIdx="4" presStyleCnt="5">
        <dgm:presLayoutVars>
          <dgm:bulletEnabled val="1"/>
        </dgm:presLayoutVars>
      </dgm:prSet>
      <dgm:spPr/>
      <dgm:t>
        <a:bodyPr/>
        <a:lstStyle/>
        <a:p>
          <a:endParaRPr lang="ru-RU"/>
        </a:p>
      </dgm:t>
    </dgm:pt>
    <dgm:pt modelId="{5106E6CE-5E43-44FF-B7F7-1797361581C9}" type="pres">
      <dgm:prSet presAssocID="{84F710AB-E901-4352-BE2B-40C4F8B9930E}" presName="FiveNodes_3_text" presStyleLbl="node1" presStyleIdx="4" presStyleCnt="5">
        <dgm:presLayoutVars>
          <dgm:bulletEnabled val="1"/>
        </dgm:presLayoutVars>
      </dgm:prSet>
      <dgm:spPr/>
      <dgm:t>
        <a:bodyPr/>
        <a:lstStyle/>
        <a:p>
          <a:endParaRPr lang="ru-RU"/>
        </a:p>
      </dgm:t>
    </dgm:pt>
    <dgm:pt modelId="{F127D0EB-F8DF-4CD9-9690-4CCD47D0C38E}" type="pres">
      <dgm:prSet presAssocID="{84F710AB-E901-4352-BE2B-40C4F8B9930E}" presName="FiveNodes_4_text" presStyleLbl="node1" presStyleIdx="4" presStyleCnt="5">
        <dgm:presLayoutVars>
          <dgm:bulletEnabled val="1"/>
        </dgm:presLayoutVars>
      </dgm:prSet>
      <dgm:spPr/>
      <dgm:t>
        <a:bodyPr/>
        <a:lstStyle/>
        <a:p>
          <a:endParaRPr lang="ru-RU"/>
        </a:p>
      </dgm:t>
    </dgm:pt>
    <dgm:pt modelId="{59D9A31B-F371-44CA-93DE-796AB3A8E56B}" type="pres">
      <dgm:prSet presAssocID="{84F710AB-E901-4352-BE2B-40C4F8B9930E}" presName="FiveNodes_5_text" presStyleLbl="node1" presStyleIdx="4" presStyleCnt="5">
        <dgm:presLayoutVars>
          <dgm:bulletEnabled val="1"/>
        </dgm:presLayoutVars>
      </dgm:prSet>
      <dgm:spPr/>
      <dgm:t>
        <a:bodyPr/>
        <a:lstStyle/>
        <a:p>
          <a:endParaRPr lang="ru-RU"/>
        </a:p>
      </dgm:t>
    </dgm:pt>
  </dgm:ptLst>
  <dgm:cxnLst>
    <dgm:cxn modelId="{2726C4A7-30EE-4332-9235-92B4D865AB34}" type="presOf" srcId="{2F6BC314-EB27-422E-94FD-1673C10CB134}" destId="{0A1054BC-8CE8-488D-8107-EA483730B04A}" srcOrd="0" destOrd="0" presId="urn:microsoft.com/office/officeart/2005/8/layout/vProcess5"/>
    <dgm:cxn modelId="{D1B4AD93-8026-4B0B-9A6E-B5C8F72B6891}" srcId="{84F710AB-E901-4352-BE2B-40C4F8B9930E}" destId="{CCC27177-BC8B-4D6B-8249-AEC84D748CAB}" srcOrd="0" destOrd="0" parTransId="{E93265D7-533A-4A0B-B003-99A9025E5CB0}" sibTransId="{CF9388B0-D08E-4A79-AE7F-268498820631}"/>
    <dgm:cxn modelId="{A7CDBEB3-1B19-446A-B874-45FF79C202D4}" type="presOf" srcId="{4D19EE95-3452-444C-B264-03B4C1D40219}" destId="{F127D0EB-F8DF-4CD9-9690-4CCD47D0C38E}" srcOrd="1" destOrd="0" presId="urn:microsoft.com/office/officeart/2005/8/layout/vProcess5"/>
    <dgm:cxn modelId="{F896429D-1171-457C-B6E1-DE075C889256}" type="presOf" srcId="{AA800E2F-F513-40A5-8B43-D49F735F6D8D}" destId="{59D9A31B-F371-44CA-93DE-796AB3A8E56B}" srcOrd="1" destOrd="0" presId="urn:microsoft.com/office/officeart/2005/8/layout/vProcess5"/>
    <dgm:cxn modelId="{FFA0534F-E7AB-486A-8037-0E8713DAB328}" type="presOf" srcId="{84F710AB-E901-4352-BE2B-40C4F8B9930E}" destId="{0201749B-C839-4225-B61E-B5F2EA7BCAD3}" srcOrd="0" destOrd="0" presId="urn:microsoft.com/office/officeart/2005/8/layout/vProcess5"/>
    <dgm:cxn modelId="{A0091437-0F48-4CC9-9C95-717A000755FB}" type="presOf" srcId="{CCC27177-BC8B-4D6B-8249-AEC84D748CAB}" destId="{7738FC8A-6830-4C48-AE39-E79892547733}" srcOrd="1" destOrd="0" presId="urn:microsoft.com/office/officeart/2005/8/layout/vProcess5"/>
    <dgm:cxn modelId="{A3DE8B44-C53D-4F61-AAA7-5EBB7215A12E}" type="presOf" srcId="{4D19EE95-3452-444C-B264-03B4C1D40219}" destId="{292CB1BA-077C-4AFD-A5BE-71ECF3001C58}" srcOrd="0" destOrd="0" presId="urn:microsoft.com/office/officeart/2005/8/layout/vProcess5"/>
    <dgm:cxn modelId="{BB6C0411-400E-44FE-9FC2-81C1993CD139}" type="presOf" srcId="{CCC27177-BC8B-4D6B-8249-AEC84D748CAB}" destId="{8AA07B32-E68D-4C06-9CFB-B8126C09CD60}" srcOrd="0" destOrd="0" presId="urn:microsoft.com/office/officeart/2005/8/layout/vProcess5"/>
    <dgm:cxn modelId="{A3D7D679-22DC-4DAE-BF09-2EB4565A2433}" srcId="{84F710AB-E901-4352-BE2B-40C4F8B9930E}" destId="{4D19EE95-3452-444C-B264-03B4C1D40219}" srcOrd="3" destOrd="0" parTransId="{A3FC1EC9-7DCD-447C-B03B-47C68B754340}" sibTransId="{C8AC2D2F-F06B-4E80-BE3C-212D8C2B0B82}"/>
    <dgm:cxn modelId="{5431910F-293A-48A1-B182-E42B02978A2C}" type="presOf" srcId="{CF9388B0-D08E-4A79-AE7F-268498820631}" destId="{8932678F-5EBF-460A-8342-7DF858385C50}" srcOrd="0" destOrd="0" presId="urn:microsoft.com/office/officeart/2005/8/layout/vProcess5"/>
    <dgm:cxn modelId="{E379A387-BFA7-42DE-A7B5-2BBA3959584E}" type="presOf" srcId="{C8AC2D2F-F06B-4E80-BE3C-212D8C2B0B82}" destId="{2CE12A99-3D79-4107-B7A4-863C58ADA8C3}" srcOrd="0" destOrd="0" presId="urn:microsoft.com/office/officeart/2005/8/layout/vProcess5"/>
    <dgm:cxn modelId="{A46836AF-6380-4339-B541-504B17D34169}" srcId="{84F710AB-E901-4352-BE2B-40C4F8B9930E}" destId="{AA800E2F-F513-40A5-8B43-D49F735F6D8D}" srcOrd="4" destOrd="0" parTransId="{68D7BFD8-B9DA-4626-8210-CB890519F5E0}" sibTransId="{0E15D9AB-C11A-4D79-9EC4-B471D0C6BEC8}"/>
    <dgm:cxn modelId="{4C08E246-0A20-4D63-A185-D9EAF4A391B9}" type="presOf" srcId="{30FBA397-5FCC-434D-8249-B9FCD6680C92}" destId="{2390379F-17A6-4BDA-A702-79A1EF2C17D8}" srcOrd="0" destOrd="0" presId="urn:microsoft.com/office/officeart/2005/8/layout/vProcess5"/>
    <dgm:cxn modelId="{953E0A32-AF05-4C47-BFB2-7BAEB364F610}" type="presOf" srcId="{30FBA397-5FCC-434D-8249-B9FCD6680C92}" destId="{7FCE7B78-717F-4CBA-9298-6B0386441621}" srcOrd="1" destOrd="0" presId="urn:microsoft.com/office/officeart/2005/8/layout/vProcess5"/>
    <dgm:cxn modelId="{40395E4A-EB43-4E1E-AF38-59D2CF2785B0}" srcId="{84F710AB-E901-4352-BE2B-40C4F8B9930E}" destId="{30FBA397-5FCC-434D-8249-B9FCD6680C92}" srcOrd="1" destOrd="0" parTransId="{658CF346-4F1A-4F6B-911F-E51C133400C7}" sibTransId="{4D9E7118-F12D-4F83-BE3F-B18AA44FB78A}"/>
    <dgm:cxn modelId="{22DA9725-26AC-4594-8B2E-1B29B4D5480D}" type="presOf" srcId="{2F6BC314-EB27-422E-94FD-1673C10CB134}" destId="{5106E6CE-5E43-44FF-B7F7-1797361581C9}" srcOrd="1" destOrd="0" presId="urn:microsoft.com/office/officeart/2005/8/layout/vProcess5"/>
    <dgm:cxn modelId="{5E2FF2B4-5C90-4CB6-9FD9-FB776679A2B9}" type="presOf" srcId="{420490FF-692A-411C-90C1-2F9008CEB2F7}" destId="{F7984F99-2989-4AC8-B9E6-B1704C9B8CB5}" srcOrd="0" destOrd="0" presId="urn:microsoft.com/office/officeart/2005/8/layout/vProcess5"/>
    <dgm:cxn modelId="{25B33D27-F7EA-44E9-8FC6-C0D79C369113}" srcId="{84F710AB-E901-4352-BE2B-40C4F8B9930E}" destId="{2F6BC314-EB27-422E-94FD-1673C10CB134}" srcOrd="2" destOrd="0" parTransId="{8A219E5D-3216-48B4-843A-C2C221292C88}" sibTransId="{420490FF-692A-411C-90C1-2F9008CEB2F7}"/>
    <dgm:cxn modelId="{D3E192D9-6456-40A5-B31D-33BB50229D57}" type="presOf" srcId="{4D9E7118-F12D-4F83-BE3F-B18AA44FB78A}" destId="{C383BC08-40B4-4B2F-8123-98C3940F0E39}" srcOrd="0" destOrd="0" presId="urn:microsoft.com/office/officeart/2005/8/layout/vProcess5"/>
    <dgm:cxn modelId="{1BA8F6A3-C48D-4B6D-8C92-57EF96742391}" type="presOf" srcId="{AA800E2F-F513-40A5-8B43-D49F735F6D8D}" destId="{4FD492E2-17CE-4F1C-85C6-A69EEDB3578D}" srcOrd="0" destOrd="0" presId="urn:microsoft.com/office/officeart/2005/8/layout/vProcess5"/>
    <dgm:cxn modelId="{79722D16-5A12-4E43-8602-6B0A092C70C7}" type="presParOf" srcId="{0201749B-C839-4225-B61E-B5F2EA7BCAD3}" destId="{C2FFAB54-81C0-4891-972D-E40A3E6C9A42}" srcOrd="0" destOrd="0" presId="urn:microsoft.com/office/officeart/2005/8/layout/vProcess5"/>
    <dgm:cxn modelId="{97123561-B957-43CC-8ACB-2235A591B5AA}" type="presParOf" srcId="{0201749B-C839-4225-B61E-B5F2EA7BCAD3}" destId="{8AA07B32-E68D-4C06-9CFB-B8126C09CD60}" srcOrd="1" destOrd="0" presId="urn:microsoft.com/office/officeart/2005/8/layout/vProcess5"/>
    <dgm:cxn modelId="{F0D849A4-F531-4708-A74C-64195C6CC4C2}" type="presParOf" srcId="{0201749B-C839-4225-B61E-B5F2EA7BCAD3}" destId="{2390379F-17A6-4BDA-A702-79A1EF2C17D8}" srcOrd="2" destOrd="0" presId="urn:microsoft.com/office/officeart/2005/8/layout/vProcess5"/>
    <dgm:cxn modelId="{99ABA97E-21C1-47C0-86F6-04774DBD9D99}" type="presParOf" srcId="{0201749B-C839-4225-B61E-B5F2EA7BCAD3}" destId="{0A1054BC-8CE8-488D-8107-EA483730B04A}" srcOrd="3" destOrd="0" presId="urn:microsoft.com/office/officeart/2005/8/layout/vProcess5"/>
    <dgm:cxn modelId="{9702EC2E-F435-4FEE-9582-E2988765B446}" type="presParOf" srcId="{0201749B-C839-4225-B61E-B5F2EA7BCAD3}" destId="{292CB1BA-077C-4AFD-A5BE-71ECF3001C58}" srcOrd="4" destOrd="0" presId="urn:microsoft.com/office/officeart/2005/8/layout/vProcess5"/>
    <dgm:cxn modelId="{7D4F5D8F-CD6F-4999-8B1A-9ECB107D5CD7}" type="presParOf" srcId="{0201749B-C839-4225-B61E-B5F2EA7BCAD3}" destId="{4FD492E2-17CE-4F1C-85C6-A69EEDB3578D}" srcOrd="5" destOrd="0" presId="urn:microsoft.com/office/officeart/2005/8/layout/vProcess5"/>
    <dgm:cxn modelId="{96AF9134-B245-4B92-9B2D-9F07C0FD3F2B}" type="presParOf" srcId="{0201749B-C839-4225-B61E-B5F2EA7BCAD3}" destId="{8932678F-5EBF-460A-8342-7DF858385C50}" srcOrd="6" destOrd="0" presId="urn:microsoft.com/office/officeart/2005/8/layout/vProcess5"/>
    <dgm:cxn modelId="{88B32D0B-0C2D-49F3-857B-0CF92CE7040B}" type="presParOf" srcId="{0201749B-C839-4225-B61E-B5F2EA7BCAD3}" destId="{C383BC08-40B4-4B2F-8123-98C3940F0E39}" srcOrd="7" destOrd="0" presId="urn:microsoft.com/office/officeart/2005/8/layout/vProcess5"/>
    <dgm:cxn modelId="{786E630B-F5E5-4A5B-A9C2-7F34EA070C4F}" type="presParOf" srcId="{0201749B-C839-4225-B61E-B5F2EA7BCAD3}" destId="{F7984F99-2989-4AC8-B9E6-B1704C9B8CB5}" srcOrd="8" destOrd="0" presId="urn:microsoft.com/office/officeart/2005/8/layout/vProcess5"/>
    <dgm:cxn modelId="{6E91174D-2E4C-4D2B-8C49-9C043D829162}" type="presParOf" srcId="{0201749B-C839-4225-B61E-B5F2EA7BCAD3}" destId="{2CE12A99-3D79-4107-B7A4-863C58ADA8C3}" srcOrd="9" destOrd="0" presId="urn:microsoft.com/office/officeart/2005/8/layout/vProcess5"/>
    <dgm:cxn modelId="{BE440B59-4626-4266-B2A4-55825A42EEF7}" type="presParOf" srcId="{0201749B-C839-4225-B61E-B5F2EA7BCAD3}" destId="{7738FC8A-6830-4C48-AE39-E79892547733}" srcOrd="10" destOrd="0" presId="urn:microsoft.com/office/officeart/2005/8/layout/vProcess5"/>
    <dgm:cxn modelId="{DE9302BE-520F-40AA-99D1-8E5803229BE0}" type="presParOf" srcId="{0201749B-C839-4225-B61E-B5F2EA7BCAD3}" destId="{7FCE7B78-717F-4CBA-9298-6B0386441621}" srcOrd="11" destOrd="0" presId="urn:microsoft.com/office/officeart/2005/8/layout/vProcess5"/>
    <dgm:cxn modelId="{CFD862E0-5536-4994-9205-EC956B9610F1}" type="presParOf" srcId="{0201749B-C839-4225-B61E-B5F2EA7BCAD3}" destId="{5106E6CE-5E43-44FF-B7F7-1797361581C9}" srcOrd="12" destOrd="0" presId="urn:microsoft.com/office/officeart/2005/8/layout/vProcess5"/>
    <dgm:cxn modelId="{B35835FD-6735-4FE5-994A-C3BF7ADE3EBC}" type="presParOf" srcId="{0201749B-C839-4225-B61E-B5F2EA7BCAD3}" destId="{F127D0EB-F8DF-4CD9-9690-4CCD47D0C38E}" srcOrd="13" destOrd="0" presId="urn:microsoft.com/office/officeart/2005/8/layout/vProcess5"/>
    <dgm:cxn modelId="{F35F94B8-106A-447B-95D8-1A5FB066FCAF}" type="presParOf" srcId="{0201749B-C839-4225-B61E-B5F2EA7BCAD3}" destId="{59D9A31B-F371-44CA-93DE-796AB3A8E56B}"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5BCD35-855F-407D-B355-D5EA2170D89D}" type="doc">
      <dgm:prSet loTypeId="urn:microsoft.com/office/officeart/2005/8/layout/default#1" loCatId="list" qsTypeId="urn:microsoft.com/office/officeart/2005/8/quickstyle/simple4" qsCatId="simple" csTypeId="urn:microsoft.com/office/officeart/2005/8/colors/accent1_2" csCatId="accent1" phldr="1"/>
      <dgm:spPr/>
      <dgm:t>
        <a:bodyPr/>
        <a:lstStyle/>
        <a:p>
          <a:endParaRPr lang="ru-RU"/>
        </a:p>
      </dgm:t>
    </dgm:pt>
    <dgm:pt modelId="{348194E3-A33C-4CFF-BA49-119EC657DB16}">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Лично участвовать в обеспечении безопасных условий труда на своем рабочем месте в пределах своей трудовой функции</a:t>
          </a:r>
          <a:endParaRPr lang="ru-RU" sz="1600" b="1" i="0" baseline="0" dirty="0">
            <a:latin typeface="Arial Narrow" pitchFamily="34" charset="0"/>
          </a:endParaRPr>
        </a:p>
      </dgm:t>
    </dgm:pt>
    <dgm:pt modelId="{073111EF-C034-4174-B4BF-146DAD8980A5}" type="parTrans" cxnId="{5A765735-E555-45C8-A43B-640FF659677F}">
      <dgm:prSet/>
      <dgm:spPr/>
      <dgm:t>
        <a:bodyPr/>
        <a:lstStyle/>
        <a:p>
          <a:endParaRPr lang="ru-RU"/>
        </a:p>
      </dgm:t>
    </dgm:pt>
    <dgm:pt modelId="{16AF7B11-4DBC-4DA6-ABAF-0B6D1F5BB571}" type="sibTrans" cxnId="{5A765735-E555-45C8-A43B-640FF659677F}">
      <dgm:prSet/>
      <dgm:spPr/>
      <dgm:t>
        <a:bodyPr/>
        <a:lstStyle/>
        <a:p>
          <a:endParaRPr lang="ru-RU"/>
        </a:p>
      </dgm:t>
    </dgm:pt>
    <dgm:pt modelId="{82FD97AF-4C40-4EEA-86C3-DAEDE9DE1EC2}">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Правильно использовать оборудование, инструмент, сырье и материалы, применять технологию</a:t>
          </a:r>
          <a:endParaRPr lang="ru-RU" sz="1600" b="1" i="0" baseline="0" dirty="0">
            <a:latin typeface="Arial Narrow" pitchFamily="34" charset="0"/>
          </a:endParaRPr>
        </a:p>
      </dgm:t>
    </dgm:pt>
    <dgm:pt modelId="{6BD582F3-F40F-43C8-9744-0C015B20A679}" type="parTrans" cxnId="{4C2C4513-175C-4B8D-BA3C-D6DC3994FC94}">
      <dgm:prSet/>
      <dgm:spPr/>
      <dgm:t>
        <a:bodyPr/>
        <a:lstStyle/>
        <a:p>
          <a:endParaRPr lang="ru-RU"/>
        </a:p>
      </dgm:t>
    </dgm:pt>
    <dgm:pt modelId="{3581EE00-CB96-4BD3-9350-52D0B9E75C90}" type="sibTrans" cxnId="{4C2C4513-175C-4B8D-BA3C-D6DC3994FC94}">
      <dgm:prSet/>
      <dgm:spPr/>
      <dgm:t>
        <a:bodyPr/>
        <a:lstStyle/>
        <a:p>
          <a:endParaRPr lang="ru-RU"/>
        </a:p>
      </dgm:t>
    </dgm:pt>
    <dgm:pt modelId="{B56D950F-D351-46AF-8F1B-EC0F3DE61F69}">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400" b="1" dirty="0" smtClean="0">
              <a:latin typeface="Arial Narrow" pitchFamily="34" charset="0"/>
            </a:rPr>
            <a:t>Следить за исправностью используемых оборудования и инструментов</a:t>
          </a:r>
          <a:endParaRPr lang="ru-RU" sz="1600" b="1" i="0" baseline="0" dirty="0">
            <a:latin typeface="Arial Narrow" pitchFamily="34" charset="0"/>
          </a:endParaRPr>
        </a:p>
      </dgm:t>
    </dgm:pt>
    <dgm:pt modelId="{BDA0306C-938F-432F-A6FB-26D7978A2877}" type="parTrans" cxnId="{7167F9A2-B9B1-4AAD-858B-84F3959DF1AB}">
      <dgm:prSet/>
      <dgm:spPr/>
      <dgm:t>
        <a:bodyPr/>
        <a:lstStyle/>
        <a:p>
          <a:endParaRPr lang="ru-RU"/>
        </a:p>
      </dgm:t>
    </dgm:pt>
    <dgm:pt modelId="{A853148C-AF19-4FD0-9AB2-08320A704D98}" type="sibTrans" cxnId="{7167F9A2-B9B1-4AAD-858B-84F3959DF1AB}">
      <dgm:prSet/>
      <dgm:spPr/>
      <dgm:t>
        <a:bodyPr/>
        <a:lstStyle/>
        <a:p>
          <a:endParaRPr lang="ru-RU"/>
        </a:p>
      </dgm:t>
    </dgm:pt>
    <dgm:pt modelId="{5D0531AC-9E8D-4FC0-A380-B14D2FAE1B9E}">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ru-RU" sz="1200" b="1" dirty="0" smtClean="0">
              <a:latin typeface="Arial Narrow" pitchFamily="34" charset="0"/>
            </a:rPr>
            <a:t>Немедленно предпринять меры по устранению выявленных неисправностей используемых оборудования и инструментов, нарушений применяемой технологии, несоответствий используемых сырья и материалов в соответствии со своими должностными (профессиональными) обязанностями, извещать своего непосредственного или вышестоящего руководителя о подобных случаях</a:t>
          </a:r>
        </a:p>
      </dgm:t>
    </dgm:pt>
    <dgm:pt modelId="{FB5E20BE-A4B0-48FF-8388-1409FB8AC57B}" type="parTrans" cxnId="{B44FD07F-5941-45A6-B319-053C05F18B4C}">
      <dgm:prSet/>
      <dgm:spPr/>
      <dgm:t>
        <a:bodyPr/>
        <a:lstStyle/>
        <a:p>
          <a:endParaRPr lang="ru-RU"/>
        </a:p>
      </dgm:t>
    </dgm:pt>
    <dgm:pt modelId="{0A207F91-DE49-4D39-A7D5-E13FBF78CB9A}" type="sibTrans" cxnId="{B44FD07F-5941-45A6-B319-053C05F18B4C}">
      <dgm:prSet/>
      <dgm:spPr/>
      <dgm:t>
        <a:bodyPr/>
        <a:lstStyle/>
        <a:p>
          <a:endParaRPr lang="ru-RU"/>
        </a:p>
      </dgm:t>
    </dgm:pt>
    <dgm:pt modelId="{129CBA1B-311C-4375-8AE6-FAEBB8F1584E}" type="pres">
      <dgm:prSet presAssocID="{545BCD35-855F-407D-B355-D5EA2170D89D}" presName="diagram" presStyleCnt="0">
        <dgm:presLayoutVars>
          <dgm:dir/>
          <dgm:resizeHandles val="exact"/>
        </dgm:presLayoutVars>
      </dgm:prSet>
      <dgm:spPr/>
      <dgm:t>
        <a:bodyPr/>
        <a:lstStyle/>
        <a:p>
          <a:endParaRPr lang="ru-RU"/>
        </a:p>
      </dgm:t>
    </dgm:pt>
    <dgm:pt modelId="{CBB6F214-51DF-40E3-BFFF-C4C56C480AAD}" type="pres">
      <dgm:prSet presAssocID="{348194E3-A33C-4CFF-BA49-119EC657DB16}" presName="node" presStyleLbl="node1" presStyleIdx="0" presStyleCnt="4" custScaleX="142623" custLinFactNeighborX="3243" custLinFactNeighborY="5761">
        <dgm:presLayoutVars>
          <dgm:bulletEnabled val="1"/>
        </dgm:presLayoutVars>
      </dgm:prSet>
      <dgm:spPr/>
      <dgm:t>
        <a:bodyPr/>
        <a:lstStyle/>
        <a:p>
          <a:endParaRPr lang="ru-RU"/>
        </a:p>
      </dgm:t>
    </dgm:pt>
    <dgm:pt modelId="{AF926E34-F67C-4D9F-A7A4-39F91B812F2D}" type="pres">
      <dgm:prSet presAssocID="{16AF7B11-4DBC-4DA6-ABAF-0B6D1F5BB571}" presName="sibTrans" presStyleCnt="0"/>
      <dgm:spPr/>
      <dgm:t>
        <a:bodyPr/>
        <a:lstStyle/>
        <a:p>
          <a:endParaRPr lang="ru-RU"/>
        </a:p>
      </dgm:t>
    </dgm:pt>
    <dgm:pt modelId="{07D6F565-CF53-435C-AC21-46C22E812A8C}" type="pres">
      <dgm:prSet presAssocID="{82FD97AF-4C40-4EEA-86C3-DAEDE9DE1EC2}" presName="node" presStyleLbl="node1" presStyleIdx="1" presStyleCnt="4" custScaleX="157716" custLinFactNeighborX="-650" custLinFactNeighborY="5761">
        <dgm:presLayoutVars>
          <dgm:bulletEnabled val="1"/>
        </dgm:presLayoutVars>
      </dgm:prSet>
      <dgm:spPr/>
      <dgm:t>
        <a:bodyPr/>
        <a:lstStyle/>
        <a:p>
          <a:endParaRPr lang="ru-RU"/>
        </a:p>
      </dgm:t>
    </dgm:pt>
    <dgm:pt modelId="{5FA5875C-0038-4B45-A14F-D4D433A761EA}" type="pres">
      <dgm:prSet presAssocID="{3581EE00-CB96-4BD3-9350-52D0B9E75C90}" presName="sibTrans" presStyleCnt="0"/>
      <dgm:spPr/>
      <dgm:t>
        <a:bodyPr/>
        <a:lstStyle/>
        <a:p>
          <a:endParaRPr lang="ru-RU"/>
        </a:p>
      </dgm:t>
    </dgm:pt>
    <dgm:pt modelId="{134BA427-4574-4C35-98A4-E868EBC1B6BD}" type="pres">
      <dgm:prSet presAssocID="{B56D950F-D351-46AF-8F1B-EC0F3DE61F69}" presName="node" presStyleLbl="node1" presStyleIdx="2" presStyleCnt="4" custScaleX="143727" custScaleY="164102" custLinFactNeighborX="4452" custLinFactNeighborY="-5047">
        <dgm:presLayoutVars>
          <dgm:bulletEnabled val="1"/>
        </dgm:presLayoutVars>
      </dgm:prSet>
      <dgm:spPr/>
      <dgm:t>
        <a:bodyPr/>
        <a:lstStyle/>
        <a:p>
          <a:endParaRPr lang="ru-RU"/>
        </a:p>
      </dgm:t>
    </dgm:pt>
    <dgm:pt modelId="{C5C19435-1477-4C39-A211-C7F8332D791B}" type="pres">
      <dgm:prSet presAssocID="{A853148C-AF19-4FD0-9AB2-08320A704D98}" presName="sibTrans" presStyleCnt="0"/>
      <dgm:spPr/>
      <dgm:t>
        <a:bodyPr/>
        <a:lstStyle/>
        <a:p>
          <a:endParaRPr lang="ru-RU"/>
        </a:p>
      </dgm:t>
    </dgm:pt>
    <dgm:pt modelId="{1F4824E5-AEFC-4BA2-8B21-2894A2986C1D}" type="pres">
      <dgm:prSet presAssocID="{5D0531AC-9E8D-4FC0-A380-B14D2FAE1B9E}" presName="node" presStyleLbl="node1" presStyleIdx="3" presStyleCnt="4" custScaleX="160256" custScaleY="158063" custLinFactNeighborX="5730" custLinFactNeighborY="-5047">
        <dgm:presLayoutVars>
          <dgm:bulletEnabled val="1"/>
        </dgm:presLayoutVars>
      </dgm:prSet>
      <dgm:spPr/>
      <dgm:t>
        <a:bodyPr/>
        <a:lstStyle/>
        <a:p>
          <a:endParaRPr lang="ru-RU"/>
        </a:p>
      </dgm:t>
    </dgm:pt>
  </dgm:ptLst>
  <dgm:cxnLst>
    <dgm:cxn modelId="{F4AA7C4A-6A3B-4D60-B002-A50B8A913435}" type="presOf" srcId="{82FD97AF-4C40-4EEA-86C3-DAEDE9DE1EC2}" destId="{07D6F565-CF53-435C-AC21-46C22E812A8C}" srcOrd="0" destOrd="0" presId="urn:microsoft.com/office/officeart/2005/8/layout/default#1"/>
    <dgm:cxn modelId="{07E2105B-9064-4F30-BF5C-849C6C3E3557}" type="presOf" srcId="{545BCD35-855F-407D-B355-D5EA2170D89D}" destId="{129CBA1B-311C-4375-8AE6-FAEBB8F1584E}" srcOrd="0" destOrd="0" presId="urn:microsoft.com/office/officeart/2005/8/layout/default#1"/>
    <dgm:cxn modelId="{4C2C4513-175C-4B8D-BA3C-D6DC3994FC94}" srcId="{545BCD35-855F-407D-B355-D5EA2170D89D}" destId="{82FD97AF-4C40-4EEA-86C3-DAEDE9DE1EC2}" srcOrd="1" destOrd="0" parTransId="{6BD582F3-F40F-43C8-9744-0C015B20A679}" sibTransId="{3581EE00-CB96-4BD3-9350-52D0B9E75C90}"/>
    <dgm:cxn modelId="{696D79F9-133D-458D-94F9-1D24A1E96DC9}" type="presOf" srcId="{5D0531AC-9E8D-4FC0-A380-B14D2FAE1B9E}" destId="{1F4824E5-AEFC-4BA2-8B21-2894A2986C1D}" srcOrd="0" destOrd="0" presId="urn:microsoft.com/office/officeart/2005/8/layout/default#1"/>
    <dgm:cxn modelId="{A0788561-D653-47AE-A038-46C66BF03627}" type="presOf" srcId="{B56D950F-D351-46AF-8F1B-EC0F3DE61F69}" destId="{134BA427-4574-4C35-98A4-E868EBC1B6BD}" srcOrd="0" destOrd="0" presId="urn:microsoft.com/office/officeart/2005/8/layout/default#1"/>
    <dgm:cxn modelId="{7167F9A2-B9B1-4AAD-858B-84F3959DF1AB}" srcId="{545BCD35-855F-407D-B355-D5EA2170D89D}" destId="{B56D950F-D351-46AF-8F1B-EC0F3DE61F69}" srcOrd="2" destOrd="0" parTransId="{BDA0306C-938F-432F-A6FB-26D7978A2877}" sibTransId="{A853148C-AF19-4FD0-9AB2-08320A704D98}"/>
    <dgm:cxn modelId="{22E6BDB6-556B-4374-916D-15D8C8E8867E}" type="presOf" srcId="{348194E3-A33C-4CFF-BA49-119EC657DB16}" destId="{CBB6F214-51DF-40E3-BFFF-C4C56C480AAD}" srcOrd="0" destOrd="0" presId="urn:microsoft.com/office/officeart/2005/8/layout/default#1"/>
    <dgm:cxn modelId="{5A765735-E555-45C8-A43B-640FF659677F}" srcId="{545BCD35-855F-407D-B355-D5EA2170D89D}" destId="{348194E3-A33C-4CFF-BA49-119EC657DB16}" srcOrd="0" destOrd="0" parTransId="{073111EF-C034-4174-B4BF-146DAD8980A5}" sibTransId="{16AF7B11-4DBC-4DA6-ABAF-0B6D1F5BB571}"/>
    <dgm:cxn modelId="{B44FD07F-5941-45A6-B319-053C05F18B4C}" srcId="{545BCD35-855F-407D-B355-D5EA2170D89D}" destId="{5D0531AC-9E8D-4FC0-A380-B14D2FAE1B9E}" srcOrd="3" destOrd="0" parTransId="{FB5E20BE-A4B0-48FF-8388-1409FB8AC57B}" sibTransId="{0A207F91-DE49-4D39-A7D5-E13FBF78CB9A}"/>
    <dgm:cxn modelId="{07D78B12-3F5B-4C0A-BA44-A6C292D2772E}" type="presParOf" srcId="{129CBA1B-311C-4375-8AE6-FAEBB8F1584E}" destId="{CBB6F214-51DF-40E3-BFFF-C4C56C480AAD}" srcOrd="0" destOrd="0" presId="urn:microsoft.com/office/officeart/2005/8/layout/default#1"/>
    <dgm:cxn modelId="{5F89D616-3043-4F02-B9E0-D60F18F8C13A}" type="presParOf" srcId="{129CBA1B-311C-4375-8AE6-FAEBB8F1584E}" destId="{AF926E34-F67C-4D9F-A7A4-39F91B812F2D}" srcOrd="1" destOrd="0" presId="urn:microsoft.com/office/officeart/2005/8/layout/default#1"/>
    <dgm:cxn modelId="{97AD6807-58A2-43DB-AE5F-752F48DE748A}" type="presParOf" srcId="{129CBA1B-311C-4375-8AE6-FAEBB8F1584E}" destId="{07D6F565-CF53-435C-AC21-46C22E812A8C}" srcOrd="2" destOrd="0" presId="urn:microsoft.com/office/officeart/2005/8/layout/default#1"/>
    <dgm:cxn modelId="{F9E7C800-1C80-4DE9-84C4-92B16EE1F239}" type="presParOf" srcId="{129CBA1B-311C-4375-8AE6-FAEBB8F1584E}" destId="{5FA5875C-0038-4B45-A14F-D4D433A761EA}" srcOrd="3" destOrd="0" presId="urn:microsoft.com/office/officeart/2005/8/layout/default#1"/>
    <dgm:cxn modelId="{A8B8D3FA-D6C3-49CB-8DE6-87A799FDF7F8}" type="presParOf" srcId="{129CBA1B-311C-4375-8AE6-FAEBB8F1584E}" destId="{134BA427-4574-4C35-98A4-E868EBC1B6BD}" srcOrd="4" destOrd="0" presId="urn:microsoft.com/office/officeart/2005/8/layout/default#1"/>
    <dgm:cxn modelId="{5F3D02B1-34E4-4656-9623-9A5737391D4D}" type="presParOf" srcId="{129CBA1B-311C-4375-8AE6-FAEBB8F1584E}" destId="{C5C19435-1477-4C39-A211-C7F8332D791B}" srcOrd="5" destOrd="0" presId="urn:microsoft.com/office/officeart/2005/8/layout/default#1"/>
    <dgm:cxn modelId="{A2280C1E-6029-4938-BADD-58D761E51190}" type="presParOf" srcId="{129CBA1B-311C-4375-8AE6-FAEBB8F1584E}" destId="{1F4824E5-AEFC-4BA2-8B21-2894A2986C1D}"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C4CD6-59DC-4BF5-9E89-5D204F73EABD}">
      <dsp:nvSpPr>
        <dsp:cNvPr id="0" name=""/>
        <dsp:cNvSpPr/>
      </dsp:nvSpPr>
      <dsp:spPr>
        <a:xfrm>
          <a:off x="1544799" y="255100"/>
          <a:ext cx="1970138" cy="1094521"/>
        </a:xfrm>
        <a:prstGeom prst="roundRect">
          <a:avLst>
            <a:gd name="adj" fmla="val 10000"/>
          </a:avLst>
        </a:prstGeom>
        <a:solidFill>
          <a:schemeClr val="accent1">
            <a:lumMod val="60000"/>
            <a:lumOff val="40000"/>
            <a:alpha val="9000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smtClean="0">
              <a:latin typeface="Arial Narrow" panose="020B0606020202030204" pitchFamily="34" charset="0"/>
            </a:rPr>
            <a:t>10 %</a:t>
          </a:r>
          <a:endParaRPr lang="ru-RU" sz="1600" b="1" kern="1200" dirty="0">
            <a:latin typeface="Arial Narrow" panose="020B0606020202030204" pitchFamily="34" charset="0"/>
          </a:endParaRPr>
        </a:p>
      </dsp:txBody>
      <dsp:txXfrm>
        <a:off x="1576856" y="287157"/>
        <a:ext cx="1906024" cy="1030407"/>
      </dsp:txXfrm>
    </dsp:sp>
    <dsp:sp modelId="{781F54F3-54A9-4EE9-8064-98E187992DBF}">
      <dsp:nvSpPr>
        <dsp:cNvPr id="0" name=""/>
        <dsp:cNvSpPr/>
      </dsp:nvSpPr>
      <dsp:spPr>
        <a:xfrm>
          <a:off x="4424776" y="286633"/>
          <a:ext cx="1970138" cy="1094521"/>
        </a:xfrm>
        <a:prstGeom prst="roundRect">
          <a:avLst>
            <a:gd name="adj" fmla="val 10000"/>
          </a:avLst>
        </a:prstGeom>
        <a:solidFill>
          <a:schemeClr val="accent4">
            <a:lumMod val="60000"/>
            <a:lumOff val="40000"/>
            <a:alpha val="90000"/>
          </a:schemeClr>
        </a:solidFill>
        <a:ln w="25400" cap="flat" cmpd="sng" algn="ctr">
          <a:solidFill>
            <a:schemeClr val="accent4">
              <a:tint val="40000"/>
              <a:alpha val="90000"/>
              <a:hueOff val="-1315235"/>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smtClean="0">
              <a:latin typeface="Arial Narrow" panose="020B0606020202030204" pitchFamily="34" charset="0"/>
            </a:rPr>
            <a:t>90 %</a:t>
          </a:r>
          <a:endParaRPr lang="ru-RU" sz="1600" b="1" kern="1200" dirty="0">
            <a:latin typeface="Arial Narrow" panose="020B0606020202030204" pitchFamily="34" charset="0"/>
          </a:endParaRPr>
        </a:p>
      </dsp:txBody>
      <dsp:txXfrm>
        <a:off x="4456833" y="318690"/>
        <a:ext cx="1906024" cy="1030407"/>
      </dsp:txXfrm>
    </dsp:sp>
    <dsp:sp modelId="{89CC9D68-462C-433C-BBDB-CD2425ACFE74}">
      <dsp:nvSpPr>
        <dsp:cNvPr id="0" name=""/>
        <dsp:cNvSpPr/>
      </dsp:nvSpPr>
      <dsp:spPr>
        <a:xfrm>
          <a:off x="3513990" y="4651715"/>
          <a:ext cx="820891" cy="820891"/>
        </a:xfrm>
        <a:prstGeom prst="triangle">
          <a:avLst/>
        </a:prstGeom>
        <a:solidFill>
          <a:schemeClr val="accent4">
            <a:tint val="40000"/>
            <a:alpha val="90000"/>
            <a:hueOff val="-2630471"/>
            <a:satOff val="14771"/>
            <a:lumOff val="939"/>
            <a:alphaOff val="0"/>
          </a:schemeClr>
        </a:solidFill>
        <a:ln w="25400" cap="flat" cmpd="sng" algn="ctr">
          <a:solidFill>
            <a:schemeClr val="accent4">
              <a:tint val="40000"/>
              <a:alpha val="90000"/>
              <a:hueOff val="-2630471"/>
              <a:satOff val="14771"/>
              <a:lumOff val="939"/>
              <a:alphaOff val="0"/>
            </a:schemeClr>
          </a:solidFill>
          <a:prstDash val="solid"/>
        </a:ln>
        <a:effectLst/>
      </dsp:spPr>
      <dsp:style>
        <a:lnRef idx="2">
          <a:scrgbClr r="0" g="0" b="0"/>
        </a:lnRef>
        <a:fillRef idx="1">
          <a:scrgbClr r="0" g="0" b="0"/>
        </a:fillRef>
        <a:effectRef idx="0">
          <a:scrgbClr r="0" g="0" b="0"/>
        </a:effectRef>
        <a:fontRef idx="minor"/>
      </dsp:style>
    </dsp:sp>
    <dsp:sp modelId="{0C93E4DB-07BA-48C2-A39B-8F399D3F2EC0}">
      <dsp:nvSpPr>
        <dsp:cNvPr id="0" name=""/>
        <dsp:cNvSpPr/>
      </dsp:nvSpPr>
      <dsp:spPr>
        <a:xfrm rot="240000">
          <a:off x="1461010" y="4299954"/>
          <a:ext cx="4926850" cy="344518"/>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sp>
    <dsp:sp modelId="{B0B4E2A1-F53F-45A7-9B9A-D124EC43069B}">
      <dsp:nvSpPr>
        <dsp:cNvPr id="0" name=""/>
        <dsp:cNvSpPr/>
      </dsp:nvSpPr>
      <dsp:spPr>
        <a:xfrm rot="240000">
          <a:off x="3757466" y="3715842"/>
          <a:ext cx="2754095" cy="61933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kern="1200" dirty="0" smtClean="0">
              <a:latin typeface="Arial Narrow" panose="020B0606020202030204" pitchFamily="34" charset="0"/>
            </a:rPr>
            <a:t>Отсутствие контроля</a:t>
          </a:r>
          <a:endParaRPr lang="ru-RU" sz="1400" kern="1200" dirty="0">
            <a:latin typeface="Arial Narrow" panose="020B0606020202030204" pitchFamily="34" charset="0"/>
          </a:endParaRPr>
        </a:p>
      </dsp:txBody>
      <dsp:txXfrm>
        <a:off x="3787700" y="3746076"/>
        <a:ext cx="2693627" cy="558870"/>
      </dsp:txXfrm>
    </dsp:sp>
    <dsp:sp modelId="{1C2CD1D7-DDE4-4127-BDC8-70EC6FC4170F}">
      <dsp:nvSpPr>
        <dsp:cNvPr id="0" name=""/>
        <dsp:cNvSpPr/>
      </dsp:nvSpPr>
      <dsp:spPr>
        <a:xfrm rot="240000">
          <a:off x="3838385" y="2901643"/>
          <a:ext cx="2781210" cy="816315"/>
        </a:xfrm>
        <a:prstGeom prst="roundRect">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400" kern="1200" dirty="0" smtClean="0">
              <a:latin typeface="Arial Narrow" panose="020B0606020202030204" pitchFamily="34" charset="0"/>
            </a:rPr>
            <a:t>Неправильное распределение обязанностей</a:t>
          </a:r>
          <a:endParaRPr lang="ru-RU" sz="1400" kern="1200" dirty="0">
            <a:latin typeface="Arial Narrow" panose="020B0606020202030204" pitchFamily="34" charset="0"/>
          </a:endParaRPr>
        </a:p>
      </dsp:txBody>
      <dsp:txXfrm>
        <a:off x="3878234" y="2941492"/>
        <a:ext cx="2701512" cy="736617"/>
      </dsp:txXfrm>
    </dsp:sp>
    <dsp:sp modelId="{CC21C464-087A-40CE-8606-0E76DAFF40F7}">
      <dsp:nvSpPr>
        <dsp:cNvPr id="0" name=""/>
        <dsp:cNvSpPr/>
      </dsp:nvSpPr>
      <dsp:spPr>
        <a:xfrm rot="240000">
          <a:off x="3905719" y="2240188"/>
          <a:ext cx="2735261" cy="620655"/>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kern="1200" dirty="0" smtClean="0">
              <a:latin typeface="Arial Narrow" panose="020B0606020202030204" pitchFamily="34" charset="0"/>
            </a:rPr>
            <a:t>Плохое планирование и подготовка работ</a:t>
          </a:r>
          <a:endParaRPr lang="ru-RU" sz="1400" kern="1200" dirty="0">
            <a:latin typeface="Arial Narrow" panose="020B0606020202030204" pitchFamily="34" charset="0"/>
          </a:endParaRPr>
        </a:p>
      </dsp:txBody>
      <dsp:txXfrm>
        <a:off x="3936017" y="2270486"/>
        <a:ext cx="2674665" cy="560059"/>
      </dsp:txXfrm>
    </dsp:sp>
    <dsp:sp modelId="{DB62B9D4-885B-4915-AB34-86CADBCBAD23}">
      <dsp:nvSpPr>
        <dsp:cNvPr id="0" name=""/>
        <dsp:cNvSpPr/>
      </dsp:nvSpPr>
      <dsp:spPr>
        <a:xfrm rot="240000">
          <a:off x="3979854" y="1566183"/>
          <a:ext cx="2717935" cy="621867"/>
        </a:xfrm>
        <a:prstGeom prst="roundRect">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altLang="de-DE" sz="1400" kern="1200" dirty="0" smtClean="0">
              <a:latin typeface="Arial Narrow" panose="020B0606020202030204" pitchFamily="34" charset="0"/>
            </a:rPr>
            <a:t>Отсутствие обучения</a:t>
          </a:r>
          <a:endParaRPr lang="de-DE" altLang="de-DE" sz="1400" kern="1200" dirty="0">
            <a:latin typeface="Arial Narrow" panose="020B0606020202030204" pitchFamily="34" charset="0"/>
          </a:endParaRPr>
        </a:p>
      </dsp:txBody>
      <dsp:txXfrm>
        <a:off x="4010211" y="1596540"/>
        <a:ext cx="2657221" cy="561153"/>
      </dsp:txXfrm>
    </dsp:sp>
    <dsp:sp modelId="{6C4A3C54-4FA0-42A9-81C0-136630161D7F}">
      <dsp:nvSpPr>
        <dsp:cNvPr id="0" name=""/>
        <dsp:cNvSpPr/>
      </dsp:nvSpPr>
      <dsp:spPr>
        <a:xfrm rot="240000">
          <a:off x="1578702" y="3482277"/>
          <a:ext cx="1955164" cy="675205"/>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ru-RU" altLang="de-DE" sz="1700" kern="1200" smtClean="0">
              <a:latin typeface="Arial" panose="020B0604020202020204" pitchFamily="34" charset="0"/>
            </a:rPr>
            <a:t>Технические причины</a:t>
          </a:r>
          <a:endParaRPr lang="de-DE" altLang="de-DE" sz="1700" kern="1200" dirty="0">
            <a:latin typeface="Arial" panose="020B0604020202020204" pitchFamily="34" charset="0"/>
          </a:endParaRPr>
        </a:p>
      </dsp:txBody>
      <dsp:txXfrm>
        <a:off x="1611663" y="3515238"/>
        <a:ext cx="1889242" cy="6092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0.27551</cdr:x>
      <cdr:y>0.26154</cdr:y>
    </cdr:from>
    <cdr:to>
      <cdr:x>0.40509</cdr:x>
      <cdr:y>0.30769</cdr:y>
    </cdr:to>
    <cdr:sp macro="" textlink="">
      <cdr:nvSpPr>
        <cdr:cNvPr id="2" name="TextBox 1"/>
        <cdr:cNvSpPr txBox="1"/>
      </cdr:nvSpPr>
      <cdr:spPr>
        <a:xfrm xmlns:a="http://schemas.openxmlformats.org/drawingml/2006/main">
          <a:off x="1944216" y="1224136"/>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dirty="0"/>
        </a:p>
      </cdr:txBody>
    </cdr:sp>
  </cdr:relSizeAnchor>
</c:userShapes>
</file>

<file path=ppt/drawings/drawing2.xml><?xml version="1.0" encoding="utf-8"?>
<c:userShapes xmlns:c="http://schemas.openxmlformats.org/drawingml/2006/chart">
  <cdr:relSizeAnchor xmlns:cdr="http://schemas.openxmlformats.org/drawingml/2006/chartDrawing">
    <cdr:from>
      <cdr:x>0.27551</cdr:x>
      <cdr:y>0.26154</cdr:y>
    </cdr:from>
    <cdr:to>
      <cdr:x>0.40509</cdr:x>
      <cdr:y>0.30769</cdr:y>
    </cdr:to>
    <cdr:sp macro="" textlink="">
      <cdr:nvSpPr>
        <cdr:cNvPr id="2" name="TextBox 1"/>
        <cdr:cNvSpPr txBox="1"/>
      </cdr:nvSpPr>
      <cdr:spPr>
        <a:xfrm xmlns:a="http://schemas.openxmlformats.org/drawingml/2006/main">
          <a:off x="1944216" y="1224136"/>
          <a:ext cx="914400" cy="2160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dirty="0"/>
        </a:p>
      </cdr:txBody>
    </cdr:sp>
  </cdr:relSizeAnchor>
</c:userShapes>
</file>

<file path=ppt/drawings/drawing3.xml><?xml version="1.0" encoding="utf-8"?>
<c:userShapes xmlns:c="http://schemas.openxmlformats.org/drawingml/2006/chart">
  <cdr:relSizeAnchor xmlns:cdr="http://schemas.openxmlformats.org/drawingml/2006/chartDrawing">
    <cdr:from>
      <cdr:x>0.5</cdr:x>
      <cdr:y>0.16667</cdr:y>
    </cdr:from>
    <cdr:to>
      <cdr:x>0.91026</cdr:x>
      <cdr:y>0.46667</cdr:y>
    </cdr:to>
    <cdr:sp macro="" textlink="">
      <cdr:nvSpPr>
        <cdr:cNvPr id="2" name="Прямоугольник 1"/>
        <cdr:cNvSpPr/>
      </cdr:nvSpPr>
      <cdr:spPr>
        <a:xfrm xmlns:a="http://schemas.openxmlformats.org/drawingml/2006/main">
          <a:off x="1800200" y="144016"/>
          <a:ext cx="1477087" cy="259229"/>
        </a:xfrm>
        <a:prstGeom xmlns:a="http://schemas.openxmlformats.org/drawingml/2006/main" prst="rect">
          <a:avLst/>
        </a:prstGeom>
        <a:noFill xmlns:a="http://schemas.openxmlformats.org/drawingml/2006/main"/>
        <a:ln xmlns:a="http://schemas.openxmlformats.org/drawingml/2006/main" w="9525" cap="flat" cmpd="sng" algn="ctr">
          <a:noFill/>
          <a:prstDash val="solid"/>
        </a:ln>
        <a:effectLst xmlns:a="http://schemas.openxmlformats.org/drawingml/2006/main">
          <a:outerShdw blurRad="40000" dist="20000" dir="5400000" rotWithShape="0">
            <a:srgbClr val="000000">
              <a:alpha val="38000"/>
            </a:srgbClr>
          </a:outerShdw>
        </a:effectLst>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rtlCol="0" anchor="ctr"/>
        <a:lstStyle xmlns:a="http://schemas.openxmlformats.org/drawingml/2006/main">
          <a:defPPr>
            <a:defRPr lang="ru-RU"/>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pPr algn="r"/>
          <a:r>
            <a:rPr lang="ru-RU" sz="1000" i="1" dirty="0" smtClean="0">
              <a:solidFill>
                <a:srgbClr val="1F497D"/>
              </a:solidFill>
              <a:latin typeface="Arial Narrow" pitchFamily="34" charset="0"/>
              <a:cs typeface="Times New Roman" pitchFamily="18" charset="0"/>
            </a:rPr>
            <a:t>(Снижение на 12 %)</a:t>
          </a:r>
          <a:endParaRPr lang="ru-RU" sz="1000" i="1" dirty="0">
            <a:solidFill>
              <a:srgbClr val="1F497D"/>
            </a:solidFill>
            <a:latin typeface="Arial Narrow" pitchFamily="34" charset="0"/>
            <a:cs typeface="Times New Roman"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0.58696</cdr:x>
      <cdr:y>0.15385</cdr:y>
    </cdr:from>
    <cdr:to>
      <cdr:x>0.97548</cdr:x>
      <cdr:y>0.37885</cdr:y>
    </cdr:to>
    <cdr:sp macro="" textlink="">
      <cdr:nvSpPr>
        <cdr:cNvPr id="3" name="Прямоугольник 2"/>
        <cdr:cNvSpPr/>
      </cdr:nvSpPr>
      <cdr:spPr>
        <a:xfrm xmlns:a="http://schemas.openxmlformats.org/drawingml/2006/main">
          <a:off x="1944216" y="144016"/>
          <a:ext cx="1286922" cy="210623"/>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vertOverflow="clip" rtlCol="0" anchor="ctr"/>
        <a:lstStyle xmlns:a="http://schemas.openxmlformats.org/drawingml/2006/main"/>
        <a:p xmlns:a="http://schemas.openxmlformats.org/drawingml/2006/main">
          <a:pPr algn="r"/>
          <a:r>
            <a:rPr lang="ru-RU" sz="1000" i="1" dirty="0" smtClean="0">
              <a:solidFill>
                <a:schemeClr val="tx2"/>
              </a:solidFill>
              <a:latin typeface="Arial Narrow" pitchFamily="34" charset="0"/>
              <a:cs typeface="Times New Roman" pitchFamily="18" charset="0"/>
            </a:rPr>
            <a:t>(Снижение на 15,5 %)</a:t>
          </a:r>
          <a:endParaRPr lang="ru-RU" sz="1000" i="1" dirty="0">
            <a:solidFill>
              <a:schemeClr val="tx2"/>
            </a:solidFill>
            <a:latin typeface="Arial Narrow" pitchFamily="34" charset="0"/>
            <a:cs typeface="Times New Roman" pitchFamily="18"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0.24692</cdr:x>
      <cdr:y>0.07875</cdr:y>
    </cdr:to>
    <cdr:sp macro="" textlink="">
      <cdr:nvSpPr>
        <cdr:cNvPr id="2" name="Номер слайда 47"/>
        <cdr:cNvSpPr>
          <a:spLocks xmlns:a="http://schemas.openxmlformats.org/drawingml/2006/main" noGrp="1"/>
        </cdr:cNvSpPr>
      </cdr:nvSpPr>
      <cdr:spPr>
        <a:xfrm xmlns:a="http://schemas.openxmlformats.org/drawingml/2006/main">
          <a:off x="0" y="0"/>
          <a:ext cx="2133626" cy="360040"/>
        </a:xfrm>
        <a:prstGeom xmlns:a="http://schemas.openxmlformats.org/drawingml/2006/main" prst="rect">
          <a:avLst/>
        </a:prstGeom>
      </cdr:spPr>
      <cdr:txBody>
        <a:bodyPr xmlns:a="http://schemas.openxmlformats.org/drawingml/2006/main" vert="horz" lIns="91440" tIns="45720" rIns="91440" bIns="45720" rtlCol="0" anchor="ctr"/>
        <a:lstStyle xmlns:a="http://schemas.openxmlformats.org/drawingml/2006/main">
          <a:defPPr>
            <a:defRPr lang="ru-RU"/>
          </a:defPPr>
          <a:lvl1pPr marL="0" algn="r" defTabSz="914400" rtl="0" eaLnBrk="1" latinLnBrk="0" hangingPunct="1">
            <a:defRPr sz="1200" kern="1200">
              <a:solidFill>
                <a:sysClr val="windowText" lastClr="000000">
                  <a:tint val="75000"/>
                </a:sysClr>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endParaRPr lang="ru-RU" b="1" dirty="0">
            <a:solidFill>
              <a:srgbClr val="FF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250" cy="48895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sz="quarter" idx="1"/>
          </p:nvPr>
        </p:nvSpPr>
        <p:spPr>
          <a:xfrm>
            <a:off x="3778250" y="0"/>
            <a:ext cx="2889250" cy="48895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A94D445-8CC2-4B8C-B79D-427B0A4E351A}" type="datetimeFigureOut">
              <a:rPr lang="ru-RU"/>
              <a:pPr>
                <a:defRPr/>
              </a:pPr>
              <a:t>17.09.2019</a:t>
            </a:fld>
            <a:endParaRPr lang="ru-RU"/>
          </a:p>
        </p:txBody>
      </p:sp>
      <p:sp>
        <p:nvSpPr>
          <p:cNvPr id="4" name="Нижний колонтитул 3"/>
          <p:cNvSpPr>
            <a:spLocks noGrp="1"/>
          </p:cNvSpPr>
          <p:nvPr>
            <p:ph type="ftr" sz="quarter" idx="2"/>
          </p:nvPr>
        </p:nvSpPr>
        <p:spPr>
          <a:xfrm>
            <a:off x="0" y="9285288"/>
            <a:ext cx="2889250" cy="48895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5" name="Номер слайда 4"/>
          <p:cNvSpPr>
            <a:spLocks noGrp="1"/>
          </p:cNvSpPr>
          <p:nvPr>
            <p:ph type="sldNum" sz="quarter" idx="3"/>
          </p:nvPr>
        </p:nvSpPr>
        <p:spPr>
          <a:xfrm>
            <a:off x="3778250" y="9285288"/>
            <a:ext cx="2889250" cy="48895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E296ECF-E3C6-4AA4-8101-F3A822FE5ABD}" type="slidenum">
              <a:rPr lang="ru-RU"/>
              <a:pPr>
                <a:defRPr/>
              </a:pPr>
              <a:t>‹#›</a:t>
            </a:fld>
            <a:endParaRPr lang="ru-RU"/>
          </a:p>
        </p:txBody>
      </p:sp>
    </p:spTree>
    <p:extLst>
      <p:ext uri="{BB962C8B-B14F-4D97-AF65-F5344CB8AC3E}">
        <p14:creationId xmlns:p14="http://schemas.microsoft.com/office/powerpoint/2010/main" val="2682687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889250" cy="488950"/>
          </a:xfrm>
          <a:prstGeom prst="rect">
            <a:avLst/>
          </a:prstGeom>
        </p:spPr>
        <p:txBody>
          <a:bodyPr vert="horz" lIns="89794" tIns="44897" rIns="89794" bIns="44897"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778250" y="0"/>
            <a:ext cx="2889250" cy="488950"/>
          </a:xfrm>
          <a:prstGeom prst="rect">
            <a:avLst/>
          </a:prstGeom>
        </p:spPr>
        <p:txBody>
          <a:bodyPr vert="horz" lIns="89794" tIns="44897" rIns="89794" bIns="44897" rtlCol="0"/>
          <a:lstStyle>
            <a:lvl1pPr algn="r" fontAlgn="auto">
              <a:spcBef>
                <a:spcPts val="0"/>
              </a:spcBef>
              <a:spcAft>
                <a:spcPts val="0"/>
              </a:spcAft>
              <a:defRPr sz="1200">
                <a:latin typeface="+mn-lt"/>
                <a:cs typeface="+mn-cs"/>
              </a:defRPr>
            </a:lvl1pPr>
          </a:lstStyle>
          <a:p>
            <a:pPr>
              <a:defRPr/>
            </a:pPr>
            <a:fld id="{1D637C22-D76B-4217-8570-37618F69E2D6}" type="datetimeFigureOut">
              <a:rPr lang="ru-RU"/>
              <a:pPr>
                <a:defRPr/>
              </a:pPr>
              <a:t>17.09.2019</a:t>
            </a:fld>
            <a:endParaRPr lang="ru-RU" dirty="0"/>
          </a:p>
        </p:txBody>
      </p:sp>
      <p:sp>
        <p:nvSpPr>
          <p:cNvPr id="4" name="Образ слайда 3"/>
          <p:cNvSpPr>
            <a:spLocks noGrp="1" noRot="1" noChangeAspect="1"/>
          </p:cNvSpPr>
          <p:nvPr>
            <p:ph type="sldImg" idx="2"/>
          </p:nvPr>
        </p:nvSpPr>
        <p:spPr>
          <a:xfrm>
            <a:off x="892175" y="733425"/>
            <a:ext cx="4886325" cy="3665538"/>
          </a:xfrm>
          <a:prstGeom prst="rect">
            <a:avLst/>
          </a:prstGeom>
          <a:noFill/>
          <a:ln w="12700">
            <a:solidFill>
              <a:prstClr val="black"/>
            </a:solidFill>
          </a:ln>
        </p:spPr>
        <p:txBody>
          <a:bodyPr vert="horz" lIns="89794" tIns="44897" rIns="89794" bIns="44897" rtlCol="0" anchor="ctr"/>
          <a:lstStyle/>
          <a:p>
            <a:pPr lvl="0"/>
            <a:endParaRPr lang="ru-RU" noProof="0" dirty="0"/>
          </a:p>
        </p:txBody>
      </p:sp>
      <p:sp>
        <p:nvSpPr>
          <p:cNvPr id="5" name="Заметки 4"/>
          <p:cNvSpPr>
            <a:spLocks noGrp="1"/>
          </p:cNvSpPr>
          <p:nvPr>
            <p:ph type="body" sz="quarter" idx="3"/>
          </p:nvPr>
        </p:nvSpPr>
        <p:spPr>
          <a:xfrm>
            <a:off x="666750" y="4643438"/>
            <a:ext cx="5335588" cy="4398962"/>
          </a:xfrm>
          <a:prstGeom prst="rect">
            <a:avLst/>
          </a:prstGeom>
        </p:spPr>
        <p:txBody>
          <a:bodyPr vert="horz" lIns="89794" tIns="44897" rIns="89794" bIns="44897"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285288"/>
            <a:ext cx="2889250" cy="488950"/>
          </a:xfrm>
          <a:prstGeom prst="rect">
            <a:avLst/>
          </a:prstGeom>
        </p:spPr>
        <p:txBody>
          <a:bodyPr vert="horz" lIns="89794" tIns="44897" rIns="89794" bIns="44897"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778250" y="9285288"/>
            <a:ext cx="2889250" cy="488950"/>
          </a:xfrm>
          <a:prstGeom prst="rect">
            <a:avLst/>
          </a:prstGeom>
        </p:spPr>
        <p:txBody>
          <a:bodyPr vert="horz" lIns="89794" tIns="44897" rIns="89794" bIns="44897" rtlCol="0" anchor="b"/>
          <a:lstStyle>
            <a:lvl1pPr algn="r" fontAlgn="auto">
              <a:spcBef>
                <a:spcPts val="0"/>
              </a:spcBef>
              <a:spcAft>
                <a:spcPts val="0"/>
              </a:spcAft>
              <a:defRPr sz="1200">
                <a:latin typeface="+mn-lt"/>
                <a:cs typeface="+mn-cs"/>
              </a:defRPr>
            </a:lvl1pPr>
          </a:lstStyle>
          <a:p>
            <a:pPr>
              <a:defRPr/>
            </a:pPr>
            <a:fld id="{602AE091-BC4B-4115-A530-0D259678FBED}" type="slidenum">
              <a:rPr lang="ru-RU"/>
              <a:pPr>
                <a:defRPr/>
              </a:pPr>
              <a:t>‹#›</a:t>
            </a:fld>
            <a:endParaRPr lang="ru-RU" dirty="0"/>
          </a:p>
        </p:txBody>
      </p:sp>
    </p:spTree>
    <p:extLst>
      <p:ext uri="{BB962C8B-B14F-4D97-AF65-F5344CB8AC3E}">
        <p14:creationId xmlns:p14="http://schemas.microsoft.com/office/powerpoint/2010/main" val="3867779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C4641C45-C133-4A5F-B49F-F3C102866083}" type="slidenum">
              <a:rPr lang="ru-RU" smtClean="0"/>
              <a:pPr/>
              <a:t>5</a:t>
            </a:fld>
            <a:endParaRPr lang="ru-RU" dirty="0"/>
          </a:p>
        </p:txBody>
      </p:sp>
    </p:spTree>
    <p:extLst>
      <p:ext uri="{BB962C8B-B14F-4D97-AF65-F5344CB8AC3E}">
        <p14:creationId xmlns:p14="http://schemas.microsoft.com/office/powerpoint/2010/main" val="3009712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4927E9C0-7CF0-4227-835B-8F6FC3CFE78E}" type="slidenum">
              <a:rPr lang="ru-RU" smtClean="0">
                <a:solidFill>
                  <a:prstClr val="black"/>
                </a:solidFill>
              </a:rPr>
              <a:pPr/>
              <a:t>6</a:t>
            </a:fld>
            <a:endParaRPr lang="ru-RU">
              <a:solidFill>
                <a:prstClr val="black"/>
              </a:solidFill>
            </a:endParaRPr>
          </a:p>
        </p:txBody>
      </p:sp>
    </p:spTree>
    <p:extLst>
      <p:ext uri="{BB962C8B-B14F-4D97-AF65-F5344CB8AC3E}">
        <p14:creationId xmlns:p14="http://schemas.microsoft.com/office/powerpoint/2010/main" val="348983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CD53123D-D842-4527-A3E9-435E3DBC5859}" type="datetime1">
              <a:rPr lang="ru-RU"/>
              <a:pPr>
                <a:defRPr/>
              </a:pPr>
              <a:t>17.09.2019</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97BBDB6-30A7-41A6-8734-8020265BB295}"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C928FD4-28DE-49D7-A14D-D0DE077E28FD}" type="datetime1">
              <a:rPr lang="ru-RU"/>
              <a:pPr>
                <a:defRPr/>
              </a:pPr>
              <a:t>17.09.2019</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A03451F-B726-46ED-97CA-232EDF29C32C}"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5F45B92C-B420-4C57-9D28-4892D82E25BE}" type="datetime1">
              <a:rPr lang="ru-RU"/>
              <a:pPr>
                <a:defRPr/>
              </a:pPr>
              <a:t>17.09.2019</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91CE448-4AB3-4D03-A94E-446039748207}" type="slidenum">
              <a:rPr lang="ru-RU"/>
              <a:pPr>
                <a:defRPr/>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4B77797E-2D58-407D-BF26-37DAB5037438}" type="datetime1">
              <a:rPr lang="ru-RU"/>
              <a:pPr>
                <a:defRPr/>
              </a:pPr>
              <a:t>17.09.2019</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FD7DE13-C614-49B7-B2FA-188BDFCCC1B4}" type="slidenum">
              <a:rPr lang="ru-RU"/>
              <a:pPr>
                <a:defRPr/>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998B204-FF72-44BA-84CE-438DC808A930}" type="datetime1">
              <a:rPr lang="ru-RU"/>
              <a:pPr>
                <a:defRPr/>
              </a:pPr>
              <a:t>17.09.2019</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8924F0D-141C-4487-8668-323124E6A594}" type="slidenum">
              <a:rPr lang="ru-RU"/>
              <a:pPr>
                <a:defRPr/>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F15148D-E9E8-4BF0-85B3-FEDCAAC8710C}" type="datetime1">
              <a:rPr lang="ru-RU"/>
              <a:pPr>
                <a:defRPr/>
              </a:pPr>
              <a:t>17.09.2019</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400BDC0-DB4A-4256-8A9A-8CC4431B9F57}" type="slidenum">
              <a:rPr lang="ru-RU"/>
              <a:pPr>
                <a:defRPr/>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C0C6D776-A772-440A-BA22-D99DB60DFABC}" type="datetime1">
              <a:rPr lang="ru-RU"/>
              <a:pPr>
                <a:defRPr/>
              </a:pPr>
              <a:t>17.09.2019</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CB8889-17C3-40CB-8073-3051379ADECC}"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43D68EE-9779-4C2F-A168-131E5BBFB1C7}" type="datetime1">
              <a:rPr lang="ru-RU"/>
              <a:pPr>
                <a:defRPr/>
              </a:pPr>
              <a:t>17.09.2019</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E2C571F-7BEE-48F2-A61B-79415AC9C526}"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C007DC34-0FED-42F0-B4CA-52D65DEF4A02}" type="datetime1">
              <a:rPr lang="ru-RU"/>
              <a:pPr>
                <a:defRPr/>
              </a:pPr>
              <a:t>17.09.2019</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AE68CEC-64C8-4608-8970-C22A644C1C0A}"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0DF6058A-A330-4CCB-9FBA-7B46599848DD}" type="datetime1">
              <a:rPr lang="ru-RU"/>
              <a:pPr>
                <a:defRPr/>
              </a:pPr>
              <a:t>17.09.2019</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A97B18B-5DFB-41B7-B2DF-C2FA1A7ABE2B}"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1" name="Текст 10"/>
          <p:cNvSpPr>
            <a:spLocks noGrp="1"/>
          </p:cNvSpPr>
          <p:nvPr>
            <p:ph type="body" sz="quarter" idx="13"/>
          </p:nvPr>
        </p:nvSpPr>
        <p:spPr>
          <a:xfrm>
            <a:off x="827088" y="1557338"/>
            <a:ext cx="2881312" cy="15843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8" name="Дата 3"/>
          <p:cNvSpPr>
            <a:spLocks noGrp="1"/>
          </p:cNvSpPr>
          <p:nvPr>
            <p:ph type="dt" sz="half" idx="14"/>
          </p:nvPr>
        </p:nvSpPr>
        <p:spPr/>
        <p:txBody>
          <a:bodyPr/>
          <a:lstStyle>
            <a:lvl1pPr>
              <a:defRPr/>
            </a:lvl1pPr>
          </a:lstStyle>
          <a:p>
            <a:pPr>
              <a:defRPr/>
            </a:pPr>
            <a:fld id="{00CC44E2-5EC2-4D99-990B-E68052ED88F1}" type="datetime1">
              <a:rPr lang="ru-RU"/>
              <a:pPr>
                <a:defRPr/>
              </a:pPr>
              <a:t>17.09.2019</a:t>
            </a:fld>
            <a:endParaRPr lang="ru-RU" dirty="0"/>
          </a:p>
        </p:txBody>
      </p:sp>
      <p:sp>
        <p:nvSpPr>
          <p:cNvPr id="9" name="Нижний колонтитул 4"/>
          <p:cNvSpPr>
            <a:spLocks noGrp="1"/>
          </p:cNvSpPr>
          <p:nvPr>
            <p:ph type="ftr" sz="quarter" idx="15"/>
          </p:nvPr>
        </p:nvSpPr>
        <p:spPr/>
        <p:txBody>
          <a:bodyPr/>
          <a:lstStyle>
            <a:lvl1pPr>
              <a:defRPr/>
            </a:lvl1pPr>
          </a:lstStyle>
          <a:p>
            <a:pPr>
              <a:defRPr/>
            </a:pPr>
            <a:endParaRPr lang="ru-RU"/>
          </a:p>
        </p:txBody>
      </p:sp>
      <p:sp>
        <p:nvSpPr>
          <p:cNvPr id="10" name="Номер слайда 5"/>
          <p:cNvSpPr>
            <a:spLocks noGrp="1"/>
          </p:cNvSpPr>
          <p:nvPr>
            <p:ph type="sldNum" sz="quarter" idx="16"/>
          </p:nvPr>
        </p:nvSpPr>
        <p:spPr/>
        <p:txBody>
          <a:bodyPr/>
          <a:lstStyle>
            <a:lvl1pPr>
              <a:defRPr/>
            </a:lvl1pPr>
          </a:lstStyle>
          <a:p>
            <a:pPr>
              <a:defRPr/>
            </a:pPr>
            <a:fld id="{E52A32D6-CDD4-40B5-BA4D-400766583254}"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56CB09E9-FC17-4603-979F-7C00681E2BF6}" type="datetime1">
              <a:rPr lang="ru-RU"/>
              <a:pPr>
                <a:defRPr/>
              </a:pPr>
              <a:t>17.09.2019</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67B1610A-D645-40F0-88BE-A5FD2D7AB17C}"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7427EDC-1A0C-46D4-9653-AE33D03B1C75}" type="datetime1">
              <a:rPr lang="ru-RU"/>
              <a:pPr>
                <a:defRPr/>
              </a:pPr>
              <a:t>17.09.2019</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788B101-3215-4BDF-90A0-110B90A934E7}"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7B73690D-1DB1-4471-8C38-ABC745269583}" type="datetime1">
              <a:rPr lang="ru-RU"/>
              <a:pPr>
                <a:defRPr/>
              </a:pPr>
              <a:t>17.09.2019</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74A4D9DD-B6CC-45E7-A29D-D07E93D4B1DA}"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7BEC84B-EE8B-4169-A066-A6AD314508A4}" type="datetime1">
              <a:rPr lang="ru-RU"/>
              <a:pPr>
                <a:defRPr/>
              </a:pPr>
              <a:t>17.09.2019</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B08CC5FA-2B08-4416-BC56-32C1D7A09107}"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49238CC-7E32-43E7-A353-8FCD92D057E5}" type="datetime1">
              <a:rPr lang="ru-RU"/>
              <a:pPr>
                <a:defRPr/>
              </a:pPr>
              <a:t>17.09.2019</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0F1A51D-E898-4CEC-8D80-C297E06152A5}"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9.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1.jp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1.jpg"/><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chart" Target="../charts/chart5.xml"/><Relationship Id="rId5" Type="http://schemas.openxmlformats.org/officeDocument/2006/relationships/image" Target="../media/image5.png"/><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p:cNvSpPr>
          <p:nvPr/>
        </p:nvSpPr>
        <p:spPr>
          <a:xfrm>
            <a:off x="6804025" y="6308725"/>
            <a:ext cx="2133600" cy="365125"/>
          </a:xfrm>
          <a:prstGeom prst="rect">
            <a:avLst/>
          </a:prstGeom>
        </p:spPr>
        <p:txBody>
          <a:bodyPr anchor="ctr"/>
          <a:lstStyle/>
          <a:p>
            <a:pPr algn="r" fontAlgn="auto">
              <a:spcBef>
                <a:spcPts val="0"/>
              </a:spcBef>
              <a:spcAft>
                <a:spcPts val="0"/>
              </a:spcAft>
              <a:defRPr/>
            </a:pPr>
            <a:endParaRPr lang="ru-RU" sz="2000" b="1" dirty="0">
              <a:solidFill>
                <a:schemeClr val="tx1">
                  <a:lumMod val="65000"/>
                  <a:lumOff val="35000"/>
                </a:schemeClr>
              </a:solidFill>
              <a:latin typeface="Arial Narrow" pitchFamily="34" charset="0"/>
              <a:cs typeface="+mn-cs"/>
            </a:endParaRPr>
          </a:p>
        </p:txBody>
      </p:sp>
      <p:sp>
        <p:nvSpPr>
          <p:cNvPr id="2052" name="Прямоугольник 6"/>
          <p:cNvSpPr>
            <a:spLocks noChangeArrowheads="1"/>
          </p:cNvSpPr>
          <p:nvPr/>
        </p:nvSpPr>
        <p:spPr bwMode="auto">
          <a:xfrm>
            <a:off x="1187624" y="2492896"/>
            <a:ext cx="7128792" cy="1566006"/>
          </a:xfrm>
          <a:prstGeom prst="rect">
            <a:avLst/>
          </a:prstGeom>
          <a:noFill/>
          <a:ln w="9525">
            <a:noFill/>
            <a:miter lim="800000"/>
            <a:headEnd/>
            <a:tailEnd/>
          </a:ln>
        </p:spPr>
        <p:txBody>
          <a:bodyPr wrap="square">
            <a:spAutoFit/>
          </a:bodyPr>
          <a:lstStyle/>
          <a:p>
            <a:pPr algn="ctr">
              <a:lnSpc>
                <a:spcPct val="114000"/>
              </a:lnSpc>
            </a:pPr>
            <a:r>
              <a:rPr lang="ru-RU" sz="2800" b="1" dirty="0">
                <a:solidFill>
                  <a:schemeClr val="accent1">
                    <a:lumMod val="75000"/>
                  </a:schemeClr>
                </a:solidFill>
                <a:latin typeface="Arial Narrow" pitchFamily="34" charset="0"/>
                <a:cs typeface="Times New Roman" pitchFamily="18" charset="0"/>
              </a:rPr>
              <a:t>Семь «Золотых» правил концепции </a:t>
            </a:r>
            <a:endParaRPr lang="ru-RU" sz="2800" b="1" dirty="0" smtClean="0">
              <a:solidFill>
                <a:schemeClr val="accent1">
                  <a:lumMod val="75000"/>
                </a:schemeClr>
              </a:solidFill>
              <a:latin typeface="Arial Narrow" pitchFamily="34" charset="0"/>
              <a:cs typeface="Times New Roman" pitchFamily="18" charset="0"/>
            </a:endParaRPr>
          </a:p>
          <a:p>
            <a:pPr algn="ctr">
              <a:lnSpc>
                <a:spcPct val="114000"/>
              </a:lnSpc>
            </a:pPr>
            <a:r>
              <a:rPr lang="ru-RU" sz="2800" b="1" dirty="0" smtClean="0">
                <a:solidFill>
                  <a:schemeClr val="accent1">
                    <a:lumMod val="75000"/>
                  </a:schemeClr>
                </a:solidFill>
                <a:latin typeface="Arial Narrow" pitchFamily="34" charset="0"/>
                <a:cs typeface="Times New Roman" pitchFamily="18" charset="0"/>
              </a:rPr>
              <a:t>«</a:t>
            </a:r>
            <a:r>
              <a:rPr lang="ru-RU" sz="2800" b="1" dirty="0" err="1" smtClean="0">
                <a:solidFill>
                  <a:schemeClr val="accent1">
                    <a:lumMod val="75000"/>
                  </a:schemeClr>
                </a:solidFill>
                <a:latin typeface="Arial Narrow" pitchFamily="34" charset="0"/>
                <a:cs typeface="Times New Roman" pitchFamily="18" charset="0"/>
              </a:rPr>
              <a:t>Vision</a:t>
            </a:r>
            <a:r>
              <a:rPr lang="ru-RU" sz="2800" b="1" dirty="0" smtClean="0">
                <a:solidFill>
                  <a:schemeClr val="accent1">
                    <a:lumMod val="75000"/>
                  </a:schemeClr>
                </a:solidFill>
                <a:latin typeface="Arial Narrow" pitchFamily="34" charset="0"/>
                <a:cs typeface="Times New Roman" pitchFamily="18" charset="0"/>
              </a:rPr>
              <a:t> </a:t>
            </a:r>
            <a:r>
              <a:rPr lang="ru-RU" sz="2800" b="1" dirty="0" err="1">
                <a:solidFill>
                  <a:schemeClr val="accent1">
                    <a:lumMod val="75000"/>
                  </a:schemeClr>
                </a:solidFill>
                <a:latin typeface="Arial Narrow" pitchFamily="34" charset="0"/>
                <a:cs typeface="Times New Roman" pitchFamily="18" charset="0"/>
              </a:rPr>
              <a:t>Zero</a:t>
            </a:r>
            <a:r>
              <a:rPr lang="ru-RU" sz="2800" b="1" dirty="0">
                <a:solidFill>
                  <a:schemeClr val="accent1">
                    <a:lumMod val="75000"/>
                  </a:schemeClr>
                </a:solidFill>
                <a:latin typeface="Arial Narrow" pitchFamily="34" charset="0"/>
                <a:cs typeface="Times New Roman" pitchFamily="18" charset="0"/>
              </a:rPr>
              <a:t>» - отражение в законодательстве Российской Федерации</a:t>
            </a:r>
          </a:p>
        </p:txBody>
      </p:sp>
      <p:pic>
        <p:nvPicPr>
          <p:cNvPr id="6" name="Picture 14"/>
          <p:cNvPicPr>
            <a:picLocks noChangeAspect="1" noChangeArrowheads="1"/>
          </p:cNvPicPr>
          <p:nvPr/>
        </p:nvPicPr>
        <p:blipFill>
          <a:blip r:embed="rId2" cstate="print"/>
          <a:srcRect/>
          <a:stretch>
            <a:fillRect/>
          </a:stretch>
        </p:blipFill>
        <p:spPr bwMode="auto">
          <a:xfrm>
            <a:off x="3491880" y="0"/>
            <a:ext cx="1801812" cy="1800225"/>
          </a:xfrm>
          <a:prstGeom prst="rect">
            <a:avLst/>
          </a:prstGeom>
          <a:noFill/>
          <a:ln w="9525">
            <a:noFill/>
            <a:miter lim="800000"/>
            <a:headEnd/>
            <a:tailEnd/>
          </a:ln>
        </p:spPr>
      </p:pic>
      <p:sp>
        <p:nvSpPr>
          <p:cNvPr id="7" name="TextBox 5"/>
          <p:cNvSpPr txBox="1">
            <a:spLocks noChangeArrowheads="1"/>
          </p:cNvSpPr>
          <p:nvPr/>
        </p:nvSpPr>
        <p:spPr bwMode="auto">
          <a:xfrm>
            <a:off x="467544" y="5373216"/>
            <a:ext cx="8280920" cy="338554"/>
          </a:xfrm>
          <a:prstGeom prst="rect">
            <a:avLst/>
          </a:prstGeom>
          <a:noFill/>
          <a:ln w="9525">
            <a:noFill/>
            <a:miter lim="800000"/>
            <a:headEnd/>
            <a:tailEnd/>
          </a:ln>
        </p:spPr>
        <p:txBody>
          <a:bodyPr wrap="square">
            <a:spAutoFit/>
          </a:bodyPr>
          <a:lstStyle/>
          <a:p>
            <a:r>
              <a:rPr lang="ru-RU" sz="1600" b="1" dirty="0" smtClean="0">
                <a:solidFill>
                  <a:schemeClr val="tx1">
                    <a:lumMod val="65000"/>
                    <a:lumOff val="35000"/>
                  </a:schemeClr>
                </a:solidFill>
                <a:latin typeface="Arial Narrow" pitchFamily="34" charset="0"/>
                <a:cs typeface="Times New Roman" pitchFamily="18" charset="0"/>
              </a:rPr>
              <a:t>Директор Департамента условий и охраны труда Минтруда России В.А. Корж</a:t>
            </a:r>
            <a:endParaRPr lang="ru-RU" sz="1600" b="1" dirty="0">
              <a:solidFill>
                <a:schemeClr val="tx1">
                  <a:lumMod val="65000"/>
                  <a:lumOff val="35000"/>
                </a:schemeClr>
              </a:solidFill>
              <a:latin typeface="Arial Narrow"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6876256" y="6381328"/>
            <a:ext cx="2133600" cy="365125"/>
          </a:xfrm>
        </p:spPr>
        <p:txBody>
          <a:bodyPr/>
          <a:lstStyle/>
          <a:p>
            <a:pPr>
              <a:defRPr/>
            </a:pPr>
            <a:fld id="{6E2C571F-7BEE-48F2-A61B-79415AC9C526}" type="slidenum">
              <a:rPr lang="ru-RU" smtClean="0"/>
              <a:pPr>
                <a:defRPr/>
              </a:pPr>
              <a:t>10</a:t>
            </a:fld>
            <a:endParaRPr lang="ru-RU" dirty="0"/>
          </a:p>
        </p:txBody>
      </p:sp>
      <p:sp>
        <p:nvSpPr>
          <p:cNvPr id="5" name="Прямоугольник 4"/>
          <p:cNvSpPr/>
          <p:nvPr/>
        </p:nvSpPr>
        <p:spPr>
          <a:xfrm>
            <a:off x="1115616" y="726091"/>
            <a:ext cx="7200800"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endParaRPr lang="ru-RU" b="1" dirty="0" smtClean="0">
              <a:solidFill>
                <a:srgbClr val="0070C0"/>
              </a:solidFill>
              <a:latin typeface="Arial Narrow" panose="020B0606020202030204" pitchFamily="34" charset="0"/>
            </a:endParaRPr>
          </a:p>
          <a:p>
            <a:pPr algn="ctr"/>
            <a:r>
              <a:rPr lang="ru-RU" b="1" dirty="0" smtClean="0">
                <a:solidFill>
                  <a:srgbClr val="0070C0"/>
                </a:solidFill>
                <a:latin typeface="Arial Narrow" panose="020B0606020202030204" pitchFamily="34" charset="0"/>
              </a:rPr>
              <a:t>Используем </a:t>
            </a:r>
            <a:r>
              <a:rPr lang="ru-RU" b="1" dirty="0">
                <a:solidFill>
                  <a:srgbClr val="0070C0"/>
                </a:solidFill>
                <a:latin typeface="Arial Narrow" panose="020B0606020202030204" pitchFamily="34" charset="0"/>
              </a:rPr>
              <a:t>ли мы правильные методы, чтобы изменить ситуацию</a:t>
            </a:r>
            <a:r>
              <a:rPr lang="ru-RU" b="1" dirty="0" smtClean="0">
                <a:solidFill>
                  <a:srgbClr val="0070C0"/>
                </a:solidFill>
                <a:latin typeface="Arial Narrow" panose="020B0606020202030204" pitchFamily="34" charset="0"/>
              </a:rPr>
              <a:t>?</a:t>
            </a:r>
          </a:p>
          <a:p>
            <a:pPr algn="ctr"/>
            <a:r>
              <a:rPr lang="ru-RU" b="1" dirty="0" smtClean="0">
                <a:solidFill>
                  <a:srgbClr val="0070C0"/>
                </a:solidFill>
                <a:latin typeface="Arial Narrow" panose="020B0606020202030204" pitchFamily="34" charset="0"/>
              </a:rPr>
              <a:t> </a:t>
            </a:r>
            <a:endParaRPr lang="ru-RU" b="1" dirty="0">
              <a:solidFill>
                <a:srgbClr val="0070C0"/>
              </a:solidFill>
              <a:latin typeface="Arial Narrow" panose="020B0606020202030204" pitchFamily="34" charset="0"/>
            </a:endParaRPr>
          </a:p>
        </p:txBody>
      </p:sp>
      <p:sp>
        <p:nvSpPr>
          <p:cNvPr id="8" name="Прямоугольник 7"/>
          <p:cNvSpPr/>
          <p:nvPr/>
        </p:nvSpPr>
        <p:spPr>
          <a:xfrm>
            <a:off x="1223628" y="3547755"/>
            <a:ext cx="6768752" cy="707886"/>
          </a:xfrm>
          <a:prstGeom prst="rect">
            <a:avLst/>
          </a:prstGeom>
        </p:spPr>
        <p:txBody>
          <a:bodyPr wrap="square">
            <a:spAutoFit/>
          </a:bodyPr>
          <a:lstStyle/>
          <a:p>
            <a:pPr algn="ctr"/>
            <a:r>
              <a:rPr lang="ru-RU" sz="4000" b="1" dirty="0" smtClean="0">
                <a:solidFill>
                  <a:srgbClr val="C00000"/>
                </a:solidFill>
                <a:latin typeface="Arial Narrow" panose="020B0606020202030204" pitchFamily="34" charset="0"/>
              </a:rPr>
              <a:t>Нам </a:t>
            </a:r>
            <a:r>
              <a:rPr lang="ru-RU" sz="4000" b="1" dirty="0">
                <a:solidFill>
                  <a:srgbClr val="C00000"/>
                </a:solidFill>
                <a:latin typeface="Arial Narrow" panose="020B0606020202030204" pitchFamily="34" charset="0"/>
              </a:rPr>
              <a:t>нужна стратегия!</a:t>
            </a:r>
          </a:p>
        </p:txBody>
      </p:sp>
      <p:sp>
        <p:nvSpPr>
          <p:cNvPr id="6" name="Стрелка вниз 5"/>
          <p:cNvSpPr/>
          <p:nvPr/>
        </p:nvSpPr>
        <p:spPr>
          <a:xfrm>
            <a:off x="3779912" y="2031879"/>
            <a:ext cx="1656184" cy="1368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23379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5"/>
          <p:cNvSpPr txBox="1">
            <a:spLocks/>
          </p:cNvSpPr>
          <p:nvPr/>
        </p:nvSpPr>
        <p:spPr>
          <a:xfrm>
            <a:off x="6804025" y="6308725"/>
            <a:ext cx="2133600" cy="365125"/>
          </a:xfrm>
          <a:prstGeom prst="rect">
            <a:avLst/>
          </a:prstGeom>
        </p:spPr>
        <p:txBody>
          <a:bodyPr anchor="ctr"/>
          <a:lstStyle/>
          <a:p>
            <a:pPr algn="r" fontAlgn="auto">
              <a:spcBef>
                <a:spcPts val="0"/>
              </a:spcBef>
              <a:spcAft>
                <a:spcPts val="0"/>
              </a:spcAft>
              <a:defRPr/>
            </a:pPr>
            <a:fld id="{62563BA8-A68E-41A5-8D56-C246C82A3E34}" type="slidenum">
              <a:rPr lang="ru-RU" sz="1200">
                <a:solidFill>
                  <a:schemeClr val="tx1">
                    <a:lumMod val="65000"/>
                    <a:lumOff val="35000"/>
                  </a:schemeClr>
                </a:solidFill>
                <a:latin typeface="+mn-lt"/>
                <a:cs typeface="+mn-cs"/>
              </a:rPr>
              <a:pPr algn="r" fontAlgn="auto">
                <a:spcBef>
                  <a:spcPts val="0"/>
                </a:spcBef>
                <a:spcAft>
                  <a:spcPts val="0"/>
                </a:spcAft>
                <a:defRPr/>
              </a:pPr>
              <a:t>11</a:t>
            </a:fld>
            <a:endParaRPr lang="ru-RU" sz="1200" dirty="0">
              <a:solidFill>
                <a:schemeClr val="tx1">
                  <a:lumMod val="65000"/>
                  <a:lumOff val="35000"/>
                </a:schemeClr>
              </a:solidFill>
              <a:latin typeface="+mn-lt"/>
              <a:cs typeface="+mn-cs"/>
            </a:endParaRPr>
          </a:p>
        </p:txBody>
      </p:sp>
      <p:sp>
        <p:nvSpPr>
          <p:cNvPr id="2052" name="Прямоугольник 6"/>
          <p:cNvSpPr>
            <a:spLocks noChangeArrowheads="1"/>
          </p:cNvSpPr>
          <p:nvPr/>
        </p:nvSpPr>
        <p:spPr bwMode="auto">
          <a:xfrm>
            <a:off x="1043608" y="3081659"/>
            <a:ext cx="7128792" cy="1200329"/>
          </a:xfrm>
          <a:prstGeom prst="rect">
            <a:avLst/>
          </a:prstGeom>
          <a:noFill/>
          <a:ln w="9525">
            <a:noFill/>
            <a:miter lim="800000"/>
            <a:headEnd/>
            <a:tailEnd/>
          </a:ln>
        </p:spPr>
        <p:txBody>
          <a:bodyPr wrap="square">
            <a:spAutoFit/>
          </a:bodyPr>
          <a:lstStyle/>
          <a:p>
            <a:pPr algn="ctr"/>
            <a:r>
              <a:rPr lang="ru-RU" sz="2400" b="1" dirty="0" smtClean="0">
                <a:solidFill>
                  <a:schemeClr val="accent1">
                    <a:lumMod val="75000"/>
                  </a:schemeClr>
                </a:solidFill>
                <a:latin typeface="Arial Narrow" pitchFamily="34" charset="0"/>
              </a:rPr>
              <a:t>Минтруд России стал официальным партнером глобальной кампании Концепции «нулевого травматизма»</a:t>
            </a:r>
            <a:endParaRPr lang="ru-RU" sz="2400" b="1" dirty="0">
              <a:solidFill>
                <a:schemeClr val="accent1">
                  <a:lumMod val="75000"/>
                </a:schemeClr>
              </a:solidFill>
              <a:latin typeface="Arial Narrow" pitchFamily="34" charset="0"/>
              <a:cs typeface="Times New Roman" pitchFamily="18" charset="0"/>
            </a:endParaRPr>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9752" y="529875"/>
            <a:ext cx="4536504" cy="255178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1098903" y="418115"/>
            <a:ext cx="7416824" cy="922114"/>
          </a:xfrm>
          <a:ln>
            <a:noFill/>
          </a:ln>
        </p:spPr>
        <p:style>
          <a:lnRef idx="2">
            <a:schemeClr val="accent1"/>
          </a:lnRef>
          <a:fillRef idx="1">
            <a:schemeClr val="lt1"/>
          </a:fillRef>
          <a:effectRef idx="0">
            <a:schemeClr val="accent1"/>
          </a:effectRef>
          <a:fontRef idx="minor">
            <a:schemeClr val="dk1"/>
          </a:fontRef>
        </p:style>
        <p:txBody>
          <a:bodyPr/>
          <a:lstStyle/>
          <a:p>
            <a:pPr eaLnBrk="1" hangingPunct="1"/>
            <a:r>
              <a:rPr lang="ru-RU" sz="2400" b="1" dirty="0" smtClean="0">
                <a:solidFill>
                  <a:schemeClr val="accent3">
                    <a:lumMod val="50000"/>
                  </a:schemeClr>
                </a:solidFill>
                <a:latin typeface="Arial Narrow" pitchFamily="34" charset="0"/>
                <a:cs typeface="Times New Roman" pitchFamily="18" charset="0"/>
              </a:rPr>
              <a:t>Семь «Золотых» правил концепции</a:t>
            </a:r>
            <a:br>
              <a:rPr lang="ru-RU" sz="2400" b="1" dirty="0" smtClean="0">
                <a:solidFill>
                  <a:schemeClr val="accent3">
                    <a:lumMod val="50000"/>
                  </a:schemeClr>
                </a:solidFill>
                <a:latin typeface="Arial Narrow" pitchFamily="34" charset="0"/>
                <a:cs typeface="Times New Roman" pitchFamily="18" charset="0"/>
              </a:rPr>
            </a:br>
            <a:r>
              <a:rPr lang="en-US" sz="2400" dirty="0" smtClean="0">
                <a:solidFill>
                  <a:schemeClr val="accent3">
                    <a:lumMod val="50000"/>
                  </a:schemeClr>
                </a:solidFill>
                <a:latin typeface="Arial Narrow" pitchFamily="34" charset="0"/>
                <a:cs typeface="Times New Roman" pitchFamily="18" charset="0"/>
              </a:rPr>
              <a:t>«Vision Zero»</a:t>
            </a:r>
            <a:endParaRPr lang="ru-RU" dirty="0" smtClean="0">
              <a:solidFill>
                <a:schemeClr val="accent3">
                  <a:lumMod val="50000"/>
                </a:schemeClr>
              </a:solidFill>
            </a:endParaRPr>
          </a:p>
        </p:txBody>
      </p:sp>
      <p:graphicFrame>
        <p:nvGraphicFramePr>
          <p:cNvPr id="6" name="Схема 5"/>
          <p:cNvGraphicFramePr/>
          <p:nvPr>
            <p:extLst>
              <p:ext uri="{D42A27DB-BD31-4B8C-83A1-F6EECF244321}">
                <p14:modId xmlns:p14="http://schemas.microsoft.com/office/powerpoint/2010/main" val="2696833682"/>
              </p:ext>
            </p:extLst>
          </p:nvPr>
        </p:nvGraphicFramePr>
        <p:xfrm>
          <a:off x="124805" y="1196752"/>
          <a:ext cx="8784976"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Номер слайда 5"/>
          <p:cNvSpPr txBox="1">
            <a:spLocks/>
          </p:cNvSpPr>
          <p:nvPr/>
        </p:nvSpPr>
        <p:spPr>
          <a:xfrm>
            <a:off x="6804248" y="6381328"/>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ru-RU" sz="120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pic>
        <p:nvPicPr>
          <p:cNvPr id="2" name="Рисунок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9512" y="267970"/>
            <a:ext cx="2121462" cy="122240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a:xfrm>
            <a:off x="6981217" y="6479675"/>
            <a:ext cx="2133600" cy="365125"/>
          </a:xfrm>
        </p:spPr>
        <p:txBody>
          <a:bodyPr/>
          <a:lstStyle/>
          <a:p>
            <a:pPr>
              <a:defRPr/>
            </a:pPr>
            <a:fld id="{6E2C571F-7BEE-48F2-A61B-79415AC9C526}" type="slidenum">
              <a:rPr lang="ru-RU" smtClean="0"/>
              <a:pPr>
                <a:defRPr/>
              </a:pPr>
              <a:t>13</a:t>
            </a:fld>
            <a:endParaRPr lang="ru-RU" dirty="0"/>
          </a:p>
        </p:txBody>
      </p:sp>
      <p:sp>
        <p:nvSpPr>
          <p:cNvPr id="5" name="Прямоугольник 4"/>
          <p:cNvSpPr/>
          <p:nvPr/>
        </p:nvSpPr>
        <p:spPr>
          <a:xfrm>
            <a:off x="179513" y="1412776"/>
            <a:ext cx="1800199" cy="280838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ru-RU" b="1" dirty="0">
                <a:solidFill>
                  <a:schemeClr val="bg1"/>
                </a:solidFill>
                <a:latin typeface="Arial Narrow" pitchFamily="34" charset="0"/>
                <a:cs typeface="Times New Roman" pitchFamily="18" charset="0"/>
              </a:rPr>
              <a:t>1. Стать лидером – показать приверженность принципам</a:t>
            </a:r>
            <a:endParaRPr lang="ru-RU" b="1" dirty="0">
              <a:latin typeface="Arial Narrow" pitchFamily="34" charset="0"/>
            </a:endParaRPr>
          </a:p>
        </p:txBody>
      </p:sp>
      <p:sp>
        <p:nvSpPr>
          <p:cNvPr id="6" name="Стрелка вправо 5"/>
          <p:cNvSpPr/>
          <p:nvPr/>
        </p:nvSpPr>
        <p:spPr>
          <a:xfrm>
            <a:off x="1979712" y="1340768"/>
            <a:ext cx="504056" cy="2952328"/>
          </a:xfrm>
          <a:prstGeom prst="rightArrow">
            <a:avLst>
              <a:gd name="adj1" fmla="val 50000"/>
              <a:gd name="adj2" fmla="val 51282"/>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ru-RU"/>
          </a:p>
        </p:txBody>
      </p:sp>
      <p:sp>
        <p:nvSpPr>
          <p:cNvPr id="7" name="Прямоугольник 6"/>
          <p:cNvSpPr/>
          <p:nvPr/>
        </p:nvSpPr>
        <p:spPr>
          <a:xfrm>
            <a:off x="2627784" y="980728"/>
            <a:ext cx="6336704" cy="720079"/>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Трудовой кодекс Российской Федерации</a:t>
            </a:r>
            <a:endParaRPr lang="ru-RU" sz="1400" dirty="0">
              <a:solidFill>
                <a:schemeClr val="tx1"/>
              </a:solidFill>
              <a:latin typeface="Arial Narrow" pitchFamily="34" charset="0"/>
              <a:cs typeface="Times New Roman" pitchFamily="18" charset="0"/>
            </a:endParaRPr>
          </a:p>
          <a:p>
            <a:pPr algn="ctr">
              <a:defRPr/>
            </a:pPr>
            <a:r>
              <a:rPr lang="ru-RU" sz="1400" dirty="0">
                <a:solidFill>
                  <a:schemeClr val="tx1"/>
                </a:solidFill>
                <a:latin typeface="Arial Narrow" pitchFamily="34" charset="0"/>
                <a:cs typeface="Times New Roman" pitchFamily="18" charset="0"/>
              </a:rPr>
              <a:t>Статья 212. Обязанности по обеспечению безопасных условий и охраны труда возлагаются на </a:t>
            </a:r>
            <a:r>
              <a:rPr lang="ru-RU" sz="1400" dirty="0" smtClean="0">
                <a:solidFill>
                  <a:schemeClr val="tx1"/>
                </a:solidFill>
                <a:latin typeface="Arial Narrow" pitchFamily="34" charset="0"/>
                <a:cs typeface="Times New Roman" pitchFamily="18" charset="0"/>
              </a:rPr>
              <a:t>работодателя</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9" name="Прямоугольник 8"/>
          <p:cNvSpPr/>
          <p:nvPr/>
        </p:nvSpPr>
        <p:spPr>
          <a:xfrm>
            <a:off x="2771105" y="3662260"/>
            <a:ext cx="6193383" cy="288032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defRPr/>
            </a:pPr>
            <a:endParaRPr lang="ru-RU" sz="1400" b="1" dirty="0">
              <a:solidFill>
                <a:schemeClr val="tx1"/>
              </a:solidFill>
              <a:latin typeface="Arial Narrow" pitchFamily="34" charset="0"/>
              <a:cs typeface="Times New Roman" pitchFamily="18" charset="0"/>
            </a:endParaRPr>
          </a:p>
          <a:p>
            <a:pPr algn="ctr">
              <a:defRPr/>
            </a:pPr>
            <a:endParaRPr lang="ru-RU" sz="1200" b="1" dirty="0" smtClean="0">
              <a:solidFill>
                <a:schemeClr val="tx1"/>
              </a:solidFill>
              <a:latin typeface="Times New Roman" pitchFamily="18" charset="0"/>
              <a:cs typeface="Times New Roman" pitchFamily="18" charset="0"/>
            </a:endParaRPr>
          </a:p>
          <a:p>
            <a:pPr algn="ctr">
              <a:lnSpc>
                <a:spcPct val="95000"/>
              </a:lnSpc>
              <a:defRPr/>
            </a:pPr>
            <a:r>
              <a:rPr lang="ru-RU" sz="1200" b="1" dirty="0" smtClean="0">
                <a:solidFill>
                  <a:schemeClr val="tx1"/>
                </a:solidFill>
                <a:latin typeface="Arial Narrow" pitchFamily="34" charset="0"/>
                <a:cs typeface="Times New Roman" pitchFamily="18" charset="0"/>
              </a:rPr>
              <a:t>Новая редакция  </a:t>
            </a:r>
            <a:r>
              <a:rPr lang="ru-RU" sz="1200" b="1" dirty="0">
                <a:solidFill>
                  <a:schemeClr val="tx1"/>
                </a:solidFill>
                <a:latin typeface="Arial Narrow" pitchFamily="34" charset="0"/>
                <a:cs typeface="Times New Roman" pitchFamily="18" charset="0"/>
              </a:rPr>
              <a:t>Х </a:t>
            </a:r>
            <a:r>
              <a:rPr lang="ru-RU" sz="1200" b="1" dirty="0" smtClean="0">
                <a:solidFill>
                  <a:schemeClr val="tx1"/>
                </a:solidFill>
                <a:latin typeface="Arial Narrow" pitchFamily="34" charset="0"/>
                <a:cs typeface="Times New Roman" pitchFamily="18" charset="0"/>
              </a:rPr>
              <a:t>раздела </a:t>
            </a:r>
            <a:r>
              <a:rPr lang="ru-RU" sz="1200" b="1" dirty="0">
                <a:solidFill>
                  <a:schemeClr val="tx1"/>
                </a:solidFill>
                <a:latin typeface="Arial Narrow" pitchFamily="34" charset="0"/>
                <a:cs typeface="Times New Roman" pitchFamily="18" charset="0"/>
              </a:rPr>
              <a:t>Трудового </a:t>
            </a:r>
            <a:r>
              <a:rPr lang="ru-RU" sz="1200" b="1" dirty="0" smtClean="0">
                <a:solidFill>
                  <a:schemeClr val="tx1"/>
                </a:solidFill>
                <a:latin typeface="Arial Narrow" pitchFamily="34" charset="0"/>
                <a:cs typeface="Times New Roman" pitchFamily="18" charset="0"/>
              </a:rPr>
              <a:t>кодекса Российской Федерации</a:t>
            </a:r>
            <a:endParaRPr lang="ru-RU" sz="1200" dirty="0">
              <a:solidFill>
                <a:schemeClr val="tx1"/>
              </a:solidFill>
              <a:latin typeface="Arial Narrow" pitchFamily="34" charset="0"/>
              <a:cs typeface="Times New Roman" pitchFamily="18" charset="0"/>
            </a:endParaRPr>
          </a:p>
          <a:p>
            <a:pPr algn="ctr">
              <a:lnSpc>
                <a:spcPct val="95000"/>
              </a:lnSpc>
              <a:defRPr/>
            </a:pPr>
            <a:r>
              <a:rPr lang="ru-RU" sz="1200" b="1" dirty="0">
                <a:solidFill>
                  <a:schemeClr val="tx1"/>
                </a:solidFill>
                <a:latin typeface="Arial Narrow" pitchFamily="34" charset="0"/>
                <a:cs typeface="Times New Roman" pitchFamily="18" charset="0"/>
              </a:rPr>
              <a:t>Статья 209.1. Основные принципы обеспечения безопасности труда </a:t>
            </a:r>
            <a:endParaRPr lang="ru-RU" sz="1200" dirty="0">
              <a:solidFill>
                <a:schemeClr val="tx1"/>
              </a:solidFill>
              <a:latin typeface="Arial Narrow" pitchFamily="34" charset="0"/>
              <a:cs typeface="Times New Roman" pitchFamily="18" charset="0"/>
            </a:endParaRPr>
          </a:p>
          <a:p>
            <a:pPr algn="just">
              <a:lnSpc>
                <a:spcPct val="95000"/>
              </a:lnSpc>
            </a:pPr>
            <a:r>
              <a:rPr lang="ru-RU" sz="1200" dirty="0" smtClean="0">
                <a:latin typeface="Arial Narrow" pitchFamily="34" charset="0"/>
                <a:cs typeface="Times New Roman" pitchFamily="18" charset="0"/>
              </a:rPr>
              <a:t>       предупреждение и профилактика опасностей, ликвидация или снижение уровня профессионального риска;</a:t>
            </a:r>
          </a:p>
          <a:p>
            <a:pPr algn="just">
              <a:lnSpc>
                <a:spcPct val="95000"/>
              </a:lnSpc>
            </a:pPr>
            <a:r>
              <a:rPr lang="ru-RU" sz="1200" dirty="0" smtClean="0">
                <a:latin typeface="Arial Narrow" pitchFamily="34" charset="0"/>
                <a:cs typeface="Times New Roman" pitchFamily="18" charset="0"/>
              </a:rPr>
              <a:t>        минимизация последствий повреждений здоровья  работников, которые не удалось предотвратить. </a:t>
            </a:r>
          </a:p>
          <a:p>
            <a:pPr algn="just">
              <a:lnSpc>
                <a:spcPct val="95000"/>
              </a:lnSpc>
            </a:pPr>
            <a:r>
              <a:rPr lang="ru-RU" sz="1200" dirty="0" smtClean="0">
                <a:latin typeface="Arial Narrow" pitchFamily="34" charset="0"/>
                <a:cs typeface="Times New Roman" pitchFamily="18" charset="0"/>
              </a:rPr>
              <a:t>        Принцип предупреждения и профилактики опасностей, ликвидации или снижения уровня профессионального риска означает, что предотвращение опасностей, ликвидация или снижение уровня профессионального риска должны осуществляться путем постоянной (систематической) реализации работодателем комплекса мероприятий по улучшению условий труда и снижению уровня профессионального риска с соблюдением последовательности (приоритетности)  реализации таких мероприятий.</a:t>
            </a:r>
          </a:p>
          <a:p>
            <a:pPr algn="just">
              <a:lnSpc>
                <a:spcPct val="95000"/>
              </a:lnSpc>
            </a:pPr>
            <a:r>
              <a:rPr lang="ru-RU" sz="1200" dirty="0" smtClean="0">
                <a:latin typeface="Arial Narrow" pitchFamily="34" charset="0"/>
                <a:cs typeface="Times New Roman" pitchFamily="18" charset="0"/>
              </a:rPr>
              <a:t>Принцип минимизации последствий повреждений здоровья работников, которые не удалось предотвратить, означает, что  работодателем должны быть предусмотрены мероприятия, обеспечивающие постоянную готовность к ликвидации возникших опасностей и минимизации их последствий.</a:t>
            </a:r>
          </a:p>
          <a:p>
            <a:pPr algn="just">
              <a:lnSpc>
                <a:spcPct val="95000"/>
              </a:lnSpc>
              <a:defRPr/>
            </a:pPr>
            <a:r>
              <a:rPr lang="ru-RU" sz="1400" dirty="0">
                <a:solidFill>
                  <a:schemeClr val="tx1"/>
                </a:solidFill>
                <a:latin typeface="Arial Narrow" pitchFamily="34" charset="0"/>
                <a:cs typeface="Times New Roman" pitchFamily="18" charset="0"/>
              </a:rPr>
              <a:t> </a:t>
            </a:r>
          </a:p>
          <a:p>
            <a:pPr algn="ctr">
              <a:defRPr/>
            </a:pPr>
            <a:endParaRPr lang="ru-RU" sz="1400" dirty="0">
              <a:solidFill>
                <a:schemeClr val="tx1"/>
              </a:solidFill>
              <a:latin typeface="Arial Narrow" pitchFamily="34" charset="0"/>
              <a:cs typeface="Times New Roman" pitchFamily="18" charset="0"/>
            </a:endParaRPr>
          </a:p>
        </p:txBody>
      </p:sp>
      <p:sp>
        <p:nvSpPr>
          <p:cNvPr id="10" name="Прямоугольник 9"/>
          <p:cNvSpPr/>
          <p:nvPr/>
        </p:nvSpPr>
        <p:spPr>
          <a:xfrm>
            <a:off x="2627784" y="260648"/>
            <a:ext cx="6264696" cy="47667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Действующее законодательство Российской Федерации</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11" name="Прямоугольник 10"/>
          <p:cNvSpPr/>
          <p:nvPr/>
        </p:nvSpPr>
        <p:spPr>
          <a:xfrm>
            <a:off x="2699792" y="2996952"/>
            <a:ext cx="6264696" cy="432048"/>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Дальнейшие шаги:</a:t>
            </a:r>
            <a:endParaRPr lang="ru-RU" sz="1400" dirty="0" smtClean="0">
              <a:latin typeface="Arial Narrow" pitchFamily="34" charset="0"/>
            </a:endParaRPr>
          </a:p>
          <a:p>
            <a:pPr algn="just">
              <a:defRPr/>
            </a:pPr>
            <a:endParaRPr lang="ru-RU" sz="1400" dirty="0">
              <a:solidFill>
                <a:schemeClr val="tx1"/>
              </a:solidFill>
              <a:latin typeface="Arial Narrow" pitchFamily="34" charset="0"/>
              <a:cs typeface="Times New Roman" pitchFamily="18" charset="0"/>
            </a:endParaRPr>
          </a:p>
        </p:txBody>
      </p:sp>
      <p:sp>
        <p:nvSpPr>
          <p:cNvPr id="12" name="Стрелка вниз 11"/>
          <p:cNvSpPr/>
          <p:nvPr/>
        </p:nvSpPr>
        <p:spPr>
          <a:xfrm>
            <a:off x="5508104" y="3429000"/>
            <a:ext cx="648072" cy="216024"/>
          </a:xfrm>
          <a:prstGeom prst="downArrow">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a:latin typeface="Arial Narrow" pitchFamily="34" charset="0"/>
            </a:endParaRPr>
          </a:p>
        </p:txBody>
      </p:sp>
      <p:pic>
        <p:nvPicPr>
          <p:cNvPr id="2" name="Рисунок 1"/>
          <p:cNvPicPr>
            <a:picLocks noChangeAspect="1"/>
          </p:cNvPicPr>
          <p:nvPr/>
        </p:nvPicPr>
        <p:blipFill>
          <a:blip r:embed="rId2"/>
          <a:stretch>
            <a:fillRect/>
          </a:stretch>
        </p:blipFill>
        <p:spPr>
          <a:xfrm>
            <a:off x="2571072" y="1807971"/>
            <a:ext cx="6450127" cy="1103472"/>
          </a:xfrm>
          <a:prstGeom prst="rect">
            <a:avLst/>
          </a:prstGeom>
        </p:spPr>
      </p:pic>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3" y="242926"/>
            <a:ext cx="2285953" cy="361869"/>
          </a:xfrm>
          <a:prstGeom prst="rect">
            <a:avLst/>
          </a:prstGeom>
        </p:spPr>
      </p:pic>
    </p:spTree>
    <p:extLst>
      <p:ext uri="{BB962C8B-B14F-4D97-AF65-F5344CB8AC3E}">
        <p14:creationId xmlns:p14="http://schemas.microsoft.com/office/powerpoint/2010/main" val="35597858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89458" y="567586"/>
            <a:ext cx="2374900" cy="259228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ru-RU" sz="2000" b="1" dirty="0">
                <a:solidFill>
                  <a:schemeClr val="bg1"/>
                </a:solidFill>
                <a:latin typeface="Arial Narrow" pitchFamily="34" charset="0"/>
                <a:cs typeface="Times New Roman" pitchFamily="18" charset="0"/>
              </a:rPr>
              <a:t>2. Выявлять угрозы – контролировать риски</a:t>
            </a:r>
            <a:endParaRPr lang="ru-RU" sz="2000" b="1" dirty="0">
              <a:latin typeface="Arial Narrow" pitchFamily="34" charset="0"/>
            </a:endParaRPr>
          </a:p>
        </p:txBody>
      </p:sp>
      <p:sp>
        <p:nvSpPr>
          <p:cNvPr id="7" name="Стрелка вправо 6"/>
          <p:cNvSpPr/>
          <p:nvPr/>
        </p:nvSpPr>
        <p:spPr>
          <a:xfrm>
            <a:off x="2698502" y="1503368"/>
            <a:ext cx="649287" cy="720725"/>
          </a:xfrm>
          <a:prstGeom prst="rightArrow">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endParaRPr lang="ru-RU" sz="1600">
              <a:latin typeface="Arial Narrow" pitchFamily="34" charset="0"/>
            </a:endParaRPr>
          </a:p>
        </p:txBody>
      </p:sp>
      <p:sp>
        <p:nvSpPr>
          <p:cNvPr id="8" name="TextBox 7"/>
          <p:cNvSpPr txBox="1"/>
          <p:nvPr/>
        </p:nvSpPr>
        <p:spPr>
          <a:xfrm>
            <a:off x="3491880" y="764704"/>
            <a:ext cx="5400675" cy="73866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fontAlgn="auto">
              <a:spcBef>
                <a:spcPts val="0"/>
              </a:spcBef>
              <a:spcAft>
                <a:spcPts val="0"/>
              </a:spcAft>
              <a:defRPr/>
            </a:pPr>
            <a:r>
              <a:rPr lang="ru-RU" sz="1400" dirty="0" smtClean="0">
                <a:solidFill>
                  <a:srgbClr val="002060"/>
                </a:solidFill>
                <a:latin typeface="Arial Narrow" pitchFamily="34" charset="0"/>
                <a:cs typeface="Times New Roman" pitchFamily="18" charset="0"/>
              </a:rPr>
              <a:t>Статья </a:t>
            </a:r>
            <a:r>
              <a:rPr lang="ru-RU" sz="1400" dirty="0">
                <a:solidFill>
                  <a:srgbClr val="002060"/>
                </a:solidFill>
                <a:latin typeface="Arial Narrow" pitchFamily="34" charset="0"/>
                <a:cs typeface="Times New Roman" pitchFamily="18" charset="0"/>
              </a:rPr>
              <a:t>212 Трудового кодекса Российской Федерации.</a:t>
            </a:r>
          </a:p>
          <a:p>
            <a:pPr algn="just" fontAlgn="auto">
              <a:spcBef>
                <a:spcPts val="0"/>
              </a:spcBef>
              <a:spcAft>
                <a:spcPts val="0"/>
              </a:spcAft>
              <a:defRPr/>
            </a:pPr>
            <a:r>
              <a:rPr lang="ru-RU" sz="1400" dirty="0">
                <a:solidFill>
                  <a:srgbClr val="002060"/>
                </a:solidFill>
                <a:latin typeface="Arial Narrow" pitchFamily="34" charset="0"/>
                <a:cs typeface="Times New Roman" pitchFamily="18" charset="0"/>
              </a:rPr>
              <a:t>      Работодатель обязан </a:t>
            </a:r>
            <a:r>
              <a:rPr lang="ru-RU" sz="1400" dirty="0" smtClean="0">
                <a:solidFill>
                  <a:srgbClr val="002060"/>
                </a:solidFill>
                <a:latin typeface="Arial Narrow" pitchFamily="34" charset="0"/>
                <a:cs typeface="Times New Roman" pitchFamily="18" charset="0"/>
              </a:rPr>
              <a:t>обеспечить организацию </a:t>
            </a:r>
            <a:r>
              <a:rPr lang="ru-RU" sz="1400" dirty="0">
                <a:solidFill>
                  <a:srgbClr val="002060"/>
                </a:solidFill>
                <a:latin typeface="Arial Narrow" pitchFamily="34" charset="0"/>
                <a:cs typeface="Times New Roman" pitchFamily="18" charset="0"/>
              </a:rPr>
              <a:t>контроля за состоянием условий труда на рабочих </a:t>
            </a:r>
            <a:r>
              <a:rPr lang="ru-RU" sz="1400" dirty="0" smtClean="0">
                <a:solidFill>
                  <a:srgbClr val="002060"/>
                </a:solidFill>
                <a:latin typeface="Arial Narrow" pitchFamily="34" charset="0"/>
                <a:cs typeface="Times New Roman" pitchFamily="18" charset="0"/>
              </a:rPr>
              <a:t>местах</a:t>
            </a:r>
            <a:endParaRPr lang="ru-RU" sz="1400" dirty="0">
              <a:solidFill>
                <a:srgbClr val="002060"/>
              </a:solidFill>
              <a:latin typeface="Arial Narrow" pitchFamily="34" charset="0"/>
            </a:endParaRPr>
          </a:p>
        </p:txBody>
      </p:sp>
      <p:sp>
        <p:nvSpPr>
          <p:cNvPr id="11" name="Стрелка вниз 10"/>
          <p:cNvSpPr/>
          <p:nvPr/>
        </p:nvSpPr>
        <p:spPr>
          <a:xfrm>
            <a:off x="5652120" y="548680"/>
            <a:ext cx="792163" cy="216024"/>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sp>
        <p:nvSpPr>
          <p:cNvPr id="9" name="Номер слайда 5"/>
          <p:cNvSpPr txBox="1">
            <a:spLocks/>
          </p:cNvSpPr>
          <p:nvPr/>
        </p:nvSpPr>
        <p:spPr>
          <a:xfrm>
            <a:off x="7010400" y="6492875"/>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ru-RU" sz="120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10" name="Прямоугольник 9"/>
          <p:cNvSpPr/>
          <p:nvPr/>
        </p:nvSpPr>
        <p:spPr>
          <a:xfrm>
            <a:off x="3491880" y="188640"/>
            <a:ext cx="5400600"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Действующее законодательство Российской Федерации</a:t>
            </a:r>
            <a:endParaRPr lang="ru-RU" sz="1600" b="1" dirty="0">
              <a:solidFill>
                <a:srgbClr val="002060"/>
              </a:solidFill>
              <a:latin typeface="Arial Narrow" pitchFamily="34" charset="0"/>
              <a:cs typeface="Times New Roman" pitchFamily="18" charset="0"/>
            </a:endParaRPr>
          </a:p>
        </p:txBody>
      </p:sp>
      <p:sp>
        <p:nvSpPr>
          <p:cNvPr id="13" name="Прямоугольник 12"/>
          <p:cNvSpPr/>
          <p:nvPr/>
        </p:nvSpPr>
        <p:spPr>
          <a:xfrm>
            <a:off x="3491880" y="1700808"/>
            <a:ext cx="5400600"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6" name="Прямоугольник 15"/>
          <p:cNvSpPr/>
          <p:nvPr/>
        </p:nvSpPr>
        <p:spPr>
          <a:xfrm>
            <a:off x="1907704" y="3212976"/>
            <a:ext cx="5544616" cy="43204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r>
              <a:rPr lang="ru-RU" sz="1400" b="1" dirty="0" smtClean="0">
                <a:latin typeface="Arial Narrow" pitchFamily="34" charset="0"/>
              </a:rPr>
              <a:t>ВЫЯВЛЕНИЕ ОПАСНОСТЕЙ И ОЦЕНКА РИСКОВ</a:t>
            </a:r>
            <a:endParaRPr lang="ru-RU" sz="1400" b="1" dirty="0">
              <a:latin typeface="Arial Narrow" pitchFamily="34" charset="0"/>
            </a:endParaRPr>
          </a:p>
        </p:txBody>
      </p:sp>
      <p:sp>
        <p:nvSpPr>
          <p:cNvPr id="17" name="Прямоугольник 16"/>
          <p:cNvSpPr/>
          <p:nvPr/>
        </p:nvSpPr>
        <p:spPr>
          <a:xfrm>
            <a:off x="3419872" y="2348880"/>
            <a:ext cx="5544616"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sz="1400" dirty="0">
                <a:latin typeface="Arial Narrow" pitchFamily="34" charset="0"/>
              </a:rPr>
              <a:t>Новая редакция Х раздела Трудового </a:t>
            </a:r>
            <a:r>
              <a:rPr lang="ru-RU" sz="1400" dirty="0" smtClean="0">
                <a:latin typeface="Arial Narrow" pitchFamily="34" charset="0"/>
              </a:rPr>
              <a:t>кодекса </a:t>
            </a:r>
          </a:p>
          <a:p>
            <a:pPr algn="ctr">
              <a:defRPr/>
            </a:pPr>
            <a:r>
              <a:rPr lang="ru-RU" sz="1400" dirty="0" smtClean="0">
                <a:latin typeface="Arial Narrow" pitchFamily="34" charset="0"/>
              </a:rPr>
              <a:t>(Статья 217.1. Профессиональные риски)</a:t>
            </a:r>
            <a:endParaRPr lang="ru-RU" sz="1400" dirty="0">
              <a:latin typeface="Arial Narrow" pitchFamily="34" charset="0"/>
            </a:endParaRPr>
          </a:p>
        </p:txBody>
      </p:sp>
      <p:sp>
        <p:nvSpPr>
          <p:cNvPr id="18" name="Стрелка вниз 17"/>
          <p:cNvSpPr/>
          <p:nvPr/>
        </p:nvSpPr>
        <p:spPr>
          <a:xfrm>
            <a:off x="5652120" y="2060848"/>
            <a:ext cx="792163" cy="216024"/>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sp>
        <p:nvSpPr>
          <p:cNvPr id="19" name="Стрелка вниз 18"/>
          <p:cNvSpPr/>
          <p:nvPr/>
        </p:nvSpPr>
        <p:spPr>
          <a:xfrm>
            <a:off x="5652120" y="2780928"/>
            <a:ext cx="792163" cy="432048"/>
          </a:xfrm>
          <a:prstGeom prst="downArrow">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sz="1600">
              <a:latin typeface="Arial Narrow" pitchFamily="34" charset="0"/>
            </a:endParaRPr>
          </a:p>
        </p:txBody>
      </p:sp>
      <p:graphicFrame>
        <p:nvGraphicFramePr>
          <p:cNvPr id="15" name="Схема 14"/>
          <p:cNvGraphicFramePr/>
          <p:nvPr/>
        </p:nvGraphicFramePr>
        <p:xfrm>
          <a:off x="251520" y="3789040"/>
          <a:ext cx="8712968" cy="2664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4946" y="138991"/>
            <a:ext cx="2250951" cy="35632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467544" y="1268760"/>
            <a:ext cx="2374900" cy="31686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lvl="0" algn="ctr"/>
            <a:r>
              <a:rPr lang="ru-RU" sz="2000" b="1" dirty="0" smtClean="0">
                <a:solidFill>
                  <a:srgbClr val="002060"/>
                </a:solidFill>
                <a:latin typeface="Arial Narrow" pitchFamily="34" charset="0"/>
                <a:cs typeface="Times New Roman" pitchFamily="18" charset="0"/>
              </a:rPr>
              <a:t>3. Определять цели – разрабатывать программы</a:t>
            </a:r>
            <a:endParaRPr lang="ru-RU" sz="2000" b="1" dirty="0">
              <a:solidFill>
                <a:srgbClr val="002060"/>
              </a:solidFill>
              <a:latin typeface="Arial Narrow" pitchFamily="34" charset="0"/>
            </a:endParaRPr>
          </a:p>
        </p:txBody>
      </p:sp>
      <p:sp>
        <p:nvSpPr>
          <p:cNvPr id="7" name="Стрелка вправо 6"/>
          <p:cNvSpPr/>
          <p:nvPr/>
        </p:nvSpPr>
        <p:spPr>
          <a:xfrm>
            <a:off x="2843808" y="1268760"/>
            <a:ext cx="432048" cy="3168352"/>
          </a:xfrm>
          <a:prstGeom prst="rightArrow">
            <a:avLst>
              <a:gd name="adj1" fmla="val 50000"/>
              <a:gd name="adj2" fmla="val 42142"/>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ru-RU" sz="1600">
              <a:latin typeface="Arial Narrow" pitchFamily="34" charset="0"/>
            </a:endParaRPr>
          </a:p>
        </p:txBody>
      </p:sp>
      <p:sp>
        <p:nvSpPr>
          <p:cNvPr id="8" name="TextBox 7"/>
          <p:cNvSpPr txBox="1"/>
          <p:nvPr/>
        </p:nvSpPr>
        <p:spPr>
          <a:xfrm>
            <a:off x="3419872" y="2420888"/>
            <a:ext cx="5400675"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ru-RU" sz="1400" b="1" dirty="0" smtClean="0">
                <a:solidFill>
                  <a:schemeClr val="bg1"/>
                </a:solidFill>
                <a:latin typeface="Arial Narrow" pitchFamily="34" charset="0"/>
                <a:cs typeface="Times New Roman" pitchFamily="18" charset="0"/>
              </a:rPr>
              <a:t>На уровне федеральных ведомств – ведомственные программы по снижению травматизма</a:t>
            </a:r>
          </a:p>
        </p:txBody>
      </p:sp>
      <p:sp>
        <p:nvSpPr>
          <p:cNvPr id="11" name="Стрелка вниз 10"/>
          <p:cNvSpPr/>
          <p:nvPr/>
        </p:nvSpPr>
        <p:spPr>
          <a:xfrm>
            <a:off x="5580112" y="1916832"/>
            <a:ext cx="1008112" cy="504056"/>
          </a:xfrm>
          <a:prstGeom prst="downArrow">
            <a:avLst>
              <a:gd name="adj1" fmla="val 50000"/>
              <a:gd name="adj2" fmla="val 50000"/>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ru-RU" sz="1600">
              <a:latin typeface="Arial Narrow" pitchFamily="34" charset="0"/>
            </a:endParaRPr>
          </a:p>
        </p:txBody>
      </p:sp>
      <p:sp>
        <p:nvSpPr>
          <p:cNvPr id="9" name="TextBox 8"/>
          <p:cNvSpPr txBox="1"/>
          <p:nvPr/>
        </p:nvSpPr>
        <p:spPr>
          <a:xfrm>
            <a:off x="3419872" y="3284984"/>
            <a:ext cx="5472608"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ru-RU" sz="1400" b="1" dirty="0" smtClean="0">
                <a:solidFill>
                  <a:schemeClr val="bg1"/>
                </a:solidFill>
                <a:latin typeface="Arial Narrow" pitchFamily="34" charset="0"/>
                <a:cs typeface="Times New Roman" pitchFamily="18" charset="0"/>
              </a:rPr>
              <a:t>На региональном уровне – программы по улучшению условий труда в субъекте Российской Федерации </a:t>
            </a:r>
            <a:endParaRPr lang="ru-RU" sz="1400" b="1" dirty="0" smtClean="0">
              <a:solidFill>
                <a:schemeClr val="tx1"/>
              </a:solidFill>
              <a:latin typeface="Arial Narrow" pitchFamily="34" charset="0"/>
              <a:cs typeface="Times New Roman" pitchFamily="18" charset="0"/>
            </a:endParaRPr>
          </a:p>
        </p:txBody>
      </p:sp>
      <p:sp>
        <p:nvSpPr>
          <p:cNvPr id="12" name="Номер слайда 5"/>
          <p:cNvSpPr txBox="1">
            <a:spLocks/>
          </p:cNvSpPr>
          <p:nvPr/>
        </p:nvSpPr>
        <p:spPr>
          <a:xfrm>
            <a:off x="6804248" y="630932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ru-RU" sz="120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10" name="Прямоугольник 9"/>
          <p:cNvSpPr/>
          <p:nvPr/>
        </p:nvSpPr>
        <p:spPr>
          <a:xfrm>
            <a:off x="3419872" y="1196752"/>
            <a:ext cx="5400600" cy="73866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На федеральном уровне – подпрограмма «Безопасный труд» Государственной программы Российской Федерации «Содействие занятости населения» </a:t>
            </a:r>
          </a:p>
        </p:txBody>
      </p:sp>
      <p:sp>
        <p:nvSpPr>
          <p:cNvPr id="14" name="Стрелка вниз 13"/>
          <p:cNvSpPr/>
          <p:nvPr/>
        </p:nvSpPr>
        <p:spPr>
          <a:xfrm>
            <a:off x="5580112" y="2924944"/>
            <a:ext cx="1008112" cy="360040"/>
          </a:xfrm>
          <a:prstGeom prst="downArrow">
            <a:avLst>
              <a:gd name="adj1" fmla="val 50000"/>
              <a:gd name="adj2" fmla="val 50000"/>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ru-RU" sz="1600">
              <a:latin typeface="Arial Narrow" pitchFamily="34" charset="0"/>
            </a:endParaRPr>
          </a:p>
        </p:txBody>
      </p:sp>
      <p:sp>
        <p:nvSpPr>
          <p:cNvPr id="13" name="TextBox 12"/>
          <p:cNvSpPr txBox="1"/>
          <p:nvPr/>
        </p:nvSpPr>
        <p:spPr>
          <a:xfrm>
            <a:off x="3419872" y="4221088"/>
            <a:ext cx="5472608"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defRPr/>
            </a:pPr>
            <a:r>
              <a:rPr lang="ru-RU" sz="1400" b="1" dirty="0" smtClean="0">
                <a:solidFill>
                  <a:schemeClr val="bg1"/>
                </a:solidFill>
                <a:latin typeface="Arial Narrow" pitchFamily="34" charset="0"/>
                <a:cs typeface="Times New Roman" pitchFamily="18" charset="0"/>
              </a:rPr>
              <a:t>На уровне работодателя – программы (планы) улучшения условий труда  </a:t>
            </a:r>
          </a:p>
        </p:txBody>
      </p:sp>
      <p:sp>
        <p:nvSpPr>
          <p:cNvPr id="15" name="Стрелка вниз 14"/>
          <p:cNvSpPr/>
          <p:nvPr/>
        </p:nvSpPr>
        <p:spPr>
          <a:xfrm>
            <a:off x="5652120" y="3789040"/>
            <a:ext cx="1008112" cy="432048"/>
          </a:xfrm>
          <a:prstGeom prst="downArrow">
            <a:avLst>
              <a:gd name="adj1" fmla="val 50000"/>
              <a:gd name="adj2" fmla="val 50000"/>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ru-RU" sz="1600">
              <a:latin typeface="Arial Narrow" pitchFamily="34" charset="0"/>
            </a:endParaRPr>
          </a:p>
        </p:txBody>
      </p:sp>
      <p:pic>
        <p:nvPicPr>
          <p:cNvPr id="16" name="Рисунок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853" y="179753"/>
            <a:ext cx="2250951" cy="356328"/>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Стрелка вниз 14"/>
          <p:cNvSpPr/>
          <p:nvPr/>
        </p:nvSpPr>
        <p:spPr>
          <a:xfrm>
            <a:off x="5868144" y="1052736"/>
            <a:ext cx="621783" cy="288032"/>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
        <p:nvSpPr>
          <p:cNvPr id="5" name="Прямоугольник 4"/>
          <p:cNvSpPr/>
          <p:nvPr/>
        </p:nvSpPr>
        <p:spPr>
          <a:xfrm>
            <a:off x="251520" y="1484784"/>
            <a:ext cx="2520280"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just"/>
            <a:r>
              <a:rPr lang="ru-RU" b="1" dirty="0" smtClean="0">
                <a:solidFill>
                  <a:srgbClr val="002060"/>
                </a:solidFill>
                <a:latin typeface="Arial Narrow" pitchFamily="34" charset="0"/>
                <a:cs typeface="Times New Roman" pitchFamily="18" charset="0"/>
              </a:rPr>
              <a:t>4. Создать систему безопасности и гигиены труда – достичь высокого уровня организации</a:t>
            </a:r>
            <a:endParaRPr lang="ru-RU" b="1" dirty="0">
              <a:solidFill>
                <a:srgbClr val="002060"/>
              </a:solidFill>
              <a:latin typeface="Arial Narrow" pitchFamily="34" charset="0"/>
            </a:endParaRPr>
          </a:p>
        </p:txBody>
      </p:sp>
      <p:sp>
        <p:nvSpPr>
          <p:cNvPr id="6" name="Прямоугольник 5"/>
          <p:cNvSpPr/>
          <p:nvPr/>
        </p:nvSpPr>
        <p:spPr>
          <a:xfrm>
            <a:off x="3563888" y="1340768"/>
            <a:ext cx="5328592" cy="108011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endParaRPr lang="ru-RU" sz="1400" b="1" dirty="0" smtClean="0">
              <a:solidFill>
                <a:srgbClr val="002060"/>
              </a:solidFill>
              <a:latin typeface="Arial Narrow" pitchFamily="34" charset="0"/>
              <a:cs typeface="Times New Roman" pitchFamily="18" charset="0"/>
            </a:endParaRPr>
          </a:p>
          <a:p>
            <a:pPr algn="ctr">
              <a:defRPr/>
            </a:pPr>
            <a:r>
              <a:rPr lang="ru-RU" sz="1400" b="1" dirty="0" smtClean="0">
                <a:solidFill>
                  <a:srgbClr val="002060"/>
                </a:solidFill>
                <a:latin typeface="Arial Narrow" pitchFamily="34" charset="0"/>
                <a:cs typeface="Times New Roman" pitchFamily="18" charset="0"/>
              </a:rPr>
              <a:t>Статья 212 Трудового кодекса</a:t>
            </a:r>
          </a:p>
          <a:p>
            <a:pPr algn="just">
              <a:defRPr/>
            </a:pPr>
            <a:r>
              <a:rPr lang="ru-RU" sz="1400" b="1" dirty="0" smtClean="0">
                <a:solidFill>
                  <a:srgbClr val="002060"/>
                </a:solidFill>
                <a:latin typeface="Arial Narrow" pitchFamily="34" charset="0"/>
                <a:cs typeface="Times New Roman" pitchFamily="18" charset="0"/>
              </a:rPr>
              <a:t>   Работодатель </a:t>
            </a:r>
            <a:r>
              <a:rPr lang="ru-RU" sz="1400" b="1" dirty="0">
                <a:solidFill>
                  <a:srgbClr val="002060"/>
                </a:solidFill>
                <a:latin typeface="Arial Narrow" pitchFamily="34" charset="0"/>
                <a:cs typeface="Times New Roman" pitchFamily="18" charset="0"/>
              </a:rPr>
              <a:t>обязан </a:t>
            </a:r>
            <a:r>
              <a:rPr lang="ru-RU" sz="1400" b="1" dirty="0" smtClean="0">
                <a:solidFill>
                  <a:srgbClr val="002060"/>
                </a:solidFill>
                <a:latin typeface="Arial Narrow" pitchFamily="34" charset="0"/>
                <a:cs typeface="Times New Roman" pitchFamily="18" charset="0"/>
              </a:rPr>
              <a:t>обеспечить создание </a:t>
            </a:r>
            <a:r>
              <a:rPr lang="ru-RU" sz="1400" b="1" dirty="0">
                <a:solidFill>
                  <a:srgbClr val="002060"/>
                </a:solidFill>
                <a:latin typeface="Arial Narrow" pitchFamily="34" charset="0"/>
                <a:cs typeface="Times New Roman" pitchFamily="18" charset="0"/>
              </a:rPr>
              <a:t>и функционирование системы управления охраной </a:t>
            </a:r>
            <a:r>
              <a:rPr lang="ru-RU" sz="1400" b="1" dirty="0" smtClean="0">
                <a:solidFill>
                  <a:srgbClr val="002060"/>
                </a:solidFill>
                <a:latin typeface="Arial Narrow" pitchFamily="34" charset="0"/>
                <a:cs typeface="Times New Roman" pitchFamily="18" charset="0"/>
              </a:rPr>
              <a:t>труда</a:t>
            </a:r>
            <a:endParaRPr lang="ru-RU" sz="1400" b="1" dirty="0">
              <a:solidFill>
                <a:srgbClr val="002060"/>
              </a:solidFill>
              <a:latin typeface="Arial Narrow" pitchFamily="34" charset="0"/>
              <a:cs typeface="Times New Roman" pitchFamily="18" charset="0"/>
            </a:endParaRPr>
          </a:p>
          <a:p>
            <a:pPr algn="ctr">
              <a:defRPr/>
            </a:pPr>
            <a:endParaRPr lang="ru-RU" b="1" dirty="0">
              <a:solidFill>
                <a:srgbClr val="002060"/>
              </a:solidFill>
              <a:latin typeface="Arial Narrow" pitchFamily="34" charset="0"/>
            </a:endParaRPr>
          </a:p>
        </p:txBody>
      </p:sp>
      <p:sp>
        <p:nvSpPr>
          <p:cNvPr id="8" name="Номер слайда 5"/>
          <p:cNvSpPr txBox="1">
            <a:spLocks/>
          </p:cNvSpPr>
          <p:nvPr/>
        </p:nvSpPr>
        <p:spPr>
          <a:xfrm>
            <a:off x="6804248" y="6237312"/>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Arial Narrow"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ru-RU" sz="1200" i="0" u="none" strike="noStrike" kern="1200" cap="none" spc="0" normalizeH="0" baseline="0" noProof="0" dirty="0">
              <a:ln>
                <a:noFill/>
              </a:ln>
              <a:solidFill>
                <a:schemeClr val="tx1">
                  <a:lumMod val="65000"/>
                  <a:lumOff val="35000"/>
                </a:schemeClr>
              </a:solidFill>
              <a:effectLst/>
              <a:uLnTx/>
              <a:uFillTx/>
              <a:latin typeface="Arial Narrow" pitchFamily="34" charset="0"/>
              <a:ea typeface="+mn-ea"/>
              <a:cs typeface="+mn-cs"/>
            </a:endParaRPr>
          </a:p>
        </p:txBody>
      </p:sp>
      <p:sp>
        <p:nvSpPr>
          <p:cNvPr id="9" name="Прямоугольник 8"/>
          <p:cNvSpPr/>
          <p:nvPr/>
        </p:nvSpPr>
        <p:spPr>
          <a:xfrm>
            <a:off x="3563888" y="4293096"/>
            <a:ext cx="5328592"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lgn="ctr"/>
            <a:r>
              <a:rPr lang="ru-RU" sz="1400" b="1" dirty="0" smtClean="0">
                <a:latin typeface="Arial Narrow" pitchFamily="34" charset="0"/>
                <a:cs typeface="Times New Roman" pitchFamily="18" charset="0"/>
              </a:rPr>
              <a:t>Новая редакция  Х раздела Трудового кодекса Российской Федерации</a:t>
            </a:r>
          </a:p>
          <a:p>
            <a:pPr algn="just"/>
            <a:r>
              <a:rPr lang="ru-RU" sz="1400" b="1" dirty="0" smtClean="0">
                <a:latin typeface="Arial Narrow" pitchFamily="34" charset="0"/>
                <a:cs typeface="Times New Roman" pitchFamily="18" charset="0"/>
              </a:rPr>
              <a:t>      Статья 217. Система управления охраной труда у работодателя</a:t>
            </a:r>
          </a:p>
          <a:p>
            <a:pPr algn="just"/>
            <a:r>
              <a:rPr lang="ru-RU" sz="1400" b="1" dirty="0" smtClean="0">
                <a:latin typeface="Arial Narrow" pitchFamily="34" charset="0"/>
                <a:cs typeface="Times New Roman" pitchFamily="18" charset="0"/>
              </a:rPr>
              <a:t>      </a:t>
            </a:r>
            <a:r>
              <a:rPr lang="ru-RU" sz="1400" dirty="0" smtClean="0">
                <a:latin typeface="Arial Narrow" pitchFamily="34" charset="0"/>
                <a:cs typeface="Times New Roman" pitchFamily="18" charset="0"/>
              </a:rPr>
              <a:t>Система управления охраной труда – комплекс взаимосвязанных и взаимодействующих между собой элементов, устанавливающих политику и цели в области охраны труда у конкретного работодателя и процедуры по достижению этих целей</a:t>
            </a:r>
          </a:p>
          <a:p>
            <a:pPr algn="ctr"/>
            <a:endParaRPr lang="ru-RU" dirty="0" smtClean="0">
              <a:latin typeface="Times New Roman" pitchFamily="18" charset="0"/>
              <a:cs typeface="Times New Roman" pitchFamily="18" charset="0"/>
            </a:endParaRPr>
          </a:p>
        </p:txBody>
      </p:sp>
      <p:sp>
        <p:nvSpPr>
          <p:cNvPr id="10" name="TextBox 9"/>
          <p:cNvSpPr txBox="1"/>
          <p:nvPr/>
        </p:nvSpPr>
        <p:spPr>
          <a:xfrm>
            <a:off x="2483768" y="2636912"/>
            <a:ext cx="144016" cy="369332"/>
          </a:xfrm>
          <a:prstGeom prst="rect">
            <a:avLst/>
          </a:prstGeom>
          <a:noFill/>
        </p:spPr>
        <p:txBody>
          <a:bodyPr wrap="square" rtlCol="0">
            <a:spAutoFit/>
          </a:bodyPr>
          <a:lstStyle/>
          <a:p>
            <a:endParaRPr lang="ru-RU" dirty="0"/>
          </a:p>
        </p:txBody>
      </p:sp>
      <p:sp>
        <p:nvSpPr>
          <p:cNvPr id="13" name="Стрелка вправо 12"/>
          <p:cNvSpPr/>
          <p:nvPr/>
        </p:nvSpPr>
        <p:spPr>
          <a:xfrm>
            <a:off x="2771800" y="1412776"/>
            <a:ext cx="432048" cy="2664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рямоугольник 11"/>
          <p:cNvSpPr/>
          <p:nvPr/>
        </p:nvSpPr>
        <p:spPr>
          <a:xfrm>
            <a:off x="3563888" y="764704"/>
            <a:ext cx="5400600" cy="307777"/>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a:t>
            </a:r>
          </a:p>
        </p:txBody>
      </p:sp>
      <p:sp>
        <p:nvSpPr>
          <p:cNvPr id="16" name="Прямоугольник 15"/>
          <p:cNvSpPr/>
          <p:nvPr/>
        </p:nvSpPr>
        <p:spPr>
          <a:xfrm>
            <a:off x="3563888" y="3702514"/>
            <a:ext cx="5328592" cy="338554"/>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7" name="Стрелка вниз 16"/>
          <p:cNvSpPr/>
          <p:nvPr/>
        </p:nvSpPr>
        <p:spPr>
          <a:xfrm>
            <a:off x="5868144" y="4041068"/>
            <a:ext cx="621783" cy="216024"/>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ru-RU"/>
          </a:p>
        </p:txBody>
      </p:sp>
      <p:sp>
        <p:nvSpPr>
          <p:cNvPr id="14" name="Прямоугольник 13"/>
          <p:cNvSpPr/>
          <p:nvPr/>
        </p:nvSpPr>
        <p:spPr>
          <a:xfrm>
            <a:off x="3563888" y="2521583"/>
            <a:ext cx="5328592" cy="835410"/>
          </a:xfrm>
          <a:prstGeom prst="rect">
            <a:avLst/>
          </a:prstGeom>
          <a:solidFill>
            <a:schemeClr val="accent1">
              <a:lumMod val="40000"/>
              <a:lumOff val="60000"/>
            </a:schemeClr>
          </a:solidFill>
          <a:ln w="19050">
            <a:solidFill>
              <a:schemeClr val="tx2">
                <a:lumMod val="75000"/>
              </a:schemeClr>
            </a:solidFill>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ru-RU" sz="1400" b="1" dirty="0" smtClean="0">
                <a:solidFill>
                  <a:schemeClr val="tx2">
                    <a:lumMod val="75000"/>
                  </a:schemeClr>
                </a:solidFill>
                <a:latin typeface="Arial Narrow" pitchFamily="34" charset="0"/>
                <a:cs typeface="Times New Roman" pitchFamily="18" charset="0"/>
              </a:rPr>
              <a:t>Типовое </a:t>
            </a:r>
            <a:r>
              <a:rPr lang="ru-RU" sz="1400" b="1" dirty="0">
                <a:solidFill>
                  <a:schemeClr val="tx2">
                    <a:lumMod val="75000"/>
                  </a:schemeClr>
                </a:solidFill>
                <a:latin typeface="Arial Narrow" pitchFamily="34" charset="0"/>
                <a:cs typeface="Times New Roman" pitchFamily="18" charset="0"/>
              </a:rPr>
              <a:t>положения о системе управления охраной </a:t>
            </a:r>
            <a:r>
              <a:rPr lang="ru-RU" sz="1400" b="1" dirty="0" smtClean="0">
                <a:solidFill>
                  <a:schemeClr val="tx2">
                    <a:lumMod val="75000"/>
                  </a:schemeClr>
                </a:solidFill>
                <a:latin typeface="Arial Narrow" pitchFamily="34" charset="0"/>
                <a:cs typeface="Times New Roman" pitchFamily="18" charset="0"/>
              </a:rPr>
              <a:t>труда</a:t>
            </a:r>
          </a:p>
          <a:p>
            <a:pPr algn="ctr">
              <a:defRPr/>
            </a:pPr>
            <a:r>
              <a:rPr lang="ru-RU" sz="1400" b="1" dirty="0" smtClean="0">
                <a:solidFill>
                  <a:schemeClr val="tx2">
                    <a:lumMod val="75000"/>
                  </a:schemeClr>
                </a:solidFill>
                <a:latin typeface="Arial Narrow" pitchFamily="34" charset="0"/>
                <a:cs typeface="Times New Roman" pitchFamily="18" charset="0"/>
              </a:rPr>
              <a:t>(приказ </a:t>
            </a:r>
            <a:r>
              <a:rPr lang="ru-RU" sz="1400" b="1" dirty="0">
                <a:solidFill>
                  <a:schemeClr val="tx2">
                    <a:lumMod val="75000"/>
                  </a:schemeClr>
                </a:solidFill>
                <a:latin typeface="Arial Narrow" pitchFamily="34" charset="0"/>
                <a:cs typeface="Times New Roman" pitchFamily="18" charset="0"/>
              </a:rPr>
              <a:t>Минтруда России от 19.08.2016 N 438н </a:t>
            </a:r>
            <a:r>
              <a:rPr lang="ru-RU" sz="1400" b="1" dirty="0" smtClean="0">
                <a:solidFill>
                  <a:schemeClr val="tx2">
                    <a:lumMod val="75000"/>
                  </a:schemeClr>
                </a:solidFill>
                <a:latin typeface="Arial Narrow" pitchFamily="34" charset="0"/>
                <a:cs typeface="Times New Roman" pitchFamily="18" charset="0"/>
              </a:rPr>
              <a:t>)</a:t>
            </a:r>
            <a:endParaRPr lang="ru-RU" sz="1400" dirty="0">
              <a:solidFill>
                <a:schemeClr val="tx2">
                  <a:lumMod val="75000"/>
                </a:schemeClr>
              </a:solidFill>
              <a:latin typeface="Arial Narrow" pitchFamily="34" charset="0"/>
              <a:cs typeface="Times New Roman" pitchFamily="18" charset="0"/>
            </a:endParaRPr>
          </a:p>
        </p:txBody>
      </p:sp>
      <p:pic>
        <p:nvPicPr>
          <p:cNvPr id="18" name="Рисунок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853" y="179753"/>
            <a:ext cx="2250951" cy="356328"/>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5"/>
          <p:cNvSpPr txBox="1">
            <a:spLocks/>
          </p:cNvSpPr>
          <p:nvPr/>
        </p:nvSpPr>
        <p:spPr>
          <a:xfrm>
            <a:off x="6876256" y="6492875"/>
            <a:ext cx="2133600" cy="365125"/>
          </a:xfrm>
          <a:prstGeom prst="rect">
            <a:avLst/>
          </a:prstGeom>
        </p:spPr>
        <p:txBody>
          <a:bodyPr anchor="ctr"/>
          <a:lstStyle/>
          <a:p>
            <a:pPr algn="r" fontAlgn="auto">
              <a:spcBef>
                <a:spcPts val="0"/>
              </a:spcBef>
              <a:spcAft>
                <a:spcPts val="0"/>
              </a:spcAft>
              <a:defRPr/>
            </a:pPr>
            <a:fld id="{BCF5C781-AD56-4F05-9DC2-248699700D12}" type="slidenum">
              <a:rPr lang="ru-RU" sz="1200">
                <a:solidFill>
                  <a:schemeClr val="tx1">
                    <a:lumMod val="65000"/>
                    <a:lumOff val="35000"/>
                  </a:schemeClr>
                </a:solidFill>
                <a:latin typeface="+mn-lt"/>
                <a:cs typeface="+mn-cs"/>
              </a:rPr>
              <a:pPr algn="r" fontAlgn="auto">
                <a:spcBef>
                  <a:spcPts val="0"/>
                </a:spcBef>
                <a:spcAft>
                  <a:spcPts val="0"/>
                </a:spcAft>
                <a:defRPr/>
              </a:pPr>
              <a:t>17</a:t>
            </a:fld>
            <a:endParaRPr lang="ru-RU" sz="1200" dirty="0">
              <a:solidFill>
                <a:schemeClr val="tx1">
                  <a:lumMod val="65000"/>
                  <a:lumOff val="35000"/>
                </a:schemeClr>
              </a:solidFill>
              <a:latin typeface="+mn-lt"/>
              <a:cs typeface="+mn-cs"/>
            </a:endParaRPr>
          </a:p>
        </p:txBody>
      </p:sp>
      <p:sp>
        <p:nvSpPr>
          <p:cNvPr id="9" name="Прямоугольник 8"/>
          <p:cNvSpPr/>
          <p:nvPr/>
        </p:nvSpPr>
        <p:spPr>
          <a:xfrm>
            <a:off x="395536" y="980728"/>
            <a:ext cx="2159917" cy="2952055"/>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lvl="0" algn="just"/>
            <a:r>
              <a:rPr lang="ru-RU" b="1" dirty="0" smtClean="0">
                <a:solidFill>
                  <a:srgbClr val="7030A0"/>
                </a:solidFill>
                <a:latin typeface="Arial Narrow" pitchFamily="34" charset="0"/>
                <a:cs typeface="Times New Roman" pitchFamily="18" charset="0"/>
              </a:rPr>
              <a:t>5. Обеспечивать безопасность и гигиену на рабочих местах, при работе со станками и оборудованием </a:t>
            </a:r>
            <a:endParaRPr lang="ru-RU" b="1" dirty="0">
              <a:solidFill>
                <a:srgbClr val="7030A0"/>
              </a:solidFill>
              <a:latin typeface="Arial Narrow" pitchFamily="34" charset="0"/>
            </a:endParaRPr>
          </a:p>
        </p:txBody>
      </p:sp>
      <p:sp>
        <p:nvSpPr>
          <p:cNvPr id="16" name="TextBox 15"/>
          <p:cNvSpPr txBox="1"/>
          <p:nvPr/>
        </p:nvSpPr>
        <p:spPr>
          <a:xfrm>
            <a:off x="3563888" y="2924944"/>
            <a:ext cx="5400600" cy="160043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fontAlgn="auto">
              <a:spcBef>
                <a:spcPts val="0"/>
              </a:spcBef>
              <a:spcAft>
                <a:spcPts val="0"/>
              </a:spcAft>
              <a:defRPr/>
            </a:pPr>
            <a:r>
              <a:rPr lang="ru-RU" sz="1400" b="1" dirty="0" smtClean="0">
                <a:latin typeface="Arial Narrow" pitchFamily="34" charset="0"/>
                <a:cs typeface="Times New Roman" pitchFamily="18" charset="0"/>
              </a:rPr>
              <a:t>Новая редакция Х раздела Трудового кодекса</a:t>
            </a:r>
          </a:p>
          <a:p>
            <a:pPr algn="just" fontAlgn="auto">
              <a:spcBef>
                <a:spcPts val="0"/>
              </a:spcBef>
              <a:spcAft>
                <a:spcPts val="0"/>
              </a:spcAft>
              <a:defRPr/>
            </a:pPr>
            <a:r>
              <a:rPr lang="ru-RU" sz="1400" dirty="0" smtClean="0">
                <a:solidFill>
                  <a:srgbClr val="002060"/>
                </a:solidFill>
                <a:latin typeface="Arial Narrow" pitchFamily="34" charset="0"/>
              </a:rPr>
              <a:t>  Работодатель </a:t>
            </a:r>
            <a:r>
              <a:rPr lang="ru-RU" sz="1400" dirty="0">
                <a:solidFill>
                  <a:srgbClr val="002060"/>
                </a:solidFill>
                <a:latin typeface="Arial Narrow" pitchFamily="34" charset="0"/>
              </a:rPr>
              <a:t>обязан </a:t>
            </a:r>
            <a:r>
              <a:rPr lang="ru-RU" sz="1400" b="1" dirty="0">
                <a:solidFill>
                  <a:srgbClr val="002060"/>
                </a:solidFill>
                <a:latin typeface="Arial Narrow" pitchFamily="34" charset="0"/>
              </a:rPr>
              <a:t>создать безопасные условия т</a:t>
            </a:r>
            <a:r>
              <a:rPr lang="ru-RU" sz="1400" dirty="0">
                <a:solidFill>
                  <a:srgbClr val="002060"/>
                </a:solidFill>
                <a:latin typeface="Arial Narrow" pitchFamily="34" charset="0"/>
              </a:rPr>
              <a:t>руда, исходя из: </a:t>
            </a:r>
          </a:p>
          <a:p>
            <a:pPr algn="just" fontAlgn="auto">
              <a:spcBef>
                <a:spcPts val="0"/>
              </a:spcBef>
              <a:spcAft>
                <a:spcPts val="0"/>
              </a:spcAft>
              <a:buFont typeface="Wingdings" pitchFamily="2" charset="2"/>
              <a:buChar char="Ø"/>
              <a:defRPr/>
            </a:pPr>
            <a:r>
              <a:rPr lang="ru-RU" sz="1400" dirty="0">
                <a:solidFill>
                  <a:srgbClr val="002060"/>
                </a:solidFill>
                <a:latin typeface="Arial Narrow" pitchFamily="34" charset="0"/>
              </a:rPr>
              <a:t>комплексной оценки технического и организационного уровня рабочего места</a:t>
            </a:r>
          </a:p>
          <a:p>
            <a:pPr algn="just" fontAlgn="auto">
              <a:spcBef>
                <a:spcPts val="0"/>
              </a:spcBef>
              <a:spcAft>
                <a:spcPts val="0"/>
              </a:spcAft>
              <a:buFont typeface="Wingdings" pitchFamily="2" charset="2"/>
              <a:buChar char="Ø"/>
              <a:defRPr/>
            </a:pPr>
            <a:r>
              <a:rPr lang="ru-RU" sz="1400" dirty="0">
                <a:solidFill>
                  <a:srgbClr val="002060"/>
                </a:solidFill>
                <a:latin typeface="Arial Narrow" pitchFamily="34" charset="0"/>
              </a:rPr>
              <a:t>оценки факторов производственной среды и трудового процесса, которые могут влиять на физическое и психологическое состояние работников</a:t>
            </a:r>
          </a:p>
        </p:txBody>
      </p:sp>
      <p:sp>
        <p:nvSpPr>
          <p:cNvPr id="19" name="Прямоугольник 18"/>
          <p:cNvSpPr/>
          <p:nvPr/>
        </p:nvSpPr>
        <p:spPr>
          <a:xfrm>
            <a:off x="3563888" y="836712"/>
            <a:ext cx="5400600" cy="1296144"/>
          </a:xfrm>
          <a:prstGeom prst="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ru-RU" dirty="0" smtClean="0">
              <a:latin typeface="Arial Narrow" pitchFamily="34" charset="0"/>
            </a:endParaRPr>
          </a:p>
          <a:p>
            <a:pPr algn="just">
              <a:defRPr/>
            </a:pPr>
            <a:r>
              <a:rPr lang="ru-RU" sz="1600" b="1" dirty="0" smtClean="0">
                <a:latin typeface="Times New Roman" pitchFamily="18" charset="0"/>
                <a:cs typeface="Times New Roman" pitchFamily="18" charset="0"/>
              </a:rPr>
              <a:t> </a:t>
            </a:r>
          </a:p>
          <a:p>
            <a:pPr algn="just">
              <a:defRPr/>
            </a:pPr>
            <a:endParaRPr lang="ru-RU" sz="1600" b="1" dirty="0" smtClean="0">
              <a:latin typeface="Times New Roman" pitchFamily="18" charset="0"/>
              <a:cs typeface="Times New Roman" pitchFamily="18" charset="0"/>
            </a:endParaRPr>
          </a:p>
          <a:p>
            <a:pPr>
              <a:defRPr/>
            </a:pPr>
            <a:endParaRPr lang="ru-RU" sz="1600" b="1" dirty="0" smtClean="0">
              <a:latin typeface="Times New Roman" pitchFamily="18" charset="0"/>
              <a:cs typeface="Times New Roman" pitchFamily="18" charset="0"/>
            </a:endParaRPr>
          </a:p>
          <a:p>
            <a:pPr>
              <a:defRPr/>
            </a:pPr>
            <a:r>
              <a:rPr lang="ru-RU" sz="1400" b="1" dirty="0" smtClean="0">
                <a:solidFill>
                  <a:srgbClr val="002060"/>
                </a:solidFill>
                <a:latin typeface="Arial Narrow" pitchFamily="34" charset="0"/>
                <a:cs typeface="Times New Roman" pitchFamily="18" charset="0"/>
              </a:rPr>
              <a:t>Статья 212. Работодатель обязан обеспечить:</a:t>
            </a:r>
          </a:p>
          <a:p>
            <a:pPr algn="just">
              <a:defRPr/>
            </a:pPr>
            <a:r>
              <a:rPr lang="ru-RU" sz="1400" dirty="0" smtClean="0">
                <a:solidFill>
                  <a:srgbClr val="002060"/>
                </a:solidFill>
                <a:latin typeface="Arial Narrow" pitchFamily="34" charset="0"/>
                <a:cs typeface="Times New Roman" pitchFamily="18" charset="0"/>
              </a:rPr>
              <a:t>      безопасность работников при эксплуатации зданий, сооружений, оборудования, осуществлении технологических процессов, а также применяемых в производстве инструментов, сырья и материалов;</a:t>
            </a:r>
          </a:p>
          <a:p>
            <a:pPr algn="just">
              <a:defRPr/>
            </a:pPr>
            <a:r>
              <a:rPr lang="ru-RU" sz="1400" dirty="0" smtClean="0">
                <a:solidFill>
                  <a:srgbClr val="002060"/>
                </a:solidFill>
                <a:latin typeface="Arial Narrow" pitchFamily="34" charset="0"/>
                <a:cs typeface="Times New Roman" pitchFamily="18" charset="0"/>
              </a:rPr>
              <a:t>      соответствующие требованиям охраны труда условия труда на каждом рабочем месте</a:t>
            </a:r>
          </a:p>
          <a:p>
            <a:pPr algn="just">
              <a:defRPr/>
            </a:pPr>
            <a:endParaRPr lang="ru-RU" sz="1400" dirty="0" smtClean="0">
              <a:latin typeface="Times New Roman" pitchFamily="18" charset="0"/>
              <a:cs typeface="Times New Roman" pitchFamily="18" charset="0"/>
            </a:endParaRPr>
          </a:p>
          <a:p>
            <a:pPr algn="just">
              <a:defRPr/>
            </a:pPr>
            <a:endParaRPr lang="ru-RU" sz="1400" dirty="0" smtClean="0">
              <a:latin typeface="Times New Roman" pitchFamily="18" charset="0"/>
              <a:cs typeface="Times New Roman" pitchFamily="18" charset="0"/>
            </a:endParaRPr>
          </a:p>
          <a:p>
            <a:pPr algn="ctr">
              <a:defRPr/>
            </a:pPr>
            <a:endParaRPr lang="ru-RU" dirty="0" smtClean="0">
              <a:latin typeface="Arial Narrow" pitchFamily="34" charset="0"/>
            </a:endParaRPr>
          </a:p>
          <a:p>
            <a:pPr algn="ctr">
              <a:defRPr/>
            </a:pPr>
            <a:endParaRPr lang="ru-RU" dirty="0">
              <a:latin typeface="Arial Narrow" pitchFamily="34" charset="0"/>
            </a:endParaRPr>
          </a:p>
        </p:txBody>
      </p:sp>
      <p:sp>
        <p:nvSpPr>
          <p:cNvPr id="26" name="Прямоугольник 25"/>
          <p:cNvSpPr/>
          <p:nvPr/>
        </p:nvSpPr>
        <p:spPr>
          <a:xfrm>
            <a:off x="467544" y="4797152"/>
            <a:ext cx="8496944" cy="432048"/>
          </a:xfrm>
          <a:prstGeom prst="rect">
            <a:avLst/>
          </a:prstGeom>
        </p:spPr>
        <p:style>
          <a:lnRef idx="1">
            <a:schemeClr val="accent4"/>
          </a:lnRef>
          <a:fillRef idx="2">
            <a:schemeClr val="accent4"/>
          </a:fillRef>
          <a:effectRef idx="1">
            <a:schemeClr val="accent4"/>
          </a:effectRef>
          <a:fontRef idx="minor">
            <a:schemeClr val="dk1"/>
          </a:fontRef>
        </p:style>
        <p:txBody>
          <a:bodyPr spcFirstLastPara="0" vert="horz" wrap="square" lIns="45720" tIns="45720" rIns="45720" bIns="45720" numCol="1" spcCol="1270" anchor="ctr" anchorCtr="0">
            <a:noAutofit/>
          </a:bodyPr>
          <a:lstStyle/>
          <a:p>
            <a:pPr algn="just" defTabSz="533400">
              <a:lnSpc>
                <a:spcPct val="90000"/>
              </a:lnSpc>
              <a:spcAft>
                <a:spcPct val="35000"/>
              </a:spcAft>
            </a:pPr>
            <a:r>
              <a:rPr lang="ru-RU" sz="1400" dirty="0" smtClean="0">
                <a:solidFill>
                  <a:srgbClr val="002060"/>
                </a:solidFill>
                <a:latin typeface="Arial Narrow" pitchFamily="34" charset="0"/>
              </a:rPr>
              <a:t>систематическое </a:t>
            </a:r>
            <a:r>
              <a:rPr lang="ru-RU" sz="1400" dirty="0">
                <a:solidFill>
                  <a:srgbClr val="002060"/>
                </a:solidFill>
                <a:latin typeface="Arial Narrow" pitchFamily="34" charset="0"/>
              </a:rPr>
              <a:t>выявление опасностей и профессиональных рисков, их регулярный анализ и </a:t>
            </a:r>
            <a:r>
              <a:rPr lang="ru-RU" sz="1400" dirty="0" smtClean="0">
                <a:solidFill>
                  <a:srgbClr val="002060"/>
                </a:solidFill>
                <a:latin typeface="Arial Narrow" pitchFamily="34" charset="0"/>
              </a:rPr>
              <a:t>оценку</a:t>
            </a:r>
            <a:endParaRPr lang="ru-RU" sz="1400" kern="1200" dirty="0">
              <a:solidFill>
                <a:srgbClr val="002060"/>
              </a:solidFill>
              <a:latin typeface="Arial Narrow" pitchFamily="34" charset="0"/>
            </a:endParaRPr>
          </a:p>
        </p:txBody>
      </p:sp>
      <p:sp>
        <p:nvSpPr>
          <p:cNvPr id="28" name="Прямоугольник 27"/>
          <p:cNvSpPr/>
          <p:nvPr/>
        </p:nvSpPr>
        <p:spPr>
          <a:xfrm>
            <a:off x="467544" y="4509120"/>
            <a:ext cx="3384376" cy="2862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defTabSz="533400">
              <a:lnSpc>
                <a:spcPct val="90000"/>
              </a:lnSpc>
              <a:spcAft>
                <a:spcPct val="35000"/>
              </a:spcAft>
            </a:pPr>
            <a:r>
              <a:rPr lang="ru-RU" sz="1400" b="1" dirty="0">
                <a:solidFill>
                  <a:srgbClr val="002060"/>
                </a:solidFill>
                <a:latin typeface="Arial Narrow" pitchFamily="34" charset="0"/>
                <a:cs typeface="+mn-cs"/>
              </a:rPr>
              <a:t>Работодатель обязан  обеспечить:</a:t>
            </a:r>
          </a:p>
        </p:txBody>
      </p:sp>
      <p:sp>
        <p:nvSpPr>
          <p:cNvPr id="29" name="Прямоугольник 28"/>
          <p:cNvSpPr/>
          <p:nvPr/>
        </p:nvSpPr>
        <p:spPr>
          <a:xfrm>
            <a:off x="467544" y="5229200"/>
            <a:ext cx="8496944" cy="6740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just" defTabSz="533400">
              <a:lnSpc>
                <a:spcPct val="90000"/>
              </a:lnSpc>
              <a:spcAft>
                <a:spcPct val="35000"/>
              </a:spcAft>
            </a:pPr>
            <a:r>
              <a:rPr lang="ru-RU" sz="1400" dirty="0">
                <a:solidFill>
                  <a:srgbClr val="002060"/>
                </a:solidFill>
                <a:latin typeface="Arial Narrow" pitchFamily="34" charset="0"/>
                <a:cs typeface="+mn-cs"/>
              </a:rPr>
              <a:t>заблаговременную разработку мер, направленных на обеспечение безопасных условий и охраны труда, определение профессиональных рисков перед вводом в эксплуатацию производственных объектов, вновь организованных рабочих мест</a:t>
            </a:r>
          </a:p>
        </p:txBody>
      </p:sp>
      <p:sp>
        <p:nvSpPr>
          <p:cNvPr id="30" name="Прямоугольник 29"/>
          <p:cNvSpPr/>
          <p:nvPr/>
        </p:nvSpPr>
        <p:spPr>
          <a:xfrm>
            <a:off x="467544" y="5877272"/>
            <a:ext cx="8496944" cy="5232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r>
              <a:rPr lang="ru-RU" sz="1400" dirty="0" smtClean="0">
                <a:solidFill>
                  <a:srgbClr val="002060"/>
                </a:solidFill>
                <a:latin typeface="Arial Narrow" pitchFamily="34" charset="0"/>
              </a:rPr>
              <a:t>разработку и утверждение правил (стандартов) организации  по охране труда , а также инструкций по охране труда для работников с учетом мнения профсоюза</a:t>
            </a:r>
            <a:endParaRPr lang="ru-RU" sz="1400" dirty="0">
              <a:solidFill>
                <a:srgbClr val="002060"/>
              </a:solidFill>
              <a:latin typeface="Arial Narrow" pitchFamily="34" charset="0"/>
            </a:endParaRPr>
          </a:p>
        </p:txBody>
      </p:sp>
      <p:sp>
        <p:nvSpPr>
          <p:cNvPr id="20" name="Стрелка вниз 19"/>
          <p:cNvSpPr/>
          <p:nvPr/>
        </p:nvSpPr>
        <p:spPr>
          <a:xfrm>
            <a:off x="5868144" y="548680"/>
            <a:ext cx="576064" cy="288032"/>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2" name="Стрелка вправо 11"/>
          <p:cNvSpPr/>
          <p:nvPr/>
        </p:nvSpPr>
        <p:spPr>
          <a:xfrm>
            <a:off x="2555776" y="1196752"/>
            <a:ext cx="432048" cy="2448272"/>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sp>
        <p:nvSpPr>
          <p:cNvPr id="13" name="Прямоугольник 12"/>
          <p:cNvSpPr/>
          <p:nvPr/>
        </p:nvSpPr>
        <p:spPr>
          <a:xfrm>
            <a:off x="3563888" y="312911"/>
            <a:ext cx="5400600" cy="30777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ctr">
              <a:defRPr/>
            </a:pPr>
            <a:r>
              <a:rPr lang="ru-RU" sz="1400" b="1" dirty="0" smtClean="0">
                <a:solidFill>
                  <a:srgbClr val="002060"/>
                </a:solidFill>
                <a:latin typeface="Arial Narrow" pitchFamily="34" charset="0"/>
                <a:cs typeface="Times New Roman" pitchFamily="18" charset="0"/>
              </a:rPr>
              <a:t>Действующее законодательство Российской Федерации</a:t>
            </a:r>
          </a:p>
        </p:txBody>
      </p:sp>
      <p:sp>
        <p:nvSpPr>
          <p:cNvPr id="14" name="Прямоугольник 13"/>
          <p:cNvSpPr/>
          <p:nvPr/>
        </p:nvSpPr>
        <p:spPr>
          <a:xfrm>
            <a:off x="3563888" y="2348880"/>
            <a:ext cx="5400600" cy="33855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5" name="Стрелка вниз 14"/>
          <p:cNvSpPr/>
          <p:nvPr/>
        </p:nvSpPr>
        <p:spPr>
          <a:xfrm>
            <a:off x="5868144" y="2708920"/>
            <a:ext cx="576064" cy="216024"/>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17" name="Стрелка вниз 16"/>
          <p:cNvSpPr/>
          <p:nvPr/>
        </p:nvSpPr>
        <p:spPr>
          <a:xfrm>
            <a:off x="5868144" y="4509120"/>
            <a:ext cx="576064" cy="288032"/>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pic>
        <p:nvPicPr>
          <p:cNvPr id="18" name="Рисунок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853" y="179753"/>
            <a:ext cx="2250951" cy="35632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Номер слайда 5"/>
          <p:cNvSpPr txBox="1">
            <a:spLocks/>
          </p:cNvSpPr>
          <p:nvPr/>
        </p:nvSpPr>
        <p:spPr>
          <a:xfrm>
            <a:off x="8606663" y="6464857"/>
            <a:ext cx="477416"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ru-RU" sz="120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32" name="TextBox 31"/>
          <p:cNvSpPr txBox="1"/>
          <p:nvPr/>
        </p:nvSpPr>
        <p:spPr>
          <a:xfrm>
            <a:off x="1153345" y="5039598"/>
            <a:ext cx="208823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ru-RU" sz="1400" b="1" dirty="0" smtClean="0">
                <a:solidFill>
                  <a:srgbClr val="002060"/>
                </a:solidFill>
                <a:latin typeface="Arial Narrow" pitchFamily="34" charset="0"/>
              </a:rPr>
              <a:t>Формы обучения по охране труда</a:t>
            </a:r>
            <a:endParaRPr lang="ru-RU" sz="1400" b="1" dirty="0">
              <a:latin typeface="Arial Narrow" pitchFamily="34" charset="0"/>
            </a:endParaRPr>
          </a:p>
        </p:txBody>
      </p:sp>
      <p:sp>
        <p:nvSpPr>
          <p:cNvPr id="74753" name="Rectangle 1"/>
          <p:cNvSpPr>
            <a:spLocks noChangeArrowheads="1"/>
          </p:cNvSpPr>
          <p:nvPr/>
        </p:nvSpPr>
        <p:spPr bwMode="auto">
          <a:xfrm>
            <a:off x="3249393" y="4862409"/>
            <a:ext cx="573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1" fontAlgn="base" latinLnBrk="0" hangingPunct="1">
              <a:spcBef>
                <a:spcPct val="0"/>
              </a:spcBef>
              <a:spcAft>
                <a:spcPct val="0"/>
              </a:spcAft>
              <a:buClrTx/>
              <a:buSzTx/>
              <a:buFont typeface="Wingdings" panose="05000000000000000000" pitchFamily="2" charset="2"/>
              <a:buChar char="Ø"/>
              <a:tabLst/>
            </a:pPr>
            <a:r>
              <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Инструктажи по охране труда</a:t>
            </a:r>
          </a:p>
          <a:p>
            <a:pPr marL="171450" marR="0" lvl="0" indent="-171450" algn="l" defTabSz="914400" rtl="0" eaLnBrk="0" fontAlgn="base" latinLnBrk="0" hangingPunct="0">
              <a:spcBef>
                <a:spcPct val="0"/>
              </a:spcBef>
              <a:spcAft>
                <a:spcPct val="0"/>
              </a:spcAft>
              <a:buClrTx/>
              <a:buSzTx/>
              <a:buFont typeface="Wingdings" panose="05000000000000000000" pitchFamily="2" charset="2"/>
              <a:buChar char="Ø"/>
              <a:tabLst/>
            </a:pPr>
            <a:r>
              <a:rPr lang="ru-RU" sz="1200" b="1" dirty="0" smtClean="0">
                <a:solidFill>
                  <a:srgbClr val="002060"/>
                </a:solidFill>
                <a:latin typeface="Arial Narrow" pitchFamily="34" charset="0"/>
                <a:ea typeface="Times New Roman" pitchFamily="18" charset="0"/>
                <a:cs typeface="Times New Roman" pitchFamily="18" charset="0"/>
              </a:rPr>
              <a:t>С</a:t>
            </a:r>
            <a:r>
              <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тажировка на рабочем месте</a:t>
            </a:r>
            <a:endParaRPr kumimoji="0" lang="ru-RU" sz="1200" b="1" i="0" u="none" strike="noStrike" cap="none" normalizeH="0" baseline="0" dirty="0" smtClean="0">
              <a:ln>
                <a:noFill/>
              </a:ln>
              <a:solidFill>
                <a:srgbClr val="002060"/>
              </a:solidFill>
              <a:effectLst/>
              <a:latin typeface="Arial Narrow" pitchFamily="34" charset="0"/>
              <a:cs typeface="Arial" pitchFamily="34" charset="0"/>
            </a:endParaRPr>
          </a:p>
          <a:p>
            <a:pPr marL="171450" marR="0" lvl="0" indent="-171450" algn="l" defTabSz="914400" rtl="0" eaLnBrk="0" fontAlgn="base" latinLnBrk="0" hangingPunct="0">
              <a:spcBef>
                <a:spcPct val="0"/>
              </a:spcBef>
              <a:spcAft>
                <a:spcPct val="0"/>
              </a:spcAft>
              <a:buClrTx/>
              <a:buSzTx/>
              <a:buFont typeface="Wingdings" panose="05000000000000000000" pitchFamily="2" charset="2"/>
              <a:buChar char="Ø"/>
              <a:tabLst/>
            </a:pPr>
            <a:r>
              <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Обучение по охране труда в образовательных организациях</a:t>
            </a:r>
          </a:p>
          <a:p>
            <a:pPr marL="171450" marR="0" lvl="0" indent="-171450" algn="l" defTabSz="914400" rtl="0" eaLnBrk="0" fontAlgn="base" latinLnBrk="0" hangingPunct="0">
              <a:spcBef>
                <a:spcPct val="0"/>
              </a:spcBef>
              <a:spcAft>
                <a:spcPct val="0"/>
              </a:spcAft>
              <a:buClrTx/>
              <a:buSzTx/>
              <a:buFont typeface="Wingdings" panose="05000000000000000000" pitchFamily="2" charset="2"/>
              <a:buChar char="Ø"/>
              <a:tabLst/>
            </a:pPr>
            <a:r>
              <a:rPr lang="ru-RU" sz="1200" b="1" dirty="0" smtClean="0">
                <a:solidFill>
                  <a:srgbClr val="002060"/>
                </a:solidFill>
                <a:latin typeface="Arial Narrow" pitchFamily="34" charset="0"/>
                <a:ea typeface="Times New Roman" pitchFamily="18" charset="0"/>
                <a:cs typeface="Times New Roman" pitchFamily="18" charset="0"/>
              </a:rPr>
              <a:t>Об</a:t>
            </a:r>
            <a:r>
              <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Times New Roman" pitchFamily="18" charset="0"/>
              </a:rPr>
              <a:t>учение по охране труда у работодателя</a:t>
            </a:r>
            <a:endPar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Arial" pitchFamily="34" charset="0"/>
            </a:endParaRPr>
          </a:p>
          <a:p>
            <a:pPr marL="171450" marR="0" lvl="0" indent="-171450" algn="l" defTabSz="914400" rtl="0" eaLnBrk="0" fontAlgn="base" latinLnBrk="0" hangingPunct="0">
              <a:spcBef>
                <a:spcPct val="0"/>
              </a:spcBef>
              <a:spcAft>
                <a:spcPct val="0"/>
              </a:spcAft>
              <a:buClrTx/>
              <a:buSzTx/>
              <a:buFont typeface="Wingdings" panose="05000000000000000000" pitchFamily="2" charset="2"/>
              <a:buChar char="Ø"/>
              <a:tabLst/>
            </a:pPr>
            <a:r>
              <a:rPr lang="ru-RU" sz="1200" b="1" dirty="0" smtClean="0">
                <a:solidFill>
                  <a:srgbClr val="002060"/>
                </a:solidFill>
                <a:latin typeface="Arial Narrow" pitchFamily="34" charset="0"/>
                <a:ea typeface="Times New Roman" pitchFamily="18" charset="0"/>
                <a:cs typeface="Arial" pitchFamily="34" charset="0"/>
              </a:rPr>
              <a:t>О</a:t>
            </a:r>
            <a:r>
              <a:rPr kumimoji="0" lang="ru-RU" sz="1200" b="1" i="0" u="none" strike="noStrike" cap="none" normalizeH="0" baseline="0" dirty="0" smtClean="0">
                <a:ln>
                  <a:noFill/>
                </a:ln>
                <a:solidFill>
                  <a:srgbClr val="002060"/>
                </a:solidFill>
                <a:effectLst/>
                <a:latin typeface="Arial Narrow" pitchFamily="34" charset="0"/>
                <a:ea typeface="Times New Roman" pitchFamily="18" charset="0"/>
                <a:cs typeface="Arial" pitchFamily="34" charset="0"/>
              </a:rPr>
              <a:t>бучение оказанию первой помощи пострадавшим</a:t>
            </a:r>
            <a:r>
              <a:rPr kumimoji="0" lang="ru-RU" sz="1200" b="1" i="0" u="none" strike="noStrike" cap="none" normalizeH="0" baseline="0" dirty="0" smtClean="0">
                <a:ln>
                  <a:noFill/>
                </a:ln>
                <a:solidFill>
                  <a:srgbClr val="002060"/>
                </a:solidFill>
                <a:effectLst/>
                <a:latin typeface="Arial Narrow" pitchFamily="34" charset="0"/>
                <a:cs typeface="Arial" pitchFamily="34" charset="0"/>
              </a:rPr>
              <a:t> </a:t>
            </a:r>
          </a:p>
        </p:txBody>
      </p:sp>
      <p:sp>
        <p:nvSpPr>
          <p:cNvPr id="21" name="Прямоугольник 20"/>
          <p:cNvSpPr/>
          <p:nvPr/>
        </p:nvSpPr>
        <p:spPr>
          <a:xfrm>
            <a:off x="2483768" y="4005064"/>
            <a:ext cx="6552728"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ru-RU" sz="1200" b="1" dirty="0" smtClean="0">
                <a:solidFill>
                  <a:srgbClr val="002060"/>
                </a:solidFill>
                <a:latin typeface="Arial Narrow" pitchFamily="34" charset="0"/>
              </a:rPr>
              <a:t>Обучение по охране труда – процесс получения работниками и работодателями на всем протяжении трудовой деятельности  теоретических знаний и практических навыков в области охраны труда в объеме, необходимом и достаточном для формирования и поддержания компетенций по сохранению их жизни и здоровья</a:t>
            </a:r>
            <a:endParaRPr lang="ru-RU" sz="1200" b="1" dirty="0">
              <a:solidFill>
                <a:srgbClr val="002060"/>
              </a:solidFill>
              <a:latin typeface="Arial Narrow" pitchFamily="34" charset="0"/>
            </a:endParaRPr>
          </a:p>
        </p:txBody>
      </p:sp>
      <p:sp>
        <p:nvSpPr>
          <p:cNvPr id="22" name="Прямоугольник 21"/>
          <p:cNvSpPr/>
          <p:nvPr/>
        </p:nvSpPr>
        <p:spPr>
          <a:xfrm>
            <a:off x="2699792" y="3573016"/>
            <a:ext cx="6337647" cy="288032"/>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sz="1400" dirty="0">
                <a:latin typeface="Arial Narrow" pitchFamily="34" charset="0"/>
              </a:rPr>
              <a:t>Новая редакция Х раздела Трудового </a:t>
            </a:r>
            <a:r>
              <a:rPr lang="ru-RU" sz="1400" dirty="0" smtClean="0">
                <a:latin typeface="Arial Narrow" pitchFamily="34" charset="0"/>
              </a:rPr>
              <a:t>кодекса (Статья 218. Обучение по охране труда)</a:t>
            </a:r>
            <a:endParaRPr lang="ru-RU" sz="1400" dirty="0">
              <a:latin typeface="Arial Narrow" pitchFamily="34" charset="0"/>
            </a:endParaRPr>
          </a:p>
        </p:txBody>
      </p:sp>
      <p:sp>
        <p:nvSpPr>
          <p:cNvPr id="23" name="Прямоугольник 22"/>
          <p:cNvSpPr/>
          <p:nvPr/>
        </p:nvSpPr>
        <p:spPr>
          <a:xfrm>
            <a:off x="179512" y="1052736"/>
            <a:ext cx="2088232" cy="3168352"/>
          </a:xfrm>
          <a:prstGeom prst="rect">
            <a:avLst/>
          </a:prstGeom>
          <a:ln/>
        </p:spPr>
        <p:style>
          <a:lnRef idx="1">
            <a:schemeClr val="accent2"/>
          </a:lnRef>
          <a:fillRef idx="2">
            <a:schemeClr val="accent2"/>
          </a:fillRef>
          <a:effectRef idx="1">
            <a:schemeClr val="accent2"/>
          </a:effectRef>
          <a:fontRef idx="minor">
            <a:schemeClr val="dk1"/>
          </a:fontRef>
        </p:style>
        <p:txBody>
          <a:bodyPr anchor="ctr"/>
          <a:lstStyle/>
          <a:p>
            <a:pPr algn="ctr">
              <a:defRPr/>
            </a:pPr>
            <a:r>
              <a:rPr lang="ru-RU" b="1" dirty="0">
                <a:solidFill>
                  <a:srgbClr val="C00000"/>
                </a:solidFill>
                <a:latin typeface="Arial Narrow" pitchFamily="34" charset="0"/>
                <a:cs typeface="Times New Roman" pitchFamily="18" charset="0"/>
              </a:rPr>
              <a:t>6. Повышать квалификацию – развивать </a:t>
            </a:r>
            <a:r>
              <a:rPr lang="ru-RU" b="1" dirty="0" smtClean="0">
                <a:solidFill>
                  <a:srgbClr val="C00000"/>
                </a:solidFill>
                <a:latin typeface="Arial Narrow" pitchFamily="34" charset="0"/>
                <a:cs typeface="Times New Roman" pitchFamily="18" charset="0"/>
              </a:rPr>
              <a:t>профессиональные навыки</a:t>
            </a:r>
            <a:endParaRPr lang="ru-RU" b="1" dirty="0">
              <a:solidFill>
                <a:srgbClr val="C00000"/>
              </a:solidFill>
              <a:latin typeface="Arial Narrow" pitchFamily="34" charset="0"/>
              <a:cs typeface="Times New Roman" pitchFamily="18" charset="0"/>
            </a:endParaRPr>
          </a:p>
        </p:txBody>
      </p:sp>
      <p:sp>
        <p:nvSpPr>
          <p:cNvPr id="25" name="Прямоугольник 24"/>
          <p:cNvSpPr/>
          <p:nvPr/>
        </p:nvSpPr>
        <p:spPr>
          <a:xfrm>
            <a:off x="2627784" y="764704"/>
            <a:ext cx="6408712" cy="2088232"/>
          </a:xfrm>
          <a:prstGeom prst="rect">
            <a:avLst/>
          </a:prstGeom>
          <a:ln/>
        </p:spPr>
        <p:style>
          <a:lnRef idx="1">
            <a:schemeClr val="accent2"/>
          </a:lnRef>
          <a:fillRef idx="2">
            <a:schemeClr val="accent2"/>
          </a:fillRef>
          <a:effectRef idx="1">
            <a:schemeClr val="accent2"/>
          </a:effectRef>
          <a:fontRef idx="minor">
            <a:schemeClr val="dk1"/>
          </a:fontRef>
        </p:style>
        <p:txBody>
          <a:bodyPr anchor="t" anchorCtr="0"/>
          <a:lstStyle/>
          <a:p>
            <a:pPr algn="ctr">
              <a:lnSpc>
                <a:spcPct val="90000"/>
              </a:lnSpc>
              <a:defRPr/>
            </a:pPr>
            <a:r>
              <a:rPr lang="ru-RU" sz="1300" b="1" dirty="0" smtClean="0">
                <a:solidFill>
                  <a:srgbClr val="002060"/>
                </a:solidFill>
                <a:latin typeface="Arial Narrow" pitchFamily="34" charset="0"/>
                <a:cs typeface="Times New Roman" pitchFamily="18" charset="0"/>
              </a:rPr>
              <a:t>Статья 225 Трудового кодекса. </a:t>
            </a:r>
          </a:p>
          <a:p>
            <a:pPr algn="just">
              <a:lnSpc>
                <a:spcPct val="90000"/>
              </a:lnSpc>
            </a:pPr>
            <a:r>
              <a:rPr lang="ru-RU" sz="1300" dirty="0" smtClean="0">
                <a:solidFill>
                  <a:srgbClr val="002060"/>
                </a:solidFill>
                <a:latin typeface="Arial Narrow" pitchFamily="34" charset="0"/>
                <a:cs typeface="Times New Roman" pitchFamily="18" charset="0"/>
              </a:rPr>
              <a:t>     Все работники обязаны проходить обучение по охране труда и проверку знания требований охраны труда. </a:t>
            </a:r>
          </a:p>
          <a:p>
            <a:pPr algn="just">
              <a:lnSpc>
                <a:spcPct val="90000"/>
              </a:lnSpc>
            </a:pPr>
            <a:r>
              <a:rPr lang="ru-RU" sz="1300" dirty="0" smtClean="0">
                <a:solidFill>
                  <a:srgbClr val="002060"/>
                </a:solidFill>
                <a:latin typeface="Arial Narrow" pitchFamily="34" charset="0"/>
                <a:cs typeface="Times New Roman" pitchFamily="18" charset="0"/>
              </a:rPr>
              <a:t>     Для всех поступающих на работу лиц, а также для работников, переводимых на другую работу, работодатель или уполномоченное им лицо обязаны проводить инструктаж по охране труда, организовывать обучение безопасным методам и приемам выполнения работ и оказания первой помощи пострадавшим.</a:t>
            </a:r>
          </a:p>
          <a:p>
            <a:pPr algn="just">
              <a:lnSpc>
                <a:spcPct val="90000"/>
              </a:lnSpc>
            </a:pPr>
            <a:r>
              <a:rPr lang="ru-RU" sz="1300" dirty="0" smtClean="0">
                <a:solidFill>
                  <a:srgbClr val="002060"/>
                </a:solidFill>
                <a:latin typeface="Arial Narrow" pitchFamily="34" charset="0"/>
                <a:cs typeface="Times New Roman" pitchFamily="18" charset="0"/>
              </a:rPr>
              <a:t>     Работодатель обеспечивает обучение лиц, поступающих на работу с вредными и (или) опасными условиями труда, безопасным методам и приемам выполнения работ со стажировкой на рабочем месте и сдачей экзаменов и проведение их периодического обучения по охране труда и проверку знаний требований охраны труда в период работы</a:t>
            </a:r>
          </a:p>
        </p:txBody>
      </p:sp>
      <p:sp>
        <p:nvSpPr>
          <p:cNvPr id="26" name="Стрелка вправо 25"/>
          <p:cNvSpPr/>
          <p:nvPr/>
        </p:nvSpPr>
        <p:spPr>
          <a:xfrm>
            <a:off x="2267744" y="1340768"/>
            <a:ext cx="288032" cy="2808312"/>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7" name="Прямоугольник 16"/>
          <p:cNvSpPr/>
          <p:nvPr/>
        </p:nvSpPr>
        <p:spPr>
          <a:xfrm>
            <a:off x="2627784" y="188640"/>
            <a:ext cx="6264696" cy="36004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ru-RU" sz="1400" b="1" dirty="0" smtClean="0">
              <a:solidFill>
                <a:schemeClr val="tx1"/>
              </a:solidFill>
              <a:latin typeface="Arial Narrow" pitchFamily="34" charset="0"/>
              <a:cs typeface="Times New Roman" pitchFamily="18" charset="0"/>
            </a:endParaRPr>
          </a:p>
          <a:p>
            <a:pPr algn="ctr">
              <a:defRPr/>
            </a:pPr>
            <a:r>
              <a:rPr lang="ru-RU" sz="1400" b="1" dirty="0" smtClean="0">
                <a:solidFill>
                  <a:schemeClr val="tx1"/>
                </a:solidFill>
                <a:latin typeface="Arial Narrow" pitchFamily="34" charset="0"/>
                <a:cs typeface="Times New Roman" pitchFamily="18" charset="0"/>
              </a:rPr>
              <a:t>Действующее законодательство Российской Федерации</a:t>
            </a:r>
            <a:endParaRPr lang="ru-RU" sz="1400" dirty="0">
              <a:solidFill>
                <a:schemeClr val="tx1"/>
              </a:solidFill>
              <a:latin typeface="Arial Narrow" pitchFamily="34" charset="0"/>
              <a:cs typeface="Times New Roman" pitchFamily="18" charset="0"/>
            </a:endParaRPr>
          </a:p>
          <a:p>
            <a:pPr algn="ctr">
              <a:defRPr/>
            </a:pPr>
            <a:endParaRPr lang="ru-RU" sz="1400" dirty="0">
              <a:solidFill>
                <a:schemeClr val="tx1"/>
              </a:solidFill>
              <a:latin typeface="Arial Narrow" pitchFamily="34" charset="0"/>
              <a:cs typeface="Times New Roman" pitchFamily="18" charset="0"/>
            </a:endParaRPr>
          </a:p>
        </p:txBody>
      </p:sp>
      <p:sp>
        <p:nvSpPr>
          <p:cNvPr id="18" name="Прямоугольник 17"/>
          <p:cNvSpPr/>
          <p:nvPr/>
        </p:nvSpPr>
        <p:spPr>
          <a:xfrm>
            <a:off x="2699792" y="3068960"/>
            <a:ext cx="6336704" cy="33855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20" name="Стрелка вниз 19"/>
          <p:cNvSpPr/>
          <p:nvPr/>
        </p:nvSpPr>
        <p:spPr>
          <a:xfrm>
            <a:off x="5292080" y="548680"/>
            <a:ext cx="576064" cy="216024"/>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4" name="Стрелка вниз 23"/>
          <p:cNvSpPr/>
          <p:nvPr/>
        </p:nvSpPr>
        <p:spPr>
          <a:xfrm>
            <a:off x="5436096" y="3861048"/>
            <a:ext cx="576064" cy="14401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8" name="Стрелка вниз 27"/>
          <p:cNvSpPr/>
          <p:nvPr/>
        </p:nvSpPr>
        <p:spPr>
          <a:xfrm>
            <a:off x="5436096" y="3429000"/>
            <a:ext cx="576064" cy="14401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27" name="TextBox 26"/>
          <p:cNvSpPr txBox="1"/>
          <p:nvPr/>
        </p:nvSpPr>
        <p:spPr>
          <a:xfrm>
            <a:off x="899591" y="5835461"/>
            <a:ext cx="7707071" cy="471488"/>
          </a:xfrm>
          <a:prstGeom prst="upArrowCallou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ru-RU" sz="1400" b="1" dirty="0" smtClean="0">
                <a:solidFill>
                  <a:schemeClr val="bg1"/>
                </a:solidFill>
                <a:latin typeface="Arial Narrow" pitchFamily="34" charset="0"/>
              </a:rPr>
              <a:t>Непрерывное обучение по охране труда в течение всей трудовой жизни </a:t>
            </a:r>
            <a:r>
              <a:rPr lang="en-US" sz="1400" b="1" dirty="0" smtClean="0">
                <a:solidFill>
                  <a:schemeClr val="bg1"/>
                </a:solidFill>
                <a:latin typeface="Arial Narrow" pitchFamily="34" charset="0"/>
              </a:rPr>
              <a:t>(LIFE-LONG LEARNING)</a:t>
            </a:r>
            <a:endParaRPr lang="ru-RU" sz="1400" b="1" dirty="0">
              <a:solidFill>
                <a:schemeClr val="bg1"/>
              </a:solidFill>
              <a:latin typeface="Arial Narrow" pitchFamily="34" charset="0"/>
            </a:endParaRPr>
          </a:p>
        </p:txBody>
      </p:sp>
      <p:pic>
        <p:nvPicPr>
          <p:cNvPr id="16" name="Рисунок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817" y="188640"/>
            <a:ext cx="2250951" cy="356328"/>
          </a:xfrm>
          <a:prstGeom prst="rect">
            <a:avLst/>
          </a:prstGeom>
        </p:spPr>
      </p:pic>
    </p:spTree>
    <p:extLst>
      <p:ext uri="{BB962C8B-B14F-4D97-AF65-F5344CB8AC3E}">
        <p14:creationId xmlns:p14="http://schemas.microsoft.com/office/powerpoint/2010/main" val="501299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Номер слайда 5"/>
          <p:cNvSpPr txBox="1">
            <a:spLocks/>
          </p:cNvSpPr>
          <p:nvPr/>
        </p:nvSpPr>
        <p:spPr>
          <a:xfrm>
            <a:off x="6804248" y="6492875"/>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19B0651-EE4F-4900-A07F-96A6BFA9D0F0}" type="slidenum">
              <a:rPr kumimoji="0" lang="ru-RU" sz="1200" i="0" u="none" strike="noStrike" kern="1200" cap="none" spc="0" normalizeH="0" baseline="0" noProof="0" smtClean="0">
                <a:ln>
                  <a:noFill/>
                </a:ln>
                <a:solidFill>
                  <a:schemeClr val="tx1">
                    <a:lumMod val="65000"/>
                    <a:lumOff val="3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ru-RU" sz="120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graphicFrame>
        <p:nvGraphicFramePr>
          <p:cNvPr id="19" name="Схема 18"/>
          <p:cNvGraphicFramePr/>
          <p:nvPr/>
        </p:nvGraphicFramePr>
        <p:xfrm>
          <a:off x="2339752" y="2780928"/>
          <a:ext cx="6696744"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Прямоугольник 7"/>
          <p:cNvSpPr/>
          <p:nvPr/>
        </p:nvSpPr>
        <p:spPr>
          <a:xfrm>
            <a:off x="2771800" y="1628800"/>
            <a:ext cx="5616624" cy="792088"/>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ru-RU" dirty="0">
                <a:latin typeface="Arial Narrow" pitchFamily="34" charset="0"/>
              </a:rPr>
              <a:t>Новая редакция Х раздела Трудового </a:t>
            </a:r>
            <a:r>
              <a:rPr lang="ru-RU" dirty="0" smtClean="0">
                <a:latin typeface="Arial Narrow" pitchFamily="34" charset="0"/>
              </a:rPr>
              <a:t>кодекса (Статья 216) Обязанности работника в области охраны труда</a:t>
            </a:r>
            <a:endParaRPr lang="ru-RU" dirty="0">
              <a:latin typeface="Arial Narrow" pitchFamily="34" charset="0"/>
            </a:endParaRPr>
          </a:p>
        </p:txBody>
      </p:sp>
      <p:grpSp>
        <p:nvGrpSpPr>
          <p:cNvPr id="2" name="Группа 8"/>
          <p:cNvGrpSpPr/>
          <p:nvPr/>
        </p:nvGrpSpPr>
        <p:grpSpPr>
          <a:xfrm>
            <a:off x="251520" y="116632"/>
            <a:ext cx="8568952" cy="3816424"/>
            <a:chOff x="152888" y="951882"/>
            <a:chExt cx="3757004" cy="3816424"/>
          </a:xfrm>
        </p:grpSpPr>
        <p:sp>
          <p:nvSpPr>
            <p:cNvPr id="13" name="Прямоугольник 12"/>
            <p:cNvSpPr/>
            <p:nvPr/>
          </p:nvSpPr>
          <p:spPr>
            <a:xfrm>
              <a:off x="216031" y="951882"/>
              <a:ext cx="3693861" cy="1112393"/>
            </a:xfrm>
            <a:prstGeom prst="rect">
              <a:avLst/>
            </a:prstGeom>
            <a:noFill/>
            <a:ln>
              <a:noFill/>
            </a:ln>
            <a:sp3d/>
          </p:spPr>
          <p:style>
            <a:lnRef idx="0">
              <a:scrgbClr r="0" g="0" b="0"/>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Прямоугольник 13"/>
            <p:cNvSpPr/>
            <p:nvPr/>
          </p:nvSpPr>
          <p:spPr>
            <a:xfrm>
              <a:off x="152888" y="1455938"/>
              <a:ext cx="852429" cy="3312368"/>
            </a:xfrm>
            <a:prstGeom prst="rect">
              <a:avLst/>
            </a:prstGeom>
          </p:spPr>
          <p:style>
            <a:lnRef idx="1">
              <a:schemeClr val="accent3"/>
            </a:lnRef>
            <a:fillRef idx="2">
              <a:schemeClr val="accent3"/>
            </a:fillRef>
            <a:effectRef idx="1">
              <a:schemeClr val="accent3"/>
            </a:effectRef>
            <a:fontRef idx="minor">
              <a:schemeClr val="dk1"/>
            </a:fontRef>
          </p:style>
          <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ru-RU" b="1" kern="1200" dirty="0" smtClean="0">
                  <a:solidFill>
                    <a:schemeClr val="accent3">
                      <a:lumMod val="75000"/>
                    </a:schemeClr>
                  </a:solidFill>
                  <a:latin typeface="Arial Narrow" pitchFamily="34" charset="0"/>
                  <a:cs typeface="Times New Roman" pitchFamily="18" charset="0"/>
                </a:rPr>
                <a:t>7. Инвестировать в кадры – мотивировать посредством участия</a:t>
              </a:r>
            </a:p>
          </p:txBody>
        </p:sp>
      </p:grpSp>
      <p:sp>
        <p:nvSpPr>
          <p:cNvPr id="15" name="Прямоугольник 14"/>
          <p:cNvSpPr/>
          <p:nvPr/>
        </p:nvSpPr>
        <p:spPr>
          <a:xfrm>
            <a:off x="2555776" y="764704"/>
            <a:ext cx="6336704" cy="33855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lgn="ctr" fontAlgn="auto">
              <a:spcBef>
                <a:spcPts val="0"/>
              </a:spcBef>
              <a:spcAft>
                <a:spcPts val="0"/>
              </a:spcAft>
              <a:defRPr/>
            </a:pPr>
            <a:r>
              <a:rPr lang="ru-RU" sz="1600" b="1" dirty="0" smtClean="0">
                <a:solidFill>
                  <a:srgbClr val="002060"/>
                </a:solidFill>
                <a:latin typeface="Arial Narrow" pitchFamily="34" charset="0"/>
                <a:cs typeface="Times New Roman" pitchFamily="18" charset="0"/>
              </a:rPr>
              <a:t>Дальнейшие шаги</a:t>
            </a:r>
            <a:endParaRPr lang="ru-RU" sz="1600" b="1" dirty="0">
              <a:solidFill>
                <a:srgbClr val="002060"/>
              </a:solidFill>
              <a:latin typeface="Arial Narrow" pitchFamily="34" charset="0"/>
              <a:cs typeface="Times New Roman" pitchFamily="18" charset="0"/>
            </a:endParaRPr>
          </a:p>
        </p:txBody>
      </p:sp>
      <p:sp>
        <p:nvSpPr>
          <p:cNvPr id="16" name="Стрелка вниз 15"/>
          <p:cNvSpPr/>
          <p:nvPr/>
        </p:nvSpPr>
        <p:spPr>
          <a:xfrm>
            <a:off x="5148064" y="1124744"/>
            <a:ext cx="864096" cy="504056"/>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17" name="Стрелка вниз 16"/>
          <p:cNvSpPr/>
          <p:nvPr/>
        </p:nvSpPr>
        <p:spPr>
          <a:xfrm rot="16200000">
            <a:off x="1223631" y="2240868"/>
            <a:ext cx="2232248" cy="28803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sp>
        <p:nvSpPr>
          <p:cNvPr id="18" name="Стрелка вниз 17"/>
          <p:cNvSpPr/>
          <p:nvPr/>
        </p:nvSpPr>
        <p:spPr>
          <a:xfrm>
            <a:off x="5148064" y="2420888"/>
            <a:ext cx="864096" cy="504056"/>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ru-RU"/>
          </a:p>
        </p:txBody>
      </p:sp>
      <p:pic>
        <p:nvPicPr>
          <p:cNvPr id="12" name="Рисунок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2853" y="179753"/>
            <a:ext cx="2250951" cy="356328"/>
          </a:xfrm>
          <a:prstGeom prst="rect">
            <a:avLst/>
          </a:prstGeom>
        </p:spPr>
      </p:pic>
    </p:spTree>
    <p:extLst>
      <p:ext uri="{BB962C8B-B14F-4D97-AF65-F5344CB8AC3E}">
        <p14:creationId xmlns:p14="http://schemas.microsoft.com/office/powerpoint/2010/main" val="50129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6E2C571F-7BEE-48F2-A61B-79415AC9C526}" type="slidenum">
              <a:rPr lang="ru-RU" smtClean="0"/>
              <a:pPr>
                <a:defRPr/>
              </a:pPr>
              <a:t>2</a:t>
            </a:fld>
            <a:endParaRPr lang="ru-RU" dirty="0"/>
          </a:p>
        </p:txBody>
      </p:sp>
      <p:sp>
        <p:nvSpPr>
          <p:cNvPr id="7" name="TextBox 6"/>
          <p:cNvSpPr txBox="1"/>
          <p:nvPr/>
        </p:nvSpPr>
        <p:spPr>
          <a:xfrm>
            <a:off x="377911" y="303425"/>
            <a:ext cx="2088232"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ru-RU" b="1" dirty="0" smtClean="0">
                <a:solidFill>
                  <a:schemeClr val="bg1"/>
                </a:solidFill>
                <a:latin typeface="Arial Narrow" panose="020B0606020202030204" pitchFamily="34" charset="0"/>
              </a:rPr>
              <a:t>ФАКТЫ</a:t>
            </a:r>
            <a:endParaRPr lang="ru-RU" b="1" dirty="0">
              <a:solidFill>
                <a:schemeClr val="bg1"/>
              </a:solidFill>
              <a:latin typeface="Arial Narrow" panose="020B0606020202030204" pitchFamily="34" charset="0"/>
            </a:endParaRPr>
          </a:p>
        </p:txBody>
      </p:sp>
      <p:sp>
        <p:nvSpPr>
          <p:cNvPr id="9" name="Овальная выноска 8"/>
          <p:cNvSpPr/>
          <p:nvPr/>
        </p:nvSpPr>
        <p:spPr>
          <a:xfrm>
            <a:off x="387719" y="909583"/>
            <a:ext cx="3888432" cy="2663433"/>
          </a:xfrm>
          <a:prstGeom prst="wedgeEllipseCallout">
            <a:avLst/>
          </a:prstGeom>
          <a:gradFill flip="none" rotWithShape="1">
            <a:gsLst>
              <a:gs pos="0">
                <a:schemeClr val="tx1"/>
              </a:gs>
              <a:gs pos="12000">
                <a:schemeClr val="tx2"/>
              </a:gs>
              <a:gs pos="100000">
                <a:schemeClr val="accent1">
                  <a:lumMod val="60000"/>
                  <a:lumOff val="40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ts val="0"/>
              </a:spcBef>
              <a:buClr>
                <a:schemeClr val="bg1"/>
              </a:buClr>
              <a:buSzPct val="80000"/>
              <a:buFont typeface="Wingdings" panose="05000000000000000000" pitchFamily="2" charset="2"/>
              <a:buNone/>
            </a:pPr>
            <a:r>
              <a:rPr lang="ru-RU" altLang="de-DE" b="1" dirty="0">
                <a:latin typeface="Arial Narrow" panose="020B0606020202030204" pitchFamily="34" charset="0"/>
              </a:rPr>
              <a:t>374 миллиона несчастных случаев на производстве </a:t>
            </a:r>
          </a:p>
          <a:p>
            <a:pPr algn="ctr" eaLnBrk="1" hangingPunct="1">
              <a:spcBef>
                <a:spcPts val="0"/>
              </a:spcBef>
              <a:buClr>
                <a:schemeClr val="bg1"/>
              </a:buClr>
              <a:buSzPct val="80000"/>
              <a:buFont typeface="Wingdings" panose="05000000000000000000" pitchFamily="2" charset="2"/>
              <a:buNone/>
            </a:pPr>
            <a:r>
              <a:rPr lang="ru-RU" altLang="de-DE" b="1" dirty="0">
                <a:latin typeface="Arial Narrow" panose="020B0606020202030204" pitchFamily="34" charset="0"/>
              </a:rPr>
              <a:t>160 миллионов профессиональных заболеваний во всем мире происходит ежегодно</a:t>
            </a:r>
            <a:endParaRPr lang="de-DE" altLang="de-DE" sz="1400" b="1" dirty="0">
              <a:latin typeface="Arial Narrow" panose="020B0606020202030204" pitchFamily="34" charset="0"/>
            </a:endParaRPr>
          </a:p>
          <a:p>
            <a:pPr algn="ctr"/>
            <a:endParaRPr lang="ru-RU" dirty="0"/>
          </a:p>
        </p:txBody>
      </p:sp>
      <p:sp>
        <p:nvSpPr>
          <p:cNvPr id="10" name="Овальная выноска 9"/>
          <p:cNvSpPr/>
          <p:nvPr/>
        </p:nvSpPr>
        <p:spPr>
          <a:xfrm rot="10800000">
            <a:off x="4944013" y="1026452"/>
            <a:ext cx="3960440" cy="2627138"/>
          </a:xfrm>
          <a:prstGeom prst="wedgeEllipseCallout">
            <a:avLst/>
          </a:prstGeom>
          <a:gradFill flip="none" rotWithShape="1">
            <a:gsLst>
              <a:gs pos="0">
                <a:schemeClr val="tx1"/>
              </a:gs>
              <a:gs pos="12000">
                <a:schemeClr val="tx2"/>
              </a:gs>
              <a:gs pos="100000">
                <a:schemeClr val="accent1">
                  <a:lumMod val="60000"/>
                  <a:lumOff val="40000"/>
                </a:scheme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Прямоугольник 10"/>
          <p:cNvSpPr/>
          <p:nvPr/>
        </p:nvSpPr>
        <p:spPr>
          <a:xfrm>
            <a:off x="5220072" y="1485941"/>
            <a:ext cx="3312368" cy="2031325"/>
          </a:xfrm>
          <a:prstGeom prst="rect">
            <a:avLst/>
          </a:prstGeom>
        </p:spPr>
        <p:txBody>
          <a:bodyPr wrap="square">
            <a:spAutoFit/>
          </a:bodyPr>
          <a:lstStyle/>
          <a:p>
            <a:pPr algn="ctr"/>
            <a:r>
              <a:rPr lang="ru-RU" altLang="de-DE" b="1" dirty="0">
                <a:solidFill>
                  <a:schemeClr val="bg1"/>
                </a:solidFill>
                <a:latin typeface="Arial Narrow" panose="020B0606020202030204" pitchFamily="34" charset="0"/>
              </a:rPr>
              <a:t>2,78 миллиона смертельных случаев в результате несчастных случаев на производстве или профессиональных заболеваний ежегодно</a:t>
            </a:r>
            <a:endParaRPr lang="de-DE" altLang="de-DE" b="1" dirty="0">
              <a:solidFill>
                <a:schemeClr val="bg1"/>
              </a:solidFill>
              <a:latin typeface="Arial Narrow" panose="020B0606020202030204" pitchFamily="34" charset="0"/>
            </a:endParaRPr>
          </a:p>
          <a:p>
            <a:pPr algn="ctr"/>
            <a:endParaRPr lang="de-DE" altLang="de-DE" dirty="0">
              <a:latin typeface="Arial Narrow" panose="020B0606020202030204" pitchFamily="34" charset="0"/>
            </a:endParaRPr>
          </a:p>
        </p:txBody>
      </p:sp>
      <p:sp>
        <p:nvSpPr>
          <p:cNvPr id="12" name="Прямоугольник 11"/>
          <p:cNvSpPr/>
          <p:nvPr/>
        </p:nvSpPr>
        <p:spPr>
          <a:xfrm>
            <a:off x="2331935" y="3994614"/>
            <a:ext cx="4572000" cy="5909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marL="188913" indent="-188913" algn="ctr" defTabSz="914400">
              <a:lnSpc>
                <a:spcPct val="90000"/>
              </a:lnSpc>
            </a:pPr>
            <a:r>
              <a:rPr lang="ru-RU" altLang="de-DE" b="1" dirty="0" smtClean="0">
                <a:latin typeface="Arial Narrow" panose="020B0606020202030204" pitchFamily="34" charset="0"/>
              </a:rPr>
              <a:t>Каждые 14 секунд кто-то умирает из-за условий труда</a:t>
            </a:r>
            <a:endParaRPr lang="de-DE" altLang="de-DE" b="1" dirty="0">
              <a:latin typeface="Arial Narrow" panose="020B0606020202030204" pitchFamily="34" charset="0"/>
            </a:endParaRPr>
          </a:p>
        </p:txBody>
      </p:sp>
      <p:sp>
        <p:nvSpPr>
          <p:cNvPr id="14" name="Прямоугольник 13"/>
          <p:cNvSpPr/>
          <p:nvPr/>
        </p:nvSpPr>
        <p:spPr>
          <a:xfrm>
            <a:off x="2352233" y="5138771"/>
            <a:ext cx="4572000" cy="535531"/>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ctr" eaLnBrk="1" hangingPunct="1">
              <a:lnSpc>
                <a:spcPct val="90000"/>
              </a:lnSpc>
            </a:pPr>
            <a:r>
              <a:rPr lang="ru-RU" altLang="de-DE" sz="1600" b="1" dirty="0" smtClean="0">
                <a:latin typeface="Arial Narrow" panose="020B0606020202030204" pitchFamily="34" charset="0"/>
              </a:rPr>
              <a:t>Ежегодные </a:t>
            </a:r>
            <a:r>
              <a:rPr lang="ru-RU" altLang="de-DE" sz="1600" b="1" dirty="0">
                <a:latin typeface="Arial Narrow" panose="020B0606020202030204" pitchFamily="34" charset="0"/>
              </a:rPr>
              <a:t>экономические потери во всем </a:t>
            </a:r>
            <a:r>
              <a:rPr lang="ru-RU" altLang="de-DE" sz="1600" b="1" dirty="0" smtClean="0">
                <a:latin typeface="Arial Narrow" panose="020B0606020202030204" pitchFamily="34" charset="0"/>
              </a:rPr>
              <a:t>мире</a:t>
            </a:r>
          </a:p>
          <a:p>
            <a:pPr algn="ctr" eaLnBrk="1" hangingPunct="1">
              <a:lnSpc>
                <a:spcPct val="90000"/>
              </a:lnSpc>
            </a:pPr>
            <a:r>
              <a:rPr lang="ru-RU" altLang="de-DE" sz="1600" b="1" dirty="0" smtClean="0">
                <a:latin typeface="Arial Narrow" panose="020B0606020202030204" pitchFamily="34" charset="0"/>
              </a:rPr>
              <a:t>2,4 трлн долларов США (4,0%)</a:t>
            </a:r>
            <a:endParaRPr lang="de-DE" altLang="de-DE" sz="1600" b="1" dirty="0">
              <a:latin typeface="Arial Narrow" panose="020B0606020202030204" pitchFamily="34" charset="0"/>
            </a:endParaRPr>
          </a:p>
        </p:txBody>
      </p:sp>
    </p:spTree>
    <p:extLst>
      <p:ext uri="{BB962C8B-B14F-4D97-AF65-F5344CB8AC3E}">
        <p14:creationId xmlns:p14="http://schemas.microsoft.com/office/powerpoint/2010/main" val="12263373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899592" y="2420888"/>
            <a:ext cx="7772400" cy="1470025"/>
          </a:xfrm>
        </p:spPr>
        <p:txBody>
          <a:bodyPr>
            <a:normAutofit/>
          </a:bodyPr>
          <a:lstStyle/>
          <a:p>
            <a:r>
              <a:rPr lang="ru-RU" sz="3600" dirty="0" smtClean="0">
                <a:solidFill>
                  <a:srgbClr val="002060"/>
                </a:solidFill>
                <a:latin typeface="Arial Narrow" pitchFamily="34" charset="0"/>
              </a:rPr>
              <a:t>Спасибо за внимание!</a:t>
            </a:r>
            <a:endParaRPr lang="ru-RU" sz="3600" dirty="0">
              <a:solidFill>
                <a:srgbClr val="002060"/>
              </a:solidFill>
              <a:latin typeface="Arial Narrow" pitchFamily="34" charset="0"/>
            </a:endParaRPr>
          </a:p>
        </p:txBody>
      </p:sp>
    </p:spTree>
    <p:extLst>
      <p:ext uri="{BB962C8B-B14F-4D97-AF65-F5344CB8AC3E}">
        <p14:creationId xmlns:p14="http://schemas.microsoft.com/office/powerpoint/2010/main" val="438973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6E2C571F-7BEE-48F2-A61B-79415AC9C526}" type="slidenum">
              <a:rPr lang="ru-RU" smtClean="0"/>
              <a:pPr>
                <a:defRPr/>
              </a:pPr>
              <a:t>3</a:t>
            </a:fld>
            <a:endParaRPr lang="ru-RU" dirty="0"/>
          </a:p>
        </p:txBody>
      </p:sp>
      <p:sp>
        <p:nvSpPr>
          <p:cNvPr id="11" name="Прямоугольник 10"/>
          <p:cNvSpPr/>
          <p:nvPr/>
        </p:nvSpPr>
        <p:spPr>
          <a:xfrm>
            <a:off x="5220072" y="1485941"/>
            <a:ext cx="3312368" cy="2031325"/>
          </a:xfrm>
          <a:prstGeom prst="rect">
            <a:avLst/>
          </a:prstGeom>
        </p:spPr>
        <p:txBody>
          <a:bodyPr wrap="square">
            <a:spAutoFit/>
          </a:bodyPr>
          <a:lstStyle/>
          <a:p>
            <a:pPr algn="ctr"/>
            <a:r>
              <a:rPr lang="ru-RU" altLang="de-DE" b="1" dirty="0">
                <a:solidFill>
                  <a:schemeClr val="bg1"/>
                </a:solidFill>
                <a:latin typeface="Arial Narrow" panose="020B0606020202030204" pitchFamily="34" charset="0"/>
              </a:rPr>
              <a:t>2,78 миллиона смертельных случаев в результате несчастных случаев на производстве или профессиональных заболеваний ежегодно</a:t>
            </a:r>
            <a:endParaRPr lang="de-DE" altLang="de-DE" b="1" dirty="0">
              <a:solidFill>
                <a:schemeClr val="bg1"/>
              </a:solidFill>
              <a:latin typeface="Arial Narrow" panose="020B0606020202030204" pitchFamily="34" charset="0"/>
            </a:endParaRPr>
          </a:p>
          <a:p>
            <a:pPr algn="ctr"/>
            <a:endParaRPr lang="de-DE" altLang="de-DE" dirty="0">
              <a:latin typeface="Arial Narrow" panose="020B0606020202030204" pitchFamily="34" charset="0"/>
            </a:endParaRPr>
          </a:p>
        </p:txBody>
      </p:sp>
      <p:sp>
        <p:nvSpPr>
          <p:cNvPr id="3" name="Прямоугольник 2"/>
          <p:cNvSpPr/>
          <p:nvPr/>
        </p:nvSpPr>
        <p:spPr>
          <a:xfrm>
            <a:off x="755576" y="404664"/>
            <a:ext cx="7776864"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ru-RU" altLang="de-DE" b="1" dirty="0" smtClean="0">
                <a:latin typeface="Arial Narrow" panose="020B0606020202030204" pitchFamily="34" charset="0"/>
              </a:rPr>
              <a:t>ОСНОВНЫЕ ОБЩЕМИРОВЫЕ ПРИЧИНЫ НЕСЧАСТНЫХ СЛУЧАЕВ</a:t>
            </a:r>
            <a:endParaRPr lang="ru-RU" b="1" dirty="0">
              <a:latin typeface="Arial Narrow" panose="020B0606020202030204" pitchFamily="34" charset="0"/>
            </a:endParaRPr>
          </a:p>
        </p:txBody>
      </p:sp>
      <p:graphicFrame>
        <p:nvGraphicFramePr>
          <p:cNvPr id="5" name="Схема 4"/>
          <p:cNvGraphicFramePr/>
          <p:nvPr>
            <p:extLst>
              <p:ext uri="{D42A27DB-BD31-4B8C-83A1-F6EECF244321}">
                <p14:modId xmlns:p14="http://schemas.microsoft.com/office/powerpoint/2010/main" val="4256202753"/>
              </p:ext>
            </p:extLst>
          </p:nvPr>
        </p:nvGraphicFramePr>
        <p:xfrm>
          <a:off x="683568" y="980728"/>
          <a:ext cx="7848872" cy="5472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890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6E2C571F-7BEE-48F2-A61B-79415AC9C526}" type="slidenum">
              <a:rPr lang="ru-RU" smtClean="0"/>
              <a:pPr>
                <a:defRPr/>
              </a:pPr>
              <a:t>4</a:t>
            </a:fld>
            <a:endParaRPr lang="ru-RU" dirty="0"/>
          </a:p>
        </p:txBody>
      </p:sp>
      <p:sp>
        <p:nvSpPr>
          <p:cNvPr id="7" name="Прямоугольник 6"/>
          <p:cNvSpPr/>
          <p:nvPr/>
        </p:nvSpPr>
        <p:spPr>
          <a:xfrm>
            <a:off x="1115616" y="908720"/>
            <a:ext cx="7272808"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u-RU" altLang="de-DE" b="1" dirty="0" smtClean="0">
                <a:latin typeface="Arial Narrow" panose="020B0606020202030204" pitchFamily="34" charset="0"/>
              </a:rPr>
              <a:t>Почему мы склонны повторять некоторые из наши ошибки из прошлого или делать аналогичные?</a:t>
            </a:r>
            <a:endParaRPr lang="en-US" altLang="de-DE" sz="1600" b="1" dirty="0">
              <a:latin typeface="Arial Narrow" panose="020B0606020202030204" pitchFamily="34" charset="0"/>
            </a:endParaRPr>
          </a:p>
        </p:txBody>
      </p:sp>
      <p:sp>
        <p:nvSpPr>
          <p:cNvPr id="2" name="Прямоугольник 1"/>
          <p:cNvSpPr/>
          <p:nvPr/>
        </p:nvSpPr>
        <p:spPr>
          <a:xfrm>
            <a:off x="1259632" y="2348880"/>
            <a:ext cx="7128792" cy="2554545"/>
          </a:xfrm>
          <a:prstGeom prst="rect">
            <a:avLst/>
          </a:prstGeom>
        </p:spPr>
        <p:txBody>
          <a:bodyPr wrap="square">
            <a:spAutoFit/>
          </a:bodyPr>
          <a:lstStyle/>
          <a:p>
            <a:pPr marL="285750" indent="-285750">
              <a:lnSpc>
                <a:spcPct val="150000"/>
              </a:lnSpc>
              <a:buFont typeface="Wingdings" panose="05000000000000000000" pitchFamily="2" charset="2"/>
              <a:buChar char="Ø"/>
            </a:pPr>
            <a:r>
              <a:rPr lang="ru-RU" sz="3200" b="1" dirty="0" smtClean="0">
                <a:solidFill>
                  <a:srgbClr val="C00000"/>
                </a:solidFill>
                <a:latin typeface="Arial Narrow" panose="020B0606020202030204" pitchFamily="34" charset="0"/>
              </a:rPr>
              <a:t>Нехватка времени</a:t>
            </a:r>
            <a:endParaRPr lang="ru-RU" sz="3200" b="1" dirty="0">
              <a:solidFill>
                <a:srgbClr val="C00000"/>
              </a:solidFill>
              <a:latin typeface="Arial Narrow" panose="020B0606020202030204" pitchFamily="34" charset="0"/>
            </a:endParaRPr>
          </a:p>
          <a:p>
            <a:pPr marL="285750" indent="-285750">
              <a:buFont typeface="Wingdings" panose="05000000000000000000" pitchFamily="2" charset="2"/>
              <a:buChar char="Ø"/>
            </a:pPr>
            <a:r>
              <a:rPr lang="ru-RU" sz="3200" b="1" dirty="0" smtClean="0">
                <a:solidFill>
                  <a:srgbClr val="C00000"/>
                </a:solidFill>
                <a:latin typeface="Arial Narrow" panose="020B0606020202030204" pitchFamily="34" charset="0"/>
              </a:rPr>
              <a:t>Приоритет производственных задач над безопасностью</a:t>
            </a:r>
            <a:endParaRPr lang="ru-RU" sz="3200" b="1" dirty="0">
              <a:solidFill>
                <a:srgbClr val="C00000"/>
              </a:solidFill>
              <a:latin typeface="Arial Narrow" panose="020B0606020202030204" pitchFamily="34" charset="0"/>
            </a:endParaRPr>
          </a:p>
          <a:p>
            <a:pPr marL="285750" indent="-285750">
              <a:lnSpc>
                <a:spcPct val="150000"/>
              </a:lnSpc>
              <a:buFont typeface="Wingdings" panose="05000000000000000000" pitchFamily="2" charset="2"/>
              <a:buChar char="Ø"/>
            </a:pPr>
            <a:r>
              <a:rPr lang="ru-RU" sz="3200" b="1" dirty="0" smtClean="0">
                <a:solidFill>
                  <a:srgbClr val="C00000"/>
                </a:solidFill>
                <a:latin typeface="Arial Narrow" panose="020B0606020202030204" pitchFamily="34" charset="0"/>
              </a:rPr>
              <a:t>Отсутствие </a:t>
            </a:r>
            <a:r>
              <a:rPr lang="ru-RU" sz="3200" b="1" dirty="0">
                <a:solidFill>
                  <a:srgbClr val="C00000"/>
                </a:solidFill>
                <a:latin typeface="Arial Narrow" panose="020B0606020202030204" pitchFamily="34" charset="0"/>
              </a:rPr>
              <a:t>культуры безопасности</a:t>
            </a:r>
          </a:p>
        </p:txBody>
      </p:sp>
    </p:spTree>
    <p:extLst>
      <p:ext uri="{BB962C8B-B14F-4D97-AF65-F5344CB8AC3E}">
        <p14:creationId xmlns:p14="http://schemas.microsoft.com/office/powerpoint/2010/main" val="528453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 descr="D:\МТ_Вадим\_МИНТРУД\Презентации\Драфт_новый\MAP.jpg"/>
          <p:cNvPicPr>
            <a:picLocks noChangeAspect="1" noChangeArrowheads="1"/>
          </p:cNvPicPr>
          <p:nvPr/>
        </p:nvPicPr>
        <p:blipFill>
          <a:blip r:embed="rId3" cstate="print">
            <a:duotone>
              <a:schemeClr val="accent1">
                <a:shade val="45000"/>
                <a:satMod val="135000"/>
              </a:schemeClr>
              <a:prstClr val="white"/>
            </a:duotone>
            <a:extLst/>
          </a:blip>
          <a:srcRect/>
          <a:stretch>
            <a:fillRect/>
          </a:stretch>
        </p:blipFill>
        <p:spPr bwMode="auto">
          <a:xfrm>
            <a:off x="3130580" y="97151"/>
            <a:ext cx="2178496" cy="1259213"/>
          </a:xfrm>
          <a:prstGeom prst="rect">
            <a:avLst/>
          </a:prstGeom>
          <a:noFill/>
          <a:extLst/>
        </p:spPr>
      </p:pic>
      <p:sp>
        <p:nvSpPr>
          <p:cNvPr id="15" name="Заголовок 1"/>
          <p:cNvSpPr>
            <a:spLocks/>
          </p:cNvSpPr>
          <p:nvPr/>
        </p:nvSpPr>
        <p:spPr bwMode="auto">
          <a:xfrm>
            <a:off x="251520" y="2708920"/>
            <a:ext cx="3635896" cy="792088"/>
          </a:xfrm>
          <a:prstGeom prst="rect">
            <a:avLst/>
          </a:prstGeom>
          <a:noFill/>
          <a:ln w="9525">
            <a:noFill/>
            <a:miter lim="800000"/>
            <a:headEnd/>
            <a:tailEnd/>
          </a:ln>
        </p:spPr>
        <p:txBody>
          <a:bodyPr anchor="ctr"/>
          <a:lstStyle/>
          <a:p>
            <a:pPr algn="ctr"/>
            <a:endParaRPr lang="ru-RU" sz="1200" b="1" dirty="0">
              <a:solidFill>
                <a:schemeClr val="tx2">
                  <a:lumMod val="75000"/>
                </a:schemeClr>
              </a:solidFill>
              <a:latin typeface="Arial Narrow" pitchFamily="34" charset="0"/>
              <a:cs typeface="Times New Roman" pitchFamily="18" charset="0"/>
            </a:endParaRPr>
          </a:p>
        </p:txBody>
      </p:sp>
      <p:graphicFrame>
        <p:nvGraphicFramePr>
          <p:cNvPr id="18" name="Диаграмма 10"/>
          <p:cNvGraphicFramePr>
            <a:graphicFrameLocks/>
          </p:cNvGraphicFramePr>
          <p:nvPr>
            <p:extLst/>
          </p:nvPr>
        </p:nvGraphicFramePr>
        <p:xfrm>
          <a:off x="214519" y="1844824"/>
          <a:ext cx="4176464" cy="2952328"/>
        </p:xfrm>
        <a:graphic>
          <a:graphicData uri="http://schemas.openxmlformats.org/drawingml/2006/chart">
            <c:chart xmlns:c="http://schemas.openxmlformats.org/drawingml/2006/chart" xmlns:r="http://schemas.openxmlformats.org/officeDocument/2006/relationships" r:id="rId4"/>
          </a:graphicData>
        </a:graphic>
      </p:graphicFrame>
      <p:sp>
        <p:nvSpPr>
          <p:cNvPr id="20" name="Заголовок 1"/>
          <p:cNvSpPr>
            <a:spLocks/>
          </p:cNvSpPr>
          <p:nvPr/>
        </p:nvSpPr>
        <p:spPr bwMode="auto">
          <a:xfrm>
            <a:off x="755576" y="1412776"/>
            <a:ext cx="9144000" cy="504056"/>
          </a:xfrm>
          <a:prstGeom prst="rect">
            <a:avLst/>
          </a:prstGeom>
          <a:noFill/>
          <a:ln w="9525">
            <a:noFill/>
            <a:miter lim="800000"/>
            <a:headEnd/>
            <a:tailEnd/>
          </a:ln>
        </p:spPr>
        <p:txBody>
          <a:bodyPr anchor="ctr"/>
          <a:lstStyle/>
          <a:p>
            <a:pPr algn="ctr">
              <a:defRPr/>
            </a:pPr>
            <a:endParaRPr lang="ru-RU" sz="2400" dirty="0">
              <a:solidFill>
                <a:schemeClr val="tx2">
                  <a:lumMod val="75000"/>
                </a:schemeClr>
              </a:solidFill>
              <a:latin typeface="Arial Narrow" pitchFamily="34" charset="0"/>
              <a:cs typeface="Times New Roman" pitchFamily="18" charset="0"/>
            </a:endParaRPr>
          </a:p>
        </p:txBody>
      </p:sp>
      <p:sp>
        <p:nvSpPr>
          <p:cNvPr id="13" name="Прямоугольник 12"/>
          <p:cNvSpPr/>
          <p:nvPr/>
        </p:nvSpPr>
        <p:spPr>
          <a:xfrm>
            <a:off x="89248" y="1340768"/>
            <a:ext cx="3960440" cy="430887"/>
          </a:xfrm>
          <a:prstGeom prst="rect">
            <a:avLst/>
          </a:prstGeom>
          <a:effectLst/>
        </p:spPr>
        <p:txBody>
          <a:bodyPr wrap="square">
            <a:spAutoFit/>
            <a:scene3d>
              <a:camera prst="orthographicFront"/>
              <a:lightRig rig="contrasting" dir="t">
                <a:rot lat="0" lon="0" rev="4500000"/>
              </a:lightRig>
            </a:scene3d>
            <a:sp3d contourW="6350" prstMaterial="metal">
              <a:contourClr>
                <a:schemeClr val="accent1">
                  <a:shade val="75000"/>
                </a:schemeClr>
              </a:contourClr>
            </a:sp3d>
          </a:bodyPr>
          <a:lstStyle/>
          <a:p>
            <a:pPr algn="ctr"/>
            <a:r>
              <a:rPr lang="ru-RU" sz="11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ОБЩЕЕ Количество несчастных </a:t>
            </a:r>
            <a:r>
              <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случаев на </a:t>
            </a:r>
            <a:r>
              <a:rPr lang="ru-RU" sz="11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производстве</a:t>
            </a:r>
            <a:endPar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2" name="Rectangle 2"/>
          <p:cNvSpPr txBox="1">
            <a:spLocks noChangeArrowheads="1"/>
          </p:cNvSpPr>
          <p:nvPr/>
        </p:nvSpPr>
        <p:spPr>
          <a:xfrm>
            <a:off x="503547" y="565703"/>
            <a:ext cx="8136904" cy="28803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1400" b="1" i="0" u="none" strike="noStrike" kern="1200" cap="none" spc="0" normalizeH="0" baseline="0" noProof="0" dirty="0" smtClean="0">
                <a:ln>
                  <a:noFill/>
                </a:ln>
                <a:solidFill>
                  <a:srgbClr val="002060"/>
                </a:solidFill>
                <a:effectLst/>
                <a:uLnTx/>
                <a:uFillTx/>
                <a:latin typeface="Arial Narrow" pitchFamily="34" charset="0"/>
                <a:ea typeface="+mj-ea"/>
                <a:cs typeface="+mj-cs"/>
              </a:rPr>
              <a:t>СОСТОЯНИЕ ПРОИЗВОДСТВЕННОГО ТРАВМАТИЗМА В РОССИЙСКОЙ ФЕДЕРАЦИИ</a:t>
            </a:r>
            <a:endParaRPr kumimoji="0" lang="ru-RU" sz="1400" b="1" i="0" u="none" strike="noStrike" kern="1200" cap="none" spc="0" normalizeH="0" baseline="0" noProof="0" dirty="0">
              <a:ln>
                <a:noFill/>
              </a:ln>
              <a:solidFill>
                <a:srgbClr val="002060"/>
              </a:solidFill>
              <a:effectLst/>
              <a:uLnTx/>
              <a:uFillTx/>
              <a:latin typeface="Arial Narrow" pitchFamily="34" charset="0"/>
              <a:ea typeface="+mj-ea"/>
              <a:cs typeface="+mj-cs"/>
            </a:endParaRPr>
          </a:p>
        </p:txBody>
      </p:sp>
      <p:graphicFrame>
        <p:nvGraphicFramePr>
          <p:cNvPr id="14" name="Таблица 13"/>
          <p:cNvGraphicFramePr>
            <a:graphicFrameLocks noGrp="1"/>
          </p:cNvGraphicFramePr>
          <p:nvPr>
            <p:extLst>
              <p:ext uri="{D42A27DB-BD31-4B8C-83A1-F6EECF244321}">
                <p14:modId xmlns:p14="http://schemas.microsoft.com/office/powerpoint/2010/main" val="4061867793"/>
              </p:ext>
            </p:extLst>
          </p:nvPr>
        </p:nvGraphicFramePr>
        <p:xfrm>
          <a:off x="2195736" y="5096983"/>
          <a:ext cx="1728192" cy="762000"/>
        </p:xfrm>
        <a:graphic>
          <a:graphicData uri="http://schemas.openxmlformats.org/drawingml/2006/table">
            <a:tbl>
              <a:tblPr firstRow="1" bandRow="1">
                <a:tableStyleId>{5C22544A-7EE6-4342-B048-85BDC9FD1C3A}</a:tableStyleId>
              </a:tblPr>
              <a:tblGrid>
                <a:gridCol w="1728192"/>
              </a:tblGrid>
              <a:tr h="288032">
                <a:tc>
                  <a:txBody>
                    <a:bodyPr/>
                    <a:lstStyle/>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Снижение </a:t>
                      </a:r>
                      <a:endParaRPr lang="en-US" sz="1100" b="1" dirty="0" smtClean="0">
                        <a:solidFill>
                          <a:srgbClr val="002060"/>
                        </a:solidFill>
                        <a:latin typeface="Arial Narrow" pitchFamily="34" charset="0"/>
                        <a:cs typeface="Times New Roman" pitchFamily="18" charset="0"/>
                      </a:endParaRP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в 2018 году по сравнению:</a:t>
                      </a: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 2007 годом – в 2,4 раза;</a:t>
                      </a: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 2017 годом – на 6,2 %</a:t>
                      </a:r>
                      <a:endParaRPr lang="ru-RU" sz="1100" dirty="0">
                        <a:solidFill>
                          <a:srgbClr val="002060"/>
                        </a:solidFill>
                      </a:endParaRPr>
                    </a:p>
                  </a:txBody>
                  <a:tcPr>
                    <a:solidFill>
                      <a:schemeClr val="tx2">
                        <a:lumMod val="40000"/>
                        <a:lumOff val="60000"/>
                      </a:schemeClr>
                    </a:solidFill>
                  </a:tcPr>
                </a:tc>
              </a:tr>
            </a:tbl>
          </a:graphicData>
        </a:graphic>
      </p:graphicFrame>
      <p:sp>
        <p:nvSpPr>
          <p:cNvPr id="21" name="Прямоугольник 20"/>
          <p:cNvSpPr/>
          <p:nvPr/>
        </p:nvSpPr>
        <p:spPr>
          <a:xfrm>
            <a:off x="7117305" y="5051691"/>
            <a:ext cx="1728192" cy="769441"/>
          </a:xfrm>
          <a:prstGeom prst="rect">
            <a:avLst/>
          </a:prstGeom>
          <a:solidFill>
            <a:schemeClr val="tx2">
              <a:lumMod val="40000"/>
              <a:lumOff val="60000"/>
            </a:schemeClr>
          </a:solidFill>
          <a:effectLst>
            <a:outerShdw blurRad="76200" dir="18900000" sy="23000" kx="-1200000" algn="bl" rotWithShape="0">
              <a:prstClr val="black">
                <a:alpha val="2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Снижение </a:t>
            </a:r>
            <a:endParaRPr lang="en-US" sz="1100" b="1" dirty="0" smtClean="0">
              <a:solidFill>
                <a:srgbClr val="002060"/>
              </a:solidFill>
              <a:latin typeface="Arial Narrow" pitchFamily="34" charset="0"/>
              <a:cs typeface="Times New Roman" pitchFamily="18" charset="0"/>
            </a:endParaRP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в 2018 году по сравнению:</a:t>
            </a: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 2007 годом – в 2,2 раза;</a:t>
            </a:r>
          </a:p>
          <a:p>
            <a:pPr fontAlgn="auto">
              <a:spcBef>
                <a:spcPts val="0"/>
              </a:spcBef>
              <a:spcAft>
                <a:spcPts val="0"/>
              </a:spcAft>
            </a:pPr>
            <a:r>
              <a:rPr lang="ru-RU" sz="1100" b="1" dirty="0" smtClean="0">
                <a:solidFill>
                  <a:srgbClr val="002060"/>
                </a:solidFill>
                <a:latin typeface="Arial Narrow" pitchFamily="34" charset="0"/>
                <a:cs typeface="Times New Roman" pitchFamily="18" charset="0"/>
              </a:rPr>
              <a:t>с 2017 годом – на 2 %</a:t>
            </a:r>
            <a:endParaRPr lang="ru-RU" sz="1100" b="1" dirty="0">
              <a:solidFill>
                <a:srgbClr val="002060"/>
              </a:solidFill>
              <a:latin typeface="Arial Narrow" pitchFamily="34" charset="0"/>
              <a:cs typeface="Times New Roman" pitchFamily="18" charset="0"/>
            </a:endParaRPr>
          </a:p>
        </p:txBody>
      </p:sp>
      <p:sp>
        <p:nvSpPr>
          <p:cNvPr id="22" name="Прямоугольник 21"/>
          <p:cNvSpPr/>
          <p:nvPr/>
        </p:nvSpPr>
        <p:spPr>
          <a:xfrm>
            <a:off x="4498256" y="1388824"/>
            <a:ext cx="4248472" cy="430887"/>
          </a:xfrm>
          <a:prstGeom prst="rect">
            <a:avLst/>
          </a:prstGeom>
          <a:effectLst/>
        </p:spPr>
        <p:txBody>
          <a:bodyPr wrap="square">
            <a:spAutoFit/>
            <a:scene3d>
              <a:camera prst="orthographicFront">
                <a:rot lat="0" lon="0" rev="0"/>
              </a:camera>
              <a:lightRig rig="contrasting" dir="t">
                <a:rot lat="0" lon="0" rev="4500000"/>
              </a:lightRig>
            </a:scene3d>
            <a:sp3d contourW="6350" prstMaterial="metal">
              <a:contourClr>
                <a:schemeClr val="accent1">
                  <a:shade val="75000"/>
                </a:schemeClr>
              </a:contourClr>
            </a:sp3d>
          </a:bodyPr>
          <a:lstStyle/>
          <a:p>
            <a:pPr algn="ctr"/>
            <a:r>
              <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Количество несчастных случаев на производстве с тяжелыми последствиями</a:t>
            </a:r>
            <a:r>
              <a:rPr lang="en-US"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Arial Narrow" pitchFamily="34" charset="0"/>
              </a:rPr>
              <a:t> </a:t>
            </a:r>
            <a:endParaRPr lang="ru-RU" sz="11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endParaRPr>
          </a:p>
        </p:txBody>
      </p:sp>
      <p:sp>
        <p:nvSpPr>
          <p:cNvPr id="24" name="Прямоугольник 23"/>
          <p:cNvSpPr/>
          <p:nvPr/>
        </p:nvSpPr>
        <p:spPr>
          <a:xfrm>
            <a:off x="2195736" y="3800839"/>
            <a:ext cx="572593" cy="276999"/>
          </a:xfrm>
          <a:prstGeom prst="rect">
            <a:avLst/>
          </a:prstGeom>
        </p:spPr>
        <p:txBody>
          <a:bodyPr wrap="none">
            <a:spAutoFit/>
          </a:bodyPr>
          <a:lstStyle/>
          <a:p>
            <a:pPr algn="ctr">
              <a:defRPr sz="1200" b="1" i="0" u="none" strike="noStrike" kern="1200" baseline="0">
                <a:solidFill>
                  <a:srgbClr val="1F497D">
                    <a:lumMod val="75000"/>
                  </a:srgbClr>
                </a:solidFill>
                <a:latin typeface="Times New Roman" pitchFamily="18" charset="0"/>
                <a:ea typeface="+mn-ea"/>
                <a:cs typeface="Times New Roman" pitchFamily="18" charset="0"/>
              </a:defRPr>
            </a:pPr>
            <a:r>
              <a:rPr lang="ru-RU" dirty="0" smtClean="0">
                <a:latin typeface="Arial Narrow" pitchFamily="34" charset="0"/>
                <a:cs typeface="Times New Roman" pitchFamily="18" charset="0"/>
              </a:rPr>
              <a:t>37 560</a:t>
            </a:r>
            <a:endParaRPr lang="en-US" dirty="0">
              <a:latin typeface="Arial Narrow" pitchFamily="34" charset="0"/>
              <a:cs typeface="Times New Roman" pitchFamily="18" charset="0"/>
            </a:endParaRPr>
          </a:p>
        </p:txBody>
      </p:sp>
      <p:graphicFrame>
        <p:nvGraphicFramePr>
          <p:cNvPr id="26" name="Диаграмма 10"/>
          <p:cNvGraphicFramePr>
            <a:graphicFrameLocks/>
          </p:cNvGraphicFramePr>
          <p:nvPr>
            <p:extLst/>
          </p:nvPr>
        </p:nvGraphicFramePr>
        <p:xfrm>
          <a:off x="4283968" y="1910860"/>
          <a:ext cx="4608512" cy="2808312"/>
        </p:xfrm>
        <a:graphic>
          <a:graphicData uri="http://schemas.openxmlformats.org/drawingml/2006/chart">
            <c:chart xmlns:c="http://schemas.openxmlformats.org/drawingml/2006/chart" xmlns:r="http://schemas.openxmlformats.org/officeDocument/2006/relationships" r:id="rId5"/>
          </a:graphicData>
        </a:graphic>
      </p:graphicFrame>
      <p:sp>
        <p:nvSpPr>
          <p:cNvPr id="28" name="TextBox 1"/>
          <p:cNvSpPr txBox="1"/>
          <p:nvPr/>
        </p:nvSpPr>
        <p:spPr>
          <a:xfrm>
            <a:off x="8528252" y="1982868"/>
            <a:ext cx="615748" cy="29997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ru-RU" sz="1200" b="1" dirty="0" smtClean="0">
                <a:latin typeface="Arial Narrow" panose="020B0606020202030204" pitchFamily="34" charset="0"/>
              </a:rPr>
              <a:t>13 722</a:t>
            </a:r>
            <a:endParaRPr lang="ru-RU" sz="1200" b="1" dirty="0">
              <a:latin typeface="Arial Narrow" panose="020B0606020202030204" pitchFamily="34" charset="0"/>
            </a:endParaRPr>
          </a:p>
        </p:txBody>
      </p:sp>
      <p:sp>
        <p:nvSpPr>
          <p:cNvPr id="29" name="TextBox 1"/>
          <p:cNvSpPr txBox="1"/>
          <p:nvPr/>
        </p:nvSpPr>
        <p:spPr>
          <a:xfrm>
            <a:off x="6394652" y="4175099"/>
            <a:ext cx="615748" cy="21602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ru-RU" sz="1200" b="1" dirty="0" smtClean="0">
                <a:latin typeface="Arial Narrow" panose="020B0606020202030204" pitchFamily="34" charset="0"/>
              </a:rPr>
              <a:t>6 240</a:t>
            </a:r>
            <a:endParaRPr lang="ru-RU" sz="1200" b="1" dirty="0">
              <a:latin typeface="Arial Narrow" panose="020B0606020202030204" pitchFamily="34" charset="0"/>
            </a:endParaRPr>
          </a:p>
        </p:txBody>
      </p:sp>
      <p:sp>
        <p:nvSpPr>
          <p:cNvPr id="30" name="TextBox 1"/>
          <p:cNvSpPr txBox="1"/>
          <p:nvPr/>
        </p:nvSpPr>
        <p:spPr>
          <a:xfrm>
            <a:off x="6394652" y="4431140"/>
            <a:ext cx="615748" cy="21602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ru-RU" sz="1200" b="1" dirty="0" smtClean="0">
                <a:latin typeface="Arial Narrow" panose="020B0606020202030204" pitchFamily="34" charset="0"/>
              </a:rPr>
              <a:t>6 116</a:t>
            </a:r>
          </a:p>
          <a:p>
            <a:endParaRPr lang="ru-RU" sz="1200" b="1" dirty="0">
              <a:latin typeface="Arial Narrow" panose="020B0606020202030204" pitchFamily="34" charset="0"/>
            </a:endParaRPr>
          </a:p>
        </p:txBody>
      </p:sp>
      <p:pic>
        <p:nvPicPr>
          <p:cNvPr id="2" name="Рисунок 1"/>
          <p:cNvPicPr>
            <a:picLocks noChangeAspect="1"/>
          </p:cNvPicPr>
          <p:nvPr/>
        </p:nvPicPr>
        <p:blipFill>
          <a:blip r:embed="rId6"/>
          <a:stretch>
            <a:fillRect/>
          </a:stretch>
        </p:blipFill>
        <p:spPr>
          <a:xfrm>
            <a:off x="3505107" y="3246104"/>
            <a:ext cx="2133785" cy="365792"/>
          </a:xfrm>
          <a:prstGeom prst="rect">
            <a:avLst/>
          </a:prstGeom>
        </p:spPr>
      </p:pic>
      <p:sp>
        <p:nvSpPr>
          <p:cNvPr id="17" name="Номер слайда 3"/>
          <p:cNvSpPr>
            <a:spLocks noGrp="1"/>
          </p:cNvSpPr>
          <p:nvPr>
            <p:ph type="sldNum" sz="quarter" idx="12"/>
          </p:nvPr>
        </p:nvSpPr>
        <p:spPr>
          <a:xfrm>
            <a:off x="6876256" y="6284265"/>
            <a:ext cx="2133600" cy="365125"/>
          </a:xfrm>
        </p:spPr>
        <p:txBody>
          <a:bodyPr/>
          <a:lstStyle/>
          <a:p>
            <a:pPr>
              <a:defRPr/>
            </a:pPr>
            <a:r>
              <a:rPr lang="ru-RU" dirty="0" smtClean="0"/>
              <a:t>11</a:t>
            </a:r>
            <a:endParaRPr lang="ru-RU" dirty="0"/>
          </a:p>
        </p:txBody>
      </p:sp>
    </p:spTree>
    <p:extLst>
      <p:ext uri="{BB962C8B-B14F-4D97-AF65-F5344CB8AC3E}">
        <p14:creationId xmlns:p14="http://schemas.microsoft.com/office/powerpoint/2010/main" val="6372825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588125" y="6742113"/>
            <a:ext cx="71438" cy="1158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400" b="1">
              <a:solidFill>
                <a:prstClr val="white"/>
              </a:solidFill>
            </a:endParaRPr>
          </a:p>
        </p:txBody>
      </p:sp>
      <p:sp>
        <p:nvSpPr>
          <p:cNvPr id="15368" name="Заголовок 1"/>
          <p:cNvSpPr>
            <a:spLocks/>
          </p:cNvSpPr>
          <p:nvPr/>
        </p:nvSpPr>
        <p:spPr bwMode="auto">
          <a:xfrm>
            <a:off x="602433" y="260648"/>
            <a:ext cx="8280920" cy="505520"/>
          </a:xfrm>
          <a:prstGeom prst="rect">
            <a:avLst/>
          </a:prstGeom>
          <a:noFill/>
          <a:ln w="9525">
            <a:noFill/>
            <a:miter lim="800000"/>
            <a:headEnd/>
            <a:tailEnd/>
          </a:ln>
        </p:spPr>
        <p:txBody>
          <a:bodyPr anchor="ctr"/>
          <a:lstStyle/>
          <a:p>
            <a:pPr algn="ctr"/>
            <a:r>
              <a:rPr lang="ru-RU" sz="2000" b="1" dirty="0" smtClean="0">
                <a:solidFill>
                  <a:srgbClr val="1F497D"/>
                </a:solidFill>
                <a:latin typeface="Arial Narrow" pitchFamily="34" charset="0"/>
              </a:rPr>
              <a:t>НЕСЧАСТНЫЕ СЛУЧАИ НА ПРОИЗВОДСТВЕ В РОССИЙСКОЙ ФЕДЕРАЦИИ</a:t>
            </a:r>
            <a:endParaRPr lang="ru-RU" sz="2000" b="1" dirty="0">
              <a:solidFill>
                <a:srgbClr val="1F497D"/>
              </a:solidFill>
              <a:latin typeface="Arial Narrow" pitchFamily="34" charset="0"/>
            </a:endParaRPr>
          </a:p>
        </p:txBody>
      </p:sp>
      <p:sp>
        <p:nvSpPr>
          <p:cNvPr id="53" name="Прямоугольник 90"/>
          <p:cNvSpPr>
            <a:spLocks noChangeArrowheads="1"/>
          </p:cNvSpPr>
          <p:nvPr/>
        </p:nvSpPr>
        <p:spPr bwMode="auto">
          <a:xfrm>
            <a:off x="5580112" y="1736535"/>
            <a:ext cx="2805576" cy="738664"/>
          </a:xfrm>
          <a:prstGeom prst="rect">
            <a:avLst/>
          </a:prstGeom>
          <a:noFill/>
          <a:ln w="9525">
            <a:noFill/>
            <a:miter lim="800000"/>
            <a:headEnd/>
            <a:tailEnd/>
          </a:ln>
        </p:spPr>
        <p:txBody>
          <a:bodyPr wrap="none">
            <a:spAutoFit/>
          </a:bodyPr>
          <a:lstStyle/>
          <a:p>
            <a:pPr algn="ctr"/>
            <a:r>
              <a:rPr lang="ru-RU" sz="1400" b="1" dirty="0" smtClean="0">
                <a:solidFill>
                  <a:srgbClr val="1F497D"/>
                </a:solidFill>
                <a:latin typeface="Arial Narrow" pitchFamily="34" charset="0"/>
              </a:rPr>
              <a:t>ОБЩЕЕ КОЛИЧЕСТВО </a:t>
            </a:r>
          </a:p>
          <a:p>
            <a:pPr algn="ctr"/>
            <a:r>
              <a:rPr lang="ru-RU" sz="1400" b="1" dirty="0" smtClean="0">
                <a:solidFill>
                  <a:srgbClr val="1F497D"/>
                </a:solidFill>
                <a:latin typeface="Arial Narrow" pitchFamily="34" charset="0"/>
              </a:rPr>
              <a:t>ПОГИБШИХ НА ПРОИЗВОДСТВЕ </a:t>
            </a:r>
          </a:p>
          <a:p>
            <a:pPr algn="ctr"/>
            <a:r>
              <a:rPr lang="ru-RU" sz="1400" b="1" dirty="0" smtClean="0">
                <a:solidFill>
                  <a:srgbClr val="C00000"/>
                </a:solidFill>
                <a:latin typeface="Arial Narrow" pitchFamily="34" charset="0"/>
              </a:rPr>
              <a:t> (сокращение в 2,7 раза к 2007 году)</a:t>
            </a:r>
          </a:p>
        </p:txBody>
      </p:sp>
      <p:sp>
        <p:nvSpPr>
          <p:cNvPr id="54" name="Прямоугольник 53"/>
          <p:cNvSpPr/>
          <p:nvPr/>
        </p:nvSpPr>
        <p:spPr>
          <a:xfrm>
            <a:off x="323528" y="1523932"/>
            <a:ext cx="4572000" cy="954107"/>
          </a:xfrm>
          <a:prstGeom prst="rect">
            <a:avLst/>
          </a:prstGeom>
        </p:spPr>
        <p:txBody>
          <a:bodyPr>
            <a:spAutoFit/>
          </a:bodyPr>
          <a:lstStyle/>
          <a:p>
            <a:pPr algn="ctr"/>
            <a:r>
              <a:rPr lang="ru-RU" sz="1400" b="1" dirty="0" smtClean="0">
                <a:solidFill>
                  <a:srgbClr val="1F497D"/>
                </a:solidFill>
                <a:latin typeface="Arial Narrow" pitchFamily="34" charset="0"/>
              </a:rPr>
              <a:t>ОБЩЕЕ КОЛИЧЕСТВО </a:t>
            </a:r>
          </a:p>
          <a:p>
            <a:pPr algn="ctr"/>
            <a:r>
              <a:rPr lang="ru-RU" sz="1400" b="1" dirty="0" smtClean="0">
                <a:solidFill>
                  <a:srgbClr val="1F497D"/>
                </a:solidFill>
                <a:latin typeface="Arial Narrow" pitchFamily="34" charset="0"/>
              </a:rPr>
              <a:t>НЕСЧАСТНЫХ СЛУЧАЕВ НА ПРОИЗВОДСТВЕ </a:t>
            </a:r>
          </a:p>
          <a:p>
            <a:pPr algn="ctr"/>
            <a:r>
              <a:rPr lang="ru-RU" sz="1400" b="1" dirty="0" smtClean="0">
                <a:solidFill>
                  <a:srgbClr val="1F497D"/>
                </a:solidFill>
                <a:latin typeface="Arial Narrow" pitchFamily="34" charset="0"/>
              </a:rPr>
              <a:t>С ТЯЖЕЛЫМИ  ПОСЛЕДСТВИЯМИ</a:t>
            </a:r>
          </a:p>
          <a:p>
            <a:pPr algn="ctr"/>
            <a:r>
              <a:rPr lang="ru-RU" sz="1400" b="1" dirty="0" smtClean="0">
                <a:solidFill>
                  <a:srgbClr val="C00000"/>
                </a:solidFill>
                <a:latin typeface="Arial Narrow" pitchFamily="34" charset="0"/>
              </a:rPr>
              <a:t>( сокращение в 2,2 раза к 2007 году )</a:t>
            </a:r>
            <a:endParaRPr lang="ru-RU" sz="1400" dirty="0">
              <a:solidFill>
                <a:srgbClr val="C00000"/>
              </a:solidFill>
              <a:latin typeface="Arial Narrow" pitchFamily="34" charset="0"/>
            </a:endParaRPr>
          </a:p>
        </p:txBody>
      </p:sp>
      <p:graphicFrame>
        <p:nvGraphicFramePr>
          <p:cNvPr id="55" name="Диаграмма 54"/>
          <p:cNvGraphicFramePr/>
          <p:nvPr>
            <p:extLst>
              <p:ext uri="{D42A27DB-BD31-4B8C-83A1-F6EECF244321}">
                <p14:modId xmlns:p14="http://schemas.microsoft.com/office/powerpoint/2010/main" val="1028213776"/>
              </p:ext>
            </p:extLst>
          </p:nvPr>
        </p:nvGraphicFramePr>
        <p:xfrm>
          <a:off x="251520" y="2276872"/>
          <a:ext cx="4320480" cy="34927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0" name="Диаграмма 69"/>
          <p:cNvGraphicFramePr/>
          <p:nvPr>
            <p:extLst>
              <p:ext uri="{D42A27DB-BD31-4B8C-83A1-F6EECF244321}">
                <p14:modId xmlns:p14="http://schemas.microsoft.com/office/powerpoint/2010/main" val="2425815833"/>
              </p:ext>
            </p:extLst>
          </p:nvPr>
        </p:nvGraphicFramePr>
        <p:xfrm>
          <a:off x="4709859" y="2742900"/>
          <a:ext cx="4248472" cy="2808312"/>
        </p:xfrm>
        <a:graphic>
          <a:graphicData uri="http://schemas.openxmlformats.org/drawingml/2006/chart">
            <c:chart xmlns:c="http://schemas.openxmlformats.org/drawingml/2006/chart" xmlns:r="http://schemas.openxmlformats.org/officeDocument/2006/relationships" r:id="rId4"/>
          </a:graphicData>
        </a:graphic>
      </p:graphicFrame>
      <p:sp>
        <p:nvSpPr>
          <p:cNvPr id="14" name="Полилиния 13"/>
          <p:cNvSpPr/>
          <p:nvPr/>
        </p:nvSpPr>
        <p:spPr>
          <a:xfrm>
            <a:off x="611560" y="3140968"/>
            <a:ext cx="3528392" cy="1584176"/>
          </a:xfrm>
          <a:custGeom>
            <a:avLst/>
            <a:gdLst>
              <a:gd name="connsiteX0" fmla="*/ 0 w 2847878"/>
              <a:gd name="connsiteY0" fmla="*/ 0 h 1076036"/>
              <a:gd name="connsiteX1" fmla="*/ 831273 w 2847878"/>
              <a:gd name="connsiteY1" fmla="*/ 471054 h 1076036"/>
              <a:gd name="connsiteX2" fmla="*/ 1468582 w 2847878"/>
              <a:gd name="connsiteY2" fmla="*/ 803563 h 1076036"/>
              <a:gd name="connsiteX3" fmla="*/ 2096655 w 2847878"/>
              <a:gd name="connsiteY3" fmla="*/ 988291 h 1076036"/>
              <a:gd name="connsiteX4" fmla="*/ 2724727 w 2847878"/>
              <a:gd name="connsiteY4" fmla="*/ 1062182 h 1076036"/>
              <a:gd name="connsiteX5" fmla="*/ 2835564 w 2847878"/>
              <a:gd name="connsiteY5" fmla="*/ 1071418 h 1076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7878" h="1076036">
                <a:moveTo>
                  <a:pt x="0" y="0"/>
                </a:moveTo>
                <a:lnTo>
                  <a:pt x="831273" y="471054"/>
                </a:lnTo>
                <a:cubicBezTo>
                  <a:pt x="1076037" y="604981"/>
                  <a:pt x="1257685" y="717357"/>
                  <a:pt x="1468582" y="803563"/>
                </a:cubicBezTo>
                <a:cubicBezTo>
                  <a:pt x="1679479" y="889769"/>
                  <a:pt x="1887298" y="945188"/>
                  <a:pt x="2096655" y="988291"/>
                </a:cubicBezTo>
                <a:cubicBezTo>
                  <a:pt x="2306013" y="1031394"/>
                  <a:pt x="2601576" y="1048328"/>
                  <a:pt x="2724727" y="1062182"/>
                </a:cubicBezTo>
                <a:cubicBezTo>
                  <a:pt x="2847878" y="1076036"/>
                  <a:pt x="2841721" y="1073727"/>
                  <a:pt x="2835564" y="1071418"/>
                </a:cubicBezTo>
              </a:path>
            </a:pathLst>
          </a:cu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16" name="Полилиния 15"/>
          <p:cNvSpPr/>
          <p:nvPr/>
        </p:nvSpPr>
        <p:spPr>
          <a:xfrm>
            <a:off x="5004048" y="3429000"/>
            <a:ext cx="3528392" cy="1728192"/>
          </a:xfrm>
          <a:custGeom>
            <a:avLst/>
            <a:gdLst>
              <a:gd name="connsiteX0" fmla="*/ 0 w 2884824"/>
              <a:gd name="connsiteY0" fmla="*/ 21552 h 1339273"/>
              <a:gd name="connsiteX1" fmla="*/ 138546 w 2884824"/>
              <a:gd name="connsiteY1" fmla="*/ 113915 h 1339273"/>
              <a:gd name="connsiteX2" fmla="*/ 775855 w 2884824"/>
              <a:gd name="connsiteY2" fmla="*/ 705043 h 1339273"/>
              <a:gd name="connsiteX3" fmla="*/ 1440873 w 2884824"/>
              <a:gd name="connsiteY3" fmla="*/ 1056024 h 1339273"/>
              <a:gd name="connsiteX4" fmla="*/ 2078182 w 2884824"/>
              <a:gd name="connsiteY4" fmla="*/ 1176097 h 1339273"/>
              <a:gd name="connsiteX5" fmla="*/ 2752437 w 2884824"/>
              <a:gd name="connsiteY5" fmla="*/ 1314643 h 1339273"/>
              <a:gd name="connsiteX6" fmla="*/ 2863273 w 2884824"/>
              <a:gd name="connsiteY6" fmla="*/ 1323879 h 1339273"/>
              <a:gd name="connsiteX7" fmla="*/ 2881746 w 2884824"/>
              <a:gd name="connsiteY7" fmla="*/ 1333115 h 13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84824" h="1339273">
                <a:moveTo>
                  <a:pt x="0" y="21552"/>
                </a:moveTo>
                <a:cubicBezTo>
                  <a:pt x="4618" y="10776"/>
                  <a:pt x="9237" y="0"/>
                  <a:pt x="138546" y="113915"/>
                </a:cubicBezTo>
                <a:cubicBezTo>
                  <a:pt x="267855" y="227830"/>
                  <a:pt x="558801" y="548025"/>
                  <a:pt x="775855" y="705043"/>
                </a:cubicBezTo>
                <a:cubicBezTo>
                  <a:pt x="992909" y="862061"/>
                  <a:pt x="1223819" y="977515"/>
                  <a:pt x="1440873" y="1056024"/>
                </a:cubicBezTo>
                <a:cubicBezTo>
                  <a:pt x="1657928" y="1134533"/>
                  <a:pt x="2078182" y="1176097"/>
                  <a:pt x="2078182" y="1176097"/>
                </a:cubicBezTo>
                <a:lnTo>
                  <a:pt x="2752437" y="1314643"/>
                </a:lnTo>
                <a:cubicBezTo>
                  <a:pt x="2883285" y="1339273"/>
                  <a:pt x="2841722" y="1320800"/>
                  <a:pt x="2863273" y="1323879"/>
                </a:cubicBezTo>
                <a:cubicBezTo>
                  <a:pt x="2884824" y="1326958"/>
                  <a:pt x="2880207" y="1336194"/>
                  <a:pt x="2881746" y="1333115"/>
                </a:cubicBezTo>
              </a:path>
            </a:pathLst>
          </a:cu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17" name="Заголовок 1"/>
          <p:cNvSpPr>
            <a:spLocks/>
          </p:cNvSpPr>
          <p:nvPr/>
        </p:nvSpPr>
        <p:spPr bwMode="auto">
          <a:xfrm>
            <a:off x="611560" y="908720"/>
            <a:ext cx="8280920" cy="361504"/>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nchor="ctr"/>
          <a:lstStyle/>
          <a:p>
            <a:pPr algn="ctr"/>
            <a:r>
              <a:rPr lang="ru-RU" sz="1400" b="1" dirty="0" smtClean="0">
                <a:solidFill>
                  <a:srgbClr val="4F81BD">
                    <a:lumMod val="75000"/>
                  </a:srgbClr>
                </a:solidFill>
                <a:latin typeface="Arial Narrow" pitchFamily="34" charset="0"/>
              </a:rPr>
              <a:t>В последние годы сохраняется устойчивая тенденция к снижению уровня производственного травматизма</a:t>
            </a:r>
            <a:endParaRPr lang="ru-RU" sz="1400" b="1" dirty="0">
              <a:solidFill>
                <a:srgbClr val="4F81BD">
                  <a:lumMod val="75000"/>
                </a:srgbClr>
              </a:solidFill>
              <a:latin typeface="Arial Narrow" pitchFamily="34" charset="0"/>
            </a:endParaRPr>
          </a:p>
        </p:txBody>
      </p:sp>
      <p:sp>
        <p:nvSpPr>
          <p:cNvPr id="18" name="Прямоугольник 7"/>
          <p:cNvSpPr>
            <a:spLocks noChangeArrowheads="1"/>
          </p:cNvSpPr>
          <p:nvPr/>
        </p:nvSpPr>
        <p:spPr bwMode="auto">
          <a:xfrm>
            <a:off x="2699792" y="6742113"/>
            <a:ext cx="3930650" cy="115887"/>
          </a:xfrm>
          <a:prstGeom prst="rect">
            <a:avLst/>
          </a:prstGeom>
          <a:gradFill rotWithShape="1">
            <a:gsLst>
              <a:gs pos="0">
                <a:srgbClr val="003C73">
                  <a:alpha val="60001"/>
                </a:srgbClr>
              </a:gs>
              <a:gs pos="100000">
                <a:srgbClr val="001C35">
                  <a:alpha val="79999"/>
                </a:srgbClr>
              </a:gs>
            </a:gsLst>
            <a:lin ang="5400000" scaled="1"/>
          </a:gradFill>
          <a:ln w="25400" algn="ctr">
            <a:noFill/>
            <a:miter lim="800000"/>
            <a:headEnd/>
            <a:tailEnd/>
          </a:ln>
        </p:spPr>
        <p:txBody>
          <a:bodyPr anchor="ctr"/>
          <a:lstStyle/>
          <a:p>
            <a:pPr algn="ctr"/>
            <a:endParaRPr lang="ru-RU" sz="1400" b="1">
              <a:solidFill>
                <a:srgbClr val="FFFFFF"/>
              </a:solidFill>
            </a:endParaRPr>
          </a:p>
        </p:txBody>
      </p:sp>
      <p:sp>
        <p:nvSpPr>
          <p:cNvPr id="19" name="Прямоугольник 18"/>
          <p:cNvSpPr/>
          <p:nvPr/>
        </p:nvSpPr>
        <p:spPr>
          <a:xfrm>
            <a:off x="6588125" y="6742113"/>
            <a:ext cx="71438" cy="1158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400" b="1" dirty="0">
              <a:solidFill>
                <a:prstClr val="white"/>
              </a:solidFill>
            </a:endParaRPr>
          </a:p>
        </p:txBody>
      </p:sp>
      <p:pic>
        <p:nvPicPr>
          <p:cNvPr id="21" name="Picture 14"/>
          <p:cNvPicPr>
            <a:picLocks noChangeAspect="1" noChangeArrowheads="1"/>
          </p:cNvPicPr>
          <p:nvPr/>
        </p:nvPicPr>
        <p:blipFill>
          <a:blip r:embed="rId5" cstate="print"/>
          <a:srcRect/>
          <a:stretch>
            <a:fillRect/>
          </a:stretch>
        </p:blipFill>
        <p:spPr bwMode="auto">
          <a:xfrm>
            <a:off x="899592" y="0"/>
            <a:ext cx="1428750" cy="114300"/>
          </a:xfrm>
          <a:prstGeom prst="rect">
            <a:avLst/>
          </a:prstGeom>
          <a:noFill/>
          <a:ln w="9525">
            <a:noFill/>
            <a:miter lim="800000"/>
            <a:headEnd/>
            <a:tailEnd/>
          </a:ln>
        </p:spPr>
      </p:pic>
      <p:sp>
        <p:nvSpPr>
          <p:cNvPr id="2" name="Прямоугольник 1"/>
          <p:cNvSpPr/>
          <p:nvPr/>
        </p:nvSpPr>
        <p:spPr>
          <a:xfrm>
            <a:off x="2821331" y="2776872"/>
            <a:ext cx="1254103" cy="36004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50" dirty="0" smtClean="0">
                <a:latin typeface="Arial Narrow" panose="020B0606020202030204" pitchFamily="34" charset="0"/>
              </a:rPr>
              <a:t>Снижение на  2 % к 2017 г.</a:t>
            </a:r>
            <a:endParaRPr lang="ru-RU" sz="1050" dirty="0">
              <a:latin typeface="Arial Narrow" panose="020B0606020202030204" pitchFamily="34" charset="0"/>
            </a:endParaRPr>
          </a:p>
        </p:txBody>
      </p:sp>
      <p:sp>
        <p:nvSpPr>
          <p:cNvPr id="22" name="Прямоугольник 21"/>
          <p:cNvSpPr/>
          <p:nvPr/>
        </p:nvSpPr>
        <p:spPr>
          <a:xfrm>
            <a:off x="7311382" y="2841396"/>
            <a:ext cx="1347225" cy="36004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ru-RU" sz="1050" dirty="0" smtClean="0">
                <a:latin typeface="Arial Narrow" panose="020B0606020202030204" pitchFamily="34" charset="0"/>
              </a:rPr>
              <a:t>Снижение на 1,4 % к 2017 г.</a:t>
            </a:r>
            <a:endParaRPr lang="ru-RU" sz="1050" dirty="0">
              <a:latin typeface="Arial Narrow" panose="020B0606020202030204" pitchFamily="34" charset="0"/>
            </a:endParaRPr>
          </a:p>
        </p:txBody>
      </p:sp>
      <p:graphicFrame>
        <p:nvGraphicFramePr>
          <p:cNvPr id="23" name="Диаграмма 10"/>
          <p:cNvGraphicFramePr>
            <a:graphicFrameLocks/>
          </p:cNvGraphicFramePr>
          <p:nvPr>
            <p:extLst>
              <p:ext uri="{D42A27DB-BD31-4B8C-83A1-F6EECF244321}">
                <p14:modId xmlns:p14="http://schemas.microsoft.com/office/powerpoint/2010/main" val="1792288408"/>
              </p:ext>
            </p:extLst>
          </p:nvPr>
        </p:nvGraphicFramePr>
        <p:xfrm>
          <a:off x="539552" y="5572992"/>
          <a:ext cx="3600400" cy="86409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5" name="Диаграмма 10"/>
          <p:cNvGraphicFramePr>
            <a:graphicFrameLocks/>
          </p:cNvGraphicFramePr>
          <p:nvPr>
            <p:extLst>
              <p:ext uri="{D42A27DB-BD31-4B8C-83A1-F6EECF244321}">
                <p14:modId xmlns:p14="http://schemas.microsoft.com/office/powerpoint/2010/main" val="1216038353"/>
              </p:ext>
            </p:extLst>
          </p:nvPr>
        </p:nvGraphicFramePr>
        <p:xfrm>
          <a:off x="5123581" y="5476297"/>
          <a:ext cx="3312368" cy="936104"/>
        </p:xfrm>
        <a:graphic>
          <a:graphicData uri="http://schemas.openxmlformats.org/drawingml/2006/chart">
            <c:chart xmlns:c="http://schemas.openxmlformats.org/drawingml/2006/chart" xmlns:r="http://schemas.openxmlformats.org/officeDocument/2006/relationships" r:id="rId7"/>
          </a:graphicData>
        </a:graphic>
      </p:graphicFrame>
      <p:sp>
        <p:nvSpPr>
          <p:cNvPr id="26" name="Номер слайда 3"/>
          <p:cNvSpPr>
            <a:spLocks noGrp="1"/>
          </p:cNvSpPr>
          <p:nvPr>
            <p:ph type="sldNum" sz="quarter" idx="12"/>
          </p:nvPr>
        </p:nvSpPr>
        <p:spPr>
          <a:xfrm>
            <a:off x="6802831" y="6366381"/>
            <a:ext cx="2133600" cy="365125"/>
          </a:xfrm>
        </p:spPr>
        <p:txBody>
          <a:bodyPr/>
          <a:lstStyle/>
          <a:p>
            <a:pPr>
              <a:defRPr/>
            </a:pPr>
            <a:r>
              <a:rPr lang="ru-RU" dirty="0" smtClean="0"/>
              <a:t>5</a:t>
            </a:r>
            <a:endParaRPr lang="ru-RU" dirty="0"/>
          </a:p>
        </p:txBody>
      </p:sp>
      <p:sp>
        <p:nvSpPr>
          <p:cNvPr id="3" name="TextBox 2"/>
          <p:cNvSpPr txBox="1"/>
          <p:nvPr/>
        </p:nvSpPr>
        <p:spPr>
          <a:xfrm>
            <a:off x="7062432" y="2729028"/>
            <a:ext cx="222181" cy="584775"/>
          </a:xfrm>
          <a:prstGeom prst="rect">
            <a:avLst/>
          </a:prstGeom>
          <a:noFill/>
        </p:spPr>
        <p:txBody>
          <a:bodyPr wrap="square" rtlCol="0">
            <a:spAutoFit/>
            <a:scene3d>
              <a:camera prst="orthographicFront"/>
              <a:lightRig rig="threePt" dir="t"/>
            </a:scene3d>
            <a:sp3d extrusionH="57150">
              <a:bevelT w="38100" h="38100"/>
            </a:sp3d>
          </a:bodyPr>
          <a:lstStyle/>
          <a:p>
            <a:r>
              <a:rPr lang="ru-RU" sz="3200" b="1" dirty="0" smtClean="0">
                <a:solidFill>
                  <a:srgbClr val="FF0000"/>
                </a:solidFill>
                <a:effectLst/>
                <a:latin typeface="Arial Narrow" panose="020B0606020202030204" pitchFamily="34" charset="0"/>
              </a:rPr>
              <a:t>!</a:t>
            </a:r>
            <a:endParaRPr lang="ru-RU" sz="3200" b="1" dirty="0">
              <a:solidFill>
                <a:srgbClr val="FF0000"/>
              </a:solidFill>
              <a:effectLst/>
              <a:latin typeface="Arial Narrow" panose="020B0606020202030204" pitchFamily="34" charset="0"/>
            </a:endParaRPr>
          </a:p>
        </p:txBody>
      </p:sp>
      <p:sp>
        <p:nvSpPr>
          <p:cNvPr id="24" name="TextBox 23"/>
          <p:cNvSpPr txBox="1"/>
          <p:nvPr/>
        </p:nvSpPr>
        <p:spPr>
          <a:xfrm>
            <a:off x="8616446" y="2707583"/>
            <a:ext cx="222181" cy="584775"/>
          </a:xfrm>
          <a:prstGeom prst="rect">
            <a:avLst/>
          </a:prstGeom>
          <a:noFill/>
        </p:spPr>
        <p:txBody>
          <a:bodyPr wrap="square" rtlCol="0">
            <a:spAutoFit/>
            <a:scene3d>
              <a:camera prst="orthographicFront"/>
              <a:lightRig rig="threePt" dir="t"/>
            </a:scene3d>
            <a:sp3d extrusionH="57150">
              <a:bevelT w="38100" h="38100"/>
            </a:sp3d>
          </a:bodyPr>
          <a:lstStyle/>
          <a:p>
            <a:r>
              <a:rPr lang="ru-RU" sz="3200" b="1" dirty="0" smtClean="0">
                <a:solidFill>
                  <a:srgbClr val="FF0000"/>
                </a:solidFill>
                <a:effectLst/>
                <a:latin typeface="Arial Narrow" panose="020B0606020202030204" pitchFamily="34" charset="0"/>
              </a:rPr>
              <a:t>!</a:t>
            </a:r>
            <a:endParaRPr lang="ru-RU" sz="3200" b="1" dirty="0">
              <a:solidFill>
                <a:srgbClr val="FF0000"/>
              </a:solidFill>
              <a:effectLst/>
              <a:latin typeface="Arial Narrow" panose="020B0606020202030204" pitchFamily="34" charset="0"/>
            </a:endParaRPr>
          </a:p>
        </p:txBody>
      </p:sp>
      <p:sp>
        <p:nvSpPr>
          <p:cNvPr id="27" name="TextBox 26"/>
          <p:cNvSpPr txBox="1"/>
          <p:nvPr/>
        </p:nvSpPr>
        <p:spPr>
          <a:xfrm>
            <a:off x="4043005" y="2674812"/>
            <a:ext cx="222181" cy="584775"/>
          </a:xfrm>
          <a:prstGeom prst="rect">
            <a:avLst/>
          </a:prstGeom>
          <a:noFill/>
        </p:spPr>
        <p:txBody>
          <a:bodyPr wrap="square" rtlCol="0">
            <a:spAutoFit/>
            <a:scene3d>
              <a:camera prst="orthographicFront"/>
              <a:lightRig rig="threePt" dir="t"/>
            </a:scene3d>
            <a:sp3d extrusionH="57150">
              <a:bevelT w="38100" h="38100"/>
            </a:sp3d>
          </a:bodyPr>
          <a:lstStyle/>
          <a:p>
            <a:r>
              <a:rPr lang="ru-RU" sz="3200" b="1" dirty="0" smtClean="0">
                <a:solidFill>
                  <a:srgbClr val="FF0000"/>
                </a:solidFill>
                <a:effectLst/>
                <a:latin typeface="Arial Narrow" panose="020B0606020202030204" pitchFamily="34" charset="0"/>
              </a:rPr>
              <a:t>!</a:t>
            </a:r>
            <a:endParaRPr lang="ru-RU" sz="3200" b="1" dirty="0">
              <a:solidFill>
                <a:srgbClr val="FF0000"/>
              </a:solidFill>
              <a:effectLst/>
              <a:latin typeface="Arial Narrow" panose="020B0606020202030204" pitchFamily="34" charset="0"/>
            </a:endParaRPr>
          </a:p>
        </p:txBody>
      </p:sp>
      <p:sp>
        <p:nvSpPr>
          <p:cNvPr id="28" name="TextBox 27"/>
          <p:cNvSpPr txBox="1"/>
          <p:nvPr/>
        </p:nvSpPr>
        <p:spPr>
          <a:xfrm>
            <a:off x="2526589" y="2664504"/>
            <a:ext cx="222181" cy="584775"/>
          </a:xfrm>
          <a:prstGeom prst="rect">
            <a:avLst/>
          </a:prstGeom>
          <a:noFill/>
        </p:spPr>
        <p:txBody>
          <a:bodyPr wrap="square" rtlCol="0">
            <a:spAutoFit/>
            <a:scene3d>
              <a:camera prst="orthographicFront"/>
              <a:lightRig rig="threePt" dir="t"/>
            </a:scene3d>
            <a:sp3d extrusionH="57150">
              <a:bevelT w="38100" h="38100"/>
            </a:sp3d>
          </a:bodyPr>
          <a:lstStyle/>
          <a:p>
            <a:r>
              <a:rPr lang="ru-RU" sz="3200" b="1" dirty="0" smtClean="0">
                <a:solidFill>
                  <a:srgbClr val="FF0000"/>
                </a:solidFill>
                <a:effectLst/>
                <a:latin typeface="Arial Narrow" panose="020B0606020202030204" pitchFamily="34" charset="0"/>
              </a:rPr>
              <a:t>!</a:t>
            </a:r>
            <a:endParaRPr lang="ru-RU" sz="3200" b="1" dirty="0">
              <a:solidFill>
                <a:srgbClr val="FF0000"/>
              </a:solidFill>
              <a:effectLst/>
              <a:latin typeface="Arial Narrow" panose="020B0606020202030204" pitchFamily="34" charset="0"/>
            </a:endParaRPr>
          </a:p>
        </p:txBody>
      </p:sp>
    </p:spTree>
    <p:extLst>
      <p:ext uri="{BB962C8B-B14F-4D97-AF65-F5344CB8AC3E}">
        <p14:creationId xmlns:p14="http://schemas.microsoft.com/office/powerpoint/2010/main" val="900261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Заголовок 1"/>
          <p:cNvSpPr>
            <a:spLocks/>
          </p:cNvSpPr>
          <p:nvPr/>
        </p:nvSpPr>
        <p:spPr bwMode="auto">
          <a:xfrm>
            <a:off x="179388" y="187325"/>
            <a:ext cx="8856662" cy="577851"/>
          </a:xfrm>
          <a:prstGeom prst="rect">
            <a:avLst/>
          </a:prstGeom>
          <a:noFill/>
          <a:ln w="9525">
            <a:noFill/>
            <a:miter lim="800000"/>
            <a:headEnd/>
            <a:tailEnd/>
          </a:ln>
        </p:spPr>
        <p:txBody>
          <a:bodyPr anchor="ctr"/>
          <a:lstStyle/>
          <a:p>
            <a:pPr algn="ctr"/>
            <a:endParaRPr lang="ru-RU" sz="2000" b="1">
              <a:solidFill>
                <a:schemeClr val="tx2"/>
              </a:solidFill>
              <a:latin typeface="Helios"/>
            </a:endParaRPr>
          </a:p>
        </p:txBody>
      </p:sp>
      <p:graphicFrame>
        <p:nvGraphicFramePr>
          <p:cNvPr id="39" name="Диаграмма 22"/>
          <p:cNvGraphicFramePr>
            <a:graphicFrameLocks/>
          </p:cNvGraphicFramePr>
          <p:nvPr>
            <p:extLst/>
          </p:nvPr>
        </p:nvGraphicFramePr>
        <p:xfrm>
          <a:off x="323528" y="1484784"/>
          <a:ext cx="8640960" cy="4572032"/>
        </p:xfrm>
        <a:graphic>
          <a:graphicData uri="http://schemas.openxmlformats.org/drawingml/2006/chart">
            <c:chart xmlns:c="http://schemas.openxmlformats.org/drawingml/2006/chart" xmlns:r="http://schemas.openxmlformats.org/officeDocument/2006/relationships" r:id="rId2"/>
          </a:graphicData>
        </a:graphic>
      </p:graphicFrame>
      <p:sp>
        <p:nvSpPr>
          <p:cNvPr id="1047" name="Заголовок 1"/>
          <p:cNvSpPr>
            <a:spLocks/>
          </p:cNvSpPr>
          <p:nvPr/>
        </p:nvSpPr>
        <p:spPr bwMode="auto">
          <a:xfrm>
            <a:off x="928662" y="476672"/>
            <a:ext cx="7920037" cy="720080"/>
          </a:xfrm>
          <a:prstGeom prst="rect">
            <a:avLst/>
          </a:prstGeom>
          <a:noFill/>
          <a:ln w="9525">
            <a:noFill/>
            <a:miter lim="800000"/>
            <a:headEnd/>
            <a:tailEnd/>
          </a:ln>
        </p:spPr>
        <p:txBody>
          <a:bodyPr anchor="ctr">
            <a:scene3d>
              <a:camera prst="orthographicFront"/>
              <a:lightRig rig="contrasting" dir="t">
                <a:rot lat="0" lon="0" rev="4500000"/>
              </a:lightRig>
            </a:scene3d>
            <a:sp3d contourW="6350" prstMaterial="metal">
              <a:contourClr>
                <a:schemeClr val="accent1">
                  <a:shade val="75000"/>
                </a:schemeClr>
              </a:contourClr>
            </a:sp3d>
          </a:bodyPr>
          <a:lstStyle/>
          <a:p>
            <a:pPr algn="ctr"/>
            <a:endParaRPr lang="ru-RU" sz="1600" b="1" dirty="0" smtClean="0">
              <a:ln w="0"/>
              <a:solidFill>
                <a:srgbClr val="002060"/>
              </a:solidFill>
              <a:effectLst/>
              <a:latin typeface="Arial Narrow" pitchFamily="34" charset="0"/>
              <a:cs typeface="Times New Roman" pitchFamily="18" charset="0"/>
            </a:endParaRPr>
          </a:p>
          <a:p>
            <a:pPr algn="ctr"/>
            <a:r>
              <a:rPr lang="ru-RU" sz="1600" dirty="0" smtClean="0">
                <a:ln w="0"/>
                <a:solidFill>
                  <a:srgbClr val="002060"/>
                </a:solidFill>
                <a:effectLst/>
                <a:latin typeface="Arial Narrow" pitchFamily="34" charset="0"/>
                <a:cs typeface="Times New Roman" pitchFamily="18" charset="0"/>
              </a:rPr>
              <a:t>Количество погибших в результате несчастных случаев на производстве в разрезе основных  видов экономической деятельности в 2018 г.</a:t>
            </a:r>
          </a:p>
          <a:p>
            <a:pPr algn="ctr"/>
            <a:r>
              <a:rPr lang="ru-RU" sz="1600" dirty="0" smtClean="0">
                <a:ln w="0"/>
                <a:solidFill>
                  <a:srgbClr val="002060"/>
                </a:solidFill>
                <a:effectLst/>
                <a:latin typeface="Arial Narrow" pitchFamily="34" charset="0"/>
                <a:cs typeface="Times New Roman" pitchFamily="18" charset="0"/>
              </a:rPr>
              <a:t>(72,3 % от общего количества погибших на производстве)</a:t>
            </a:r>
          </a:p>
          <a:p>
            <a:pPr algn="ctr"/>
            <a:endParaRPr lang="ru-RU" sz="1600" b="1"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latin typeface="Times New Roman" pitchFamily="18" charset="0"/>
              <a:cs typeface="Times New Roman" pitchFamily="18" charset="0"/>
            </a:endParaRPr>
          </a:p>
        </p:txBody>
      </p:sp>
      <p:sp>
        <p:nvSpPr>
          <p:cNvPr id="7" name="Прямоугольник 7"/>
          <p:cNvSpPr>
            <a:spLocks noChangeArrowheads="1"/>
          </p:cNvSpPr>
          <p:nvPr/>
        </p:nvSpPr>
        <p:spPr bwMode="auto">
          <a:xfrm>
            <a:off x="2699792" y="6742113"/>
            <a:ext cx="3930650" cy="115887"/>
          </a:xfrm>
          <a:prstGeom prst="rect">
            <a:avLst/>
          </a:prstGeom>
          <a:gradFill rotWithShape="1">
            <a:gsLst>
              <a:gs pos="0">
                <a:srgbClr val="003C73">
                  <a:alpha val="60001"/>
                </a:srgbClr>
              </a:gs>
              <a:gs pos="100000">
                <a:srgbClr val="001C35">
                  <a:alpha val="79999"/>
                </a:srgbClr>
              </a:gs>
            </a:gsLst>
            <a:lin ang="5400000" scaled="1"/>
          </a:gradFill>
          <a:ln w="25400" algn="ctr">
            <a:noFill/>
            <a:miter lim="800000"/>
            <a:headEnd/>
            <a:tailEnd/>
          </a:ln>
        </p:spPr>
        <p:txBody>
          <a:bodyPr anchor="ctr"/>
          <a:lstStyle/>
          <a:p>
            <a:pPr algn="ctr"/>
            <a:endParaRPr lang="ru-RU" sz="1400" b="1">
              <a:solidFill>
                <a:srgbClr val="FFFFFF"/>
              </a:solidFill>
              <a:latin typeface="Calibri" pitchFamily="34" charset="0"/>
            </a:endParaRPr>
          </a:p>
        </p:txBody>
      </p:sp>
      <p:sp>
        <p:nvSpPr>
          <p:cNvPr id="8" name="Прямоугольник 7"/>
          <p:cNvSpPr/>
          <p:nvPr/>
        </p:nvSpPr>
        <p:spPr>
          <a:xfrm>
            <a:off x="6588125" y="6742113"/>
            <a:ext cx="71438" cy="1158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400" b="1" dirty="0"/>
          </a:p>
        </p:txBody>
      </p:sp>
      <p:pic>
        <p:nvPicPr>
          <p:cNvPr id="9" name="Picture 13"/>
          <p:cNvPicPr>
            <a:picLocks noChangeAspect="1" noChangeArrowheads="1"/>
          </p:cNvPicPr>
          <p:nvPr/>
        </p:nvPicPr>
        <p:blipFill>
          <a:blip r:embed="rId3" cstate="print"/>
          <a:srcRect/>
          <a:stretch>
            <a:fillRect/>
          </a:stretch>
        </p:blipFill>
        <p:spPr bwMode="auto">
          <a:xfrm>
            <a:off x="1187624" y="6443280"/>
            <a:ext cx="1512193" cy="414719"/>
          </a:xfrm>
          <a:prstGeom prst="rect">
            <a:avLst/>
          </a:prstGeom>
          <a:noFill/>
          <a:ln w="9525">
            <a:noFill/>
            <a:miter lim="800000"/>
            <a:headEnd/>
            <a:tailEnd/>
          </a:ln>
        </p:spPr>
      </p:pic>
      <p:pic>
        <p:nvPicPr>
          <p:cNvPr id="10" name="Picture 14"/>
          <p:cNvPicPr>
            <a:picLocks noChangeAspect="1" noChangeArrowheads="1"/>
          </p:cNvPicPr>
          <p:nvPr/>
        </p:nvPicPr>
        <p:blipFill>
          <a:blip r:embed="rId4" cstate="print"/>
          <a:srcRect/>
          <a:stretch>
            <a:fillRect/>
          </a:stretch>
        </p:blipFill>
        <p:spPr bwMode="auto">
          <a:xfrm>
            <a:off x="899592" y="0"/>
            <a:ext cx="1428750" cy="114300"/>
          </a:xfrm>
          <a:prstGeom prst="rect">
            <a:avLst/>
          </a:prstGeom>
          <a:noFill/>
          <a:ln w="9525">
            <a:noFill/>
            <a:miter lim="800000"/>
            <a:headEnd/>
            <a:tailEnd/>
          </a:ln>
        </p:spPr>
      </p:pic>
      <p:sp>
        <p:nvSpPr>
          <p:cNvPr id="12" name="Номер слайда 3"/>
          <p:cNvSpPr>
            <a:spLocks noGrp="1"/>
          </p:cNvSpPr>
          <p:nvPr>
            <p:ph type="sldNum" sz="quarter" idx="12"/>
          </p:nvPr>
        </p:nvSpPr>
        <p:spPr>
          <a:xfrm>
            <a:off x="6912354" y="6376988"/>
            <a:ext cx="2133600" cy="365125"/>
          </a:xfrm>
        </p:spPr>
        <p:txBody>
          <a:bodyPr/>
          <a:lstStyle/>
          <a:p>
            <a:pPr>
              <a:defRPr/>
            </a:pPr>
            <a:r>
              <a:rPr lang="ru-RU" dirty="0" smtClean="0"/>
              <a:t>6</a:t>
            </a:r>
            <a:endParaRPr lang="ru-RU" dirty="0"/>
          </a:p>
        </p:txBody>
      </p:sp>
    </p:spTree>
    <p:extLst>
      <p:ext uri="{BB962C8B-B14F-4D97-AF65-F5344CB8AC3E}">
        <p14:creationId xmlns:p14="http://schemas.microsoft.com/office/powerpoint/2010/main" val="374620567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1259632" y="5661248"/>
            <a:ext cx="7128792" cy="432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ru-RU" sz="1600" b="1" dirty="0" smtClean="0">
                <a:solidFill>
                  <a:srgbClr val="C00000"/>
                </a:solidFill>
                <a:latin typeface="Arial Narrow" pitchFamily="34" charset="0"/>
              </a:rPr>
              <a:t>НИЗКАЯ КУЛЬТУРА БЕЗОПАСНОГО ТРУДА</a:t>
            </a:r>
            <a:endParaRPr lang="ru-RU" sz="1600" b="1" dirty="0">
              <a:solidFill>
                <a:srgbClr val="C00000"/>
              </a:solidFill>
              <a:latin typeface="Arial Narrow" pitchFamily="34" charset="0"/>
            </a:endParaRPr>
          </a:p>
        </p:txBody>
      </p:sp>
      <p:sp>
        <p:nvSpPr>
          <p:cNvPr id="18" name="TextBox 17"/>
          <p:cNvSpPr txBox="1"/>
          <p:nvPr/>
        </p:nvSpPr>
        <p:spPr>
          <a:xfrm>
            <a:off x="1115616" y="548680"/>
            <a:ext cx="7200800" cy="584775"/>
          </a:xfrm>
          <a:prstGeom prst="rect">
            <a:avLst/>
          </a:prstGeom>
          <a:noFill/>
        </p:spPr>
        <p:txBody>
          <a:bodyPr wrap="square" rtlCol="0">
            <a:spAutoFit/>
          </a:bodyPr>
          <a:lstStyle/>
          <a:p>
            <a:pPr algn="ctr"/>
            <a:r>
              <a:rPr lang="ru-RU" sz="1600" b="1" dirty="0" smtClean="0">
                <a:solidFill>
                  <a:schemeClr val="accent1">
                    <a:lumMod val="75000"/>
                  </a:schemeClr>
                </a:solidFill>
                <a:latin typeface="Arial Narrow" pitchFamily="34" charset="0"/>
              </a:rPr>
              <a:t>СЛОЖИВШЕЕСЯ УСТОЙЧИВОЕ РАСПРЕДЕЛЕНИЕ НЕСЧАСТНЫХ  СЛУЧАЕВ ПО СЛЕДУЮЩИМ ОСНОВНЫМ ПРИЧИНАМ: </a:t>
            </a:r>
            <a:endParaRPr lang="ru-RU" sz="1600" b="1" dirty="0">
              <a:solidFill>
                <a:schemeClr val="accent1">
                  <a:lumMod val="75000"/>
                </a:schemeClr>
              </a:solidFill>
              <a:latin typeface="Arial Narrow" pitchFamily="34" charset="0"/>
            </a:endParaRPr>
          </a:p>
        </p:txBody>
      </p:sp>
      <p:sp>
        <p:nvSpPr>
          <p:cNvPr id="19" name="TextBox 18"/>
          <p:cNvSpPr txBox="1"/>
          <p:nvPr/>
        </p:nvSpPr>
        <p:spPr>
          <a:xfrm>
            <a:off x="1259632" y="4653136"/>
            <a:ext cx="1296144" cy="954107"/>
          </a:xfrm>
          <a:prstGeom prst="rect">
            <a:avLst/>
          </a:prstGeom>
          <a:noFill/>
        </p:spPr>
        <p:txBody>
          <a:bodyPr wrap="square" rtlCol="0">
            <a:spAutoFit/>
          </a:bodyPr>
          <a:lstStyle/>
          <a:p>
            <a:pPr algn="ctr"/>
            <a:r>
              <a:rPr lang="ru-RU" sz="1400" b="1" dirty="0" smtClean="0">
                <a:solidFill>
                  <a:srgbClr val="C00000"/>
                </a:solidFill>
                <a:latin typeface="Arial Narrow" pitchFamily="34" charset="0"/>
              </a:rPr>
              <a:t>68,1 % </a:t>
            </a:r>
            <a:r>
              <a:rPr lang="ru-RU" sz="1400" b="1" dirty="0" smtClean="0">
                <a:latin typeface="Arial Narrow" pitchFamily="34" charset="0"/>
              </a:rPr>
              <a:t>ПРИЧИН НЕСЧАСТНЫХ СЛУЧАЕВ</a:t>
            </a:r>
            <a:endParaRPr lang="ru-RU" sz="1400" b="1" dirty="0">
              <a:latin typeface="Arial Narrow" pitchFamily="34" charset="0"/>
            </a:endParaRPr>
          </a:p>
        </p:txBody>
      </p:sp>
      <p:sp>
        <p:nvSpPr>
          <p:cNvPr id="20" name="Стрелка вправо 19"/>
          <p:cNvSpPr/>
          <p:nvPr/>
        </p:nvSpPr>
        <p:spPr>
          <a:xfrm>
            <a:off x="2771800" y="4941168"/>
            <a:ext cx="108012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TextBox 20"/>
          <p:cNvSpPr txBox="1"/>
          <p:nvPr/>
        </p:nvSpPr>
        <p:spPr>
          <a:xfrm>
            <a:off x="4139952" y="4869160"/>
            <a:ext cx="396044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ru-RU" b="1" dirty="0" smtClean="0">
                <a:solidFill>
                  <a:srgbClr val="C00000"/>
                </a:solidFill>
                <a:latin typeface="Arial Narrow" pitchFamily="34" charset="0"/>
              </a:rPr>
              <a:t>«ЧЕЛОВЕЧЕСКИЙ ФАКТОР»</a:t>
            </a:r>
            <a:endParaRPr lang="ru-RU" b="1" dirty="0">
              <a:solidFill>
                <a:srgbClr val="C00000"/>
              </a:solidFill>
              <a:latin typeface="Arial Narrow" pitchFamily="34" charset="0"/>
            </a:endParaRPr>
          </a:p>
        </p:txBody>
      </p:sp>
      <p:graphicFrame>
        <p:nvGraphicFramePr>
          <p:cNvPr id="24" name="Содержимое 5"/>
          <p:cNvGraphicFramePr>
            <a:graphicFrameLocks/>
          </p:cNvGraphicFramePr>
          <p:nvPr>
            <p:extLst/>
          </p:nvPr>
        </p:nvGraphicFramePr>
        <p:xfrm>
          <a:off x="323528" y="1268760"/>
          <a:ext cx="8640960" cy="3024336"/>
        </p:xfrm>
        <a:graphic>
          <a:graphicData uri="http://schemas.openxmlformats.org/drawingml/2006/chart">
            <c:chart xmlns:c="http://schemas.openxmlformats.org/drawingml/2006/chart" xmlns:r="http://schemas.openxmlformats.org/officeDocument/2006/relationships" r:id="rId2"/>
          </a:graphicData>
        </a:graphic>
      </p:graphicFrame>
      <p:sp>
        <p:nvSpPr>
          <p:cNvPr id="13" name="Прямоугольник 7"/>
          <p:cNvSpPr>
            <a:spLocks noChangeArrowheads="1"/>
          </p:cNvSpPr>
          <p:nvPr/>
        </p:nvSpPr>
        <p:spPr bwMode="auto">
          <a:xfrm>
            <a:off x="2699792" y="6742113"/>
            <a:ext cx="3930650" cy="115887"/>
          </a:xfrm>
          <a:prstGeom prst="rect">
            <a:avLst/>
          </a:prstGeom>
          <a:gradFill rotWithShape="1">
            <a:gsLst>
              <a:gs pos="0">
                <a:srgbClr val="003C73">
                  <a:alpha val="60001"/>
                </a:srgbClr>
              </a:gs>
              <a:gs pos="100000">
                <a:srgbClr val="001C35">
                  <a:alpha val="79999"/>
                </a:srgbClr>
              </a:gs>
            </a:gsLst>
            <a:lin ang="5400000" scaled="1"/>
          </a:gradFill>
          <a:ln w="25400" algn="ctr">
            <a:noFill/>
            <a:miter lim="800000"/>
            <a:headEnd/>
            <a:tailEnd/>
          </a:ln>
        </p:spPr>
        <p:txBody>
          <a:bodyPr anchor="ctr"/>
          <a:lstStyle/>
          <a:p>
            <a:pPr algn="ctr"/>
            <a:endParaRPr lang="ru-RU" sz="1400" b="1">
              <a:solidFill>
                <a:srgbClr val="FFFFFF"/>
              </a:solidFill>
              <a:latin typeface="Calibri" pitchFamily="34" charset="0"/>
            </a:endParaRPr>
          </a:p>
        </p:txBody>
      </p:sp>
      <p:sp>
        <p:nvSpPr>
          <p:cNvPr id="14" name="Прямоугольник 13"/>
          <p:cNvSpPr/>
          <p:nvPr/>
        </p:nvSpPr>
        <p:spPr>
          <a:xfrm>
            <a:off x="6588125" y="6742113"/>
            <a:ext cx="71438" cy="11588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400" b="1" dirty="0"/>
          </a:p>
        </p:txBody>
      </p:sp>
      <p:pic>
        <p:nvPicPr>
          <p:cNvPr id="15" name="Picture 13"/>
          <p:cNvPicPr>
            <a:picLocks noChangeAspect="1" noChangeArrowheads="1"/>
          </p:cNvPicPr>
          <p:nvPr/>
        </p:nvPicPr>
        <p:blipFill>
          <a:blip r:embed="rId3" cstate="print"/>
          <a:srcRect/>
          <a:stretch>
            <a:fillRect/>
          </a:stretch>
        </p:blipFill>
        <p:spPr bwMode="auto">
          <a:xfrm>
            <a:off x="1187624" y="6443280"/>
            <a:ext cx="1512193" cy="414719"/>
          </a:xfrm>
          <a:prstGeom prst="rect">
            <a:avLst/>
          </a:prstGeom>
          <a:noFill/>
          <a:ln w="9525">
            <a:noFill/>
            <a:miter lim="800000"/>
            <a:headEnd/>
            <a:tailEnd/>
          </a:ln>
        </p:spPr>
      </p:pic>
      <p:pic>
        <p:nvPicPr>
          <p:cNvPr id="23" name="Picture 14"/>
          <p:cNvPicPr>
            <a:picLocks noChangeAspect="1" noChangeArrowheads="1"/>
          </p:cNvPicPr>
          <p:nvPr/>
        </p:nvPicPr>
        <p:blipFill>
          <a:blip r:embed="rId4" cstate="print"/>
          <a:srcRect/>
          <a:stretch>
            <a:fillRect/>
          </a:stretch>
        </p:blipFill>
        <p:spPr bwMode="auto">
          <a:xfrm>
            <a:off x="899592" y="0"/>
            <a:ext cx="1428750" cy="114300"/>
          </a:xfrm>
          <a:prstGeom prst="rect">
            <a:avLst/>
          </a:prstGeom>
          <a:noFill/>
          <a:ln w="9525">
            <a:noFill/>
            <a:miter lim="800000"/>
            <a:headEnd/>
            <a:tailEnd/>
          </a:ln>
        </p:spPr>
      </p:pic>
      <p:sp>
        <p:nvSpPr>
          <p:cNvPr id="16" name="Стрелка вправо 15"/>
          <p:cNvSpPr/>
          <p:nvPr/>
        </p:nvSpPr>
        <p:spPr>
          <a:xfrm rot="5400000">
            <a:off x="5940152" y="5305309"/>
            <a:ext cx="360040" cy="2525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Номер слайда 3"/>
          <p:cNvSpPr>
            <a:spLocks noGrp="1"/>
          </p:cNvSpPr>
          <p:nvPr>
            <p:ph type="sldNum" sz="quarter" idx="12"/>
          </p:nvPr>
        </p:nvSpPr>
        <p:spPr>
          <a:xfrm>
            <a:off x="6830888" y="6333489"/>
            <a:ext cx="2133600" cy="365125"/>
          </a:xfrm>
        </p:spPr>
        <p:txBody>
          <a:bodyPr/>
          <a:lstStyle/>
          <a:p>
            <a:pPr>
              <a:defRPr/>
            </a:pPr>
            <a:r>
              <a:rPr lang="ru-RU" dirty="0" smtClean="0"/>
              <a:t>10</a:t>
            </a:r>
            <a:endParaRPr lang="ru-RU" dirty="0"/>
          </a:p>
        </p:txBody>
      </p:sp>
    </p:spTree>
    <p:extLst>
      <p:ext uri="{BB962C8B-B14F-4D97-AF65-F5344CB8AC3E}">
        <p14:creationId xmlns:p14="http://schemas.microsoft.com/office/powerpoint/2010/main" val="2696236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p:cNvSpPr>
          <p:nvPr/>
        </p:nvSpPr>
        <p:spPr bwMode="auto">
          <a:xfrm>
            <a:off x="1259632" y="5517232"/>
            <a:ext cx="6840760" cy="50479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anchor="ctr"/>
          <a:lstStyle/>
          <a:p>
            <a:pPr algn="ctr"/>
            <a:r>
              <a:rPr lang="ru-RU" sz="1600" b="1" dirty="0" smtClean="0">
                <a:solidFill>
                  <a:schemeClr val="accent1">
                    <a:lumMod val="50000"/>
                  </a:schemeClr>
                </a:solidFill>
                <a:latin typeface="Arial Narrow" pitchFamily="34" charset="0"/>
                <a:cs typeface="Times New Roman" pitchFamily="18" charset="0"/>
              </a:rPr>
              <a:t>Впервые выявленные профессиональные заболевания </a:t>
            </a:r>
            <a:r>
              <a:rPr lang="ru-RU" sz="1600" i="1" dirty="0" smtClean="0">
                <a:solidFill>
                  <a:schemeClr val="accent1">
                    <a:lumMod val="50000"/>
                  </a:schemeClr>
                </a:solidFill>
                <a:latin typeface="Arial Narrow" pitchFamily="34" charset="0"/>
                <a:cs typeface="Times New Roman" pitchFamily="18" charset="0"/>
              </a:rPr>
              <a:t>(случаи)</a:t>
            </a:r>
          </a:p>
        </p:txBody>
      </p:sp>
      <p:graphicFrame>
        <p:nvGraphicFramePr>
          <p:cNvPr id="12" name="Диаграмма 11"/>
          <p:cNvGraphicFramePr/>
          <p:nvPr>
            <p:extLst>
              <p:ext uri="{D42A27DB-BD31-4B8C-83A1-F6EECF244321}">
                <p14:modId xmlns:p14="http://schemas.microsoft.com/office/powerpoint/2010/main" val="2392274140"/>
              </p:ext>
            </p:extLst>
          </p:nvPr>
        </p:nvGraphicFramePr>
        <p:xfrm>
          <a:off x="395536" y="1556792"/>
          <a:ext cx="8352928" cy="3699400"/>
        </p:xfrm>
        <a:graphic>
          <a:graphicData uri="http://schemas.openxmlformats.org/drawingml/2006/chart">
            <c:chart xmlns:c="http://schemas.openxmlformats.org/drawingml/2006/chart" xmlns:r="http://schemas.openxmlformats.org/officeDocument/2006/relationships" r:id="rId2"/>
          </a:graphicData>
        </a:graphic>
      </p:graphicFrame>
      <p:sp>
        <p:nvSpPr>
          <p:cNvPr id="10" name="Прямоугольник 9"/>
          <p:cNvSpPr/>
          <p:nvPr/>
        </p:nvSpPr>
        <p:spPr>
          <a:xfrm>
            <a:off x="1857356" y="380982"/>
            <a:ext cx="5500726" cy="646331"/>
          </a:xfrm>
          <a:prstGeom prst="rect">
            <a:avLst/>
          </a:prstGeom>
          <a:effectLst/>
        </p:spPr>
        <p:txBody>
          <a:bodyPr wrap="square">
            <a:spAutoFit/>
          </a:bodyPr>
          <a:lstStyle/>
          <a:p>
            <a:pPr algn="ctr"/>
            <a:r>
              <a:rPr lang="ru-RU" b="1" dirty="0" smtClean="0">
                <a:solidFill>
                  <a:schemeClr val="tx2">
                    <a:lumMod val="75000"/>
                  </a:schemeClr>
                </a:solidFill>
                <a:latin typeface="Arial Narrow" pitchFamily="34" charset="0"/>
              </a:rPr>
              <a:t>Динамика профессиональной заболеваемости</a:t>
            </a:r>
            <a:br>
              <a:rPr lang="ru-RU" b="1" dirty="0" smtClean="0">
                <a:solidFill>
                  <a:schemeClr val="tx2">
                    <a:lumMod val="75000"/>
                  </a:schemeClr>
                </a:solidFill>
                <a:latin typeface="Arial Narrow" pitchFamily="34" charset="0"/>
              </a:rPr>
            </a:br>
            <a:r>
              <a:rPr lang="ru-RU" b="1" dirty="0" smtClean="0">
                <a:solidFill>
                  <a:schemeClr val="tx2">
                    <a:lumMod val="75000"/>
                  </a:schemeClr>
                </a:solidFill>
                <a:latin typeface="Arial Narrow" pitchFamily="34" charset="0"/>
              </a:rPr>
              <a:t>в </a:t>
            </a:r>
            <a:r>
              <a:rPr lang="ru-RU" b="1" dirty="0" smtClean="0">
                <a:solidFill>
                  <a:schemeClr val="tx2">
                    <a:lumMod val="75000"/>
                  </a:schemeClr>
                </a:solidFill>
                <a:latin typeface="Arial Narrow" pitchFamily="34" charset="0"/>
                <a:cs typeface="Times New Roman" pitchFamily="18" charset="0"/>
              </a:rPr>
              <a:t>Российской Федерации (данные ФСС РФ)</a:t>
            </a:r>
            <a:endParaRPr lang="ru-RU" b="1" dirty="0">
              <a:solidFill>
                <a:schemeClr val="tx2">
                  <a:lumMod val="75000"/>
                </a:schemeClr>
              </a:solidFill>
            </a:endParaRPr>
          </a:p>
        </p:txBody>
      </p:sp>
      <p:sp>
        <p:nvSpPr>
          <p:cNvPr id="6" name="Прямоугольник 5"/>
          <p:cNvSpPr/>
          <p:nvPr/>
        </p:nvSpPr>
        <p:spPr>
          <a:xfrm>
            <a:off x="7034707" y="1096201"/>
            <a:ext cx="1780218" cy="89255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fontAlgn="auto">
              <a:spcBef>
                <a:spcPts val="0"/>
              </a:spcBef>
              <a:spcAft>
                <a:spcPts val="0"/>
              </a:spcAft>
            </a:pPr>
            <a:r>
              <a:rPr lang="ru-RU" sz="1300" b="1" dirty="0">
                <a:solidFill>
                  <a:schemeClr val="accent1">
                    <a:lumMod val="75000"/>
                  </a:schemeClr>
                </a:solidFill>
                <a:latin typeface="Arial Narrow" pitchFamily="34" charset="0"/>
                <a:cs typeface="Times New Roman" pitchFamily="18" charset="0"/>
              </a:rPr>
              <a:t>Снижение </a:t>
            </a:r>
            <a:endParaRPr lang="en-US" sz="1300" b="1" dirty="0" smtClean="0">
              <a:solidFill>
                <a:schemeClr val="accent1">
                  <a:lumMod val="75000"/>
                </a:schemeClr>
              </a:solidFill>
              <a:latin typeface="Arial Narrow" pitchFamily="34" charset="0"/>
              <a:cs typeface="Times New Roman" pitchFamily="18" charset="0"/>
            </a:endParaRPr>
          </a:p>
          <a:p>
            <a:pPr fontAlgn="auto">
              <a:spcBef>
                <a:spcPts val="0"/>
              </a:spcBef>
              <a:spcAft>
                <a:spcPts val="0"/>
              </a:spcAft>
            </a:pPr>
            <a:r>
              <a:rPr lang="ru-RU" sz="1300" b="1" dirty="0" smtClean="0">
                <a:solidFill>
                  <a:schemeClr val="accent1">
                    <a:lumMod val="75000"/>
                  </a:schemeClr>
                </a:solidFill>
                <a:latin typeface="Arial Narrow" pitchFamily="34" charset="0"/>
                <a:cs typeface="Times New Roman" pitchFamily="18" charset="0"/>
              </a:rPr>
              <a:t>в 2018 </a:t>
            </a:r>
            <a:r>
              <a:rPr lang="ru-RU" sz="1300" b="1" dirty="0">
                <a:solidFill>
                  <a:schemeClr val="accent1">
                    <a:lumMod val="75000"/>
                  </a:schemeClr>
                </a:solidFill>
                <a:latin typeface="Arial Narrow" pitchFamily="34" charset="0"/>
                <a:cs typeface="Times New Roman" pitchFamily="18" charset="0"/>
              </a:rPr>
              <a:t>году </a:t>
            </a:r>
            <a:endParaRPr lang="ru-RU" sz="1300" b="1" dirty="0" smtClean="0">
              <a:solidFill>
                <a:schemeClr val="accent1">
                  <a:lumMod val="75000"/>
                </a:schemeClr>
              </a:solidFill>
              <a:latin typeface="Arial Narrow" pitchFamily="34" charset="0"/>
              <a:cs typeface="Times New Roman" pitchFamily="18" charset="0"/>
            </a:endParaRPr>
          </a:p>
          <a:p>
            <a:pPr fontAlgn="auto">
              <a:spcBef>
                <a:spcPts val="0"/>
              </a:spcBef>
              <a:spcAft>
                <a:spcPts val="0"/>
              </a:spcAft>
            </a:pPr>
            <a:r>
              <a:rPr lang="ru-RU" sz="1300" b="1" dirty="0" smtClean="0">
                <a:solidFill>
                  <a:schemeClr val="accent1">
                    <a:lumMod val="75000"/>
                  </a:schemeClr>
                </a:solidFill>
                <a:latin typeface="Arial Narrow" pitchFamily="34" charset="0"/>
                <a:cs typeface="Times New Roman" pitchFamily="18" charset="0"/>
              </a:rPr>
              <a:t>по сравнению</a:t>
            </a:r>
          </a:p>
          <a:p>
            <a:pPr fontAlgn="auto">
              <a:spcBef>
                <a:spcPts val="0"/>
              </a:spcBef>
              <a:spcAft>
                <a:spcPts val="0"/>
              </a:spcAft>
            </a:pPr>
            <a:r>
              <a:rPr lang="ru-RU" sz="1300" b="1" dirty="0" smtClean="0">
                <a:solidFill>
                  <a:schemeClr val="accent1">
                    <a:lumMod val="75000"/>
                  </a:schemeClr>
                </a:solidFill>
                <a:latin typeface="Arial Narrow" pitchFamily="34" charset="0"/>
                <a:cs typeface="Times New Roman" pitchFamily="18" charset="0"/>
              </a:rPr>
              <a:t>с 2017 годом – на 9 %.</a:t>
            </a:r>
          </a:p>
        </p:txBody>
      </p:sp>
      <p:pic>
        <p:nvPicPr>
          <p:cNvPr id="2" name="Рисунок 1"/>
          <p:cNvPicPr>
            <a:picLocks noChangeAspect="1"/>
          </p:cNvPicPr>
          <p:nvPr/>
        </p:nvPicPr>
        <p:blipFill>
          <a:blip r:embed="rId3"/>
          <a:stretch>
            <a:fillRect/>
          </a:stretch>
        </p:blipFill>
        <p:spPr>
          <a:xfrm>
            <a:off x="1694687" y="0"/>
            <a:ext cx="5754625" cy="6858000"/>
          </a:xfrm>
          <a:prstGeom prst="rect">
            <a:avLst/>
          </a:prstGeom>
        </p:spPr>
      </p:pic>
      <p:sp>
        <p:nvSpPr>
          <p:cNvPr id="8" name="Номер слайда 3"/>
          <p:cNvSpPr>
            <a:spLocks noGrp="1"/>
          </p:cNvSpPr>
          <p:nvPr>
            <p:ph type="sldNum" sz="quarter" idx="12"/>
          </p:nvPr>
        </p:nvSpPr>
        <p:spPr>
          <a:xfrm>
            <a:off x="6948264" y="6368014"/>
            <a:ext cx="2133600" cy="365125"/>
          </a:xfrm>
        </p:spPr>
        <p:txBody>
          <a:bodyPr/>
          <a:lstStyle/>
          <a:p>
            <a:pPr>
              <a:defRPr/>
            </a:pPr>
            <a:r>
              <a:rPr lang="ru-RU" dirty="0" smtClean="0"/>
              <a:t>9</a:t>
            </a:r>
            <a:endParaRPr lang="ru-RU" dirty="0"/>
          </a:p>
        </p:txBody>
      </p:sp>
    </p:spTree>
    <p:extLst>
      <p:ext uri="{BB962C8B-B14F-4D97-AF65-F5344CB8AC3E}">
        <p14:creationId xmlns:p14="http://schemas.microsoft.com/office/powerpoint/2010/main" val="271763758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11129</TotalTime>
  <Words>1587</Words>
  <Application>Microsoft Office PowerPoint</Application>
  <PresentationFormat>Экран (4:3)</PresentationFormat>
  <Paragraphs>257</Paragraphs>
  <Slides>20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Семь «Золотых» правил концепции «Vision Zero»</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Сергеев Петр Сергеевич</dc:creator>
  <cp:lastModifiedBy>User</cp:lastModifiedBy>
  <cp:revision>925</cp:revision>
  <cp:lastPrinted>2015-07-29T13:44:30Z</cp:lastPrinted>
  <dcterms:created xsi:type="dcterms:W3CDTF">2015-07-29T11:03:44Z</dcterms:created>
  <dcterms:modified xsi:type="dcterms:W3CDTF">2019-09-17T15:19:49Z</dcterms:modified>
</cp:coreProperties>
</file>