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1" r:id="rId3"/>
    <p:sldId id="263" r:id="rId4"/>
    <p:sldId id="260" r:id="rId5"/>
    <p:sldId id="262" r:id="rId6"/>
    <p:sldId id="257" r:id="rId7"/>
    <p:sldId id="258" r:id="rId8"/>
    <p:sldId id="264" r:id="rId9"/>
    <p:sldId id="25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2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BD350-FC24-452C-85B1-52028AEF1187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EBF3-7B76-45BA-A856-6E631BB9C6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BD350-FC24-452C-85B1-52028AEF1187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EBF3-7B76-45BA-A856-6E631BB9C6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BD350-FC24-452C-85B1-52028AEF1187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EBF3-7B76-45BA-A856-6E631BB9C6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BD350-FC24-452C-85B1-52028AEF1187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EBF3-7B76-45BA-A856-6E631BB9C6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BD350-FC24-452C-85B1-52028AEF1187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EBF3-7B76-45BA-A856-6E631BB9C6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BD350-FC24-452C-85B1-52028AEF1187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EBF3-7B76-45BA-A856-6E631BB9C6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BD350-FC24-452C-85B1-52028AEF1187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EBF3-7B76-45BA-A856-6E631BB9C6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BD350-FC24-452C-85B1-52028AEF1187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EBF3-7B76-45BA-A856-6E631BB9C6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BD350-FC24-452C-85B1-52028AEF1187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EBF3-7B76-45BA-A856-6E631BB9C6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BD350-FC24-452C-85B1-52028AEF1187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EBF3-7B76-45BA-A856-6E631BB9C6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BD350-FC24-452C-85B1-52028AEF1187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EBF3-7B76-45BA-A856-6E631BB9C6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BD350-FC24-452C-85B1-52028AEF1187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FEBF3-7B76-45BA-A856-6E631BB9C6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Интегрированные уроки как средство повышения мотивации в изучении математики</a:t>
            </a:r>
            <a:endParaRPr lang="ru-RU" sz="4000" b="1" dirty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«Пробуждение  интереса и разжигание  энтузиазма – это верный способ </a:t>
            </a:r>
            <a:r>
              <a:rPr lang="ru-RU" sz="4000" b="1" dirty="0" err="1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лѐгкого </a:t>
            </a:r>
            <a:r>
              <a:rPr lang="ru-RU" sz="4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и успешного обучения»</a:t>
            </a:r>
          </a:p>
          <a:p>
            <a:pPr algn="r">
              <a:buNone/>
            </a:pPr>
            <a:r>
              <a:rPr lang="ru-RU" sz="2800" smtClean="0">
                <a:latin typeface="Georgia" pitchFamily="18" charset="0"/>
              </a:rPr>
              <a:t>Трайон</a:t>
            </a:r>
            <a:r>
              <a:rPr lang="ru-RU" sz="2800" dirty="0" smtClean="0">
                <a:latin typeface="Georgia" pitchFamily="18" charset="0"/>
              </a:rPr>
              <a:t> </a:t>
            </a:r>
            <a:r>
              <a:rPr lang="ru-RU" sz="2800" dirty="0" smtClean="0">
                <a:latin typeface="Georgia" pitchFamily="18" charset="0"/>
              </a:rPr>
              <a:t>Эдвардс</a:t>
            </a:r>
            <a:endParaRPr lang="ru-RU" sz="28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b="1" dirty="0" smtClean="0">
                <a:solidFill>
                  <a:srgbClr val="FF0000"/>
                </a:solidFill>
                <a:latin typeface="Georgia" pitchFamily="18" charset="0"/>
              </a:rPr>
              <a:t>Функции </a:t>
            </a:r>
            <a:r>
              <a:rPr lang="ru-RU" sz="4000" b="1" dirty="0" err="1" smtClean="0">
                <a:solidFill>
                  <a:srgbClr val="FF0000"/>
                </a:solidFill>
                <a:latin typeface="Georgia" pitchFamily="18" charset="0"/>
              </a:rPr>
              <a:t>межпредметных</a:t>
            </a:r>
            <a:r>
              <a:rPr lang="ru-RU" sz="4000" b="1" dirty="0" smtClean="0">
                <a:solidFill>
                  <a:srgbClr val="FF0000"/>
                </a:solidFill>
                <a:latin typeface="Georgia" pitchFamily="18" charset="0"/>
              </a:rPr>
              <a:t> связей подразделяются на: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обучающие</a:t>
            </a:r>
            <a:r>
              <a:rPr lang="ru-RU" dirty="0" smtClean="0">
                <a:latin typeface="Georgia" pitchFamily="18" charset="0"/>
              </a:rPr>
              <a:t> – направленные на формирование целостной системы знаний учащегося;</a:t>
            </a:r>
          </a:p>
          <a:p>
            <a:pPr lvl="0"/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воспитательные</a:t>
            </a:r>
            <a:r>
              <a:rPr lang="ru-RU" dirty="0" smtClean="0">
                <a:latin typeface="Georgia" pitchFamily="18" charset="0"/>
              </a:rPr>
              <a:t> – повышение образовательного уровня обучения;</a:t>
            </a:r>
          </a:p>
          <a:p>
            <a:pPr lvl="0"/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развивающие </a:t>
            </a:r>
            <a:r>
              <a:rPr lang="ru-RU" dirty="0" smtClean="0">
                <a:latin typeface="Georgia" pitchFamily="18" charset="0"/>
              </a:rPr>
              <a:t>– влияют на развитие самостоятельности, познавательной активности и интересов учащихся.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Виды </a:t>
            </a:r>
            <a:r>
              <a:rPr lang="ru-RU" b="1" dirty="0" err="1" smtClean="0">
                <a:solidFill>
                  <a:srgbClr val="FF0000"/>
                </a:solidFill>
                <a:latin typeface="Georgia" pitchFamily="18" charset="0"/>
              </a:rPr>
              <a:t>межпредметных</a:t>
            </a:r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 связей</a:t>
            </a:r>
            <a:endParaRPr lang="ru-RU" b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4785395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предшествующие</a:t>
            </a:r>
            <a:r>
              <a:rPr lang="ru-RU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dirty="0" err="1" smtClean="0">
                <a:latin typeface="Georgia" pitchFamily="18" charset="0"/>
              </a:rPr>
              <a:t>межпредметные</a:t>
            </a:r>
            <a:r>
              <a:rPr lang="ru-RU" dirty="0" smtClean="0">
                <a:latin typeface="Georgia" pitchFamily="18" charset="0"/>
              </a:rPr>
              <a:t> связи – это связи, когда при изучении материала курса математики опираются на ранее полученные знания по другим предметам. </a:t>
            </a:r>
          </a:p>
          <a:p>
            <a:r>
              <a:rPr lang="ru-RU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сопутствующие</a:t>
            </a:r>
            <a:r>
              <a:rPr lang="ru-RU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dirty="0" err="1" smtClean="0">
                <a:latin typeface="Georgia" pitchFamily="18" charset="0"/>
              </a:rPr>
              <a:t>межпредметные</a:t>
            </a:r>
            <a:r>
              <a:rPr lang="ru-RU" dirty="0" smtClean="0">
                <a:latin typeface="Georgia" pitchFamily="18" charset="0"/>
              </a:rPr>
              <a:t> связи – это связи, учитывающие тот факт, что ряд вопросов и понятий изучаются как по математике, так и по другим предметам. 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перспективные</a:t>
            </a:r>
            <a:r>
              <a:rPr lang="ru-RU" dirty="0" smtClean="0">
                <a:latin typeface="Georgia" pitchFamily="18" charset="0"/>
              </a:rPr>
              <a:t> </a:t>
            </a:r>
            <a:r>
              <a:rPr lang="ru-RU" dirty="0" err="1" smtClean="0">
                <a:latin typeface="Georgia" pitchFamily="18" charset="0"/>
              </a:rPr>
              <a:t>межпредметные</a:t>
            </a:r>
            <a:r>
              <a:rPr lang="ru-RU" dirty="0" smtClean="0">
                <a:latin typeface="Georgia" pitchFamily="18" charset="0"/>
              </a:rPr>
              <a:t> связи используются, когда изучение материала по математике опережает его применение в других предметах.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428604"/>
            <a:ext cx="8501122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208912" cy="648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32656"/>
            <a:ext cx="7992888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Georgia" pitchFamily="18" charset="0"/>
              </a:rPr>
              <a:t>Признаки  интегрированного урока: </a:t>
            </a:r>
            <a:endParaRPr lang="ru-RU" sz="3600" b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ru-RU" dirty="0" smtClean="0">
                <a:latin typeface="Georgia" pitchFamily="18" charset="0"/>
              </a:rPr>
              <a:t>1. Специально организованный урок</a:t>
            </a:r>
          </a:p>
          <a:p>
            <a:pPr marL="514350" indent="-514350">
              <a:buNone/>
            </a:pPr>
            <a:r>
              <a:rPr lang="ru-RU" dirty="0" smtClean="0">
                <a:latin typeface="Georgia" pitchFamily="18" charset="0"/>
              </a:rPr>
              <a:t>2.Цель специфическая (объединённая) для:</a:t>
            </a:r>
          </a:p>
          <a:p>
            <a:pPr>
              <a:buNone/>
            </a:pPr>
            <a:r>
              <a:rPr lang="ru-RU" dirty="0" smtClean="0">
                <a:latin typeface="Georgia" pitchFamily="18" charset="0"/>
              </a:rPr>
              <a:t>а) более глубокого проникновения в суть изучаемой темы; </a:t>
            </a:r>
          </a:p>
          <a:p>
            <a:pPr>
              <a:buNone/>
            </a:pPr>
            <a:r>
              <a:rPr lang="ru-RU" dirty="0" smtClean="0">
                <a:latin typeface="Georgia" pitchFamily="18" charset="0"/>
              </a:rPr>
              <a:t>б) повышения интереса учащихся к предметам; </a:t>
            </a:r>
          </a:p>
          <a:p>
            <a:pPr>
              <a:buNone/>
            </a:pPr>
            <a:r>
              <a:rPr lang="ru-RU" dirty="0" smtClean="0">
                <a:latin typeface="Georgia" pitchFamily="18" charset="0"/>
              </a:rPr>
              <a:t>в) целостного, синтезированного восприятия изучаемых по данной теме вопросов</a:t>
            </a:r>
          </a:p>
          <a:p>
            <a:pPr>
              <a:buNone/>
            </a:pPr>
            <a:r>
              <a:rPr lang="ru-RU" dirty="0" smtClean="0">
                <a:latin typeface="Georgia" pitchFamily="18" charset="0"/>
              </a:rPr>
              <a:t>г) экономии учебного времени </a:t>
            </a:r>
          </a:p>
          <a:p>
            <a:pPr>
              <a:buNone/>
            </a:pPr>
            <a:r>
              <a:rPr lang="ru-RU" dirty="0" smtClean="0">
                <a:latin typeface="Georgia" pitchFamily="18" charset="0"/>
              </a:rPr>
              <a:t>3. Широкое использование знаний из разных дисциплин,  углублённое осуществление </a:t>
            </a:r>
            <a:r>
              <a:rPr lang="ru-RU" dirty="0" err="1" smtClean="0">
                <a:latin typeface="Georgia" pitchFamily="18" charset="0"/>
              </a:rPr>
              <a:t>межпредметных</a:t>
            </a:r>
            <a:r>
              <a:rPr lang="ru-RU" dirty="0" smtClean="0">
                <a:latin typeface="Georgia" pitchFamily="18" charset="0"/>
              </a:rPr>
              <a:t> связей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57706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190</Words>
  <Application>Microsoft Office PowerPoint</Application>
  <PresentationFormat>Экран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 Функции межпредметных связей подразделяются на: </vt:lpstr>
      <vt:lpstr>Виды межпредметных связей</vt:lpstr>
      <vt:lpstr>Слайд 5</vt:lpstr>
      <vt:lpstr>Слайд 6</vt:lpstr>
      <vt:lpstr>Слайд 7</vt:lpstr>
      <vt:lpstr>Признаки  интегрированного урока: </vt:lpstr>
      <vt:lpstr>Слайд 9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Мама</dc:creator>
  <cp:lastModifiedBy>Мама</cp:lastModifiedBy>
  <cp:revision>7</cp:revision>
  <dcterms:created xsi:type="dcterms:W3CDTF">2024-03-09T22:31:19Z</dcterms:created>
  <dcterms:modified xsi:type="dcterms:W3CDTF">2024-04-22T02:57:25Z</dcterms:modified>
</cp:coreProperties>
</file>