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3.xml" ContentType="application/vnd.openxmlformats-officedocument.presentationml.notesSlide+xml"/>
  <Override PartName="/ppt/media/image30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79" r:id="rId11"/>
    <p:sldId id="280" r:id="rId12"/>
    <p:sldId id="268" r:id="rId13"/>
    <p:sldId id="281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9945688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5401" autoAdjust="0"/>
  </p:normalViewPr>
  <p:slideViewPr>
    <p:cSldViewPr>
      <p:cViewPr varScale="1">
        <p:scale>
          <a:sx n="91" d="100"/>
          <a:sy n="91" d="100"/>
        </p:scale>
        <p:origin x="53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58080239970004"/>
          <c:y val="8.9146606843400283E-2"/>
          <c:w val="0.87599633379160935"/>
          <c:h val="0.776520475382663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Начальное общее образование</c:v>
                </c:pt>
                <c:pt idx="1">
                  <c:v>Основное общее образование</c:v>
                </c:pt>
                <c:pt idx="2">
                  <c:v>Среднее общее образование</c:v>
                </c:pt>
                <c:pt idx="3">
                  <c:v>Индивидульное обучение</c:v>
                </c:pt>
                <c:pt idx="4">
                  <c:v>Семейная форма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142</c:v>
                </c:pt>
                <c:pt idx="1">
                  <c:v>203</c:v>
                </c:pt>
                <c:pt idx="2">
                  <c:v>27</c:v>
                </c:pt>
                <c:pt idx="3">
                  <c:v>16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75-49D6-9CBF-7362AFC5A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2451072"/>
        <c:axId val="272452608"/>
      </c:barChart>
      <c:catAx>
        <c:axId val="272451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/>
        </c:spPr>
        <c:txPr>
          <a:bodyPr/>
          <a:lstStyle/>
          <a:p>
            <a:pPr>
              <a:defRPr sz="900"/>
            </a:pPr>
            <a:endParaRPr lang="ru-RU"/>
          </a:p>
        </c:txPr>
        <c:crossAx val="272452608"/>
        <c:crosses val="autoZero"/>
        <c:auto val="1"/>
        <c:lblAlgn val="ctr"/>
        <c:lblOffset val="100"/>
        <c:noMultiLvlLbl val="0"/>
      </c:catAx>
      <c:valAx>
        <c:axId val="2724526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24510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Успеваемость, %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2024-2025 уч.г.</c:v>
                </c:pt>
                <c:pt idx="1">
                  <c:v>2025-2026 уч.г.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EA-423A-9796-D3F17355D48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71644544"/>
        <c:axId val="271646080"/>
      </c:barChart>
      <c:catAx>
        <c:axId val="2716445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71646080"/>
        <c:crosses val="autoZero"/>
        <c:auto val="1"/>
        <c:lblAlgn val="ctr"/>
        <c:lblOffset val="100"/>
        <c:noMultiLvlLbl val="0"/>
      </c:catAx>
      <c:valAx>
        <c:axId val="271646080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7164454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200"/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Степень обученности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2024-2025 уч.г.</c:v>
                </c:pt>
                <c:pt idx="1">
                  <c:v>2025-2026 уч.г.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64.2</c:v>
                </c:pt>
                <c:pt idx="1">
                  <c:v>81.400000000000006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3F-47E1-B11B-5EAAADC49B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1674368"/>
        <c:axId val="271680256"/>
      </c:barChart>
      <c:catAx>
        <c:axId val="271674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1680256"/>
        <c:crosses val="autoZero"/>
        <c:auto val="1"/>
        <c:lblAlgn val="ctr"/>
        <c:lblOffset val="100"/>
        <c:noMultiLvlLbl val="0"/>
      </c:catAx>
      <c:valAx>
        <c:axId val="27168025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716743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/>
      <c:overlay val="0"/>
      <c:txPr>
        <a:bodyPr/>
        <a:lstStyle/>
        <a:p>
          <a:pPr>
            <a:defRPr sz="1200"/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Качество знаний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2024-2025 уч.г.</c:v>
                </c:pt>
                <c:pt idx="1">
                  <c:v>2025-2026 уч.г.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71.2</c:v>
                </c:pt>
                <c:pt idx="1">
                  <c:v>89.4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7C-4829-9CB7-64057E601F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1745792"/>
        <c:axId val="271747328"/>
      </c:barChart>
      <c:catAx>
        <c:axId val="271745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71747328"/>
        <c:crosses val="autoZero"/>
        <c:auto val="1"/>
        <c:lblAlgn val="ctr"/>
        <c:lblOffset val="100"/>
        <c:noMultiLvlLbl val="0"/>
      </c:catAx>
      <c:valAx>
        <c:axId val="271747328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7174579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Успеваемость, %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2024-2025 уч.г.</c:v>
                </c:pt>
                <c:pt idx="1">
                  <c:v>2025-2026 уч.г.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99.9</c:v>
                </c:pt>
                <c:pt idx="1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D8-4C4C-8DFC-C52E7798E0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3226752"/>
        <c:axId val="273240832"/>
      </c:barChart>
      <c:catAx>
        <c:axId val="27322675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73240832"/>
        <c:crosses val="autoZero"/>
        <c:auto val="1"/>
        <c:lblAlgn val="ctr"/>
        <c:lblOffset val="100"/>
        <c:noMultiLvlLbl val="0"/>
      </c:catAx>
      <c:valAx>
        <c:axId val="27324083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7322675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200"/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Степень обученности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2024-2025 уч.г.</c:v>
                </c:pt>
                <c:pt idx="1">
                  <c:v>2025-2026 уч.г.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65.900000000000006</c:v>
                </c:pt>
                <c:pt idx="1">
                  <c:v>72.2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5E-4868-BFBF-F200A0EF37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3256832"/>
        <c:axId val="273258368"/>
      </c:barChart>
      <c:catAx>
        <c:axId val="273256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3258368"/>
        <c:crosses val="autoZero"/>
        <c:auto val="1"/>
        <c:lblAlgn val="ctr"/>
        <c:lblOffset val="100"/>
        <c:noMultiLvlLbl val="0"/>
      </c:catAx>
      <c:valAx>
        <c:axId val="273258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32568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/>
      <c:overlay val="0"/>
      <c:txPr>
        <a:bodyPr/>
        <a:lstStyle/>
        <a:p>
          <a:pPr>
            <a:defRPr sz="1200"/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Качество знаний,,%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2024-2025 уч.г.</c:v>
                </c:pt>
                <c:pt idx="1">
                  <c:v>2025-2026 уч.г.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69.25</c:v>
                </c:pt>
                <c:pt idx="1">
                  <c:v>78.5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01-4B51-AD62-35BD72F11F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3389440"/>
        <c:axId val="273390976"/>
      </c:barChart>
      <c:catAx>
        <c:axId val="273389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73390976"/>
        <c:crosses val="autoZero"/>
        <c:auto val="1"/>
        <c:lblAlgn val="ctr"/>
        <c:lblOffset val="100"/>
        <c:noMultiLvlLbl val="0"/>
      </c:catAx>
      <c:valAx>
        <c:axId val="273390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7338944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Успеваемость, %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2022-2023 уч.г.</c:v>
                </c:pt>
                <c:pt idx="1">
                  <c:v>2023-2024 уч.г.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99</c:v>
                </c:pt>
                <c:pt idx="1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BA-4395-A752-447763A4D6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3428864"/>
        <c:axId val="273430400"/>
      </c:barChart>
      <c:catAx>
        <c:axId val="2734288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73430400"/>
        <c:crosses val="autoZero"/>
        <c:auto val="1"/>
        <c:lblAlgn val="ctr"/>
        <c:lblOffset val="100"/>
        <c:noMultiLvlLbl val="0"/>
      </c:catAx>
      <c:valAx>
        <c:axId val="27343040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7342886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200"/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Степень обученности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2022-2023 уч.г.</c:v>
                </c:pt>
                <c:pt idx="1">
                  <c:v>2023-2024 уч.г.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67</c:v>
                </c:pt>
                <c:pt idx="1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F9-437B-BB3A-C7B659FC6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3450496"/>
        <c:axId val="273452032"/>
      </c:barChart>
      <c:catAx>
        <c:axId val="273450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3452032"/>
        <c:crosses val="autoZero"/>
        <c:auto val="1"/>
        <c:lblAlgn val="ctr"/>
        <c:lblOffset val="100"/>
        <c:noMultiLvlLbl val="0"/>
      </c:catAx>
      <c:valAx>
        <c:axId val="273452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34504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overlay val="0"/>
      <c:txPr>
        <a:bodyPr/>
        <a:lstStyle/>
        <a:p>
          <a:pPr>
            <a:defRPr sz="1200"/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Качество знаний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2022-2023 уч.г.</c:v>
                </c:pt>
                <c:pt idx="1">
                  <c:v>2023-2024 уч.г.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79</c:v>
                </c:pt>
                <c:pt idx="1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9D-4312-82B8-1ACA91DCB8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3771520"/>
        <c:axId val="273773312"/>
      </c:barChart>
      <c:catAx>
        <c:axId val="273771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73773312"/>
        <c:crosses val="autoZero"/>
        <c:auto val="1"/>
        <c:lblAlgn val="ctr"/>
        <c:lblOffset val="100"/>
        <c:noMultiLvlLbl val="0"/>
      </c:catAx>
      <c:valAx>
        <c:axId val="273773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7377152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EE534C-84E2-41E5-8D14-C2EE97DC9E4F}" type="doc">
      <dgm:prSet loTypeId="urn:microsoft.com/office/officeart/2005/8/layout/hList3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D397AE4-B938-4EFE-A318-239E808F6AAA}">
      <dgm:prSet phldrT="[Текст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/>
            <a:t>Личностно-ориентированная МОДЕЛЬ ВЗАИМОДЕЙСТВИЯ</a:t>
          </a:r>
          <a:endParaRPr lang="ru-RU" dirty="0"/>
        </a:p>
      </dgm:t>
    </dgm:pt>
    <dgm:pt modelId="{CCB123CB-AD45-4FC3-A2E0-17D59230AC05}" type="parTrans" cxnId="{FD40419F-3F47-45FB-A382-7942C1264605}">
      <dgm:prSet/>
      <dgm:spPr/>
      <dgm:t>
        <a:bodyPr/>
        <a:lstStyle/>
        <a:p>
          <a:endParaRPr lang="ru-RU"/>
        </a:p>
      </dgm:t>
    </dgm:pt>
    <dgm:pt modelId="{DDB01AF5-B5E0-4A9A-923E-CD24E74052B8}" type="sibTrans" cxnId="{FD40419F-3F47-45FB-A382-7942C1264605}">
      <dgm:prSet/>
      <dgm:spPr/>
      <dgm:t>
        <a:bodyPr/>
        <a:lstStyle/>
        <a:p>
          <a:endParaRPr lang="ru-RU"/>
        </a:p>
      </dgm:t>
    </dgm:pt>
    <dgm:pt modelId="{EB06A4A3-EFB5-4528-AF70-E6D45836A227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300" dirty="0" smtClean="0"/>
            <a:t>Целенаправленная социализация</a:t>
          </a:r>
          <a:endParaRPr lang="ru-RU" sz="1300" dirty="0"/>
        </a:p>
      </dgm:t>
    </dgm:pt>
    <dgm:pt modelId="{143C7FA3-9C7F-44BD-9372-E98DD8C7A555}" type="parTrans" cxnId="{81073887-5E7A-4025-80B9-E9C757EA6AD7}">
      <dgm:prSet/>
      <dgm:spPr/>
      <dgm:t>
        <a:bodyPr/>
        <a:lstStyle/>
        <a:p>
          <a:endParaRPr lang="ru-RU"/>
        </a:p>
      </dgm:t>
    </dgm:pt>
    <dgm:pt modelId="{7207A451-AF11-4F59-9FCE-1EB6F14B0DF4}" type="sibTrans" cxnId="{81073887-5E7A-4025-80B9-E9C757EA6AD7}">
      <dgm:prSet/>
      <dgm:spPr/>
      <dgm:t>
        <a:bodyPr/>
        <a:lstStyle/>
        <a:p>
          <a:endParaRPr lang="ru-RU"/>
        </a:p>
      </dgm:t>
    </dgm:pt>
    <dgm:pt modelId="{BEC87858-2B79-4CD2-A5B7-0516E40CBC0A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300" dirty="0" smtClean="0"/>
            <a:t>Комплексное развитие интересов ребёнка</a:t>
          </a:r>
          <a:endParaRPr lang="ru-RU" sz="1300" dirty="0"/>
        </a:p>
      </dgm:t>
    </dgm:pt>
    <dgm:pt modelId="{0A161F0B-45F6-48D0-B52E-5061E4F84823}" type="parTrans" cxnId="{E55C0766-A888-4988-A191-03669B91B8DA}">
      <dgm:prSet/>
      <dgm:spPr/>
      <dgm:t>
        <a:bodyPr/>
        <a:lstStyle/>
        <a:p>
          <a:endParaRPr lang="ru-RU"/>
        </a:p>
      </dgm:t>
    </dgm:pt>
    <dgm:pt modelId="{1DBC5994-E6C9-4EB9-AFD2-3204DCBC3FF3}" type="sibTrans" cxnId="{E55C0766-A888-4988-A191-03669B91B8DA}">
      <dgm:prSet/>
      <dgm:spPr/>
      <dgm:t>
        <a:bodyPr/>
        <a:lstStyle/>
        <a:p>
          <a:endParaRPr lang="ru-RU"/>
        </a:p>
      </dgm:t>
    </dgm:pt>
    <dgm:pt modelId="{8C7A70DE-EAEA-47D2-A96F-C3799232A226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300" dirty="0" smtClean="0"/>
            <a:t>Внедрение </a:t>
          </a:r>
          <a:r>
            <a:rPr lang="ru-RU" sz="1300" dirty="0" err="1" smtClean="0"/>
            <a:t>здоровьесберегающих</a:t>
          </a:r>
          <a:r>
            <a:rPr lang="ru-RU" sz="1300" dirty="0" smtClean="0"/>
            <a:t> технологий</a:t>
          </a:r>
          <a:endParaRPr lang="ru-RU" sz="1300" dirty="0"/>
        </a:p>
      </dgm:t>
    </dgm:pt>
    <dgm:pt modelId="{7343D4F4-BDD1-4592-A1A5-9F930F5A4786}" type="parTrans" cxnId="{B9B162E5-10D1-42BA-A3BE-A7CC081AAED6}">
      <dgm:prSet/>
      <dgm:spPr/>
      <dgm:t>
        <a:bodyPr/>
        <a:lstStyle/>
        <a:p>
          <a:endParaRPr lang="ru-RU"/>
        </a:p>
      </dgm:t>
    </dgm:pt>
    <dgm:pt modelId="{EEB37B78-A20F-4BF8-8204-BB8890CF072F}" type="sibTrans" cxnId="{B9B162E5-10D1-42BA-A3BE-A7CC081AAED6}">
      <dgm:prSet/>
      <dgm:spPr/>
      <dgm:t>
        <a:bodyPr/>
        <a:lstStyle/>
        <a:p>
          <a:endParaRPr lang="ru-RU"/>
        </a:p>
      </dgm:t>
    </dgm:pt>
    <dgm:pt modelId="{ACE60A05-5576-4554-B893-A1EF667EFF5E}" type="pres">
      <dgm:prSet presAssocID="{B4EE534C-84E2-41E5-8D14-C2EE97DC9E4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2DEE00-1EFF-4E64-B1DD-A1D4A5F52E19}" type="pres">
      <dgm:prSet presAssocID="{8D397AE4-B938-4EFE-A318-239E808F6AAA}" presName="roof" presStyleLbl="dkBgShp" presStyleIdx="0" presStyleCnt="2"/>
      <dgm:spPr/>
      <dgm:t>
        <a:bodyPr/>
        <a:lstStyle/>
        <a:p>
          <a:endParaRPr lang="ru-RU"/>
        </a:p>
      </dgm:t>
    </dgm:pt>
    <dgm:pt modelId="{8BE4BC55-9A08-4A4F-A8EA-D333FA93AAB4}" type="pres">
      <dgm:prSet presAssocID="{8D397AE4-B938-4EFE-A318-239E808F6AAA}" presName="pillars" presStyleCnt="0"/>
      <dgm:spPr/>
    </dgm:pt>
    <dgm:pt modelId="{8246872C-4B37-419D-8066-E918BAEA7AAE}" type="pres">
      <dgm:prSet presAssocID="{8D397AE4-B938-4EFE-A318-239E808F6AAA}" presName="pillar1" presStyleLbl="node1" presStyleIdx="0" presStyleCnt="3" custScaleX="1749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4F1B8D-6987-488D-979E-92842B40327E}" type="pres">
      <dgm:prSet presAssocID="{BEC87858-2B79-4CD2-A5B7-0516E40CBC0A}" presName="pillarX" presStyleLbl="node1" presStyleIdx="1" presStyleCnt="3" custScaleX="1586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2F7773-9598-46DC-A004-E3E82AA861F9}" type="pres">
      <dgm:prSet presAssocID="{8C7A70DE-EAEA-47D2-A96F-C3799232A226}" presName="pillarX" presStyleLbl="node1" presStyleIdx="2" presStyleCnt="3" custScaleX="1616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9291B3-6ECD-4790-AD99-57DC0DEC14FD}" type="pres">
      <dgm:prSet presAssocID="{8D397AE4-B938-4EFE-A318-239E808F6AAA}" presName="base" presStyleLbl="dkBgShp" presStyleIdx="1" presStyleCnt="2" custLinFactY="50126" custLinFactNeighborX="12123" custLinFactNeighborY="100000"/>
      <dgm:spPr>
        <a:solidFill>
          <a:schemeClr val="tx2">
            <a:lumMod val="40000"/>
            <a:lumOff val="60000"/>
          </a:schemeClr>
        </a:solidFill>
      </dgm:spPr>
    </dgm:pt>
  </dgm:ptLst>
  <dgm:cxnLst>
    <dgm:cxn modelId="{E6EDDE27-A9F1-4894-90AB-830F7847AB32}" type="presOf" srcId="{BEC87858-2B79-4CD2-A5B7-0516E40CBC0A}" destId="{0A4F1B8D-6987-488D-979E-92842B40327E}" srcOrd="0" destOrd="0" presId="urn:microsoft.com/office/officeart/2005/8/layout/hList3"/>
    <dgm:cxn modelId="{81073887-5E7A-4025-80B9-E9C757EA6AD7}" srcId="{8D397AE4-B938-4EFE-A318-239E808F6AAA}" destId="{EB06A4A3-EFB5-4528-AF70-E6D45836A227}" srcOrd="0" destOrd="0" parTransId="{143C7FA3-9C7F-44BD-9372-E98DD8C7A555}" sibTransId="{7207A451-AF11-4F59-9FCE-1EB6F14B0DF4}"/>
    <dgm:cxn modelId="{B9B162E5-10D1-42BA-A3BE-A7CC081AAED6}" srcId="{8D397AE4-B938-4EFE-A318-239E808F6AAA}" destId="{8C7A70DE-EAEA-47D2-A96F-C3799232A226}" srcOrd="2" destOrd="0" parTransId="{7343D4F4-BDD1-4592-A1A5-9F930F5A4786}" sibTransId="{EEB37B78-A20F-4BF8-8204-BB8890CF072F}"/>
    <dgm:cxn modelId="{F0FD01E1-6454-4456-829B-57901580A5EC}" type="presOf" srcId="{8C7A70DE-EAEA-47D2-A96F-C3799232A226}" destId="{C92F7773-9598-46DC-A004-E3E82AA861F9}" srcOrd="0" destOrd="0" presId="urn:microsoft.com/office/officeart/2005/8/layout/hList3"/>
    <dgm:cxn modelId="{E55C0766-A888-4988-A191-03669B91B8DA}" srcId="{8D397AE4-B938-4EFE-A318-239E808F6AAA}" destId="{BEC87858-2B79-4CD2-A5B7-0516E40CBC0A}" srcOrd="1" destOrd="0" parTransId="{0A161F0B-45F6-48D0-B52E-5061E4F84823}" sibTransId="{1DBC5994-E6C9-4EB9-AFD2-3204DCBC3FF3}"/>
    <dgm:cxn modelId="{3B31A9AD-3E96-4659-B713-421B301E06CB}" type="presOf" srcId="{8D397AE4-B938-4EFE-A318-239E808F6AAA}" destId="{BB2DEE00-1EFF-4E64-B1DD-A1D4A5F52E19}" srcOrd="0" destOrd="0" presId="urn:microsoft.com/office/officeart/2005/8/layout/hList3"/>
    <dgm:cxn modelId="{8B000F49-0BDC-45F8-BB17-521EC9C377A8}" type="presOf" srcId="{EB06A4A3-EFB5-4528-AF70-E6D45836A227}" destId="{8246872C-4B37-419D-8066-E918BAEA7AAE}" srcOrd="0" destOrd="0" presId="urn:microsoft.com/office/officeart/2005/8/layout/hList3"/>
    <dgm:cxn modelId="{B009619F-3327-4275-A3F1-AD4860BA470F}" type="presOf" srcId="{B4EE534C-84E2-41E5-8D14-C2EE97DC9E4F}" destId="{ACE60A05-5576-4554-B893-A1EF667EFF5E}" srcOrd="0" destOrd="0" presId="urn:microsoft.com/office/officeart/2005/8/layout/hList3"/>
    <dgm:cxn modelId="{FD40419F-3F47-45FB-A382-7942C1264605}" srcId="{B4EE534C-84E2-41E5-8D14-C2EE97DC9E4F}" destId="{8D397AE4-B938-4EFE-A318-239E808F6AAA}" srcOrd="0" destOrd="0" parTransId="{CCB123CB-AD45-4FC3-A2E0-17D59230AC05}" sibTransId="{DDB01AF5-B5E0-4A9A-923E-CD24E74052B8}"/>
    <dgm:cxn modelId="{20ED542F-1538-495D-B5B0-891F12124A93}" type="presParOf" srcId="{ACE60A05-5576-4554-B893-A1EF667EFF5E}" destId="{BB2DEE00-1EFF-4E64-B1DD-A1D4A5F52E19}" srcOrd="0" destOrd="0" presId="urn:microsoft.com/office/officeart/2005/8/layout/hList3"/>
    <dgm:cxn modelId="{05E06F61-862B-4367-9233-E121C6B73581}" type="presParOf" srcId="{ACE60A05-5576-4554-B893-A1EF667EFF5E}" destId="{8BE4BC55-9A08-4A4F-A8EA-D333FA93AAB4}" srcOrd="1" destOrd="0" presId="urn:microsoft.com/office/officeart/2005/8/layout/hList3"/>
    <dgm:cxn modelId="{376BCAF0-2ED4-4E1A-880F-9D8A9E45A7C9}" type="presParOf" srcId="{8BE4BC55-9A08-4A4F-A8EA-D333FA93AAB4}" destId="{8246872C-4B37-419D-8066-E918BAEA7AAE}" srcOrd="0" destOrd="0" presId="urn:microsoft.com/office/officeart/2005/8/layout/hList3"/>
    <dgm:cxn modelId="{4949C39F-668D-4E7E-B25A-FAEF47A2855C}" type="presParOf" srcId="{8BE4BC55-9A08-4A4F-A8EA-D333FA93AAB4}" destId="{0A4F1B8D-6987-488D-979E-92842B40327E}" srcOrd="1" destOrd="0" presId="urn:microsoft.com/office/officeart/2005/8/layout/hList3"/>
    <dgm:cxn modelId="{E1F521B6-BE0C-44C6-8C8C-EE177F412E60}" type="presParOf" srcId="{8BE4BC55-9A08-4A4F-A8EA-D333FA93AAB4}" destId="{C92F7773-9598-46DC-A004-E3E82AA861F9}" srcOrd="2" destOrd="0" presId="urn:microsoft.com/office/officeart/2005/8/layout/hList3"/>
    <dgm:cxn modelId="{BA43DAEF-8506-4F06-AB82-8261989A1673}" type="presParOf" srcId="{ACE60A05-5576-4554-B893-A1EF667EFF5E}" destId="{419291B3-6ECD-4790-AD99-57DC0DEC14F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84CBBF-E522-4160-AF13-EF8E8E19C588}" type="doc">
      <dgm:prSet loTypeId="urn:microsoft.com/office/officeart/2005/8/layout/lProcess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CC71201B-E016-4D08-969C-D1D6E0CA6218}">
      <dgm:prSet phldrT="[Текст]"/>
      <dgm:spPr/>
      <dgm:t>
        <a:bodyPr/>
        <a:lstStyle/>
        <a:p>
          <a:r>
            <a:rPr lang="uk-UA" dirty="0" smtClean="0"/>
            <a:t>НОО</a:t>
          </a:r>
          <a:endParaRPr lang="ru-RU" dirty="0"/>
        </a:p>
      </dgm:t>
    </dgm:pt>
    <dgm:pt modelId="{B1CACACE-A7D3-4D1F-A8F3-F3E5A3F66D7C}" type="parTrans" cxnId="{6F0EA11F-2725-40A3-933D-CACC9C37822B}">
      <dgm:prSet/>
      <dgm:spPr/>
      <dgm:t>
        <a:bodyPr/>
        <a:lstStyle/>
        <a:p>
          <a:endParaRPr lang="ru-RU"/>
        </a:p>
      </dgm:t>
    </dgm:pt>
    <dgm:pt modelId="{A5702939-E7C3-4F3A-8784-CC017E27F6C0}" type="sibTrans" cxnId="{6F0EA11F-2725-40A3-933D-CACC9C37822B}">
      <dgm:prSet/>
      <dgm:spPr/>
      <dgm:t>
        <a:bodyPr/>
        <a:lstStyle/>
        <a:p>
          <a:endParaRPr lang="ru-RU"/>
        </a:p>
      </dgm:t>
    </dgm:pt>
    <dgm:pt modelId="{A0989DC0-3D16-4993-AD4D-9ADA8DF329A0}">
      <dgm:prSet phldrT="[Текст]" custT="1"/>
      <dgm:spPr/>
      <dgm:t>
        <a:bodyPr/>
        <a:lstStyle/>
        <a:p>
          <a:r>
            <a:rPr lang="uk-UA" sz="1400" dirty="0" err="1" smtClean="0"/>
            <a:t>Основная</a:t>
          </a:r>
          <a:r>
            <a:rPr lang="uk-UA" sz="1400" dirty="0" smtClean="0"/>
            <a:t> </a:t>
          </a:r>
          <a:r>
            <a:rPr lang="uk-UA" sz="1400" dirty="0" err="1" smtClean="0"/>
            <a:t>образовательная</a:t>
          </a:r>
          <a:r>
            <a:rPr lang="uk-UA" sz="1400" dirty="0" smtClean="0"/>
            <a:t> </a:t>
          </a:r>
          <a:r>
            <a:rPr lang="uk-UA" sz="1400" dirty="0" err="1" smtClean="0"/>
            <a:t>программа</a:t>
          </a:r>
          <a:r>
            <a:rPr lang="uk-UA" sz="1400" dirty="0" smtClean="0"/>
            <a:t> начального </a:t>
          </a:r>
          <a:r>
            <a:rPr lang="uk-UA" sz="1400" dirty="0" err="1" smtClean="0"/>
            <a:t>общего</a:t>
          </a:r>
          <a:r>
            <a:rPr lang="uk-UA" sz="1400" dirty="0" smtClean="0"/>
            <a:t> </a:t>
          </a:r>
          <a:r>
            <a:rPr lang="uk-UA" sz="1400" dirty="0" err="1" smtClean="0"/>
            <a:t>образования</a:t>
          </a:r>
          <a:endParaRPr lang="ru-RU" sz="1400" dirty="0"/>
        </a:p>
      </dgm:t>
    </dgm:pt>
    <dgm:pt modelId="{B83CF08E-F6B1-42C3-A8D8-2A303A1FC3D6}" type="parTrans" cxnId="{DC573FC8-FAE2-464C-A4B0-2BC9F55D9BBF}">
      <dgm:prSet/>
      <dgm:spPr/>
      <dgm:t>
        <a:bodyPr/>
        <a:lstStyle/>
        <a:p>
          <a:endParaRPr lang="ru-RU"/>
        </a:p>
      </dgm:t>
    </dgm:pt>
    <dgm:pt modelId="{0EDFE728-CA8E-455C-A69E-867A5DFDB7A9}" type="sibTrans" cxnId="{DC573FC8-FAE2-464C-A4B0-2BC9F55D9BBF}">
      <dgm:prSet/>
      <dgm:spPr/>
      <dgm:t>
        <a:bodyPr/>
        <a:lstStyle/>
        <a:p>
          <a:endParaRPr lang="ru-RU"/>
        </a:p>
      </dgm:t>
    </dgm:pt>
    <dgm:pt modelId="{DAE0DB7A-B623-4415-A192-1B52AB674A4C}">
      <dgm:prSet phldrT="[Текст]"/>
      <dgm:spPr/>
      <dgm:t>
        <a:bodyPr/>
        <a:lstStyle/>
        <a:p>
          <a:pPr algn="ctr"/>
          <a:r>
            <a:rPr lang="uk-UA" dirty="0" err="1" smtClean="0"/>
            <a:t>Адаптированная</a:t>
          </a:r>
          <a:r>
            <a:rPr lang="uk-UA" dirty="0" smtClean="0"/>
            <a:t> </a:t>
          </a:r>
          <a:r>
            <a:rPr lang="uk-UA" dirty="0" err="1" smtClean="0"/>
            <a:t>основная</a:t>
          </a:r>
          <a:r>
            <a:rPr lang="uk-UA" dirty="0" smtClean="0"/>
            <a:t> </a:t>
          </a:r>
          <a:r>
            <a:rPr lang="uk-UA" dirty="0" err="1" smtClean="0"/>
            <a:t>образовательная</a:t>
          </a:r>
          <a:r>
            <a:rPr lang="uk-UA" dirty="0" smtClean="0"/>
            <a:t> </a:t>
          </a:r>
          <a:r>
            <a:rPr lang="uk-UA" dirty="0" err="1" smtClean="0"/>
            <a:t>программа</a:t>
          </a:r>
          <a:r>
            <a:rPr lang="uk-UA" dirty="0" smtClean="0"/>
            <a:t> начального </a:t>
          </a:r>
          <a:r>
            <a:rPr lang="uk-UA" dirty="0" err="1" smtClean="0"/>
            <a:t>общего</a:t>
          </a:r>
          <a:r>
            <a:rPr lang="uk-UA" dirty="0" smtClean="0"/>
            <a:t> </a:t>
          </a:r>
          <a:r>
            <a:rPr lang="uk-UA" dirty="0" err="1" smtClean="0"/>
            <a:t>образования</a:t>
          </a:r>
          <a:endParaRPr lang="uk-UA" dirty="0" smtClean="0"/>
        </a:p>
        <a:p>
          <a:pPr algn="just"/>
          <a:r>
            <a:rPr lang="uk-UA" dirty="0" smtClean="0"/>
            <a:t>(УО В.1, УО В.2, ЗПР 7.2., РАС 8.3., РАС 8.2</a:t>
          </a:r>
          <a:r>
            <a:rPr lang="ru-RU" dirty="0" smtClean="0"/>
            <a:t>)</a:t>
          </a:r>
          <a:endParaRPr lang="ru-RU" dirty="0"/>
        </a:p>
      </dgm:t>
    </dgm:pt>
    <dgm:pt modelId="{0CCAEBAE-820E-4B76-B0F9-B98ACD3885FB}" type="parTrans" cxnId="{089B6855-265D-4D37-8DE1-A3632E0630AD}">
      <dgm:prSet/>
      <dgm:spPr/>
      <dgm:t>
        <a:bodyPr/>
        <a:lstStyle/>
        <a:p>
          <a:endParaRPr lang="ru-RU"/>
        </a:p>
      </dgm:t>
    </dgm:pt>
    <dgm:pt modelId="{6A30A81F-3342-47D8-9165-13B806A40389}" type="sibTrans" cxnId="{089B6855-265D-4D37-8DE1-A3632E0630AD}">
      <dgm:prSet/>
      <dgm:spPr/>
      <dgm:t>
        <a:bodyPr/>
        <a:lstStyle/>
        <a:p>
          <a:endParaRPr lang="ru-RU"/>
        </a:p>
      </dgm:t>
    </dgm:pt>
    <dgm:pt modelId="{CEA208D3-4B4B-4A3A-A7EE-06901A247EE6}">
      <dgm:prSet phldrT="[Текст]"/>
      <dgm:spPr/>
      <dgm:t>
        <a:bodyPr/>
        <a:lstStyle/>
        <a:p>
          <a:r>
            <a:rPr lang="uk-UA" dirty="0" smtClean="0"/>
            <a:t>ООО</a:t>
          </a:r>
          <a:endParaRPr lang="ru-RU" dirty="0"/>
        </a:p>
      </dgm:t>
    </dgm:pt>
    <dgm:pt modelId="{BB745B14-46FB-4E43-819A-6E73356467B4}" type="parTrans" cxnId="{A0334696-A94E-4515-AB77-1D7BD2F59B86}">
      <dgm:prSet/>
      <dgm:spPr/>
      <dgm:t>
        <a:bodyPr/>
        <a:lstStyle/>
        <a:p>
          <a:endParaRPr lang="ru-RU"/>
        </a:p>
      </dgm:t>
    </dgm:pt>
    <dgm:pt modelId="{4BBA45E1-FE54-4125-B73C-3B01E11ACC32}" type="sibTrans" cxnId="{A0334696-A94E-4515-AB77-1D7BD2F59B86}">
      <dgm:prSet/>
      <dgm:spPr/>
      <dgm:t>
        <a:bodyPr/>
        <a:lstStyle/>
        <a:p>
          <a:endParaRPr lang="ru-RU"/>
        </a:p>
      </dgm:t>
    </dgm:pt>
    <dgm:pt modelId="{CAA26EB9-6D21-41A7-949A-3A961FCA5DEB}">
      <dgm:prSet phldrT="[Текст]" custT="1"/>
      <dgm:spPr/>
      <dgm:t>
        <a:bodyPr/>
        <a:lstStyle/>
        <a:p>
          <a:r>
            <a:rPr lang="uk-UA" sz="1400" dirty="0" err="1" smtClean="0"/>
            <a:t>Основная</a:t>
          </a:r>
          <a:r>
            <a:rPr lang="uk-UA" sz="1400" dirty="0" smtClean="0"/>
            <a:t> </a:t>
          </a:r>
          <a:r>
            <a:rPr lang="uk-UA" sz="1400" dirty="0" err="1" smtClean="0"/>
            <a:t>образовательная</a:t>
          </a:r>
          <a:r>
            <a:rPr lang="uk-UA" sz="1400" dirty="0" smtClean="0"/>
            <a:t> </a:t>
          </a:r>
          <a:r>
            <a:rPr lang="uk-UA" sz="1400" dirty="0" err="1" smtClean="0"/>
            <a:t>программа</a:t>
          </a:r>
          <a:r>
            <a:rPr lang="uk-UA" sz="1400" dirty="0" smtClean="0"/>
            <a:t> основного </a:t>
          </a:r>
          <a:r>
            <a:rPr lang="uk-UA" sz="1400" dirty="0" err="1" smtClean="0"/>
            <a:t>общего</a:t>
          </a:r>
          <a:r>
            <a:rPr lang="uk-UA" sz="1400" dirty="0" smtClean="0"/>
            <a:t> </a:t>
          </a:r>
          <a:r>
            <a:rPr lang="uk-UA" sz="1400" dirty="0" err="1" smtClean="0"/>
            <a:t>образования</a:t>
          </a:r>
          <a:endParaRPr lang="ru-RU" sz="1400" dirty="0"/>
        </a:p>
      </dgm:t>
    </dgm:pt>
    <dgm:pt modelId="{08B3701D-5342-4063-BCBE-4B27DA47EF2B}" type="parTrans" cxnId="{F0E9571C-5C8A-46F2-B516-0F674976EEE2}">
      <dgm:prSet/>
      <dgm:spPr/>
      <dgm:t>
        <a:bodyPr/>
        <a:lstStyle/>
        <a:p>
          <a:endParaRPr lang="ru-RU"/>
        </a:p>
      </dgm:t>
    </dgm:pt>
    <dgm:pt modelId="{A7F7EE52-17DB-4F9A-85AB-1721F3E43BED}" type="sibTrans" cxnId="{F0E9571C-5C8A-46F2-B516-0F674976EEE2}">
      <dgm:prSet/>
      <dgm:spPr/>
      <dgm:t>
        <a:bodyPr/>
        <a:lstStyle/>
        <a:p>
          <a:endParaRPr lang="ru-RU"/>
        </a:p>
      </dgm:t>
    </dgm:pt>
    <dgm:pt modelId="{23C7DA43-EA17-44CD-B9F9-C2029EF746E7}">
      <dgm:prSet phldrT="[Текст]"/>
      <dgm:spPr/>
      <dgm:t>
        <a:bodyPr/>
        <a:lstStyle/>
        <a:p>
          <a:r>
            <a:rPr lang="uk-UA" dirty="0" err="1" smtClean="0"/>
            <a:t>Адаптированная</a:t>
          </a:r>
          <a:r>
            <a:rPr lang="uk-UA" dirty="0" smtClean="0"/>
            <a:t> </a:t>
          </a:r>
          <a:r>
            <a:rPr lang="uk-UA" dirty="0" err="1" smtClean="0"/>
            <a:t>основная</a:t>
          </a:r>
          <a:r>
            <a:rPr lang="uk-UA" dirty="0" smtClean="0"/>
            <a:t> </a:t>
          </a:r>
          <a:r>
            <a:rPr lang="uk-UA" dirty="0" err="1" smtClean="0"/>
            <a:t>образовательная</a:t>
          </a:r>
          <a:r>
            <a:rPr lang="uk-UA" dirty="0" smtClean="0"/>
            <a:t> </a:t>
          </a:r>
          <a:r>
            <a:rPr lang="uk-UA" dirty="0" err="1" smtClean="0"/>
            <a:t>программа</a:t>
          </a:r>
          <a:r>
            <a:rPr lang="uk-UA" dirty="0" smtClean="0"/>
            <a:t> начального </a:t>
          </a:r>
          <a:r>
            <a:rPr lang="uk-UA" dirty="0" err="1" smtClean="0"/>
            <a:t>общего</a:t>
          </a:r>
          <a:r>
            <a:rPr lang="uk-UA" dirty="0" smtClean="0"/>
            <a:t> </a:t>
          </a:r>
          <a:r>
            <a:rPr lang="uk-UA" dirty="0" err="1" smtClean="0"/>
            <a:t>образования</a:t>
          </a:r>
          <a:r>
            <a:rPr lang="uk-UA" dirty="0" smtClean="0"/>
            <a:t>  (</a:t>
          </a:r>
          <a:r>
            <a:rPr lang="uk-UA" dirty="0" err="1" smtClean="0"/>
            <a:t>Вариант</a:t>
          </a:r>
          <a:r>
            <a:rPr lang="uk-UA" dirty="0" smtClean="0"/>
            <a:t> ЗПР 7.2.)</a:t>
          </a:r>
          <a:endParaRPr lang="ru-RU" dirty="0"/>
        </a:p>
      </dgm:t>
    </dgm:pt>
    <dgm:pt modelId="{7BA4BBAD-53D6-49ED-A197-5740ED779D93}" type="parTrans" cxnId="{AFE7ECC3-6721-4A94-BFB2-FB329F2FCB99}">
      <dgm:prSet/>
      <dgm:spPr/>
      <dgm:t>
        <a:bodyPr/>
        <a:lstStyle/>
        <a:p>
          <a:endParaRPr lang="ru-RU"/>
        </a:p>
      </dgm:t>
    </dgm:pt>
    <dgm:pt modelId="{9758A196-8903-4816-BFF4-69D69B0F2A48}" type="sibTrans" cxnId="{AFE7ECC3-6721-4A94-BFB2-FB329F2FCB99}">
      <dgm:prSet/>
      <dgm:spPr/>
      <dgm:t>
        <a:bodyPr/>
        <a:lstStyle/>
        <a:p>
          <a:endParaRPr lang="ru-RU"/>
        </a:p>
      </dgm:t>
    </dgm:pt>
    <dgm:pt modelId="{669ED0B7-8B24-45B1-9EAF-F445A6A21FCB}">
      <dgm:prSet phldrT="[Текст]"/>
      <dgm:spPr/>
      <dgm:t>
        <a:bodyPr/>
        <a:lstStyle/>
        <a:p>
          <a:r>
            <a:rPr lang="uk-UA" dirty="0" smtClean="0"/>
            <a:t>СОО</a:t>
          </a:r>
          <a:endParaRPr lang="ru-RU" dirty="0"/>
        </a:p>
      </dgm:t>
    </dgm:pt>
    <dgm:pt modelId="{FE0BB3CF-7F79-486F-BBAD-4C9A090B3FF2}" type="parTrans" cxnId="{EC77D227-60CE-46B8-8C0B-DCEE30490203}">
      <dgm:prSet/>
      <dgm:spPr/>
      <dgm:t>
        <a:bodyPr/>
        <a:lstStyle/>
        <a:p>
          <a:endParaRPr lang="ru-RU"/>
        </a:p>
      </dgm:t>
    </dgm:pt>
    <dgm:pt modelId="{1D32D727-4135-4AE1-B2B3-66B5E9F0697A}" type="sibTrans" cxnId="{EC77D227-60CE-46B8-8C0B-DCEE30490203}">
      <dgm:prSet/>
      <dgm:spPr/>
      <dgm:t>
        <a:bodyPr/>
        <a:lstStyle/>
        <a:p>
          <a:endParaRPr lang="ru-RU"/>
        </a:p>
      </dgm:t>
    </dgm:pt>
    <dgm:pt modelId="{9C57B799-EB56-444B-9F8A-B0A01BA7746E}">
      <dgm:prSet phldrT="[Текст]"/>
      <dgm:spPr/>
      <dgm:t>
        <a:bodyPr/>
        <a:lstStyle/>
        <a:p>
          <a:r>
            <a:rPr lang="uk-UA" dirty="0" err="1" smtClean="0"/>
            <a:t>Основная</a:t>
          </a:r>
          <a:r>
            <a:rPr lang="uk-UA" dirty="0" smtClean="0"/>
            <a:t> </a:t>
          </a:r>
          <a:r>
            <a:rPr lang="uk-UA" dirty="0" err="1" smtClean="0"/>
            <a:t>образовательная</a:t>
          </a:r>
          <a:r>
            <a:rPr lang="uk-UA" dirty="0" smtClean="0"/>
            <a:t> </a:t>
          </a:r>
          <a:r>
            <a:rPr lang="uk-UA" dirty="0" err="1" smtClean="0"/>
            <a:t>программа</a:t>
          </a:r>
          <a:r>
            <a:rPr lang="uk-UA" dirty="0" smtClean="0"/>
            <a:t> </a:t>
          </a:r>
          <a:r>
            <a:rPr lang="uk-UA" dirty="0" err="1" smtClean="0"/>
            <a:t>среднего</a:t>
          </a:r>
          <a:r>
            <a:rPr lang="uk-UA" dirty="0" smtClean="0"/>
            <a:t> </a:t>
          </a:r>
          <a:r>
            <a:rPr lang="uk-UA" dirty="0" err="1" smtClean="0"/>
            <a:t>общего</a:t>
          </a:r>
          <a:r>
            <a:rPr lang="uk-UA" dirty="0" smtClean="0"/>
            <a:t> </a:t>
          </a:r>
          <a:r>
            <a:rPr lang="uk-UA" dirty="0" err="1" smtClean="0"/>
            <a:t>образования</a:t>
          </a:r>
          <a:endParaRPr lang="ru-RU" dirty="0"/>
        </a:p>
      </dgm:t>
    </dgm:pt>
    <dgm:pt modelId="{56ADE4C0-EBD5-4CE6-9159-D0BCD87D6BCE}" type="parTrans" cxnId="{5AAD504A-3560-4E06-977D-F7437D87BF13}">
      <dgm:prSet/>
      <dgm:spPr/>
      <dgm:t>
        <a:bodyPr/>
        <a:lstStyle/>
        <a:p>
          <a:endParaRPr lang="ru-RU"/>
        </a:p>
      </dgm:t>
    </dgm:pt>
    <dgm:pt modelId="{DB4BE9CA-22DD-4070-82A7-6C46D4B607CB}" type="sibTrans" cxnId="{5AAD504A-3560-4E06-977D-F7437D87BF13}">
      <dgm:prSet/>
      <dgm:spPr/>
      <dgm:t>
        <a:bodyPr/>
        <a:lstStyle/>
        <a:p>
          <a:endParaRPr lang="ru-RU"/>
        </a:p>
      </dgm:t>
    </dgm:pt>
    <dgm:pt modelId="{068DBC2F-CC68-46BE-A60A-E97B3D199C43}" type="pres">
      <dgm:prSet presAssocID="{9884CBBF-E522-4160-AF13-EF8E8E19C58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734226-7548-4013-AEDE-D29A458665F8}" type="pres">
      <dgm:prSet presAssocID="{CC71201B-E016-4D08-969C-D1D6E0CA6218}" presName="compNode" presStyleCnt="0"/>
      <dgm:spPr/>
    </dgm:pt>
    <dgm:pt modelId="{BA219750-A5AB-44A6-980D-FF167703A779}" type="pres">
      <dgm:prSet presAssocID="{CC71201B-E016-4D08-969C-D1D6E0CA6218}" presName="aNode" presStyleLbl="bgShp" presStyleIdx="0" presStyleCnt="3"/>
      <dgm:spPr/>
      <dgm:t>
        <a:bodyPr/>
        <a:lstStyle/>
        <a:p>
          <a:endParaRPr lang="ru-RU"/>
        </a:p>
      </dgm:t>
    </dgm:pt>
    <dgm:pt modelId="{B69A257D-38C2-4870-9CDF-8C69B610BB45}" type="pres">
      <dgm:prSet presAssocID="{CC71201B-E016-4D08-969C-D1D6E0CA6218}" presName="textNode" presStyleLbl="bgShp" presStyleIdx="0" presStyleCnt="3"/>
      <dgm:spPr/>
      <dgm:t>
        <a:bodyPr/>
        <a:lstStyle/>
        <a:p>
          <a:endParaRPr lang="ru-RU"/>
        </a:p>
      </dgm:t>
    </dgm:pt>
    <dgm:pt modelId="{04AC8A23-0D46-409E-A661-16418A7E0AEA}" type="pres">
      <dgm:prSet presAssocID="{CC71201B-E016-4D08-969C-D1D6E0CA6218}" presName="compChildNode" presStyleCnt="0"/>
      <dgm:spPr/>
    </dgm:pt>
    <dgm:pt modelId="{E5C59428-9C73-41B3-8990-87F1EECE824B}" type="pres">
      <dgm:prSet presAssocID="{CC71201B-E016-4D08-969C-D1D6E0CA6218}" presName="theInnerList" presStyleCnt="0"/>
      <dgm:spPr/>
    </dgm:pt>
    <dgm:pt modelId="{CA57161C-960F-4698-9AB2-3E900B672E99}" type="pres">
      <dgm:prSet presAssocID="{A0989DC0-3D16-4993-AD4D-9ADA8DF329A0}" presName="childNode" presStyleLbl="node1" presStyleIdx="0" presStyleCnt="5" custScaleY="1654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E9C5D8-5CCC-421A-951D-1858CE452678}" type="pres">
      <dgm:prSet presAssocID="{A0989DC0-3D16-4993-AD4D-9ADA8DF329A0}" presName="aSpace2" presStyleCnt="0"/>
      <dgm:spPr/>
    </dgm:pt>
    <dgm:pt modelId="{0EFEF426-EA58-45CB-B0D0-1396B01B89B3}" type="pres">
      <dgm:prSet presAssocID="{DAE0DB7A-B623-4415-A192-1B52AB674A4C}" presName="childNode" presStyleLbl="node1" presStyleIdx="1" presStyleCnt="5" custScaleY="1642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BB9D7A-15FE-48C9-9EDD-A01BC8F4227C}" type="pres">
      <dgm:prSet presAssocID="{CC71201B-E016-4D08-969C-D1D6E0CA6218}" presName="aSpace" presStyleCnt="0"/>
      <dgm:spPr/>
    </dgm:pt>
    <dgm:pt modelId="{D39544A4-FB80-4A3A-8255-81458C5BC293}" type="pres">
      <dgm:prSet presAssocID="{CEA208D3-4B4B-4A3A-A7EE-06901A247EE6}" presName="compNode" presStyleCnt="0"/>
      <dgm:spPr/>
    </dgm:pt>
    <dgm:pt modelId="{3F10F567-C32D-4080-A19C-1FF9D3FF55F8}" type="pres">
      <dgm:prSet presAssocID="{CEA208D3-4B4B-4A3A-A7EE-06901A247EE6}" presName="aNode" presStyleLbl="bgShp" presStyleIdx="1" presStyleCnt="3"/>
      <dgm:spPr/>
      <dgm:t>
        <a:bodyPr/>
        <a:lstStyle/>
        <a:p>
          <a:endParaRPr lang="ru-RU"/>
        </a:p>
      </dgm:t>
    </dgm:pt>
    <dgm:pt modelId="{84F3A14F-9CCB-414A-AB22-AB1C09ACA9D0}" type="pres">
      <dgm:prSet presAssocID="{CEA208D3-4B4B-4A3A-A7EE-06901A247EE6}" presName="textNode" presStyleLbl="bgShp" presStyleIdx="1" presStyleCnt="3"/>
      <dgm:spPr/>
      <dgm:t>
        <a:bodyPr/>
        <a:lstStyle/>
        <a:p>
          <a:endParaRPr lang="ru-RU"/>
        </a:p>
      </dgm:t>
    </dgm:pt>
    <dgm:pt modelId="{59D56D47-0AF2-4A10-B731-2EB19F8076C0}" type="pres">
      <dgm:prSet presAssocID="{CEA208D3-4B4B-4A3A-A7EE-06901A247EE6}" presName="compChildNode" presStyleCnt="0"/>
      <dgm:spPr/>
    </dgm:pt>
    <dgm:pt modelId="{D13E6669-E166-4571-BB97-0E1A65050483}" type="pres">
      <dgm:prSet presAssocID="{CEA208D3-4B4B-4A3A-A7EE-06901A247EE6}" presName="theInnerList" presStyleCnt="0"/>
      <dgm:spPr/>
    </dgm:pt>
    <dgm:pt modelId="{6C7C5228-F91A-4D98-BED8-58F7CD992190}" type="pres">
      <dgm:prSet presAssocID="{CAA26EB9-6D21-41A7-949A-3A961FCA5DEB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9BE0D0-EBA1-4DD7-AE43-11543A1A1972}" type="pres">
      <dgm:prSet presAssocID="{CAA26EB9-6D21-41A7-949A-3A961FCA5DEB}" presName="aSpace2" presStyleCnt="0"/>
      <dgm:spPr/>
    </dgm:pt>
    <dgm:pt modelId="{32F00E18-D144-410E-95A8-088CE64884DA}" type="pres">
      <dgm:prSet presAssocID="{23C7DA43-EA17-44CD-B9F9-C2029EF746E7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DD5C76-F7A4-4481-8FEB-2EA8DD7628ED}" type="pres">
      <dgm:prSet presAssocID="{CEA208D3-4B4B-4A3A-A7EE-06901A247EE6}" presName="aSpace" presStyleCnt="0"/>
      <dgm:spPr/>
    </dgm:pt>
    <dgm:pt modelId="{7D3EF123-07B2-47F9-9CF9-3558C6F1811E}" type="pres">
      <dgm:prSet presAssocID="{669ED0B7-8B24-45B1-9EAF-F445A6A21FCB}" presName="compNode" presStyleCnt="0"/>
      <dgm:spPr/>
    </dgm:pt>
    <dgm:pt modelId="{594C3305-8816-4585-9E89-24E2049ED56E}" type="pres">
      <dgm:prSet presAssocID="{669ED0B7-8B24-45B1-9EAF-F445A6A21FCB}" presName="aNode" presStyleLbl="bgShp" presStyleIdx="2" presStyleCnt="3"/>
      <dgm:spPr/>
      <dgm:t>
        <a:bodyPr/>
        <a:lstStyle/>
        <a:p>
          <a:endParaRPr lang="ru-RU"/>
        </a:p>
      </dgm:t>
    </dgm:pt>
    <dgm:pt modelId="{180ED1BF-E192-4413-9775-2C2B5CF23987}" type="pres">
      <dgm:prSet presAssocID="{669ED0B7-8B24-45B1-9EAF-F445A6A21FCB}" presName="textNode" presStyleLbl="bgShp" presStyleIdx="2" presStyleCnt="3"/>
      <dgm:spPr/>
      <dgm:t>
        <a:bodyPr/>
        <a:lstStyle/>
        <a:p>
          <a:endParaRPr lang="ru-RU"/>
        </a:p>
      </dgm:t>
    </dgm:pt>
    <dgm:pt modelId="{6F1E2069-95A2-45AA-AD81-EDBAECB6DC4D}" type="pres">
      <dgm:prSet presAssocID="{669ED0B7-8B24-45B1-9EAF-F445A6A21FCB}" presName="compChildNode" presStyleCnt="0"/>
      <dgm:spPr/>
    </dgm:pt>
    <dgm:pt modelId="{8FBA3BF2-728B-4BA3-A5BE-C34746FADBA2}" type="pres">
      <dgm:prSet presAssocID="{669ED0B7-8B24-45B1-9EAF-F445A6A21FCB}" presName="theInnerList" presStyleCnt="0"/>
      <dgm:spPr/>
    </dgm:pt>
    <dgm:pt modelId="{05B836C6-C398-45CC-93B3-C5276D1231EF}" type="pres">
      <dgm:prSet presAssocID="{9C57B799-EB56-444B-9F8A-B0A01BA7746E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0C7AB2-64F0-46F7-8D89-75F3DD03E99D}" type="presOf" srcId="{CC71201B-E016-4D08-969C-D1D6E0CA6218}" destId="{B69A257D-38C2-4870-9CDF-8C69B610BB45}" srcOrd="1" destOrd="0" presId="urn:microsoft.com/office/officeart/2005/8/layout/lProcess2"/>
    <dgm:cxn modelId="{9696A983-D054-4171-8036-AD0F5ABD80A9}" type="presOf" srcId="{9C57B799-EB56-444B-9F8A-B0A01BA7746E}" destId="{05B836C6-C398-45CC-93B3-C5276D1231EF}" srcOrd="0" destOrd="0" presId="urn:microsoft.com/office/officeart/2005/8/layout/lProcess2"/>
    <dgm:cxn modelId="{7BA933FE-B88D-4694-ABA0-BAA2B859A29C}" type="presOf" srcId="{CC71201B-E016-4D08-969C-D1D6E0CA6218}" destId="{BA219750-A5AB-44A6-980D-FF167703A779}" srcOrd="0" destOrd="0" presId="urn:microsoft.com/office/officeart/2005/8/layout/lProcess2"/>
    <dgm:cxn modelId="{3F4392F0-C97F-4904-BB4A-7B14AD26B466}" type="presOf" srcId="{669ED0B7-8B24-45B1-9EAF-F445A6A21FCB}" destId="{594C3305-8816-4585-9E89-24E2049ED56E}" srcOrd="0" destOrd="0" presId="urn:microsoft.com/office/officeart/2005/8/layout/lProcess2"/>
    <dgm:cxn modelId="{6F0EA11F-2725-40A3-933D-CACC9C37822B}" srcId="{9884CBBF-E522-4160-AF13-EF8E8E19C588}" destId="{CC71201B-E016-4D08-969C-D1D6E0CA6218}" srcOrd="0" destOrd="0" parTransId="{B1CACACE-A7D3-4D1F-A8F3-F3E5A3F66D7C}" sibTransId="{A5702939-E7C3-4F3A-8784-CC017E27F6C0}"/>
    <dgm:cxn modelId="{089B6855-265D-4D37-8DE1-A3632E0630AD}" srcId="{CC71201B-E016-4D08-969C-D1D6E0CA6218}" destId="{DAE0DB7A-B623-4415-A192-1B52AB674A4C}" srcOrd="1" destOrd="0" parTransId="{0CCAEBAE-820E-4B76-B0F9-B98ACD3885FB}" sibTransId="{6A30A81F-3342-47D8-9165-13B806A40389}"/>
    <dgm:cxn modelId="{5AAD504A-3560-4E06-977D-F7437D87BF13}" srcId="{669ED0B7-8B24-45B1-9EAF-F445A6A21FCB}" destId="{9C57B799-EB56-444B-9F8A-B0A01BA7746E}" srcOrd="0" destOrd="0" parTransId="{56ADE4C0-EBD5-4CE6-9159-D0BCD87D6BCE}" sibTransId="{DB4BE9CA-22DD-4070-82A7-6C46D4B607CB}"/>
    <dgm:cxn modelId="{4BB2C292-77F8-427B-90D6-2990F550513E}" type="presOf" srcId="{A0989DC0-3D16-4993-AD4D-9ADA8DF329A0}" destId="{CA57161C-960F-4698-9AB2-3E900B672E99}" srcOrd="0" destOrd="0" presId="urn:microsoft.com/office/officeart/2005/8/layout/lProcess2"/>
    <dgm:cxn modelId="{A0334696-A94E-4515-AB77-1D7BD2F59B86}" srcId="{9884CBBF-E522-4160-AF13-EF8E8E19C588}" destId="{CEA208D3-4B4B-4A3A-A7EE-06901A247EE6}" srcOrd="1" destOrd="0" parTransId="{BB745B14-46FB-4E43-819A-6E73356467B4}" sibTransId="{4BBA45E1-FE54-4125-B73C-3B01E11ACC32}"/>
    <dgm:cxn modelId="{DC573FC8-FAE2-464C-A4B0-2BC9F55D9BBF}" srcId="{CC71201B-E016-4D08-969C-D1D6E0CA6218}" destId="{A0989DC0-3D16-4993-AD4D-9ADA8DF329A0}" srcOrd="0" destOrd="0" parTransId="{B83CF08E-F6B1-42C3-A8D8-2A303A1FC3D6}" sibTransId="{0EDFE728-CA8E-455C-A69E-867A5DFDB7A9}"/>
    <dgm:cxn modelId="{AFE7ECC3-6721-4A94-BFB2-FB329F2FCB99}" srcId="{CEA208D3-4B4B-4A3A-A7EE-06901A247EE6}" destId="{23C7DA43-EA17-44CD-B9F9-C2029EF746E7}" srcOrd="1" destOrd="0" parTransId="{7BA4BBAD-53D6-49ED-A197-5740ED779D93}" sibTransId="{9758A196-8903-4816-BFF4-69D69B0F2A48}"/>
    <dgm:cxn modelId="{4CD4E156-4F18-44D1-8A2A-7E153B5CAEFD}" type="presOf" srcId="{CEA208D3-4B4B-4A3A-A7EE-06901A247EE6}" destId="{3F10F567-C32D-4080-A19C-1FF9D3FF55F8}" srcOrd="0" destOrd="0" presId="urn:microsoft.com/office/officeart/2005/8/layout/lProcess2"/>
    <dgm:cxn modelId="{EC77D227-60CE-46B8-8C0B-DCEE30490203}" srcId="{9884CBBF-E522-4160-AF13-EF8E8E19C588}" destId="{669ED0B7-8B24-45B1-9EAF-F445A6A21FCB}" srcOrd="2" destOrd="0" parTransId="{FE0BB3CF-7F79-486F-BBAD-4C9A090B3FF2}" sibTransId="{1D32D727-4135-4AE1-B2B3-66B5E9F0697A}"/>
    <dgm:cxn modelId="{38ECD7BB-4ECC-4465-BD3A-C74BCD9A90CE}" type="presOf" srcId="{23C7DA43-EA17-44CD-B9F9-C2029EF746E7}" destId="{32F00E18-D144-410E-95A8-088CE64884DA}" srcOrd="0" destOrd="0" presId="urn:microsoft.com/office/officeart/2005/8/layout/lProcess2"/>
    <dgm:cxn modelId="{C7ECA700-4A57-4124-863B-887CBCAAF086}" type="presOf" srcId="{669ED0B7-8B24-45B1-9EAF-F445A6A21FCB}" destId="{180ED1BF-E192-4413-9775-2C2B5CF23987}" srcOrd="1" destOrd="0" presId="urn:microsoft.com/office/officeart/2005/8/layout/lProcess2"/>
    <dgm:cxn modelId="{7BD862C6-5E3C-4698-BEA1-479874D6AF02}" type="presOf" srcId="{DAE0DB7A-B623-4415-A192-1B52AB674A4C}" destId="{0EFEF426-EA58-45CB-B0D0-1396B01B89B3}" srcOrd="0" destOrd="0" presId="urn:microsoft.com/office/officeart/2005/8/layout/lProcess2"/>
    <dgm:cxn modelId="{3A2558B3-150E-49CF-BEDB-C2D2F4DE12C6}" type="presOf" srcId="{CAA26EB9-6D21-41A7-949A-3A961FCA5DEB}" destId="{6C7C5228-F91A-4D98-BED8-58F7CD992190}" srcOrd="0" destOrd="0" presId="urn:microsoft.com/office/officeart/2005/8/layout/lProcess2"/>
    <dgm:cxn modelId="{7753C4B3-C99C-480B-B318-1DEA2028BD7C}" type="presOf" srcId="{9884CBBF-E522-4160-AF13-EF8E8E19C588}" destId="{068DBC2F-CC68-46BE-A60A-E97B3D199C43}" srcOrd="0" destOrd="0" presId="urn:microsoft.com/office/officeart/2005/8/layout/lProcess2"/>
    <dgm:cxn modelId="{7D3CD7DC-7197-4456-86B3-A55B8DF44C29}" type="presOf" srcId="{CEA208D3-4B4B-4A3A-A7EE-06901A247EE6}" destId="{84F3A14F-9CCB-414A-AB22-AB1C09ACA9D0}" srcOrd="1" destOrd="0" presId="urn:microsoft.com/office/officeart/2005/8/layout/lProcess2"/>
    <dgm:cxn modelId="{F0E9571C-5C8A-46F2-B516-0F674976EEE2}" srcId="{CEA208D3-4B4B-4A3A-A7EE-06901A247EE6}" destId="{CAA26EB9-6D21-41A7-949A-3A961FCA5DEB}" srcOrd="0" destOrd="0" parTransId="{08B3701D-5342-4063-BCBE-4B27DA47EF2B}" sibTransId="{A7F7EE52-17DB-4F9A-85AB-1721F3E43BED}"/>
    <dgm:cxn modelId="{0A99E48B-2158-4FB8-AE6F-049B76833F56}" type="presParOf" srcId="{068DBC2F-CC68-46BE-A60A-E97B3D199C43}" destId="{3D734226-7548-4013-AEDE-D29A458665F8}" srcOrd="0" destOrd="0" presId="urn:microsoft.com/office/officeart/2005/8/layout/lProcess2"/>
    <dgm:cxn modelId="{C2A14B34-F2A2-41B2-B533-B2D26F3551A4}" type="presParOf" srcId="{3D734226-7548-4013-AEDE-D29A458665F8}" destId="{BA219750-A5AB-44A6-980D-FF167703A779}" srcOrd="0" destOrd="0" presId="urn:microsoft.com/office/officeart/2005/8/layout/lProcess2"/>
    <dgm:cxn modelId="{96BC862F-651F-4137-883E-9A0D45DE81AB}" type="presParOf" srcId="{3D734226-7548-4013-AEDE-D29A458665F8}" destId="{B69A257D-38C2-4870-9CDF-8C69B610BB45}" srcOrd="1" destOrd="0" presId="urn:microsoft.com/office/officeart/2005/8/layout/lProcess2"/>
    <dgm:cxn modelId="{D721293E-33A8-473B-8B4D-D64A90FD3456}" type="presParOf" srcId="{3D734226-7548-4013-AEDE-D29A458665F8}" destId="{04AC8A23-0D46-409E-A661-16418A7E0AEA}" srcOrd="2" destOrd="0" presId="urn:microsoft.com/office/officeart/2005/8/layout/lProcess2"/>
    <dgm:cxn modelId="{378BB83A-F767-4C8F-BCCA-C6062EB5ECE3}" type="presParOf" srcId="{04AC8A23-0D46-409E-A661-16418A7E0AEA}" destId="{E5C59428-9C73-41B3-8990-87F1EECE824B}" srcOrd="0" destOrd="0" presId="urn:microsoft.com/office/officeart/2005/8/layout/lProcess2"/>
    <dgm:cxn modelId="{CA02202C-1E7D-432B-9C75-BDA0A97F45BD}" type="presParOf" srcId="{E5C59428-9C73-41B3-8990-87F1EECE824B}" destId="{CA57161C-960F-4698-9AB2-3E900B672E99}" srcOrd="0" destOrd="0" presId="urn:microsoft.com/office/officeart/2005/8/layout/lProcess2"/>
    <dgm:cxn modelId="{384CDF6A-3086-465F-A7CE-AB3C995AA774}" type="presParOf" srcId="{E5C59428-9C73-41B3-8990-87F1EECE824B}" destId="{86E9C5D8-5CCC-421A-951D-1858CE452678}" srcOrd="1" destOrd="0" presId="urn:microsoft.com/office/officeart/2005/8/layout/lProcess2"/>
    <dgm:cxn modelId="{17474CCE-2820-4BCA-AA26-9C702FE59024}" type="presParOf" srcId="{E5C59428-9C73-41B3-8990-87F1EECE824B}" destId="{0EFEF426-EA58-45CB-B0D0-1396B01B89B3}" srcOrd="2" destOrd="0" presId="urn:microsoft.com/office/officeart/2005/8/layout/lProcess2"/>
    <dgm:cxn modelId="{C833BAEC-6C0F-4445-B43A-C0CBF4F109BB}" type="presParOf" srcId="{068DBC2F-CC68-46BE-A60A-E97B3D199C43}" destId="{BCBB9D7A-15FE-48C9-9EDD-A01BC8F4227C}" srcOrd="1" destOrd="0" presId="urn:microsoft.com/office/officeart/2005/8/layout/lProcess2"/>
    <dgm:cxn modelId="{7AC20EE9-F165-407B-8324-17ACD318874F}" type="presParOf" srcId="{068DBC2F-CC68-46BE-A60A-E97B3D199C43}" destId="{D39544A4-FB80-4A3A-8255-81458C5BC293}" srcOrd="2" destOrd="0" presId="urn:microsoft.com/office/officeart/2005/8/layout/lProcess2"/>
    <dgm:cxn modelId="{74D02353-D258-4B49-9916-92229388FE92}" type="presParOf" srcId="{D39544A4-FB80-4A3A-8255-81458C5BC293}" destId="{3F10F567-C32D-4080-A19C-1FF9D3FF55F8}" srcOrd="0" destOrd="0" presId="urn:microsoft.com/office/officeart/2005/8/layout/lProcess2"/>
    <dgm:cxn modelId="{260BC272-379F-4BCD-9EC9-F30961F610BB}" type="presParOf" srcId="{D39544A4-FB80-4A3A-8255-81458C5BC293}" destId="{84F3A14F-9CCB-414A-AB22-AB1C09ACA9D0}" srcOrd="1" destOrd="0" presId="urn:microsoft.com/office/officeart/2005/8/layout/lProcess2"/>
    <dgm:cxn modelId="{5A24F5FE-11D2-4EB4-8575-1D7F2E1E53BF}" type="presParOf" srcId="{D39544A4-FB80-4A3A-8255-81458C5BC293}" destId="{59D56D47-0AF2-4A10-B731-2EB19F8076C0}" srcOrd="2" destOrd="0" presId="urn:microsoft.com/office/officeart/2005/8/layout/lProcess2"/>
    <dgm:cxn modelId="{1657966A-6F96-4C5E-B825-85114060C2CB}" type="presParOf" srcId="{59D56D47-0AF2-4A10-B731-2EB19F8076C0}" destId="{D13E6669-E166-4571-BB97-0E1A65050483}" srcOrd="0" destOrd="0" presId="urn:microsoft.com/office/officeart/2005/8/layout/lProcess2"/>
    <dgm:cxn modelId="{10BFEEC5-2B76-42E3-AA0A-D17F39488BB6}" type="presParOf" srcId="{D13E6669-E166-4571-BB97-0E1A65050483}" destId="{6C7C5228-F91A-4D98-BED8-58F7CD992190}" srcOrd="0" destOrd="0" presId="urn:microsoft.com/office/officeart/2005/8/layout/lProcess2"/>
    <dgm:cxn modelId="{3F17B5A5-B53A-488D-BD3A-0E805BB5DDFA}" type="presParOf" srcId="{D13E6669-E166-4571-BB97-0E1A65050483}" destId="{589BE0D0-EBA1-4DD7-AE43-11543A1A1972}" srcOrd="1" destOrd="0" presId="urn:microsoft.com/office/officeart/2005/8/layout/lProcess2"/>
    <dgm:cxn modelId="{E6B1FD00-B13A-484D-BEFD-65B1D090FB07}" type="presParOf" srcId="{D13E6669-E166-4571-BB97-0E1A65050483}" destId="{32F00E18-D144-410E-95A8-088CE64884DA}" srcOrd="2" destOrd="0" presId="urn:microsoft.com/office/officeart/2005/8/layout/lProcess2"/>
    <dgm:cxn modelId="{8A28B9F1-39F3-413D-9A23-B4A1A7560088}" type="presParOf" srcId="{068DBC2F-CC68-46BE-A60A-E97B3D199C43}" destId="{2FDD5C76-F7A4-4481-8FEB-2EA8DD7628ED}" srcOrd="3" destOrd="0" presId="urn:microsoft.com/office/officeart/2005/8/layout/lProcess2"/>
    <dgm:cxn modelId="{0B032E84-7648-4184-94A1-FBCCBE93B043}" type="presParOf" srcId="{068DBC2F-CC68-46BE-A60A-E97B3D199C43}" destId="{7D3EF123-07B2-47F9-9CF9-3558C6F1811E}" srcOrd="4" destOrd="0" presId="urn:microsoft.com/office/officeart/2005/8/layout/lProcess2"/>
    <dgm:cxn modelId="{CC01CE39-6196-4C36-B456-C2C77302D0E0}" type="presParOf" srcId="{7D3EF123-07B2-47F9-9CF9-3558C6F1811E}" destId="{594C3305-8816-4585-9E89-24E2049ED56E}" srcOrd="0" destOrd="0" presId="urn:microsoft.com/office/officeart/2005/8/layout/lProcess2"/>
    <dgm:cxn modelId="{F566F448-C560-43F8-B676-6B2B699876D8}" type="presParOf" srcId="{7D3EF123-07B2-47F9-9CF9-3558C6F1811E}" destId="{180ED1BF-E192-4413-9775-2C2B5CF23987}" srcOrd="1" destOrd="0" presId="urn:microsoft.com/office/officeart/2005/8/layout/lProcess2"/>
    <dgm:cxn modelId="{FD308D56-2A62-417A-9DA2-908097EE47ED}" type="presParOf" srcId="{7D3EF123-07B2-47F9-9CF9-3558C6F1811E}" destId="{6F1E2069-95A2-45AA-AD81-EDBAECB6DC4D}" srcOrd="2" destOrd="0" presId="urn:microsoft.com/office/officeart/2005/8/layout/lProcess2"/>
    <dgm:cxn modelId="{A9F5228F-81FF-42CA-8696-CF60C705D203}" type="presParOf" srcId="{6F1E2069-95A2-45AA-AD81-EDBAECB6DC4D}" destId="{8FBA3BF2-728B-4BA3-A5BE-C34746FADBA2}" srcOrd="0" destOrd="0" presId="urn:microsoft.com/office/officeart/2005/8/layout/lProcess2"/>
    <dgm:cxn modelId="{23DBEEED-0EC0-4508-9C02-D768906C688D}" type="presParOf" srcId="{8FBA3BF2-728B-4BA3-A5BE-C34746FADBA2}" destId="{05B836C6-C398-45CC-93B3-C5276D1231EF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DEE00-1EFF-4E64-B1DD-A1D4A5F52E19}">
      <dsp:nvSpPr>
        <dsp:cNvPr id="0" name=""/>
        <dsp:cNvSpPr/>
      </dsp:nvSpPr>
      <dsp:spPr>
        <a:xfrm>
          <a:off x="0" y="0"/>
          <a:ext cx="5410200" cy="982980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Личностно-ориентированная МОДЕЛЬ ВЗАИМОДЕЙСТВИЯ</a:t>
          </a:r>
          <a:endParaRPr lang="ru-RU" sz="2700" kern="1200" dirty="0"/>
        </a:p>
      </dsp:txBody>
      <dsp:txXfrm>
        <a:off x="0" y="0"/>
        <a:ext cx="5410200" cy="982980"/>
      </dsp:txXfrm>
    </dsp:sp>
    <dsp:sp modelId="{8246872C-4B37-419D-8066-E918BAEA7AAE}">
      <dsp:nvSpPr>
        <dsp:cNvPr id="0" name=""/>
        <dsp:cNvSpPr/>
      </dsp:nvSpPr>
      <dsp:spPr>
        <a:xfrm>
          <a:off x="175" y="982980"/>
          <a:ext cx="1910987" cy="2064258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Целенаправленная социализация</a:t>
          </a:r>
          <a:endParaRPr lang="ru-RU" sz="1300" kern="1200" dirty="0"/>
        </a:p>
      </dsp:txBody>
      <dsp:txXfrm>
        <a:off x="175" y="982980"/>
        <a:ext cx="1910987" cy="2064258"/>
      </dsp:txXfrm>
    </dsp:sp>
    <dsp:sp modelId="{0A4F1B8D-6987-488D-979E-92842B40327E}">
      <dsp:nvSpPr>
        <dsp:cNvPr id="0" name=""/>
        <dsp:cNvSpPr/>
      </dsp:nvSpPr>
      <dsp:spPr>
        <a:xfrm>
          <a:off x="1911163" y="982980"/>
          <a:ext cx="1733427" cy="2064258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Комплексное развитие интересов ребёнка</a:t>
          </a:r>
          <a:endParaRPr lang="ru-RU" sz="1300" kern="1200" dirty="0"/>
        </a:p>
      </dsp:txBody>
      <dsp:txXfrm>
        <a:off x="1911163" y="982980"/>
        <a:ext cx="1733427" cy="2064258"/>
      </dsp:txXfrm>
    </dsp:sp>
    <dsp:sp modelId="{C92F7773-9598-46DC-A004-E3E82AA861F9}">
      <dsp:nvSpPr>
        <dsp:cNvPr id="0" name=""/>
        <dsp:cNvSpPr/>
      </dsp:nvSpPr>
      <dsp:spPr>
        <a:xfrm>
          <a:off x="3644591" y="982980"/>
          <a:ext cx="1765433" cy="2064258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Внедрение </a:t>
          </a:r>
          <a:r>
            <a:rPr lang="ru-RU" sz="1300" kern="1200" dirty="0" err="1" smtClean="0"/>
            <a:t>здоровьесберегающих</a:t>
          </a:r>
          <a:r>
            <a:rPr lang="ru-RU" sz="1300" kern="1200" dirty="0" smtClean="0"/>
            <a:t> технологий</a:t>
          </a:r>
          <a:endParaRPr lang="ru-RU" sz="1300" kern="1200" dirty="0"/>
        </a:p>
      </dsp:txBody>
      <dsp:txXfrm>
        <a:off x="3644591" y="982980"/>
        <a:ext cx="1765433" cy="2064258"/>
      </dsp:txXfrm>
    </dsp:sp>
    <dsp:sp modelId="{419291B3-6ECD-4790-AD99-57DC0DEC14FD}">
      <dsp:nvSpPr>
        <dsp:cNvPr id="0" name=""/>
        <dsp:cNvSpPr/>
      </dsp:nvSpPr>
      <dsp:spPr>
        <a:xfrm>
          <a:off x="0" y="3047238"/>
          <a:ext cx="5410200" cy="229362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19750-A5AB-44A6-980D-FF167703A779}">
      <dsp:nvSpPr>
        <dsp:cNvPr id="0" name=""/>
        <dsp:cNvSpPr/>
      </dsp:nvSpPr>
      <dsp:spPr>
        <a:xfrm>
          <a:off x="992" y="0"/>
          <a:ext cx="2579687" cy="438573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000" kern="1200" dirty="0" smtClean="0"/>
            <a:t>НОО</a:t>
          </a:r>
          <a:endParaRPr lang="ru-RU" sz="6000" kern="1200" dirty="0"/>
        </a:p>
      </dsp:txBody>
      <dsp:txXfrm>
        <a:off x="992" y="0"/>
        <a:ext cx="2579687" cy="1315719"/>
      </dsp:txXfrm>
    </dsp:sp>
    <dsp:sp modelId="{CA57161C-960F-4698-9AB2-3E900B672E99}">
      <dsp:nvSpPr>
        <dsp:cNvPr id="0" name=""/>
        <dsp:cNvSpPr/>
      </dsp:nvSpPr>
      <dsp:spPr>
        <a:xfrm>
          <a:off x="258960" y="1316817"/>
          <a:ext cx="2063750" cy="13654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err="1" smtClean="0"/>
            <a:t>Основная</a:t>
          </a:r>
          <a:r>
            <a:rPr lang="uk-UA" sz="1400" kern="1200" dirty="0" smtClean="0"/>
            <a:t> </a:t>
          </a:r>
          <a:r>
            <a:rPr lang="uk-UA" sz="1400" kern="1200" dirty="0" err="1" smtClean="0"/>
            <a:t>образовательная</a:t>
          </a:r>
          <a:r>
            <a:rPr lang="uk-UA" sz="1400" kern="1200" dirty="0" smtClean="0"/>
            <a:t> </a:t>
          </a:r>
          <a:r>
            <a:rPr lang="uk-UA" sz="1400" kern="1200" dirty="0" err="1" smtClean="0"/>
            <a:t>программа</a:t>
          </a:r>
          <a:r>
            <a:rPr lang="uk-UA" sz="1400" kern="1200" dirty="0" smtClean="0"/>
            <a:t> начального </a:t>
          </a:r>
          <a:r>
            <a:rPr lang="uk-UA" sz="1400" kern="1200" dirty="0" err="1" smtClean="0"/>
            <a:t>общего</a:t>
          </a:r>
          <a:r>
            <a:rPr lang="uk-UA" sz="1400" kern="1200" dirty="0" smtClean="0"/>
            <a:t> </a:t>
          </a:r>
          <a:r>
            <a:rPr lang="uk-UA" sz="1400" kern="1200" dirty="0" err="1" smtClean="0"/>
            <a:t>образования</a:t>
          </a:r>
          <a:endParaRPr lang="ru-RU" sz="1400" kern="1200" dirty="0"/>
        </a:p>
      </dsp:txBody>
      <dsp:txXfrm>
        <a:off x="298953" y="1356810"/>
        <a:ext cx="1983764" cy="1285465"/>
      </dsp:txXfrm>
    </dsp:sp>
    <dsp:sp modelId="{0EFEF426-EA58-45CB-B0D0-1396B01B89B3}">
      <dsp:nvSpPr>
        <dsp:cNvPr id="0" name=""/>
        <dsp:cNvSpPr/>
      </dsp:nvSpPr>
      <dsp:spPr>
        <a:xfrm>
          <a:off x="258960" y="2809257"/>
          <a:ext cx="2063750" cy="1356090"/>
        </a:xfrm>
        <a:prstGeom prst="roundRect">
          <a:avLst>
            <a:gd name="adj" fmla="val 10000"/>
          </a:avLst>
        </a:prstGeom>
        <a:solidFill>
          <a:schemeClr val="accent4">
            <a:hueOff val="-1116192"/>
            <a:satOff val="6725"/>
            <a:lumOff val="5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err="1" smtClean="0"/>
            <a:t>Адаптированная</a:t>
          </a:r>
          <a:r>
            <a:rPr lang="uk-UA" sz="1300" kern="1200" dirty="0" smtClean="0"/>
            <a:t> </a:t>
          </a:r>
          <a:r>
            <a:rPr lang="uk-UA" sz="1300" kern="1200" dirty="0" err="1" smtClean="0"/>
            <a:t>основная</a:t>
          </a:r>
          <a:r>
            <a:rPr lang="uk-UA" sz="1300" kern="1200" dirty="0" smtClean="0"/>
            <a:t> </a:t>
          </a:r>
          <a:r>
            <a:rPr lang="uk-UA" sz="1300" kern="1200" dirty="0" err="1" smtClean="0"/>
            <a:t>образовательная</a:t>
          </a:r>
          <a:r>
            <a:rPr lang="uk-UA" sz="1300" kern="1200" dirty="0" smtClean="0"/>
            <a:t> </a:t>
          </a:r>
          <a:r>
            <a:rPr lang="uk-UA" sz="1300" kern="1200" dirty="0" err="1" smtClean="0"/>
            <a:t>программа</a:t>
          </a:r>
          <a:r>
            <a:rPr lang="uk-UA" sz="1300" kern="1200" dirty="0" smtClean="0"/>
            <a:t> начального </a:t>
          </a:r>
          <a:r>
            <a:rPr lang="uk-UA" sz="1300" kern="1200" dirty="0" err="1" smtClean="0"/>
            <a:t>общего</a:t>
          </a:r>
          <a:r>
            <a:rPr lang="uk-UA" sz="1300" kern="1200" dirty="0" smtClean="0"/>
            <a:t> </a:t>
          </a:r>
          <a:r>
            <a:rPr lang="uk-UA" sz="1300" kern="1200" dirty="0" err="1" smtClean="0"/>
            <a:t>образования</a:t>
          </a:r>
          <a:endParaRPr lang="uk-UA" sz="1300" kern="1200" dirty="0" smtClean="0"/>
        </a:p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(УО В.1, УО В.2, ЗПР 7.2., РАС 8.3., РАС 8.2</a:t>
          </a:r>
          <a:r>
            <a:rPr lang="ru-RU" sz="1300" kern="1200" dirty="0" smtClean="0"/>
            <a:t>)</a:t>
          </a:r>
          <a:endParaRPr lang="ru-RU" sz="1300" kern="1200" dirty="0"/>
        </a:p>
      </dsp:txBody>
      <dsp:txXfrm>
        <a:off x="298679" y="2848976"/>
        <a:ext cx="1984312" cy="1276652"/>
      </dsp:txXfrm>
    </dsp:sp>
    <dsp:sp modelId="{3F10F567-C32D-4080-A19C-1FF9D3FF55F8}">
      <dsp:nvSpPr>
        <dsp:cNvPr id="0" name=""/>
        <dsp:cNvSpPr/>
      </dsp:nvSpPr>
      <dsp:spPr>
        <a:xfrm>
          <a:off x="2774156" y="0"/>
          <a:ext cx="2579687" cy="438573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000" kern="1200" dirty="0" smtClean="0"/>
            <a:t>ООО</a:t>
          </a:r>
          <a:endParaRPr lang="ru-RU" sz="6000" kern="1200" dirty="0"/>
        </a:p>
      </dsp:txBody>
      <dsp:txXfrm>
        <a:off x="2774156" y="0"/>
        <a:ext cx="2579687" cy="1315719"/>
      </dsp:txXfrm>
    </dsp:sp>
    <dsp:sp modelId="{6C7C5228-F91A-4D98-BED8-58F7CD992190}">
      <dsp:nvSpPr>
        <dsp:cNvPr id="0" name=""/>
        <dsp:cNvSpPr/>
      </dsp:nvSpPr>
      <dsp:spPr>
        <a:xfrm>
          <a:off x="3032125" y="1317004"/>
          <a:ext cx="2063749" cy="1322358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err="1" smtClean="0"/>
            <a:t>Основная</a:t>
          </a:r>
          <a:r>
            <a:rPr lang="uk-UA" sz="1400" kern="1200" dirty="0" smtClean="0"/>
            <a:t> </a:t>
          </a:r>
          <a:r>
            <a:rPr lang="uk-UA" sz="1400" kern="1200" dirty="0" err="1" smtClean="0"/>
            <a:t>образовательная</a:t>
          </a:r>
          <a:r>
            <a:rPr lang="uk-UA" sz="1400" kern="1200" dirty="0" smtClean="0"/>
            <a:t> </a:t>
          </a:r>
          <a:r>
            <a:rPr lang="uk-UA" sz="1400" kern="1200" dirty="0" err="1" smtClean="0"/>
            <a:t>программа</a:t>
          </a:r>
          <a:r>
            <a:rPr lang="uk-UA" sz="1400" kern="1200" dirty="0" smtClean="0"/>
            <a:t> основного </a:t>
          </a:r>
          <a:r>
            <a:rPr lang="uk-UA" sz="1400" kern="1200" dirty="0" err="1" smtClean="0"/>
            <a:t>общего</a:t>
          </a:r>
          <a:r>
            <a:rPr lang="uk-UA" sz="1400" kern="1200" dirty="0" smtClean="0"/>
            <a:t> </a:t>
          </a:r>
          <a:r>
            <a:rPr lang="uk-UA" sz="1400" kern="1200" dirty="0" err="1" smtClean="0"/>
            <a:t>образования</a:t>
          </a:r>
          <a:endParaRPr lang="ru-RU" sz="1400" kern="1200" dirty="0"/>
        </a:p>
      </dsp:txBody>
      <dsp:txXfrm>
        <a:off x="3070856" y="1355735"/>
        <a:ext cx="1986287" cy="1244896"/>
      </dsp:txXfrm>
    </dsp:sp>
    <dsp:sp modelId="{32F00E18-D144-410E-95A8-088CE64884DA}">
      <dsp:nvSpPr>
        <dsp:cNvPr id="0" name=""/>
        <dsp:cNvSpPr/>
      </dsp:nvSpPr>
      <dsp:spPr>
        <a:xfrm>
          <a:off x="3032125" y="2842803"/>
          <a:ext cx="2063749" cy="1322358"/>
        </a:xfrm>
        <a:prstGeom prst="roundRect">
          <a:avLst>
            <a:gd name="adj" fmla="val 10000"/>
          </a:avLst>
        </a:prstGeom>
        <a:solidFill>
          <a:schemeClr val="accent4">
            <a:hueOff val="-3348577"/>
            <a:satOff val="20174"/>
            <a:lumOff val="16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err="1" smtClean="0"/>
            <a:t>Адаптированная</a:t>
          </a:r>
          <a:r>
            <a:rPr lang="uk-UA" sz="1300" kern="1200" dirty="0" smtClean="0"/>
            <a:t> </a:t>
          </a:r>
          <a:r>
            <a:rPr lang="uk-UA" sz="1300" kern="1200" dirty="0" err="1" smtClean="0"/>
            <a:t>основная</a:t>
          </a:r>
          <a:r>
            <a:rPr lang="uk-UA" sz="1300" kern="1200" dirty="0" smtClean="0"/>
            <a:t> </a:t>
          </a:r>
          <a:r>
            <a:rPr lang="uk-UA" sz="1300" kern="1200" dirty="0" err="1" smtClean="0"/>
            <a:t>образовательная</a:t>
          </a:r>
          <a:r>
            <a:rPr lang="uk-UA" sz="1300" kern="1200" dirty="0" smtClean="0"/>
            <a:t> </a:t>
          </a:r>
          <a:r>
            <a:rPr lang="uk-UA" sz="1300" kern="1200" dirty="0" err="1" smtClean="0"/>
            <a:t>программа</a:t>
          </a:r>
          <a:r>
            <a:rPr lang="uk-UA" sz="1300" kern="1200" dirty="0" smtClean="0"/>
            <a:t> начального </a:t>
          </a:r>
          <a:r>
            <a:rPr lang="uk-UA" sz="1300" kern="1200" dirty="0" err="1" smtClean="0"/>
            <a:t>общего</a:t>
          </a:r>
          <a:r>
            <a:rPr lang="uk-UA" sz="1300" kern="1200" dirty="0" smtClean="0"/>
            <a:t> </a:t>
          </a:r>
          <a:r>
            <a:rPr lang="uk-UA" sz="1300" kern="1200" dirty="0" err="1" smtClean="0"/>
            <a:t>образования</a:t>
          </a:r>
          <a:r>
            <a:rPr lang="uk-UA" sz="1300" kern="1200" dirty="0" smtClean="0"/>
            <a:t>  (</a:t>
          </a:r>
          <a:r>
            <a:rPr lang="uk-UA" sz="1300" kern="1200" dirty="0" err="1" smtClean="0"/>
            <a:t>Вариант</a:t>
          </a:r>
          <a:r>
            <a:rPr lang="uk-UA" sz="1300" kern="1200" dirty="0" smtClean="0"/>
            <a:t> ЗПР 7.2.)</a:t>
          </a:r>
          <a:endParaRPr lang="ru-RU" sz="1300" kern="1200" dirty="0"/>
        </a:p>
      </dsp:txBody>
      <dsp:txXfrm>
        <a:off x="3070856" y="2881534"/>
        <a:ext cx="1986287" cy="1244896"/>
      </dsp:txXfrm>
    </dsp:sp>
    <dsp:sp modelId="{594C3305-8816-4585-9E89-24E2049ED56E}">
      <dsp:nvSpPr>
        <dsp:cNvPr id="0" name=""/>
        <dsp:cNvSpPr/>
      </dsp:nvSpPr>
      <dsp:spPr>
        <a:xfrm>
          <a:off x="5547320" y="0"/>
          <a:ext cx="2579687" cy="438573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000" kern="1200" dirty="0" smtClean="0"/>
            <a:t>СОО</a:t>
          </a:r>
          <a:endParaRPr lang="ru-RU" sz="6000" kern="1200" dirty="0"/>
        </a:p>
      </dsp:txBody>
      <dsp:txXfrm>
        <a:off x="5547320" y="0"/>
        <a:ext cx="2579687" cy="1315719"/>
      </dsp:txXfrm>
    </dsp:sp>
    <dsp:sp modelId="{05B836C6-C398-45CC-93B3-C5276D1231EF}">
      <dsp:nvSpPr>
        <dsp:cNvPr id="0" name=""/>
        <dsp:cNvSpPr/>
      </dsp:nvSpPr>
      <dsp:spPr>
        <a:xfrm>
          <a:off x="5805289" y="1315719"/>
          <a:ext cx="2063749" cy="2850726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err="1" smtClean="0"/>
            <a:t>Основная</a:t>
          </a:r>
          <a:r>
            <a:rPr lang="uk-UA" sz="1300" kern="1200" dirty="0" smtClean="0"/>
            <a:t> </a:t>
          </a:r>
          <a:r>
            <a:rPr lang="uk-UA" sz="1300" kern="1200" dirty="0" err="1" smtClean="0"/>
            <a:t>образовательная</a:t>
          </a:r>
          <a:r>
            <a:rPr lang="uk-UA" sz="1300" kern="1200" dirty="0" smtClean="0"/>
            <a:t> </a:t>
          </a:r>
          <a:r>
            <a:rPr lang="uk-UA" sz="1300" kern="1200" dirty="0" err="1" smtClean="0"/>
            <a:t>программа</a:t>
          </a:r>
          <a:r>
            <a:rPr lang="uk-UA" sz="1300" kern="1200" dirty="0" smtClean="0"/>
            <a:t> </a:t>
          </a:r>
          <a:r>
            <a:rPr lang="uk-UA" sz="1300" kern="1200" dirty="0" err="1" smtClean="0"/>
            <a:t>среднего</a:t>
          </a:r>
          <a:r>
            <a:rPr lang="uk-UA" sz="1300" kern="1200" dirty="0" smtClean="0"/>
            <a:t> </a:t>
          </a:r>
          <a:r>
            <a:rPr lang="uk-UA" sz="1300" kern="1200" dirty="0" err="1" smtClean="0"/>
            <a:t>общего</a:t>
          </a:r>
          <a:r>
            <a:rPr lang="uk-UA" sz="1300" kern="1200" dirty="0" smtClean="0"/>
            <a:t> </a:t>
          </a:r>
          <a:r>
            <a:rPr lang="uk-UA" sz="1300" kern="1200" dirty="0" err="1" smtClean="0"/>
            <a:t>образования</a:t>
          </a:r>
          <a:endParaRPr lang="ru-RU" sz="1300" kern="1200" dirty="0"/>
        </a:p>
      </dsp:txBody>
      <dsp:txXfrm>
        <a:off x="5865734" y="1376164"/>
        <a:ext cx="1942859" cy="27298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3300" y="0"/>
            <a:ext cx="4309798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E3E44-93D5-4B85-B18A-54199AF4161D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16238" y="857250"/>
            <a:ext cx="4113212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569" y="3300414"/>
            <a:ext cx="795655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4"/>
            <a:ext cx="4309798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3300" y="6513514"/>
            <a:ext cx="4309798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2C6A1-8868-4413-BD0E-82DB5A4201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49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D2C6A1-8868-4413-BD0E-82DB5A4201C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290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D2C6A1-8868-4413-BD0E-82DB5A4201C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39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D2C6A1-8868-4413-BD0E-82DB5A4201C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116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593972" y="101600"/>
            <a:ext cx="500405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00" b="0" i="0" u="heavy">
                <a:solidFill>
                  <a:srgbClr val="EAEAEA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58585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00" b="0" i="0" u="heavy">
                <a:solidFill>
                  <a:srgbClr val="EAEAEA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00" b="0" i="0" u="heavy">
                <a:solidFill>
                  <a:srgbClr val="EAEAEA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5417" y="8736"/>
            <a:ext cx="6139542" cy="441183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8173" y="4808392"/>
            <a:ext cx="10090727" cy="180365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125" y="0"/>
            <a:ext cx="12165874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93490" y="110490"/>
            <a:ext cx="5605018" cy="772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00" b="0" i="0" u="heavy">
                <a:solidFill>
                  <a:srgbClr val="EAEAEA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215" y="1837689"/>
            <a:ext cx="10987405" cy="2065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rgbClr val="585858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0.jp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.xml"/><Relationship Id="rId5" Type="http://schemas.openxmlformats.org/officeDocument/2006/relationships/image" Target="../media/image12.jpg"/><Relationship Id="rId10" Type="http://schemas.microsoft.com/office/2007/relationships/diagramDrawing" Target="../diagrams/drawing1.xml"/><Relationship Id="rId4" Type="http://schemas.openxmlformats.org/officeDocument/2006/relationships/image" Target="../media/image11.jpg"/><Relationship Id="rId9" Type="http://schemas.openxmlformats.org/officeDocument/2006/relationships/diagramColors" Target="../diagrams/colors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vk.com/club22556996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hyperlink" Target="http://school154.ru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0721" y="4690998"/>
            <a:ext cx="10062845" cy="16023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3180"/>
              </a:lnSpc>
              <a:spcBef>
                <a:spcPts val="95"/>
              </a:spcBef>
            </a:pPr>
            <a:r>
              <a:rPr sz="2800" spc="-25" dirty="0">
                <a:solidFill>
                  <a:srgbClr val="545A94"/>
                </a:solidFill>
                <a:latin typeface="Calibri Light"/>
                <a:cs typeface="Calibri Light"/>
              </a:rPr>
              <a:t>Публичный</a:t>
            </a:r>
            <a:r>
              <a:rPr sz="2800" spc="-100" dirty="0">
                <a:solidFill>
                  <a:srgbClr val="545A94"/>
                </a:solidFill>
                <a:latin typeface="Calibri Light"/>
                <a:cs typeface="Calibri Light"/>
              </a:rPr>
              <a:t> </a:t>
            </a:r>
            <a:r>
              <a:rPr sz="2800" spc="-15" dirty="0">
                <a:solidFill>
                  <a:srgbClr val="545A94"/>
                </a:solidFill>
                <a:latin typeface="Calibri Light"/>
                <a:cs typeface="Calibri Light"/>
              </a:rPr>
              <a:t>отчёт</a:t>
            </a:r>
            <a:endParaRPr sz="2800" dirty="0">
              <a:latin typeface="Calibri Light"/>
              <a:cs typeface="Calibri Light"/>
            </a:endParaRPr>
          </a:p>
          <a:p>
            <a:pPr algn="ctr">
              <a:lnSpc>
                <a:spcPts val="3010"/>
              </a:lnSpc>
            </a:pPr>
            <a:r>
              <a:rPr sz="2800" spc="-25" dirty="0">
                <a:solidFill>
                  <a:srgbClr val="545A94"/>
                </a:solidFill>
                <a:latin typeface="Calibri Light"/>
                <a:cs typeface="Calibri Light"/>
              </a:rPr>
              <a:t>директора</a:t>
            </a:r>
            <a:r>
              <a:rPr sz="2800" spc="-60" dirty="0">
                <a:solidFill>
                  <a:srgbClr val="545A94"/>
                </a:solidFill>
                <a:latin typeface="Calibri Light"/>
                <a:cs typeface="Calibri Light"/>
              </a:rPr>
              <a:t> </a:t>
            </a:r>
            <a:r>
              <a:rPr sz="2800" spc="-5" dirty="0">
                <a:solidFill>
                  <a:srgbClr val="545A94"/>
                </a:solidFill>
                <a:latin typeface="Calibri Light"/>
                <a:cs typeface="Calibri Light"/>
              </a:rPr>
              <a:t>о</a:t>
            </a:r>
            <a:r>
              <a:rPr sz="2800" spc="-10" dirty="0">
                <a:solidFill>
                  <a:srgbClr val="545A94"/>
                </a:solidFill>
                <a:latin typeface="Calibri Light"/>
                <a:cs typeface="Calibri Light"/>
              </a:rPr>
              <a:t> </a:t>
            </a:r>
            <a:r>
              <a:rPr sz="2800" spc="-25" dirty="0" err="1">
                <a:solidFill>
                  <a:srgbClr val="545A94"/>
                </a:solidFill>
                <a:latin typeface="Calibri Light"/>
                <a:cs typeface="Calibri Light"/>
              </a:rPr>
              <a:t>работе</a:t>
            </a:r>
            <a:r>
              <a:rPr sz="2800" spc="-65" dirty="0">
                <a:solidFill>
                  <a:srgbClr val="545A94"/>
                </a:solidFill>
                <a:latin typeface="Calibri Light"/>
                <a:cs typeface="Calibri Light"/>
              </a:rPr>
              <a:t> </a:t>
            </a:r>
            <a:endParaRPr lang="en-US" sz="2800" spc="-65" dirty="0" smtClean="0">
              <a:solidFill>
                <a:srgbClr val="545A94"/>
              </a:solidFill>
              <a:latin typeface="Calibri Light"/>
              <a:cs typeface="Calibri Light"/>
            </a:endParaRPr>
          </a:p>
          <a:p>
            <a:pPr algn="ctr">
              <a:lnSpc>
                <a:spcPts val="3010"/>
              </a:lnSpc>
            </a:pPr>
            <a:r>
              <a:rPr lang="uk-UA" sz="2800" spc="-15" dirty="0" smtClean="0">
                <a:solidFill>
                  <a:srgbClr val="545A94"/>
                </a:solidFill>
                <a:latin typeface="Calibri Light"/>
                <a:cs typeface="Calibri Light"/>
              </a:rPr>
              <a:t>МОУ «Школа-</a:t>
            </a:r>
            <a:r>
              <a:rPr lang="uk-UA" sz="2800" spc="-15" dirty="0" err="1" smtClean="0">
                <a:solidFill>
                  <a:srgbClr val="545A94"/>
                </a:solidFill>
                <a:latin typeface="Calibri Light"/>
                <a:cs typeface="Calibri Light"/>
              </a:rPr>
              <a:t>коллегиум</a:t>
            </a:r>
            <a:r>
              <a:rPr lang="uk-UA" sz="2800" spc="-15" dirty="0" smtClean="0">
                <a:solidFill>
                  <a:srgbClr val="545A94"/>
                </a:solidFill>
                <a:latin typeface="Calibri Light"/>
                <a:cs typeface="Calibri Light"/>
              </a:rPr>
              <a:t> </a:t>
            </a:r>
            <a:r>
              <a:rPr lang="uk-UA" sz="2800" spc="-15" dirty="0" err="1" smtClean="0">
                <a:solidFill>
                  <a:srgbClr val="545A94"/>
                </a:solidFill>
                <a:latin typeface="Calibri Light"/>
                <a:cs typeface="Calibri Light"/>
              </a:rPr>
              <a:t>им</a:t>
            </a:r>
            <a:r>
              <a:rPr lang="uk-UA" sz="2800" spc="-15" dirty="0" smtClean="0">
                <a:solidFill>
                  <a:srgbClr val="545A94"/>
                </a:solidFill>
                <a:latin typeface="Calibri Light"/>
                <a:cs typeface="Calibri Light"/>
              </a:rPr>
              <a:t>. </a:t>
            </a:r>
            <a:r>
              <a:rPr lang="ru-RU" sz="2800" spc="-15" dirty="0" smtClean="0">
                <a:solidFill>
                  <a:srgbClr val="545A94"/>
                </a:solidFill>
                <a:latin typeface="Calibri Light"/>
                <a:cs typeface="Calibri Light"/>
              </a:rPr>
              <a:t>С.Е. Иванова» г. Алушты</a:t>
            </a:r>
            <a:endParaRPr lang="en-US" sz="2800" dirty="0">
              <a:latin typeface="Calibri Light"/>
              <a:cs typeface="Calibri Light"/>
            </a:endParaRPr>
          </a:p>
          <a:p>
            <a:pPr marL="1905" algn="ctr">
              <a:lnSpc>
                <a:spcPts val="3190"/>
              </a:lnSpc>
            </a:pPr>
            <a:r>
              <a:rPr sz="2400" spc="-5" dirty="0" err="1" smtClean="0">
                <a:solidFill>
                  <a:srgbClr val="545A94"/>
                </a:solidFill>
                <a:latin typeface="Calibri Light"/>
                <a:cs typeface="Calibri Light"/>
              </a:rPr>
              <a:t>за</a:t>
            </a:r>
            <a:r>
              <a:rPr sz="2400" spc="-55" dirty="0" smtClean="0">
                <a:solidFill>
                  <a:srgbClr val="545A94"/>
                </a:solidFill>
                <a:latin typeface="Calibri Light"/>
                <a:cs typeface="Calibri Light"/>
              </a:rPr>
              <a:t> </a:t>
            </a:r>
            <a:r>
              <a:rPr sz="2400" spc="-15" dirty="0" smtClean="0">
                <a:solidFill>
                  <a:srgbClr val="545A94"/>
                </a:solidFill>
                <a:latin typeface="Calibri Light"/>
                <a:cs typeface="Calibri Light"/>
              </a:rPr>
              <a:t>202</a:t>
            </a:r>
            <a:r>
              <a:rPr lang="ru-RU" sz="2400" spc="-15" dirty="0">
                <a:solidFill>
                  <a:srgbClr val="545A94"/>
                </a:solidFill>
                <a:latin typeface="Calibri Light"/>
                <a:cs typeface="Calibri Light"/>
              </a:rPr>
              <a:t>5</a:t>
            </a:r>
            <a:r>
              <a:rPr sz="2400" spc="-15" dirty="0" smtClean="0">
                <a:solidFill>
                  <a:srgbClr val="545A94"/>
                </a:solidFill>
                <a:latin typeface="Calibri Light"/>
                <a:cs typeface="Calibri Light"/>
              </a:rPr>
              <a:t>-202</a:t>
            </a:r>
            <a:r>
              <a:rPr lang="ru-RU" sz="2400" spc="-15" dirty="0">
                <a:solidFill>
                  <a:srgbClr val="545A94"/>
                </a:solidFill>
                <a:latin typeface="Calibri Light"/>
                <a:cs typeface="Calibri Light"/>
              </a:rPr>
              <a:t>6</a:t>
            </a:r>
            <a:r>
              <a:rPr sz="2400" spc="-65" dirty="0" smtClean="0">
                <a:solidFill>
                  <a:srgbClr val="545A94"/>
                </a:solidFill>
                <a:latin typeface="Calibri Light"/>
                <a:cs typeface="Calibri Light"/>
              </a:rPr>
              <a:t> </a:t>
            </a:r>
            <a:r>
              <a:rPr sz="2400" spc="-20" dirty="0">
                <a:solidFill>
                  <a:srgbClr val="545A94"/>
                </a:solidFill>
                <a:latin typeface="Calibri Light"/>
                <a:cs typeface="Calibri Light"/>
              </a:rPr>
              <a:t>учебный</a:t>
            </a:r>
            <a:r>
              <a:rPr sz="2400" spc="-75" dirty="0">
                <a:solidFill>
                  <a:srgbClr val="545A94"/>
                </a:solidFill>
                <a:latin typeface="Calibri Light"/>
                <a:cs typeface="Calibri Light"/>
              </a:rPr>
              <a:t> </a:t>
            </a:r>
            <a:r>
              <a:rPr sz="2400" spc="-5" dirty="0">
                <a:solidFill>
                  <a:srgbClr val="545A94"/>
                </a:solidFill>
                <a:latin typeface="Calibri Light"/>
                <a:cs typeface="Calibri Light"/>
              </a:rPr>
              <a:t>год</a:t>
            </a:r>
            <a:endParaRPr sz="2400" dirty="0">
              <a:latin typeface="Calibri Light"/>
              <a:cs typeface="Calibri Ligh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06992"/>
            <a:ext cx="1679477" cy="14218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142999"/>
            <a:ext cx="1828800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72736" y="111328"/>
            <a:ext cx="40093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u="none" spc="-35" dirty="0">
                <a:solidFill>
                  <a:srgbClr val="E2DED1"/>
                </a:solidFill>
              </a:rPr>
              <a:t>С</a:t>
            </a:r>
            <a:r>
              <a:rPr sz="5400" u="none" spc="-70" dirty="0">
                <a:solidFill>
                  <a:srgbClr val="E2DED1"/>
                </a:solidFill>
              </a:rPr>
              <a:t>О</a:t>
            </a:r>
            <a:r>
              <a:rPr sz="5400" u="none" spc="-55" dirty="0">
                <a:solidFill>
                  <a:srgbClr val="E2DED1"/>
                </a:solidFill>
              </a:rPr>
              <a:t>Д</a:t>
            </a:r>
            <a:r>
              <a:rPr sz="5400" u="none" spc="-50" dirty="0">
                <a:solidFill>
                  <a:srgbClr val="E2DED1"/>
                </a:solidFill>
              </a:rPr>
              <a:t>Е</a:t>
            </a:r>
            <a:r>
              <a:rPr sz="5400" u="none" spc="-55" dirty="0">
                <a:solidFill>
                  <a:srgbClr val="E2DED1"/>
                </a:solidFill>
              </a:rPr>
              <a:t>Р</a:t>
            </a:r>
            <a:r>
              <a:rPr sz="5400" u="none" spc="-80" dirty="0">
                <a:solidFill>
                  <a:srgbClr val="E2DED1"/>
                </a:solidFill>
              </a:rPr>
              <a:t>Ж</a:t>
            </a:r>
            <a:r>
              <a:rPr sz="5400" u="none" spc="-70" dirty="0">
                <a:solidFill>
                  <a:srgbClr val="E2DED1"/>
                </a:solidFill>
              </a:rPr>
              <a:t>А</a:t>
            </a:r>
            <a:r>
              <a:rPr sz="5400" u="none" spc="-75" dirty="0">
                <a:solidFill>
                  <a:srgbClr val="E2DED1"/>
                </a:solidFill>
              </a:rPr>
              <a:t>Н</a:t>
            </a:r>
            <a:r>
              <a:rPr sz="5400" u="none" spc="-70" dirty="0">
                <a:solidFill>
                  <a:srgbClr val="E2DED1"/>
                </a:solidFill>
              </a:rPr>
              <a:t>И</a:t>
            </a:r>
            <a:r>
              <a:rPr sz="5400" u="none" dirty="0">
                <a:solidFill>
                  <a:srgbClr val="E2DED1"/>
                </a:solidFill>
              </a:rPr>
              <a:t>Е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1071168" y="1730095"/>
            <a:ext cx="6287770" cy="4164602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Обращение</a:t>
            </a:r>
            <a:r>
              <a:rPr sz="20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директора</a:t>
            </a:r>
            <a:endParaRPr sz="2000" dirty="0">
              <a:latin typeface="Calibri"/>
              <a:cs typeface="Calibri"/>
            </a:endParaRPr>
          </a:p>
          <a:p>
            <a:pPr marL="240665" indent="-228600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Миссия</a:t>
            </a:r>
            <a:r>
              <a:rPr sz="2000" spc="-6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585858"/>
                </a:solidFill>
                <a:latin typeface="Calibri"/>
                <a:cs typeface="Calibri"/>
              </a:rPr>
              <a:t>школы</a:t>
            </a:r>
            <a:endParaRPr sz="2000" dirty="0">
              <a:latin typeface="Calibri"/>
              <a:cs typeface="Calibri"/>
            </a:endParaRPr>
          </a:p>
          <a:p>
            <a:pPr marL="240665" indent="-228600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Приоритеты</a:t>
            </a:r>
            <a:r>
              <a:rPr sz="2000" spc="-5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и</a:t>
            </a:r>
            <a:r>
              <a:rPr sz="20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принципы</a:t>
            </a:r>
            <a:endParaRPr sz="2000" dirty="0">
              <a:latin typeface="Calibri"/>
              <a:cs typeface="Calibri"/>
            </a:endParaRPr>
          </a:p>
          <a:p>
            <a:pPr marL="240665" indent="-228600">
              <a:lnSpc>
                <a:spcPct val="100000"/>
              </a:lnSpc>
              <a:spcBef>
                <a:spcPts val="28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 err="1" smtClean="0">
                <a:solidFill>
                  <a:srgbClr val="585858"/>
                </a:solidFill>
                <a:latin typeface="Calibri"/>
                <a:cs typeface="Calibri"/>
              </a:rPr>
              <a:t>Образовательный</a:t>
            </a:r>
            <a:r>
              <a:rPr sz="2000" spc="-50" dirty="0" smtClean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процесс</a:t>
            </a:r>
            <a:endParaRPr sz="2000" dirty="0">
              <a:latin typeface="Calibri"/>
              <a:cs typeface="Calibri"/>
            </a:endParaRPr>
          </a:p>
          <a:p>
            <a:pPr marL="240665" indent="-228600">
              <a:lnSpc>
                <a:spcPct val="100000"/>
              </a:lnSpc>
              <a:spcBef>
                <a:spcPts val="28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Внутришкольная</a:t>
            </a:r>
            <a:r>
              <a:rPr sz="20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система</a:t>
            </a: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 оценки</a:t>
            </a:r>
            <a:r>
              <a:rPr sz="20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качества</a:t>
            </a:r>
            <a:r>
              <a:rPr sz="20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образования</a:t>
            </a:r>
            <a:endParaRPr sz="2000" dirty="0">
              <a:latin typeface="Calibri"/>
              <a:cs typeface="Calibri"/>
            </a:endParaRPr>
          </a:p>
          <a:p>
            <a:pPr marL="240665" indent="-228600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Достижения</a:t>
            </a:r>
            <a:r>
              <a:rPr sz="2000" spc="-7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обучающихся</a:t>
            </a:r>
            <a:endParaRPr sz="2000" dirty="0">
              <a:latin typeface="Calibri"/>
              <a:cs typeface="Calibri"/>
            </a:endParaRPr>
          </a:p>
          <a:p>
            <a:pPr marL="240665" indent="-228600">
              <a:lnSpc>
                <a:spcPct val="100000"/>
              </a:lnSpc>
              <a:spcBef>
                <a:spcPts val="28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Кадровый</a:t>
            </a:r>
            <a:r>
              <a:rPr sz="2000" spc="-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потенциал</a:t>
            </a:r>
            <a:endParaRPr sz="2000" dirty="0">
              <a:latin typeface="Calibri"/>
              <a:cs typeface="Calibri"/>
            </a:endParaRPr>
          </a:p>
          <a:p>
            <a:pPr marL="240665" indent="-228600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Профессиональные</a:t>
            </a:r>
            <a:r>
              <a:rPr sz="200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достижения</a:t>
            </a:r>
            <a:endParaRPr sz="2000" dirty="0">
              <a:latin typeface="Calibri"/>
              <a:cs typeface="Calibri"/>
            </a:endParaRPr>
          </a:p>
          <a:p>
            <a:pPr marL="240665" indent="-228600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Система</a:t>
            </a:r>
            <a:r>
              <a:rPr sz="2000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воспитательной</a:t>
            </a:r>
            <a:r>
              <a:rPr sz="2000" spc="-6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работы</a:t>
            </a:r>
            <a:endParaRPr sz="2000" dirty="0">
              <a:latin typeface="Calibri"/>
              <a:cs typeface="Calibri"/>
            </a:endParaRPr>
          </a:p>
          <a:p>
            <a:pPr marL="240665" indent="-228600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Дополнительное</a:t>
            </a:r>
            <a:r>
              <a:rPr sz="2000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образование</a:t>
            </a:r>
            <a:endParaRPr sz="2000" dirty="0">
              <a:latin typeface="Calibri"/>
              <a:cs typeface="Calibri"/>
            </a:endParaRPr>
          </a:p>
          <a:p>
            <a:pPr marL="240665" indent="-228600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Оснащение:</a:t>
            </a:r>
            <a:r>
              <a:rPr sz="20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финансовые </a:t>
            </a:r>
            <a:r>
              <a:rPr sz="2000" spc="-10" dirty="0">
                <a:solidFill>
                  <a:srgbClr val="585858"/>
                </a:solidFill>
                <a:latin typeface="Calibri"/>
                <a:cs typeface="Calibri"/>
              </a:rPr>
              <a:t>показатели</a:t>
            </a:r>
            <a:endParaRPr sz="2000" dirty="0">
              <a:latin typeface="Calibri"/>
              <a:cs typeface="Calibri"/>
            </a:endParaRPr>
          </a:p>
          <a:p>
            <a:pPr marL="240665" indent="-228600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Задачи</a:t>
            </a:r>
            <a:r>
              <a:rPr sz="20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rgbClr val="585858"/>
                </a:solidFill>
                <a:latin typeface="Calibri"/>
                <a:cs typeface="Calibri"/>
              </a:rPr>
              <a:t>на</a:t>
            </a:r>
            <a:r>
              <a:rPr sz="2000" spc="-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 smtClean="0">
                <a:solidFill>
                  <a:srgbClr val="585858"/>
                </a:solidFill>
                <a:latin typeface="Calibri"/>
                <a:cs typeface="Calibri"/>
              </a:rPr>
              <a:t>202</a:t>
            </a:r>
            <a:r>
              <a:rPr lang="ru-RU" sz="2000" dirty="0" smtClean="0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r>
              <a:rPr sz="2000" dirty="0" smtClean="0">
                <a:solidFill>
                  <a:srgbClr val="585858"/>
                </a:solidFill>
                <a:latin typeface="Calibri"/>
                <a:cs typeface="Calibri"/>
              </a:rPr>
              <a:t>-202</a:t>
            </a:r>
            <a:r>
              <a:rPr lang="ru-RU" sz="2000" dirty="0" smtClean="0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r>
              <a:rPr sz="2000" spc="-55" dirty="0" smtClean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585858"/>
                </a:solidFill>
                <a:latin typeface="Calibri"/>
                <a:cs typeface="Calibri"/>
              </a:rPr>
              <a:t>учебный</a:t>
            </a:r>
            <a:r>
              <a:rPr sz="20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spc="-30" dirty="0">
                <a:solidFill>
                  <a:srgbClr val="585858"/>
                </a:solidFill>
                <a:latin typeface="Calibri"/>
                <a:cs typeface="Calibri"/>
              </a:rPr>
              <a:t>год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75447" y="2287523"/>
            <a:ext cx="3578352" cy="3808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26689" y="101600"/>
            <a:ext cx="71577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u="none" spc="-60" dirty="0">
                <a:solidFill>
                  <a:srgbClr val="E2DED1"/>
                </a:solidFill>
              </a:rPr>
              <a:t>ОБРАЩЕНИЕ</a:t>
            </a:r>
            <a:r>
              <a:rPr sz="5400" u="none" spc="-145" dirty="0">
                <a:solidFill>
                  <a:srgbClr val="E2DED1"/>
                </a:solidFill>
              </a:rPr>
              <a:t> </a:t>
            </a:r>
            <a:r>
              <a:rPr sz="5400" u="none" spc="-50" dirty="0">
                <a:solidFill>
                  <a:srgbClr val="E2DED1"/>
                </a:solidFill>
              </a:rPr>
              <a:t>ДИРЕКТОРА</a:t>
            </a:r>
            <a:endParaRPr sz="5400"/>
          </a:p>
        </p:txBody>
      </p:sp>
      <p:sp>
        <p:nvSpPr>
          <p:cNvPr id="6" name="object 6"/>
          <p:cNvSpPr txBox="1"/>
          <p:nvPr/>
        </p:nvSpPr>
        <p:spPr>
          <a:xfrm>
            <a:off x="584708" y="1371600"/>
            <a:ext cx="9930892" cy="5310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ru-RU" sz="1400" b="1" i="1" spc="-20" dirty="0" smtClean="0">
              <a:solidFill>
                <a:srgbClr val="585858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ru-RU" sz="1400" b="1" i="1" spc="-20" dirty="0">
              <a:solidFill>
                <a:srgbClr val="585858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20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Уважаемые</a:t>
            </a:r>
            <a:r>
              <a:rPr sz="1400" b="1" i="1" spc="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b="1" i="1" spc="-15" dirty="0">
                <a:solidFill>
                  <a:srgbClr val="585858"/>
                </a:solidFill>
                <a:latin typeface="Times New Roman"/>
                <a:cs typeface="Times New Roman"/>
              </a:rPr>
              <a:t>коллеги,</a:t>
            </a:r>
            <a:r>
              <a:rPr sz="1400" b="1" i="1" spc="-4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585858"/>
                </a:solidFill>
                <a:latin typeface="Times New Roman"/>
                <a:cs typeface="Times New Roman"/>
              </a:rPr>
              <a:t>ученики,</a:t>
            </a:r>
            <a:r>
              <a:rPr sz="1400" b="1" i="1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родители!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marL="12700" marR="2289175" algn="just">
              <a:lnSpc>
                <a:spcPct val="90100"/>
              </a:lnSpc>
              <a:spcBef>
                <a:spcPts val="1125"/>
              </a:spcBef>
            </a:pPr>
            <a:r>
              <a:rPr lang="ru-RU" sz="1400" i="1" spc="-10" dirty="0" smtClean="0">
                <a:solidFill>
                  <a:srgbClr val="585858"/>
                </a:solidFill>
                <a:latin typeface="Times New Roman"/>
                <a:cs typeface="Times New Roman"/>
              </a:rPr>
              <a:t>Вот и </a:t>
            </a:r>
            <a:r>
              <a:rPr lang="ru-RU"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з</a:t>
            </a:r>
            <a:r>
              <a:rPr sz="1400" i="1" spc="-10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акончился</a:t>
            </a:r>
            <a:r>
              <a:rPr sz="1400" i="1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202</a:t>
            </a:r>
            <a:r>
              <a:rPr lang="ru-RU" sz="1400" i="1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5/</a:t>
            </a:r>
            <a:r>
              <a:rPr sz="1400" i="1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202</a:t>
            </a:r>
            <a:r>
              <a:rPr lang="ru-RU"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6</a:t>
            </a:r>
            <a:r>
              <a:rPr sz="1400" i="1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учебный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год,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lang="ru-RU" sz="1400" i="1" dirty="0" smtClean="0">
                <a:solidFill>
                  <a:srgbClr val="585858"/>
                </a:solidFill>
                <a:latin typeface="Times New Roman"/>
                <a:cs typeface="Times New Roman"/>
              </a:rPr>
              <a:t>ещё один год</a:t>
            </a:r>
            <a:r>
              <a:rPr sz="1400" i="1" spc="-1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400" i="1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истории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 err="1">
                <a:solidFill>
                  <a:srgbClr val="585858"/>
                </a:solidFill>
                <a:latin typeface="Times New Roman"/>
                <a:cs typeface="Times New Roman"/>
              </a:rPr>
              <a:t>нашей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20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школы</a:t>
            </a:r>
            <a:r>
              <a:rPr sz="1400" i="1" spc="-20" dirty="0" smtClean="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lang="ru-RU" sz="1400" i="1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Этот</a:t>
            </a:r>
            <a:r>
              <a:rPr sz="1400" i="1" spc="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год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был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результативным,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насыщенным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значимыми событиями, </a:t>
            </a:r>
            <a:r>
              <a:rPr sz="1400" i="1" spc="-10" dirty="0" err="1">
                <a:solidFill>
                  <a:srgbClr val="585858"/>
                </a:solidFill>
                <a:latin typeface="Times New Roman"/>
                <a:cs typeface="Times New Roman"/>
              </a:rPr>
              <a:t>креативными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находками</a:t>
            </a:r>
            <a:r>
              <a:rPr sz="1400" i="1" spc="-15" dirty="0">
                <a:solidFill>
                  <a:srgbClr val="585858"/>
                </a:solidFill>
                <a:latin typeface="Times New Roman"/>
                <a:cs typeface="Times New Roman"/>
              </a:rPr>
              <a:t>,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смелыми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решениями,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яркими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впечатлениями</a:t>
            </a:r>
            <a:r>
              <a:rPr sz="1400" i="1" spc="-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и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новыми</a:t>
            </a:r>
            <a:r>
              <a:rPr sz="1400" i="1" spc="-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 err="1">
                <a:solidFill>
                  <a:srgbClr val="585858"/>
                </a:solidFill>
                <a:latin typeface="Times New Roman"/>
                <a:cs typeface="Times New Roman"/>
              </a:rPr>
              <a:t>проектами</a:t>
            </a:r>
            <a:r>
              <a:rPr sz="1400" i="1" dirty="0" smtClean="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lang="ru-RU" sz="1400" i="1" dirty="0" smtClean="0">
                <a:solidFill>
                  <a:srgbClr val="585858"/>
                </a:solidFill>
                <a:latin typeface="Times New Roman"/>
                <a:cs typeface="Times New Roman"/>
              </a:rPr>
              <a:t> 2026 год был объявлен Президентом Российской Федерации Годом единства народов России, в 2026 году мы отметили 81 годовщину Победы в Великой Отечественной войне. Поэтому в 2025/2026 учебном году, как и в предыдущем, особое внимание было уделено  патриотическому воспитанию учащихся.</a:t>
            </a:r>
            <a:endParaRPr sz="1400" dirty="0">
              <a:latin typeface="Times New Roman"/>
              <a:cs typeface="Times New Roman"/>
            </a:endParaRPr>
          </a:p>
          <a:p>
            <a:pPr marL="12700" marR="2289810" algn="just">
              <a:lnSpc>
                <a:spcPts val="1510"/>
              </a:lnSpc>
              <a:spcBef>
                <a:spcPts val="1035"/>
              </a:spcBef>
            </a:pPr>
            <a:r>
              <a:rPr lang="ru-RU" sz="1400" i="1" spc="-20" dirty="0" smtClean="0">
                <a:solidFill>
                  <a:srgbClr val="585858"/>
                </a:solidFill>
                <a:latin typeface="Times New Roman"/>
                <a:cs typeface="Times New Roman"/>
              </a:rPr>
              <a:t>М</a:t>
            </a:r>
            <a:r>
              <a:rPr lang="ru-RU" sz="1400" i="1" dirty="0" smtClean="0">
                <a:solidFill>
                  <a:srgbClr val="585858"/>
                </a:solidFill>
                <a:latin typeface="Times New Roman"/>
                <a:cs typeface="Times New Roman"/>
              </a:rPr>
              <a:t>ОУ «Школа-коллегиум им. С. Е. Иванова» г. Алушты </a:t>
            </a:r>
            <a:r>
              <a:rPr sz="1400" i="1" dirty="0" smtClean="0">
                <a:solidFill>
                  <a:srgbClr val="585858"/>
                </a:solidFill>
                <a:latin typeface="Times New Roman"/>
                <a:cs typeface="Times New Roman"/>
              </a:rPr>
              <a:t>–</a:t>
            </a:r>
            <a:r>
              <a:rPr sz="1400" i="1" spc="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 err="1">
                <a:solidFill>
                  <a:srgbClr val="585858"/>
                </a:solidFill>
                <a:latin typeface="Times New Roman"/>
                <a:cs typeface="Times New Roman"/>
              </a:rPr>
              <a:t>универсальное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образовательное</a:t>
            </a:r>
            <a:r>
              <a:rPr sz="1400" i="1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пространство</a:t>
            </a:r>
            <a:r>
              <a:rPr lang="ru-RU" sz="1400" i="1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с элементами инклюзивного образования</a:t>
            </a:r>
            <a:r>
              <a:rPr sz="1400" i="1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, </a:t>
            </a:r>
            <a:r>
              <a:rPr sz="1400" i="1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обладающее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5" dirty="0">
                <a:solidFill>
                  <a:srgbClr val="585858"/>
                </a:solidFill>
                <a:latin typeface="Times New Roman"/>
                <a:cs typeface="Times New Roman"/>
              </a:rPr>
              <a:t>комфортной</a:t>
            </a:r>
            <a:r>
              <a:rPr sz="1400" i="1" spc="-3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инфраструктурой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для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 самых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разных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категорий</a:t>
            </a:r>
            <a:r>
              <a:rPr sz="1400" i="1" spc="-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обучающихся.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31750">
              <a:lnSpc>
                <a:spcPct val="100000"/>
              </a:lnSpc>
            </a:pP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Предлагаемая</a:t>
            </a:r>
            <a:r>
              <a:rPr sz="1400" i="1" spc="58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20" dirty="0">
                <a:solidFill>
                  <a:srgbClr val="585858"/>
                </a:solidFill>
                <a:latin typeface="Times New Roman"/>
                <a:cs typeface="Times New Roman"/>
              </a:rPr>
              <a:t>школой</a:t>
            </a:r>
            <a:r>
              <a:rPr sz="1400" i="1" spc="59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вариативность</a:t>
            </a:r>
            <a:r>
              <a:rPr sz="1400" i="1" spc="58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25" dirty="0">
                <a:solidFill>
                  <a:srgbClr val="585858"/>
                </a:solidFill>
                <a:latin typeface="Times New Roman"/>
                <a:cs typeface="Times New Roman"/>
              </a:rPr>
              <a:t>форм</a:t>
            </a:r>
            <a:r>
              <a:rPr sz="1400" i="1" spc="58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обучения</a:t>
            </a:r>
            <a:r>
              <a:rPr sz="1400" i="1" spc="56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обеспечивает</a:t>
            </a:r>
            <a:r>
              <a:rPr sz="1400" i="1" spc="58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равный</a:t>
            </a:r>
            <a:r>
              <a:rPr sz="1400" i="1" spc="58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доступ</a:t>
            </a:r>
            <a:r>
              <a:rPr sz="1400" i="1" spc="59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к</a:t>
            </a:r>
            <a:r>
              <a:rPr sz="1400" i="1" spc="57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5" dirty="0">
                <a:solidFill>
                  <a:srgbClr val="585858"/>
                </a:solidFill>
                <a:latin typeface="Times New Roman"/>
                <a:cs typeface="Times New Roman"/>
              </a:rPr>
              <a:t>качественному</a:t>
            </a:r>
            <a:r>
              <a:rPr sz="1400" i="1" spc="58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образованию</a:t>
            </a:r>
            <a:r>
              <a:rPr sz="1400" i="1" spc="58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5" dirty="0">
                <a:solidFill>
                  <a:srgbClr val="585858"/>
                </a:solidFill>
                <a:latin typeface="Times New Roman"/>
                <a:cs typeface="Times New Roman"/>
              </a:rPr>
              <a:t>каждому</a:t>
            </a:r>
            <a:r>
              <a:rPr sz="1400" i="1" spc="58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5" dirty="0" err="1">
                <a:solidFill>
                  <a:srgbClr val="585858"/>
                </a:solidFill>
                <a:latin typeface="Times New Roman"/>
                <a:cs typeface="Times New Roman"/>
              </a:rPr>
              <a:t>ученику</a:t>
            </a:r>
            <a:r>
              <a:rPr sz="1400" i="1" spc="-15" dirty="0" smtClean="0">
                <a:solidFill>
                  <a:srgbClr val="585858"/>
                </a:solidFill>
                <a:latin typeface="Times New Roman"/>
                <a:cs typeface="Times New Roman"/>
              </a:rPr>
              <a:t>,</a:t>
            </a:r>
            <a:r>
              <a:rPr lang="ru-RU" sz="1400" i="1" spc="-1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независимо</a:t>
            </a:r>
            <a:r>
              <a:rPr sz="1400" i="1" spc="-2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от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стартовых</a:t>
            </a:r>
            <a:r>
              <a:rPr sz="1400" i="1" spc="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возможностей</a:t>
            </a:r>
            <a:r>
              <a:rPr sz="1400" i="1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и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состояния</a:t>
            </a:r>
            <a:r>
              <a:rPr sz="1400" i="1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здоровья.</a:t>
            </a:r>
            <a:endParaRPr sz="1400" dirty="0">
              <a:latin typeface="Times New Roman"/>
              <a:cs typeface="Times New Roman"/>
            </a:endParaRPr>
          </a:p>
          <a:p>
            <a:pPr marL="31750" marR="6985">
              <a:lnSpc>
                <a:spcPct val="107100"/>
              </a:lnSpc>
              <a:spcBef>
                <a:spcPts val="805"/>
              </a:spcBef>
            </a:pPr>
            <a:r>
              <a:rPr sz="1400" i="1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Наша</a:t>
            </a:r>
            <a:r>
              <a:rPr sz="1400" i="1" spc="21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5" dirty="0">
                <a:solidFill>
                  <a:srgbClr val="585858"/>
                </a:solidFill>
                <a:latin typeface="Times New Roman"/>
                <a:cs typeface="Times New Roman"/>
              </a:rPr>
              <a:t>школа</a:t>
            </a:r>
            <a:r>
              <a:rPr sz="1400" i="1" spc="2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сегодня</a:t>
            </a:r>
            <a:r>
              <a:rPr sz="1400" i="1" spc="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–</a:t>
            </a:r>
            <a:r>
              <a:rPr sz="1400" i="1" spc="2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это</a:t>
            </a:r>
            <a:r>
              <a:rPr sz="1400" i="1" spc="2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территория</a:t>
            </a:r>
            <a:r>
              <a:rPr sz="1400" i="1" spc="204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 err="1">
                <a:solidFill>
                  <a:srgbClr val="585858"/>
                </a:solidFill>
                <a:latin typeface="Times New Roman"/>
                <a:cs typeface="Times New Roman"/>
              </a:rPr>
              <a:t>учёбы</a:t>
            </a:r>
            <a:r>
              <a:rPr sz="1400" i="1" spc="204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 smtClean="0">
                <a:solidFill>
                  <a:srgbClr val="585858"/>
                </a:solidFill>
                <a:latin typeface="Times New Roman"/>
                <a:cs typeface="Times New Roman"/>
              </a:rPr>
              <a:t>и</a:t>
            </a:r>
            <a:r>
              <a:rPr sz="1400" i="1" spc="21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творчества,</a:t>
            </a:r>
            <a:r>
              <a:rPr sz="1400" i="1" spc="2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общения</a:t>
            </a:r>
            <a:r>
              <a:rPr sz="1400" i="1" spc="204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и</a:t>
            </a:r>
            <a:r>
              <a:rPr sz="1400" i="1" spc="2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отдыха,</a:t>
            </a:r>
            <a:r>
              <a:rPr sz="1400" i="1" spc="2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400" i="1" spc="204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которой</a:t>
            </a:r>
            <a:r>
              <a:rPr sz="1400" i="1" spc="2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 err="1">
                <a:solidFill>
                  <a:srgbClr val="585858"/>
                </a:solidFill>
                <a:latin typeface="Times New Roman"/>
                <a:cs typeface="Times New Roman"/>
              </a:rPr>
              <a:t>созданы</a:t>
            </a:r>
            <a:r>
              <a:rPr sz="1400" i="1" spc="2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условия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, </a:t>
            </a:r>
            <a:r>
              <a:rPr sz="1400" i="1" spc="-3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чтобы</a:t>
            </a:r>
            <a:r>
              <a:rPr sz="1400" i="1" spc="-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5" dirty="0">
                <a:solidFill>
                  <a:srgbClr val="585858"/>
                </a:solidFill>
                <a:latin typeface="Times New Roman"/>
                <a:cs typeface="Times New Roman"/>
              </a:rPr>
              <a:t>помочь</a:t>
            </a:r>
            <a:r>
              <a:rPr sz="1400" i="1" spc="-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5" dirty="0">
                <a:solidFill>
                  <a:srgbClr val="585858"/>
                </a:solidFill>
                <a:latin typeface="Times New Roman"/>
                <a:cs typeface="Times New Roman"/>
              </a:rPr>
              <a:t>каждому</a:t>
            </a:r>
            <a:r>
              <a:rPr sz="1400" i="1" spc="-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ученику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поверить</a:t>
            </a:r>
            <a:r>
              <a:rPr sz="1400" i="1" spc="-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в </a:t>
            </a:r>
            <a:r>
              <a:rPr sz="1400" i="1" spc="-20" dirty="0">
                <a:solidFill>
                  <a:srgbClr val="585858"/>
                </a:solidFill>
                <a:latin typeface="Times New Roman"/>
                <a:cs typeface="Times New Roman"/>
              </a:rPr>
              <a:t>себя,</a:t>
            </a:r>
            <a:r>
              <a:rPr sz="1400" i="1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развить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таланты,</a:t>
            </a:r>
            <a:r>
              <a:rPr sz="1400" i="1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открыть</a:t>
            </a:r>
            <a:r>
              <a:rPr sz="1400" i="1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новые</a:t>
            </a:r>
            <a:r>
              <a:rPr sz="1400" i="1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горизонты,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реализовать</a:t>
            </a:r>
            <a:r>
              <a:rPr sz="1400" i="1" spc="-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мечты.</a:t>
            </a:r>
            <a:endParaRPr sz="1400" dirty="0">
              <a:latin typeface="Times New Roman"/>
              <a:cs typeface="Times New Roman"/>
            </a:endParaRPr>
          </a:p>
          <a:p>
            <a:pPr marL="31750">
              <a:lnSpc>
                <a:spcPct val="100000"/>
              </a:lnSpc>
              <a:spcBef>
                <a:spcPts val="910"/>
              </a:spcBef>
            </a:pP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Благодарю</a:t>
            </a:r>
            <a:r>
              <a:rPr sz="1400" i="1" spc="14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20" dirty="0">
                <a:solidFill>
                  <a:srgbClr val="585858"/>
                </a:solidFill>
                <a:latin typeface="Times New Roman"/>
                <a:cs typeface="Times New Roman"/>
              </a:rPr>
              <a:t>всех</a:t>
            </a:r>
            <a:r>
              <a:rPr sz="1400" i="1" spc="15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и</a:t>
            </a:r>
            <a:r>
              <a:rPr sz="1400" i="1" spc="15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каждого:</a:t>
            </a:r>
            <a:r>
              <a:rPr sz="1400" i="1" spc="15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5" dirty="0">
                <a:solidFill>
                  <a:srgbClr val="585858"/>
                </a:solidFill>
                <a:latin typeface="Times New Roman"/>
                <a:cs typeface="Times New Roman"/>
              </a:rPr>
              <a:t>кто</a:t>
            </a:r>
            <a:r>
              <a:rPr sz="1400" i="1" spc="1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помогал</a:t>
            </a:r>
            <a:r>
              <a:rPr sz="1400" i="1" spc="15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и</a:t>
            </a:r>
            <a:r>
              <a:rPr sz="1400" i="1" spc="1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поддерживал,</a:t>
            </a:r>
            <a:r>
              <a:rPr sz="1400" i="1" spc="1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предлагал</a:t>
            </a:r>
            <a:r>
              <a:rPr sz="1400" i="1" spc="1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и</a:t>
            </a:r>
            <a:r>
              <a:rPr sz="1400" i="1" spc="15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реализовывал,</a:t>
            </a:r>
            <a:r>
              <a:rPr sz="1400" i="1" spc="15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участвовал</a:t>
            </a:r>
            <a:r>
              <a:rPr sz="1400" i="1" spc="14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и</a:t>
            </a:r>
            <a:r>
              <a:rPr sz="1400" i="1" spc="15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побеждал!</a:t>
            </a:r>
            <a:r>
              <a:rPr sz="1400" i="1" spc="14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Пусть</a:t>
            </a:r>
            <a:r>
              <a:rPr sz="1400" i="1" spc="14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новый</a:t>
            </a:r>
            <a:r>
              <a:rPr sz="1400" i="1" spc="15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 err="1">
                <a:solidFill>
                  <a:srgbClr val="585858"/>
                </a:solidFill>
                <a:latin typeface="Times New Roman"/>
                <a:cs typeface="Times New Roman"/>
              </a:rPr>
              <a:t>год</a:t>
            </a:r>
            <a:r>
              <a:rPr sz="1400" i="1" spc="1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преумножит</a:t>
            </a:r>
            <a:r>
              <a:rPr lang="ru-RU" sz="1400" i="1" spc="-1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достижения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,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привнесёт открытия, </a:t>
            </a:r>
            <a:r>
              <a:rPr sz="1400" i="1" spc="-10" dirty="0">
                <a:solidFill>
                  <a:srgbClr val="585858"/>
                </a:solidFill>
                <a:latin typeface="Times New Roman"/>
                <a:cs typeface="Times New Roman"/>
              </a:rPr>
              <a:t>сбережёт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20" dirty="0">
                <a:solidFill>
                  <a:srgbClr val="585858"/>
                </a:solidFill>
                <a:latin typeface="Times New Roman"/>
                <a:cs typeface="Times New Roman"/>
              </a:rPr>
              <a:t>команду</a:t>
            </a:r>
            <a:r>
              <a:rPr sz="1400" i="1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585858"/>
                </a:solidFill>
                <a:latin typeface="Times New Roman"/>
                <a:cs typeface="Times New Roman"/>
              </a:rPr>
              <a:t>и</a:t>
            </a:r>
            <a:r>
              <a:rPr sz="1400" i="1" spc="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585858"/>
                </a:solidFill>
                <a:latin typeface="Times New Roman"/>
                <a:cs typeface="Times New Roman"/>
              </a:rPr>
              <a:t>друзей!</a:t>
            </a:r>
            <a:endParaRPr sz="1400" dirty="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  <a:spcBef>
                <a:spcPts val="960"/>
              </a:spcBef>
            </a:pPr>
            <a:r>
              <a:rPr sz="1400" b="1" i="1" spc="-5" dirty="0" err="1">
                <a:solidFill>
                  <a:srgbClr val="585858"/>
                </a:solidFill>
                <a:latin typeface="Times New Roman"/>
                <a:cs typeface="Times New Roman"/>
              </a:rPr>
              <a:t>Директор</a:t>
            </a:r>
            <a:r>
              <a:rPr sz="1400" b="1" i="1" spc="-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lang="ru-RU" sz="1400" b="1" i="1" spc="-20" dirty="0" smtClean="0">
                <a:solidFill>
                  <a:srgbClr val="585858"/>
                </a:solidFill>
                <a:latin typeface="Times New Roman"/>
                <a:cs typeface="Times New Roman"/>
              </a:rPr>
              <a:t>МОУ «Школа-коллегиум им. С.Е. Иванова» г. Алушты</a:t>
            </a:r>
            <a:endParaRPr sz="1400" dirty="0">
              <a:latin typeface="Times New Roman"/>
              <a:cs typeface="Times New Roman"/>
            </a:endParaRPr>
          </a:p>
          <a:p>
            <a:pPr marR="8255" algn="r">
              <a:lnSpc>
                <a:spcPct val="100000"/>
              </a:lnSpc>
            </a:pPr>
            <a:r>
              <a:rPr lang="ru-RU" sz="1400" b="1" i="1" dirty="0" smtClean="0">
                <a:solidFill>
                  <a:srgbClr val="585858"/>
                </a:solidFill>
                <a:latin typeface="Times New Roman"/>
                <a:cs typeface="Times New Roman"/>
              </a:rPr>
              <a:t>Ирина Юрьевна Гончарова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65370" y="101600"/>
            <a:ext cx="255016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u="none" spc="-75" dirty="0">
                <a:solidFill>
                  <a:srgbClr val="E2DED1"/>
                </a:solidFill>
              </a:rPr>
              <a:t>М</a:t>
            </a:r>
            <a:r>
              <a:rPr sz="5400" u="none" spc="-50" dirty="0">
                <a:solidFill>
                  <a:srgbClr val="E2DED1"/>
                </a:solidFill>
              </a:rPr>
              <a:t>И</a:t>
            </a:r>
            <a:r>
              <a:rPr sz="5400" u="none" spc="-45" dirty="0">
                <a:solidFill>
                  <a:srgbClr val="E2DED1"/>
                </a:solidFill>
              </a:rPr>
              <a:t>СС</a:t>
            </a:r>
            <a:r>
              <a:rPr sz="5400" u="none" spc="-70" dirty="0">
                <a:solidFill>
                  <a:srgbClr val="E2DED1"/>
                </a:solidFill>
              </a:rPr>
              <a:t>И</a:t>
            </a:r>
            <a:r>
              <a:rPr sz="5400" u="none" dirty="0">
                <a:solidFill>
                  <a:srgbClr val="E2DED1"/>
                </a:solidFill>
              </a:rPr>
              <a:t>Я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398170" y="1857501"/>
            <a:ext cx="9264650" cy="815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algn="just">
              <a:lnSpc>
                <a:spcPct val="90100"/>
              </a:lnSpc>
              <a:spcBef>
                <a:spcPts val="270"/>
              </a:spcBef>
            </a:pP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Создание </a:t>
            </a:r>
            <a:r>
              <a:rPr sz="1400" spc="-10" dirty="0" err="1">
                <a:solidFill>
                  <a:srgbClr val="585858"/>
                </a:solidFill>
                <a:latin typeface="Times New Roman"/>
                <a:cs typeface="Times New Roman"/>
              </a:rPr>
              <a:t>модели</a:t>
            </a:r>
            <a:r>
              <a:rPr sz="1400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20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школы</a:t>
            </a:r>
            <a:r>
              <a:rPr sz="1400" spc="-2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на основе 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личностно-ориентированного </a:t>
            </a:r>
            <a:r>
              <a:rPr sz="1400" spc="-20" dirty="0">
                <a:solidFill>
                  <a:srgbClr val="585858"/>
                </a:solidFill>
                <a:latin typeface="Times New Roman"/>
                <a:cs typeface="Times New Roman"/>
              </a:rPr>
              <a:t>подхода</a:t>
            </a:r>
            <a:r>
              <a:rPr sz="1400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в </a:t>
            </a:r>
            <a:r>
              <a:rPr sz="1400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обучении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и </a:t>
            </a:r>
            <a:r>
              <a:rPr sz="14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воспитании,</a:t>
            </a:r>
            <a:r>
              <a:rPr sz="14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способной</a:t>
            </a:r>
            <a:r>
              <a:rPr sz="14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обеспечить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Times New Roman"/>
                <a:cs typeface="Times New Roman"/>
              </a:rPr>
              <a:t>каждому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обучающемуся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Times New Roman"/>
                <a:cs typeface="Times New Roman"/>
              </a:rPr>
              <a:t>высокое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Times New Roman"/>
                <a:cs typeface="Times New Roman"/>
              </a:rPr>
              <a:t>качество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 доступного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Times New Roman"/>
                <a:cs typeface="Times New Roman"/>
              </a:rPr>
              <a:t>конкурентоспособного 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 образования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для достижения 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профессионального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и </a:t>
            </a:r>
            <a:r>
              <a:rPr sz="1400" spc="-10" dirty="0">
                <a:solidFill>
                  <a:srgbClr val="585858"/>
                </a:solidFill>
                <a:latin typeface="Times New Roman"/>
                <a:cs typeface="Times New Roman"/>
              </a:rPr>
              <a:t>социального успеха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в 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современном мире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независимо </a:t>
            </a:r>
            <a:r>
              <a:rPr sz="1400" spc="-10" dirty="0">
                <a:solidFill>
                  <a:srgbClr val="585858"/>
                </a:solidFill>
                <a:latin typeface="Times New Roman"/>
                <a:cs typeface="Times New Roman"/>
              </a:rPr>
              <a:t>от стартовых 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 возможностей</a:t>
            </a:r>
            <a:r>
              <a:rPr sz="1400" spc="-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и состояния</a:t>
            </a:r>
            <a:r>
              <a:rPr sz="1400" spc="-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здоровья.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1182" y="2673476"/>
            <a:ext cx="9957817" cy="3893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72371" y="3177539"/>
            <a:ext cx="2723387" cy="343204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43200" y="101600"/>
            <a:ext cx="7619999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u="none" spc="-45" dirty="0" smtClean="0">
                <a:solidFill>
                  <a:srgbClr val="E2DED1"/>
                </a:solidFill>
              </a:rPr>
              <a:t>ПР</a:t>
            </a:r>
            <a:r>
              <a:rPr sz="5400" u="none" spc="-50" dirty="0" smtClean="0">
                <a:solidFill>
                  <a:srgbClr val="E2DED1"/>
                </a:solidFill>
              </a:rPr>
              <a:t>И</a:t>
            </a:r>
            <a:r>
              <a:rPr sz="5400" u="none" spc="-70" dirty="0" smtClean="0">
                <a:solidFill>
                  <a:srgbClr val="E2DED1"/>
                </a:solidFill>
              </a:rPr>
              <a:t>О</a:t>
            </a:r>
            <a:r>
              <a:rPr sz="5400" u="none" spc="-55" dirty="0" smtClean="0">
                <a:solidFill>
                  <a:srgbClr val="E2DED1"/>
                </a:solidFill>
              </a:rPr>
              <a:t>Р</a:t>
            </a:r>
            <a:r>
              <a:rPr sz="5400" u="none" spc="-70" dirty="0" smtClean="0">
                <a:solidFill>
                  <a:srgbClr val="E2DED1"/>
                </a:solidFill>
              </a:rPr>
              <a:t>И</a:t>
            </a:r>
            <a:r>
              <a:rPr sz="5400" u="none" spc="-60" dirty="0" smtClean="0">
                <a:solidFill>
                  <a:srgbClr val="E2DED1"/>
                </a:solidFill>
              </a:rPr>
              <a:t>Т</a:t>
            </a:r>
            <a:r>
              <a:rPr sz="5400" u="none" spc="-50" dirty="0" smtClean="0">
                <a:solidFill>
                  <a:srgbClr val="E2DED1"/>
                </a:solidFill>
              </a:rPr>
              <a:t>Е</a:t>
            </a:r>
            <a:r>
              <a:rPr sz="5400" u="none" spc="-40" dirty="0" smtClean="0">
                <a:solidFill>
                  <a:srgbClr val="E2DED1"/>
                </a:solidFill>
              </a:rPr>
              <a:t>Т</a:t>
            </a:r>
            <a:r>
              <a:rPr sz="5400" u="none" dirty="0" smtClean="0">
                <a:solidFill>
                  <a:srgbClr val="E2DED1"/>
                </a:solidFill>
              </a:rPr>
              <a:t>Ы</a:t>
            </a:r>
            <a:r>
              <a:rPr lang="ru-RU" sz="5400" u="none" dirty="0" smtClean="0">
                <a:solidFill>
                  <a:srgbClr val="E2DED1"/>
                </a:solidFill>
              </a:rPr>
              <a:t> РАЗВИТИЯ</a:t>
            </a:r>
            <a:endParaRPr sz="5400" dirty="0"/>
          </a:p>
        </p:txBody>
      </p:sp>
      <p:sp>
        <p:nvSpPr>
          <p:cNvPr id="4" name="object 4"/>
          <p:cNvSpPr txBox="1"/>
          <p:nvPr/>
        </p:nvSpPr>
        <p:spPr>
          <a:xfrm>
            <a:off x="474370" y="1762505"/>
            <a:ext cx="11386185" cy="1578637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355600" marR="5080" indent="-342900">
              <a:lnSpc>
                <a:spcPts val="1330"/>
              </a:lnSpc>
              <a:spcBef>
                <a:spcPts val="330"/>
              </a:spcBef>
              <a:buSzPct val="76923"/>
              <a:buFont typeface="Symbol"/>
              <a:buChar char=""/>
              <a:tabLst>
                <a:tab pos="354965" algn="l"/>
                <a:tab pos="355600" algn="l"/>
                <a:tab pos="5391150" algn="l"/>
              </a:tabLst>
            </a:pP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Предоставление</a:t>
            </a:r>
            <a:r>
              <a:rPr sz="1300" spc="34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доступного</a:t>
            </a:r>
            <a:r>
              <a:rPr sz="1300" spc="35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качественного</a:t>
            </a:r>
            <a:r>
              <a:rPr sz="1300" spc="3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начального,</a:t>
            </a:r>
            <a:r>
              <a:rPr sz="1300" spc="3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основного,	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среднего</a:t>
            </a:r>
            <a:r>
              <a:rPr sz="1300" spc="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общего</a:t>
            </a:r>
            <a:r>
              <a:rPr sz="1300" spc="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образования</a:t>
            </a:r>
            <a:r>
              <a:rPr sz="1300" spc="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всем</a:t>
            </a:r>
            <a:r>
              <a:rPr sz="1300" spc="3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детям,</a:t>
            </a:r>
            <a:r>
              <a:rPr sz="1300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lang="ru-RU" sz="1300" spc="-10" dirty="0" smtClean="0">
                <a:solidFill>
                  <a:srgbClr val="585858"/>
                </a:solidFill>
                <a:latin typeface="Times New Roman"/>
                <a:cs typeface="Times New Roman"/>
              </a:rPr>
              <a:t>обучающимся в школе</a:t>
            </a:r>
            <a:r>
              <a:rPr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, </a:t>
            </a:r>
            <a:r>
              <a:rPr sz="1300" spc="-31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независимо</a:t>
            </a:r>
            <a:r>
              <a:rPr sz="1300" spc="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от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 состояния</a:t>
            </a:r>
            <a:r>
              <a:rPr sz="13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их здоровья;</a:t>
            </a:r>
            <a:endParaRPr sz="130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ts val="1330"/>
              </a:lnSpc>
              <a:spcBef>
                <a:spcPts val="990"/>
              </a:spcBef>
              <a:buSzPct val="76923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lang="ru-RU" sz="1300" spc="-10" dirty="0" smtClean="0">
                <a:solidFill>
                  <a:srgbClr val="585858"/>
                </a:solidFill>
                <a:latin typeface="Times New Roman"/>
                <a:cs typeface="Times New Roman"/>
              </a:rPr>
              <a:t>Создание образовательного пространства для самоопределения обучающихся, становление их гражданской позиции</a:t>
            </a:r>
            <a:r>
              <a:rPr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;</a:t>
            </a:r>
            <a:endParaRPr sz="13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SzPct val="76923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Поддержка</a:t>
            </a:r>
            <a:r>
              <a:rPr sz="1300" spc="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успешной</a:t>
            </a:r>
            <a:r>
              <a:rPr sz="1300" spc="7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интеграции</a:t>
            </a:r>
            <a:r>
              <a:rPr sz="1300" spc="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3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социум</a:t>
            </a:r>
            <a:r>
              <a:rPr sz="1300" spc="6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5" dirty="0">
                <a:solidFill>
                  <a:srgbClr val="585858"/>
                </a:solidFill>
                <a:latin typeface="Times New Roman"/>
                <a:cs typeface="Times New Roman"/>
              </a:rPr>
              <a:t>обучающихся</a:t>
            </a:r>
            <a:r>
              <a:rPr sz="1300" spc="6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с</a:t>
            </a:r>
            <a:r>
              <a:rPr sz="13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особыми</a:t>
            </a:r>
            <a:r>
              <a:rPr sz="1300" spc="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образовательными</a:t>
            </a:r>
            <a:r>
              <a:rPr sz="1300" spc="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потребностями;</a:t>
            </a:r>
            <a:endParaRPr sz="13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SzPct val="76923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Обеспечение</a:t>
            </a:r>
            <a:r>
              <a:rPr sz="1300" spc="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реализации</a:t>
            </a:r>
            <a:r>
              <a:rPr sz="1300" spc="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5" dirty="0">
                <a:solidFill>
                  <a:srgbClr val="585858"/>
                </a:solidFill>
                <a:latin typeface="Times New Roman"/>
                <a:cs typeface="Times New Roman"/>
              </a:rPr>
              <a:t>творческого</a:t>
            </a:r>
            <a:r>
              <a:rPr sz="1300" spc="4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потенциала</a:t>
            </a:r>
            <a:r>
              <a:rPr sz="1300" spc="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5" dirty="0">
                <a:solidFill>
                  <a:srgbClr val="585858"/>
                </a:solidFill>
                <a:latin typeface="Times New Roman"/>
                <a:cs typeface="Times New Roman"/>
              </a:rPr>
              <a:t>каждого</a:t>
            </a:r>
            <a:r>
              <a:rPr sz="1300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5" dirty="0">
                <a:solidFill>
                  <a:srgbClr val="585858"/>
                </a:solidFill>
                <a:latin typeface="Times New Roman"/>
                <a:cs typeface="Times New Roman"/>
              </a:rPr>
              <a:t>ученика</a:t>
            </a:r>
            <a:r>
              <a:rPr sz="1300" spc="7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3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рамках</a:t>
            </a:r>
            <a:r>
              <a:rPr sz="1300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целенаправленной</a:t>
            </a:r>
            <a:r>
              <a:rPr sz="1300" spc="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воспитательной</a:t>
            </a:r>
            <a:r>
              <a:rPr sz="1300" spc="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работы</a:t>
            </a:r>
            <a:r>
              <a:rPr sz="13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585858"/>
                </a:solidFill>
                <a:latin typeface="Times New Roman"/>
                <a:cs typeface="Times New Roman"/>
              </a:rPr>
              <a:t>школы;</a:t>
            </a:r>
            <a:endParaRPr sz="13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SzPct val="76923"/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300" spc="-10" dirty="0" err="1">
                <a:solidFill>
                  <a:srgbClr val="585858"/>
                </a:solidFill>
                <a:latin typeface="Times New Roman"/>
                <a:cs typeface="Times New Roman"/>
              </a:rPr>
              <a:t>Гарантия</a:t>
            </a:r>
            <a:r>
              <a:rPr sz="1300" spc="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освоения</a:t>
            </a:r>
            <a:r>
              <a:rPr sz="1300" spc="4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современных</a:t>
            </a:r>
            <a:r>
              <a:rPr sz="1300" spc="2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учебных</a:t>
            </a:r>
            <a:r>
              <a:rPr sz="1300" spc="6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технологий</a:t>
            </a:r>
            <a:r>
              <a:rPr sz="1300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300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едином</a:t>
            </a:r>
            <a:r>
              <a:rPr sz="1300" spc="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5" dirty="0">
                <a:solidFill>
                  <a:srgbClr val="585858"/>
                </a:solidFill>
                <a:latin typeface="Times New Roman"/>
                <a:cs typeface="Times New Roman"/>
              </a:rPr>
              <a:t>открытом</a:t>
            </a:r>
            <a:r>
              <a:rPr sz="1300" spc="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образовательном</a:t>
            </a:r>
            <a:r>
              <a:rPr sz="1300" spc="3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пространстве</a:t>
            </a:r>
            <a:r>
              <a:rPr sz="1300" spc="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585858"/>
                </a:solidFill>
                <a:latin typeface="Times New Roman"/>
                <a:cs typeface="Times New Roman"/>
              </a:rPr>
              <a:t>школы.</a:t>
            </a:r>
            <a:endParaRPr sz="13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3000" y="3499751"/>
            <a:ext cx="7626858" cy="29512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19600" y="152400"/>
            <a:ext cx="340867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u="none" spc="-55" dirty="0">
                <a:solidFill>
                  <a:srgbClr val="E2DED1"/>
                </a:solidFill>
              </a:rPr>
              <a:t>ПРИНЦИПЫ</a:t>
            </a:r>
            <a:endParaRPr sz="5400"/>
          </a:p>
        </p:txBody>
      </p:sp>
      <p:grpSp>
        <p:nvGrpSpPr>
          <p:cNvPr id="3" name="object 3"/>
          <p:cNvGrpSpPr/>
          <p:nvPr/>
        </p:nvGrpSpPr>
        <p:grpSpPr>
          <a:xfrm>
            <a:off x="555329" y="1164336"/>
            <a:ext cx="10504933" cy="2976372"/>
            <a:chOff x="693419" y="1935480"/>
            <a:chExt cx="10504933" cy="2976372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6548" y="2005584"/>
              <a:ext cx="1898903" cy="14234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3419" y="2371344"/>
              <a:ext cx="2645071" cy="25405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96290" y="1935480"/>
              <a:ext cx="2602062" cy="2112264"/>
            </a:xfrm>
            <a:prstGeom prst="rect">
              <a:avLst/>
            </a:prstGeom>
          </p:spPr>
        </p:pic>
      </p:grp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529482336"/>
              </p:ext>
            </p:extLst>
          </p:nvPr>
        </p:nvGraphicFramePr>
        <p:xfrm>
          <a:off x="3276600" y="3352800"/>
          <a:ext cx="54102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67827" y="4572000"/>
            <a:ext cx="4181094" cy="211302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33066" y="101600"/>
            <a:ext cx="93122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u="none" spc="-55" dirty="0">
                <a:solidFill>
                  <a:srgbClr val="E2DED1"/>
                </a:solidFill>
              </a:rPr>
              <a:t>ВАРИАТИВНОСТЬ</a:t>
            </a:r>
            <a:r>
              <a:rPr sz="5400" u="none" spc="-110" dirty="0">
                <a:solidFill>
                  <a:srgbClr val="E2DED1"/>
                </a:solidFill>
              </a:rPr>
              <a:t> </a:t>
            </a:r>
            <a:r>
              <a:rPr sz="5400" u="none" spc="-55" dirty="0">
                <a:solidFill>
                  <a:srgbClr val="E2DED1"/>
                </a:solidFill>
              </a:rPr>
              <a:t>ОБРАЗОВАНИЯ</a:t>
            </a:r>
            <a:endParaRPr sz="5400" dirty="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5928" y="3537203"/>
            <a:ext cx="2677668" cy="293827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235198" y="1343101"/>
            <a:ext cx="3463290" cy="633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585858"/>
                </a:solidFill>
                <a:latin typeface="Times New Roman"/>
                <a:cs typeface="Times New Roman"/>
              </a:rPr>
              <a:t>Общее</a:t>
            </a:r>
            <a:r>
              <a:rPr sz="14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количество </a:t>
            </a:r>
            <a:r>
              <a:rPr sz="14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обучающихся</a:t>
            </a:r>
            <a:r>
              <a:rPr sz="1400" b="1" spc="-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–</a:t>
            </a:r>
            <a:r>
              <a:rPr sz="1400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solidFill>
                  <a:srgbClr val="585858"/>
                </a:solidFill>
                <a:latin typeface="Times New Roman"/>
                <a:cs typeface="Times New Roman"/>
              </a:rPr>
              <a:t>372</a:t>
            </a:r>
            <a:r>
              <a:rPr sz="1400" spc="-2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чел.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Количество</a:t>
            </a:r>
            <a:r>
              <a:rPr sz="1400" b="1" spc="-3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 err="1">
                <a:solidFill>
                  <a:srgbClr val="585858"/>
                </a:solidFill>
                <a:latin typeface="Times New Roman"/>
                <a:cs typeface="Times New Roman"/>
              </a:rPr>
              <a:t>классов</a:t>
            </a:r>
            <a:r>
              <a:rPr sz="1400" b="1" spc="-3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solidFill>
                  <a:srgbClr val="585858"/>
                </a:solidFill>
                <a:latin typeface="Times New Roman"/>
                <a:cs typeface="Times New Roman"/>
              </a:rPr>
              <a:t>–</a:t>
            </a:r>
            <a:r>
              <a:rPr sz="1400" spc="-2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lang="ru-RU" sz="1400" spc="5" dirty="0" smtClean="0">
                <a:solidFill>
                  <a:srgbClr val="585858"/>
                </a:solidFill>
                <a:latin typeface="Times New Roman"/>
                <a:cs typeface="Times New Roman"/>
              </a:rPr>
              <a:t>15.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70929" y="2407411"/>
            <a:ext cx="727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программе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70929" y="2991358"/>
            <a:ext cx="727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программе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70929" y="3576573"/>
            <a:ext cx="727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программе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35198" y="2361691"/>
            <a:ext cx="3280410" cy="1652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  <a:tabLst>
                <a:tab pos="1035050" algn="l"/>
                <a:tab pos="1841500" algn="l"/>
                <a:tab pos="2181225" algn="l"/>
              </a:tabLst>
            </a:pP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Чи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с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л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е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нн</a:t>
            </a:r>
            <a:r>
              <a:rPr sz="1200" spc="20" dirty="0">
                <a:solidFill>
                  <a:srgbClr val="585858"/>
                </a:solidFill>
                <a:latin typeface="Times New Roman"/>
                <a:cs typeface="Times New Roman"/>
              </a:rPr>
              <a:t>о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с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ть	</a:t>
            </a:r>
            <a:r>
              <a:rPr sz="1200" spc="-40" dirty="0">
                <a:solidFill>
                  <a:srgbClr val="585858"/>
                </a:solidFill>
                <a:latin typeface="Times New Roman"/>
                <a:cs typeface="Times New Roman"/>
              </a:rPr>
              <a:t>у</a:t>
            </a:r>
            <a:r>
              <a:rPr sz="1200" spc="5" dirty="0">
                <a:solidFill>
                  <a:srgbClr val="585858"/>
                </a:solidFill>
                <a:latin typeface="Times New Roman"/>
                <a:cs typeface="Times New Roman"/>
              </a:rPr>
              <a:t>ч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а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щи</a:t>
            </a:r>
            <a:r>
              <a:rPr sz="1200" spc="-40" dirty="0">
                <a:solidFill>
                  <a:srgbClr val="585858"/>
                </a:solidFill>
                <a:latin typeface="Times New Roman"/>
                <a:cs typeface="Times New Roman"/>
              </a:rPr>
              <a:t>х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с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я	</a:t>
            </a:r>
            <a:r>
              <a:rPr sz="1200" spc="5" dirty="0">
                <a:solidFill>
                  <a:srgbClr val="585858"/>
                </a:solidFill>
                <a:latin typeface="Times New Roman"/>
                <a:cs typeface="Times New Roman"/>
              </a:rPr>
              <a:t>п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о	обр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а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з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о</a:t>
            </a:r>
            <a:r>
              <a:rPr sz="1200" spc="-15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200" spc="-45" dirty="0">
                <a:solidFill>
                  <a:srgbClr val="585858"/>
                </a:solidFill>
                <a:latin typeface="Times New Roman"/>
                <a:cs typeface="Times New Roman"/>
              </a:rPr>
              <a:t>а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тел</a:t>
            </a:r>
            <a:r>
              <a:rPr sz="1200" spc="15" dirty="0">
                <a:solidFill>
                  <a:srgbClr val="585858"/>
                </a:solidFill>
                <a:latin typeface="Times New Roman"/>
                <a:cs typeface="Times New Roman"/>
              </a:rPr>
              <a:t>ь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н</a:t>
            </a:r>
            <a:r>
              <a:rPr sz="1200" spc="-15" dirty="0">
                <a:solidFill>
                  <a:srgbClr val="585858"/>
                </a:solidFill>
                <a:latin typeface="Times New Roman"/>
                <a:cs typeface="Times New Roman"/>
              </a:rPr>
              <a:t>о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й 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начального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общего образования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–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lang="ru-RU" sz="1200" dirty="0" smtClean="0">
                <a:solidFill>
                  <a:srgbClr val="585858"/>
                </a:solidFill>
                <a:latin typeface="Times New Roman"/>
                <a:cs typeface="Times New Roman"/>
              </a:rPr>
              <a:t>142 </a:t>
            </a:r>
            <a:r>
              <a:rPr sz="1200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чел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080">
              <a:lnSpc>
                <a:spcPct val="125000"/>
              </a:lnSpc>
              <a:spcBef>
                <a:spcPts val="994"/>
              </a:spcBef>
              <a:tabLst>
                <a:tab pos="1035050" algn="l"/>
                <a:tab pos="1841500" algn="l"/>
                <a:tab pos="2181225" algn="l"/>
              </a:tabLst>
            </a:pP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Чи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с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л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е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нн</a:t>
            </a:r>
            <a:r>
              <a:rPr sz="1200" spc="20" dirty="0">
                <a:solidFill>
                  <a:srgbClr val="585858"/>
                </a:solidFill>
                <a:latin typeface="Times New Roman"/>
                <a:cs typeface="Times New Roman"/>
              </a:rPr>
              <a:t>о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с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ть	</a:t>
            </a:r>
            <a:r>
              <a:rPr sz="1200" spc="-40" dirty="0">
                <a:solidFill>
                  <a:srgbClr val="585858"/>
                </a:solidFill>
                <a:latin typeface="Times New Roman"/>
                <a:cs typeface="Times New Roman"/>
              </a:rPr>
              <a:t>у</a:t>
            </a:r>
            <a:r>
              <a:rPr sz="1200" spc="5" dirty="0">
                <a:solidFill>
                  <a:srgbClr val="585858"/>
                </a:solidFill>
                <a:latin typeface="Times New Roman"/>
                <a:cs typeface="Times New Roman"/>
              </a:rPr>
              <a:t>ч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а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щи</a:t>
            </a:r>
            <a:r>
              <a:rPr sz="1200" spc="-40" dirty="0">
                <a:solidFill>
                  <a:srgbClr val="585858"/>
                </a:solidFill>
                <a:latin typeface="Times New Roman"/>
                <a:cs typeface="Times New Roman"/>
              </a:rPr>
              <a:t>х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с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я	</a:t>
            </a:r>
            <a:r>
              <a:rPr sz="1200" spc="5" dirty="0">
                <a:solidFill>
                  <a:srgbClr val="585858"/>
                </a:solidFill>
                <a:latin typeface="Times New Roman"/>
                <a:cs typeface="Times New Roman"/>
              </a:rPr>
              <a:t>п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о	обр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а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з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о</a:t>
            </a:r>
            <a:r>
              <a:rPr sz="1200" spc="-15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200" spc="-45" dirty="0">
                <a:solidFill>
                  <a:srgbClr val="585858"/>
                </a:solidFill>
                <a:latin typeface="Times New Roman"/>
                <a:cs typeface="Times New Roman"/>
              </a:rPr>
              <a:t>а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тел</a:t>
            </a:r>
            <a:r>
              <a:rPr sz="1200" spc="15" dirty="0">
                <a:solidFill>
                  <a:srgbClr val="585858"/>
                </a:solidFill>
                <a:latin typeface="Times New Roman"/>
                <a:cs typeface="Times New Roman"/>
              </a:rPr>
              <a:t>ь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н</a:t>
            </a:r>
            <a:r>
              <a:rPr sz="1200" spc="-15" dirty="0">
                <a:solidFill>
                  <a:srgbClr val="585858"/>
                </a:solidFill>
                <a:latin typeface="Times New Roman"/>
                <a:cs typeface="Times New Roman"/>
              </a:rPr>
              <a:t>о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й 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основного</a:t>
            </a:r>
            <a:r>
              <a:rPr sz="1200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общего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образования</a:t>
            </a:r>
            <a:r>
              <a:rPr sz="1200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– </a:t>
            </a:r>
            <a:r>
              <a:rPr lang="ru-RU" sz="1200" dirty="0" smtClean="0">
                <a:solidFill>
                  <a:srgbClr val="585858"/>
                </a:solidFill>
                <a:latin typeface="Times New Roman"/>
                <a:cs typeface="Times New Roman"/>
              </a:rPr>
              <a:t>203 </a:t>
            </a:r>
            <a:r>
              <a:rPr sz="1200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чел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marL="12700" marR="5080">
              <a:lnSpc>
                <a:spcPct val="125000"/>
              </a:lnSpc>
              <a:spcBef>
                <a:spcPts val="1010"/>
              </a:spcBef>
              <a:tabLst>
                <a:tab pos="1035050" algn="l"/>
                <a:tab pos="1841500" algn="l"/>
                <a:tab pos="2181225" algn="l"/>
              </a:tabLst>
            </a:pP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Чи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с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л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е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нн</a:t>
            </a:r>
            <a:r>
              <a:rPr sz="1200" spc="20" dirty="0">
                <a:solidFill>
                  <a:srgbClr val="585858"/>
                </a:solidFill>
                <a:latin typeface="Times New Roman"/>
                <a:cs typeface="Times New Roman"/>
              </a:rPr>
              <a:t>о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с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ть	</a:t>
            </a:r>
            <a:r>
              <a:rPr sz="1200" spc="-40" dirty="0">
                <a:solidFill>
                  <a:srgbClr val="585858"/>
                </a:solidFill>
                <a:latin typeface="Times New Roman"/>
                <a:cs typeface="Times New Roman"/>
              </a:rPr>
              <a:t>у</a:t>
            </a:r>
            <a:r>
              <a:rPr sz="1200" spc="5" dirty="0">
                <a:solidFill>
                  <a:srgbClr val="585858"/>
                </a:solidFill>
                <a:latin typeface="Times New Roman"/>
                <a:cs typeface="Times New Roman"/>
              </a:rPr>
              <a:t>ч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а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щи</a:t>
            </a:r>
            <a:r>
              <a:rPr sz="1200" spc="-40" dirty="0">
                <a:solidFill>
                  <a:srgbClr val="585858"/>
                </a:solidFill>
                <a:latin typeface="Times New Roman"/>
                <a:cs typeface="Times New Roman"/>
              </a:rPr>
              <a:t>х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с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я	</a:t>
            </a:r>
            <a:r>
              <a:rPr sz="1200" spc="5" dirty="0">
                <a:solidFill>
                  <a:srgbClr val="585858"/>
                </a:solidFill>
                <a:latin typeface="Times New Roman"/>
                <a:cs typeface="Times New Roman"/>
              </a:rPr>
              <a:t>п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о	обр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а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з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о</a:t>
            </a:r>
            <a:r>
              <a:rPr sz="1200" spc="-15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200" spc="-45" dirty="0">
                <a:solidFill>
                  <a:srgbClr val="585858"/>
                </a:solidFill>
                <a:latin typeface="Times New Roman"/>
                <a:cs typeface="Times New Roman"/>
              </a:rPr>
              <a:t>а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тел</a:t>
            </a:r>
            <a:r>
              <a:rPr sz="1200" spc="15" dirty="0">
                <a:solidFill>
                  <a:srgbClr val="585858"/>
                </a:solidFill>
                <a:latin typeface="Times New Roman"/>
                <a:cs typeface="Times New Roman"/>
              </a:rPr>
              <a:t>ь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н</a:t>
            </a:r>
            <a:r>
              <a:rPr sz="1200" spc="-15" dirty="0">
                <a:solidFill>
                  <a:srgbClr val="585858"/>
                </a:solidFill>
                <a:latin typeface="Times New Roman"/>
                <a:cs typeface="Times New Roman"/>
              </a:rPr>
              <a:t>о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й 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среднего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 общего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образования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–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lang="ru-RU" sz="12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27</a:t>
            </a:r>
            <a:r>
              <a:rPr sz="120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чел.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35198" y="4442586"/>
            <a:ext cx="4163695" cy="19620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Наряду</a:t>
            </a:r>
            <a:r>
              <a:rPr sz="14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85858"/>
                </a:solidFill>
                <a:latin typeface="Times New Roman"/>
                <a:cs typeface="Times New Roman"/>
              </a:rPr>
              <a:t>с</a:t>
            </a:r>
            <a:r>
              <a:rPr sz="14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85858"/>
                </a:solidFill>
                <a:latin typeface="Times New Roman"/>
                <a:cs typeface="Times New Roman"/>
              </a:rPr>
              <a:t>обычными</a:t>
            </a:r>
            <a:r>
              <a:rPr sz="1400" b="1" spc="-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85858"/>
                </a:solidFill>
                <a:latin typeface="Times New Roman"/>
                <a:cs typeface="Times New Roman"/>
              </a:rPr>
              <a:t>классами,</a:t>
            </a:r>
            <a:r>
              <a:rPr sz="1400" b="1" spc="-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функционируют: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585858"/>
              </a:buClr>
            </a:pPr>
            <a:endParaRPr sz="1200" dirty="0">
              <a:latin typeface="Times New Roman"/>
              <a:cs typeface="Times New Roman"/>
            </a:endParaRPr>
          </a:p>
          <a:p>
            <a:pPr marL="241300" indent="-228600" algn="just">
              <a:lnSpc>
                <a:spcPct val="100000"/>
              </a:lnSpc>
              <a:buSzPct val="71428"/>
              <a:buFont typeface="Arial MT"/>
              <a:buChar char="•"/>
              <a:tabLst>
                <a:tab pos="241300" algn="l"/>
              </a:tabLst>
            </a:pPr>
            <a:r>
              <a:rPr sz="1400" dirty="0" err="1">
                <a:solidFill>
                  <a:srgbClr val="585858"/>
                </a:solidFill>
                <a:latin typeface="Times New Roman"/>
                <a:cs typeface="Times New Roman"/>
              </a:rPr>
              <a:t>инклюзивные</a:t>
            </a:r>
            <a:r>
              <a:rPr sz="1400" spc="-6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классы</a:t>
            </a:r>
            <a:r>
              <a:rPr lang="ru-RU" sz="140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- 4</a:t>
            </a:r>
            <a:endParaRPr sz="1400" dirty="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25099"/>
              </a:lnSpc>
              <a:spcBef>
                <a:spcPts val="994"/>
              </a:spcBef>
              <a:buSzPct val="71428"/>
              <a:buFont typeface="Arial MT"/>
              <a:buChar char="•"/>
              <a:tabLst>
                <a:tab pos="241300" algn="l"/>
              </a:tabLst>
            </a:pP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организовано</a:t>
            </a:r>
            <a:r>
              <a:rPr sz="1400" spc="10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индивидуальное</a:t>
            </a:r>
            <a:r>
              <a:rPr sz="1400" spc="1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обучение</a:t>
            </a:r>
            <a:r>
              <a:rPr sz="1400" spc="1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на</a:t>
            </a:r>
            <a:r>
              <a:rPr sz="1400" spc="10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дому</a:t>
            </a:r>
            <a:r>
              <a:rPr sz="1400" spc="8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и </a:t>
            </a:r>
            <a:r>
              <a:rPr sz="1400" spc="-3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4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585858"/>
                </a:solidFill>
                <a:latin typeface="Times New Roman"/>
                <a:cs typeface="Times New Roman"/>
              </a:rPr>
              <a:t>школе</a:t>
            </a:r>
            <a:r>
              <a:rPr sz="1400" spc="3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для</a:t>
            </a:r>
            <a:r>
              <a:rPr sz="14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детей,</a:t>
            </a:r>
            <a:r>
              <a:rPr sz="14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имеющих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5" dirty="0">
                <a:solidFill>
                  <a:srgbClr val="585858"/>
                </a:solidFill>
                <a:latin typeface="Times New Roman"/>
                <a:cs typeface="Times New Roman"/>
              </a:rPr>
              <a:t>особые </a:t>
            </a:r>
            <a:r>
              <a:rPr sz="1400" spc="-3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5" dirty="0" err="1">
                <a:solidFill>
                  <a:srgbClr val="585858"/>
                </a:solidFill>
                <a:latin typeface="Times New Roman"/>
                <a:cs typeface="Times New Roman"/>
              </a:rPr>
              <a:t>образовательные</a:t>
            </a:r>
            <a:r>
              <a:rPr sz="1400" spc="-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потребности</a:t>
            </a:r>
            <a:r>
              <a:rPr lang="ru-RU" sz="140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(16 человек)</a:t>
            </a:r>
          </a:p>
          <a:p>
            <a:pPr marL="241300" marR="5080" indent="-228600" algn="just">
              <a:lnSpc>
                <a:spcPct val="125099"/>
              </a:lnSpc>
              <a:spcBef>
                <a:spcPts val="994"/>
              </a:spcBef>
              <a:buSzPct val="71428"/>
              <a:buFont typeface="Arial MT"/>
              <a:buChar char="•"/>
              <a:tabLst>
                <a:tab pos="241300" algn="l"/>
              </a:tabLst>
            </a:pPr>
            <a:r>
              <a:rPr lang="ru-RU" sz="1400" dirty="0" smtClean="0">
                <a:solidFill>
                  <a:srgbClr val="585858"/>
                </a:solidFill>
                <a:latin typeface="Times New Roman"/>
                <a:cs typeface="Times New Roman"/>
              </a:rPr>
              <a:t>семейная форма образования </a:t>
            </a:r>
            <a:r>
              <a:rPr lang="ru-RU" sz="1400" smtClean="0">
                <a:solidFill>
                  <a:srgbClr val="585858"/>
                </a:solidFill>
                <a:latin typeface="Times New Roman"/>
                <a:cs typeface="Times New Roman"/>
              </a:rPr>
              <a:t>(16 </a:t>
            </a:r>
            <a:r>
              <a:rPr lang="ru-RU" sz="1400" dirty="0" smtClean="0">
                <a:solidFill>
                  <a:srgbClr val="585858"/>
                </a:solidFill>
                <a:latin typeface="Times New Roman"/>
                <a:cs typeface="Times New Roman"/>
              </a:rPr>
              <a:t>человек)</a:t>
            </a:r>
            <a:endParaRPr sz="1400" dirty="0">
              <a:latin typeface="Times New Roman"/>
              <a:cs typeface="Times New Roman"/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847016373"/>
              </p:ext>
            </p:extLst>
          </p:nvPr>
        </p:nvGraphicFramePr>
        <p:xfrm>
          <a:off x="7467600" y="1334633"/>
          <a:ext cx="4572000" cy="322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38929" y="101600"/>
            <a:ext cx="388239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u="none" spc="-45" dirty="0">
                <a:solidFill>
                  <a:srgbClr val="E2DED1"/>
                </a:solidFill>
              </a:rPr>
              <a:t>ПР</a:t>
            </a:r>
            <a:r>
              <a:rPr sz="5400" u="none" spc="-70" dirty="0">
                <a:solidFill>
                  <a:srgbClr val="E2DED1"/>
                </a:solidFill>
              </a:rPr>
              <a:t>О</a:t>
            </a:r>
            <a:r>
              <a:rPr sz="5400" u="none" spc="-35" dirty="0">
                <a:solidFill>
                  <a:srgbClr val="E2DED1"/>
                </a:solidFill>
              </a:rPr>
              <a:t>Г</a:t>
            </a:r>
            <a:r>
              <a:rPr sz="5400" u="none" spc="-55" dirty="0">
                <a:solidFill>
                  <a:srgbClr val="E2DED1"/>
                </a:solidFill>
              </a:rPr>
              <a:t>Р</a:t>
            </a:r>
            <a:r>
              <a:rPr sz="5400" u="none" spc="-60" dirty="0">
                <a:solidFill>
                  <a:srgbClr val="E2DED1"/>
                </a:solidFill>
              </a:rPr>
              <a:t>А</a:t>
            </a:r>
            <a:r>
              <a:rPr sz="5400" u="none" spc="-85" dirty="0">
                <a:solidFill>
                  <a:srgbClr val="E2DED1"/>
                </a:solidFill>
              </a:rPr>
              <a:t>ММ</a:t>
            </a:r>
            <a:r>
              <a:rPr sz="5400" u="none" dirty="0">
                <a:solidFill>
                  <a:srgbClr val="E2DED1"/>
                </a:solidFill>
              </a:rPr>
              <a:t>Ы</a:t>
            </a:r>
            <a:endParaRPr sz="5400"/>
          </a:p>
        </p:txBody>
      </p:sp>
      <p:sp>
        <p:nvSpPr>
          <p:cNvPr id="12" name="object 12"/>
          <p:cNvSpPr txBox="1"/>
          <p:nvPr/>
        </p:nvSpPr>
        <p:spPr>
          <a:xfrm>
            <a:off x="4940046" y="2747010"/>
            <a:ext cx="2448560" cy="264160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7145" marR="12065" indent="1905" algn="ctr">
              <a:lnSpc>
                <a:spcPct val="80000"/>
              </a:lnSpc>
              <a:spcBef>
                <a:spcPts val="725"/>
              </a:spcBef>
            </a:pP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Адаптированная </a:t>
            </a:r>
            <a:r>
              <a:rPr sz="2600" spc="-5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основная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образо</a:t>
            </a: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2600" spc="-15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2600" spc="-2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2600" spc="-50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льная 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программа</a:t>
            </a:r>
            <a:endParaRPr sz="2600" dirty="0">
              <a:latin typeface="Calibri"/>
              <a:cs typeface="Calibri"/>
            </a:endParaRPr>
          </a:p>
          <a:p>
            <a:pPr marL="12700" marR="5080" indent="-1270" algn="ctr">
              <a:lnSpc>
                <a:spcPct val="80000"/>
              </a:lnSpc>
            </a:pP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начального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общего </a:t>
            </a:r>
            <a:r>
              <a:rPr sz="2600" spc="-5" dirty="0">
                <a:solidFill>
                  <a:srgbClr val="FFFFFF"/>
                </a:solidFill>
                <a:latin typeface="Calibri"/>
                <a:cs typeface="Calibri"/>
              </a:rPr>
              <a:t> образования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 варианты</a:t>
            </a:r>
            <a:r>
              <a:rPr sz="2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4.1,</a:t>
            </a:r>
            <a:r>
              <a:rPr sz="2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4.2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57219" y="2740913"/>
            <a:ext cx="1882511" cy="1304588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 marR="5080" indent="-1270" algn="ctr">
              <a:lnSpc>
                <a:spcPct val="80000"/>
              </a:lnSpc>
              <a:spcBef>
                <a:spcPts val="76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Основная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образовательная </a:t>
            </a:r>
            <a:r>
              <a:rPr sz="1400" spc="-6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программа</a:t>
            </a:r>
            <a:endParaRPr sz="1400" dirty="0">
              <a:latin typeface="Calibri"/>
              <a:cs typeface="Calibri"/>
            </a:endParaRPr>
          </a:p>
          <a:p>
            <a:pPr marL="307975" marR="298450" algn="ctr">
              <a:lnSpc>
                <a:spcPct val="80000"/>
              </a:lnSpc>
              <a:spcBef>
                <a:spcPts val="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начального</a:t>
            </a:r>
            <a:r>
              <a:rPr sz="1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и </a:t>
            </a:r>
            <a:r>
              <a:rPr sz="1400" spc="-6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основного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общего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образования</a:t>
            </a:r>
            <a:endParaRPr sz="1400" dirty="0">
              <a:latin typeface="Calibri"/>
              <a:cs typeface="Calibri"/>
            </a:endParaRPr>
          </a:p>
        </p:txBody>
      </p:sp>
      <p:graphicFrame>
        <p:nvGraphicFramePr>
          <p:cNvPr id="26" name="Схема 25"/>
          <p:cNvGraphicFramePr/>
          <p:nvPr>
            <p:extLst>
              <p:ext uri="{D42A27DB-BD31-4B8C-83A1-F6EECF244321}">
                <p14:modId xmlns:p14="http://schemas.microsoft.com/office/powerpoint/2010/main" val="3807350597"/>
              </p:ext>
            </p:extLst>
          </p:nvPr>
        </p:nvGraphicFramePr>
        <p:xfrm>
          <a:off x="2032000" y="1752600"/>
          <a:ext cx="8128000" cy="4385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26689" y="147650"/>
            <a:ext cx="834326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u="none" spc="-40" dirty="0">
                <a:solidFill>
                  <a:srgbClr val="E2DED1"/>
                </a:solidFill>
              </a:rPr>
              <a:t>КАЧЕСТВО</a:t>
            </a:r>
            <a:r>
              <a:rPr u="none" spc="-145" dirty="0">
                <a:solidFill>
                  <a:srgbClr val="E2DED1"/>
                </a:solidFill>
              </a:rPr>
              <a:t> </a:t>
            </a:r>
            <a:r>
              <a:rPr u="none" spc="-45" dirty="0">
                <a:solidFill>
                  <a:srgbClr val="E2DED1"/>
                </a:solidFill>
              </a:rPr>
              <a:t>ОБУЧЕННОСТИ</a:t>
            </a:r>
            <a:r>
              <a:rPr u="none" spc="-135" dirty="0">
                <a:solidFill>
                  <a:srgbClr val="E2DED1"/>
                </a:solidFill>
              </a:rPr>
              <a:t> </a:t>
            </a:r>
            <a:r>
              <a:rPr u="none" spc="-40" dirty="0">
                <a:solidFill>
                  <a:srgbClr val="E2DED1"/>
                </a:solidFill>
              </a:rPr>
              <a:t>(НОО)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1219199"/>
            <a:ext cx="2473451" cy="1844039"/>
          </a:xfrm>
          <a:prstGeom prst="rect">
            <a:avLst/>
          </a:prstGeom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392378093"/>
              </p:ext>
            </p:extLst>
          </p:nvPr>
        </p:nvGraphicFramePr>
        <p:xfrm>
          <a:off x="76199" y="3200400"/>
          <a:ext cx="4800601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903552968"/>
              </p:ext>
            </p:extLst>
          </p:nvPr>
        </p:nvGraphicFramePr>
        <p:xfrm>
          <a:off x="4800600" y="2819400"/>
          <a:ext cx="3606800" cy="3471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91823789"/>
              </p:ext>
            </p:extLst>
          </p:nvPr>
        </p:nvGraphicFramePr>
        <p:xfrm>
          <a:off x="8458200" y="2743200"/>
          <a:ext cx="32766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26689" y="147650"/>
            <a:ext cx="834326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u="none" spc="-40" dirty="0">
                <a:solidFill>
                  <a:srgbClr val="E2DED1"/>
                </a:solidFill>
              </a:rPr>
              <a:t>КАЧЕСТВО</a:t>
            </a:r>
            <a:r>
              <a:rPr u="none" spc="-145" dirty="0">
                <a:solidFill>
                  <a:srgbClr val="E2DED1"/>
                </a:solidFill>
              </a:rPr>
              <a:t> </a:t>
            </a:r>
            <a:r>
              <a:rPr u="none" spc="-45" dirty="0">
                <a:solidFill>
                  <a:srgbClr val="E2DED1"/>
                </a:solidFill>
              </a:rPr>
              <a:t>ОБУЧЕННОСТИ</a:t>
            </a:r>
            <a:r>
              <a:rPr u="none" spc="-135" dirty="0">
                <a:solidFill>
                  <a:srgbClr val="E2DED1"/>
                </a:solidFill>
              </a:rPr>
              <a:t> </a:t>
            </a:r>
            <a:r>
              <a:rPr u="none" spc="-40" dirty="0" smtClean="0">
                <a:solidFill>
                  <a:srgbClr val="E2DED1"/>
                </a:solidFill>
              </a:rPr>
              <a:t>(</a:t>
            </a:r>
            <a:r>
              <a:rPr lang="ru-RU" u="none" spc="-40" dirty="0" smtClean="0">
                <a:solidFill>
                  <a:srgbClr val="E2DED1"/>
                </a:solidFill>
              </a:rPr>
              <a:t>О</a:t>
            </a:r>
            <a:r>
              <a:rPr u="none" spc="-40" dirty="0" smtClean="0">
                <a:solidFill>
                  <a:srgbClr val="E2DED1"/>
                </a:solidFill>
              </a:rPr>
              <a:t>ОО</a:t>
            </a:r>
            <a:r>
              <a:rPr u="none" spc="-40" dirty="0">
                <a:solidFill>
                  <a:srgbClr val="E2DED1"/>
                </a:solidFill>
              </a:rPr>
              <a:t>)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1219199"/>
            <a:ext cx="2473451" cy="1844039"/>
          </a:xfrm>
          <a:prstGeom prst="rect">
            <a:avLst/>
          </a:prstGeom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09042189"/>
              </p:ext>
            </p:extLst>
          </p:nvPr>
        </p:nvGraphicFramePr>
        <p:xfrm>
          <a:off x="76199" y="3200400"/>
          <a:ext cx="4800601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659952128"/>
              </p:ext>
            </p:extLst>
          </p:nvPr>
        </p:nvGraphicFramePr>
        <p:xfrm>
          <a:off x="4800600" y="2819400"/>
          <a:ext cx="3606800" cy="3471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210839514"/>
              </p:ext>
            </p:extLst>
          </p:nvPr>
        </p:nvGraphicFramePr>
        <p:xfrm>
          <a:off x="8458200" y="2743200"/>
          <a:ext cx="32766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5160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26689" y="147650"/>
            <a:ext cx="834326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u="none" spc="-40" dirty="0">
                <a:solidFill>
                  <a:srgbClr val="E2DED1"/>
                </a:solidFill>
              </a:rPr>
              <a:t>КАЧЕСТВО</a:t>
            </a:r>
            <a:r>
              <a:rPr u="none" spc="-145" dirty="0">
                <a:solidFill>
                  <a:srgbClr val="E2DED1"/>
                </a:solidFill>
              </a:rPr>
              <a:t> </a:t>
            </a:r>
            <a:r>
              <a:rPr u="none" spc="-45" dirty="0">
                <a:solidFill>
                  <a:srgbClr val="E2DED1"/>
                </a:solidFill>
              </a:rPr>
              <a:t>ОБУЧЕННОСТИ</a:t>
            </a:r>
            <a:r>
              <a:rPr u="none" spc="-135" dirty="0">
                <a:solidFill>
                  <a:srgbClr val="E2DED1"/>
                </a:solidFill>
              </a:rPr>
              <a:t> </a:t>
            </a:r>
            <a:r>
              <a:rPr u="none" spc="-40" dirty="0" smtClean="0">
                <a:solidFill>
                  <a:srgbClr val="E2DED1"/>
                </a:solidFill>
              </a:rPr>
              <a:t>(</a:t>
            </a:r>
            <a:r>
              <a:rPr lang="ru-RU" u="none" spc="-40" dirty="0">
                <a:solidFill>
                  <a:srgbClr val="E2DED1"/>
                </a:solidFill>
              </a:rPr>
              <a:t>С</a:t>
            </a:r>
            <a:r>
              <a:rPr u="none" spc="-40" dirty="0" smtClean="0">
                <a:solidFill>
                  <a:srgbClr val="E2DED1"/>
                </a:solidFill>
              </a:rPr>
              <a:t>ОО</a:t>
            </a:r>
            <a:r>
              <a:rPr u="none" spc="-40" dirty="0">
                <a:solidFill>
                  <a:srgbClr val="E2DED1"/>
                </a:solidFill>
              </a:rPr>
              <a:t>)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1219199"/>
            <a:ext cx="2473451" cy="1844039"/>
          </a:xfrm>
          <a:prstGeom prst="rect">
            <a:avLst/>
          </a:prstGeom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090192538"/>
              </p:ext>
            </p:extLst>
          </p:nvPr>
        </p:nvGraphicFramePr>
        <p:xfrm>
          <a:off x="76199" y="3200400"/>
          <a:ext cx="4800601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735821439"/>
              </p:ext>
            </p:extLst>
          </p:nvPr>
        </p:nvGraphicFramePr>
        <p:xfrm>
          <a:off x="4800600" y="2819400"/>
          <a:ext cx="3606800" cy="3471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810635581"/>
              </p:ext>
            </p:extLst>
          </p:nvPr>
        </p:nvGraphicFramePr>
        <p:xfrm>
          <a:off x="8458200" y="2743200"/>
          <a:ext cx="32766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7016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1800" y="26229"/>
            <a:ext cx="93726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none" spc="-55" dirty="0">
                <a:solidFill>
                  <a:srgbClr val="E2DED1"/>
                </a:solidFill>
              </a:rPr>
              <a:t>ДОСТИЖЕНИЯ</a:t>
            </a:r>
            <a:r>
              <a:rPr sz="4000" u="none" spc="-155" dirty="0">
                <a:solidFill>
                  <a:srgbClr val="E2DED1"/>
                </a:solidFill>
              </a:rPr>
              <a:t> </a:t>
            </a:r>
            <a:r>
              <a:rPr sz="4000" u="none" spc="-60" dirty="0" smtClean="0">
                <a:solidFill>
                  <a:srgbClr val="E2DED1"/>
                </a:solidFill>
              </a:rPr>
              <a:t>ОБУЧАЮЩИХСЯ</a:t>
            </a:r>
            <a:r>
              <a:rPr lang="ru-RU" sz="4000" u="none" spc="-60" dirty="0" smtClean="0">
                <a:solidFill>
                  <a:srgbClr val="E2DED1"/>
                </a:solidFill>
              </a:rPr>
              <a:t> В ОЛИМПИАДАХ</a:t>
            </a:r>
            <a:endParaRPr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2361501" y="1522730"/>
            <a:ext cx="9067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Достижения обучающихся в олимпиадах и конкурсах 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За два учебных года (2024-2025, 2025-2026) обучающиеся 5-11 классов школы приняли активное участие в конкурсных мероприятиях разных уровней: школьный, городской, региональный, всероссийский. Отмечается положительная динамика по количеству принявших участие, обучающиеся вовлечены в олимпиадное и конкурсное движение.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0" y="3505200"/>
            <a:ext cx="4438650" cy="26289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570200"/>
            <a:ext cx="4393423" cy="2561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6600" y="18393"/>
            <a:ext cx="8441310" cy="1231106"/>
          </a:xfrm>
        </p:spPr>
        <p:txBody>
          <a:bodyPr/>
          <a:lstStyle/>
          <a:p>
            <a:r>
              <a:rPr lang="ru-RU" sz="4000" u="none" spc="-55" dirty="0">
                <a:solidFill>
                  <a:srgbClr val="E2DED1"/>
                </a:solidFill>
              </a:rPr>
              <a:t>ДОСТИЖЕНИЯ</a:t>
            </a:r>
            <a:r>
              <a:rPr lang="ru-RU" sz="4000" u="none" spc="-155" dirty="0">
                <a:solidFill>
                  <a:srgbClr val="E2DED1"/>
                </a:solidFill>
              </a:rPr>
              <a:t> </a:t>
            </a:r>
            <a:r>
              <a:rPr lang="ru-RU" sz="4000" u="none" spc="-60" dirty="0" smtClean="0">
                <a:solidFill>
                  <a:srgbClr val="E2DED1"/>
                </a:solidFill>
              </a:rPr>
              <a:t>ОБУЧАЮЩИХСЯ В КОНКУРСНЫХ МЕРОПРИЯТИЯХ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133600"/>
            <a:ext cx="4781282" cy="30861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09800"/>
            <a:ext cx="4724400" cy="289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28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2846" y="101600"/>
            <a:ext cx="33350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u="none" spc="-55" dirty="0">
                <a:solidFill>
                  <a:srgbClr val="E2DED1"/>
                </a:solidFill>
              </a:rPr>
              <a:t>ИНКЛЮЗИЯ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916939" y="1836165"/>
            <a:ext cx="10314305" cy="436435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41300" marR="5715" indent="-229235" algn="just">
              <a:lnSpc>
                <a:spcPts val="1300"/>
              </a:lnSpc>
              <a:spcBef>
                <a:spcPts val="260"/>
              </a:spcBef>
              <a:buFont typeface="Arial MT"/>
              <a:buChar char="•"/>
              <a:tabLst>
                <a:tab pos="241935" algn="l"/>
              </a:tabLst>
            </a:pPr>
            <a:r>
              <a:rPr sz="12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Инклюзивная</a:t>
            </a:r>
            <a:r>
              <a:rPr sz="1200" b="1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b="1" spc="-15" dirty="0">
                <a:solidFill>
                  <a:srgbClr val="585858"/>
                </a:solidFill>
                <a:latin typeface="Times New Roman"/>
                <a:cs typeface="Times New Roman"/>
              </a:rPr>
              <a:t>культура</a:t>
            </a:r>
            <a:r>
              <a:rPr sz="12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b="1" spc="-15" dirty="0">
                <a:solidFill>
                  <a:srgbClr val="585858"/>
                </a:solidFill>
                <a:latin typeface="Times New Roman"/>
                <a:cs typeface="Times New Roman"/>
              </a:rPr>
              <a:t>школы</a:t>
            </a:r>
            <a:r>
              <a:rPr sz="12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предполагает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принятие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5" dirty="0">
                <a:solidFill>
                  <a:srgbClr val="585858"/>
                </a:solidFill>
                <a:latin typeface="Times New Roman"/>
                <a:cs typeface="Times New Roman"/>
              </a:rPr>
              <a:t>школьным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сообществом</a:t>
            </a:r>
            <a:r>
              <a:rPr sz="12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ценностей</a:t>
            </a:r>
            <a:r>
              <a:rPr sz="12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инклюзии,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понимание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необходимости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поддержки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 индивидуальности,</a:t>
            </a:r>
            <a:r>
              <a:rPr sz="12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реализацию потребности</a:t>
            </a:r>
            <a:r>
              <a:rPr sz="12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в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развитии</a:t>
            </a:r>
            <a:r>
              <a:rPr sz="1200" spc="-3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каждого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его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участника</a:t>
            </a:r>
            <a:r>
              <a:rPr sz="1200" spc="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независимо</a:t>
            </a:r>
            <a:r>
              <a:rPr sz="1200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от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«стартовых»</a:t>
            </a:r>
            <a:r>
              <a:rPr sz="1200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возможностей.</a:t>
            </a:r>
            <a:endParaRPr sz="1200" dirty="0">
              <a:latin typeface="Times New Roman"/>
              <a:cs typeface="Times New Roman"/>
            </a:endParaRPr>
          </a:p>
          <a:p>
            <a:pPr marL="241300" marR="5715" indent="-229235" algn="just">
              <a:lnSpc>
                <a:spcPct val="90100"/>
              </a:lnSpc>
              <a:spcBef>
                <a:spcPts val="969"/>
              </a:spcBef>
              <a:buFont typeface="Arial MT"/>
              <a:buChar char="•"/>
              <a:tabLst>
                <a:tab pos="241935" algn="l"/>
              </a:tabLst>
            </a:pPr>
            <a:r>
              <a:rPr sz="12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Инклюзивная</a:t>
            </a:r>
            <a:r>
              <a:rPr sz="1200" b="1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политика</a:t>
            </a:r>
            <a:r>
              <a:rPr sz="12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b="1" spc="-15" dirty="0">
                <a:solidFill>
                  <a:srgbClr val="585858"/>
                </a:solidFill>
                <a:latin typeface="Times New Roman"/>
                <a:cs typeface="Times New Roman"/>
              </a:rPr>
              <a:t>школы</a:t>
            </a:r>
            <a:r>
              <a:rPr sz="12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связана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со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стратегией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развития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образовательного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 учреждения,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с</a:t>
            </a:r>
            <a:r>
              <a:rPr sz="12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5" dirty="0">
                <a:solidFill>
                  <a:srgbClr val="585858"/>
                </a:solidFill>
                <a:latin typeface="Times New Roman"/>
                <a:cs typeface="Times New Roman"/>
              </a:rPr>
              <a:t>необходимыми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изменениями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в</a:t>
            </a:r>
            <a:r>
              <a:rPr sz="12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управлении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и </a:t>
            </a:r>
            <a:r>
              <a:rPr sz="12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педагогической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деятельности, с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уменьшением авторитарных </a:t>
            </a:r>
            <a:r>
              <a:rPr sz="1200" spc="-20" dirty="0">
                <a:solidFill>
                  <a:srgbClr val="585858"/>
                </a:solidFill>
                <a:latin typeface="Times New Roman"/>
                <a:cs typeface="Times New Roman"/>
              </a:rPr>
              <a:t>подходов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в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воспитании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и </a:t>
            </a:r>
            <a:r>
              <a:rPr sz="1200" spc="-15" dirty="0">
                <a:solidFill>
                  <a:srgbClr val="585858"/>
                </a:solidFill>
                <a:latin typeface="Times New Roman"/>
                <a:cs typeface="Times New Roman"/>
              </a:rPr>
              <a:t>обучении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и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созданием условий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для </a:t>
            </a:r>
            <a:r>
              <a:rPr sz="1200" spc="-15" dirty="0">
                <a:solidFill>
                  <a:srgbClr val="585858"/>
                </a:solidFill>
                <a:latin typeface="Times New Roman"/>
                <a:cs typeface="Times New Roman"/>
              </a:rPr>
              <a:t>творческой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продуктивной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деятельности</a:t>
            </a:r>
            <a:r>
              <a:rPr sz="1200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(как</a:t>
            </a:r>
            <a:r>
              <a:rPr sz="1200" spc="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Times New Roman"/>
                <a:cs typeface="Times New Roman"/>
              </a:rPr>
              <a:t>сотрудников</a:t>
            </a:r>
            <a:r>
              <a:rPr sz="1200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образовательного</a:t>
            </a:r>
            <a:r>
              <a:rPr sz="12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учреждения,</a:t>
            </a:r>
            <a:r>
              <a:rPr sz="1200" spc="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так</a:t>
            </a:r>
            <a:r>
              <a:rPr sz="1200" spc="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и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родителей</a:t>
            </a:r>
            <a:r>
              <a:rPr sz="12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и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 учащихся).</a:t>
            </a:r>
            <a:endParaRPr sz="1200" dirty="0">
              <a:latin typeface="Times New Roman"/>
              <a:cs typeface="Times New Roman"/>
            </a:endParaRPr>
          </a:p>
          <a:p>
            <a:pPr marL="241300" marR="5080" indent="-229235" algn="just">
              <a:lnSpc>
                <a:spcPts val="1300"/>
              </a:lnSpc>
              <a:spcBef>
                <a:spcPts val="1010"/>
              </a:spcBef>
              <a:buFont typeface="Arial MT"/>
              <a:buChar char="•"/>
              <a:tabLst>
                <a:tab pos="241935" algn="l"/>
              </a:tabLst>
            </a:pPr>
            <a:r>
              <a:rPr sz="12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Инклюзивная</a:t>
            </a:r>
            <a:r>
              <a:rPr sz="1200" b="1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практика,</a:t>
            </a:r>
            <a:r>
              <a:rPr sz="12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реализуемая</a:t>
            </a:r>
            <a:r>
              <a:rPr sz="12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200" b="1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школе</a:t>
            </a:r>
            <a:r>
              <a:rPr sz="12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содержит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 методический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Times New Roman"/>
                <a:cs typeface="Times New Roman"/>
              </a:rPr>
              <a:t>аспект,</a:t>
            </a:r>
            <a:r>
              <a:rPr sz="1200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выбор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содержания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образования, форм,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методов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и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технологий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его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реализации с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опорой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на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активную</a:t>
            </a:r>
            <a:r>
              <a:rPr sz="1200" spc="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позицию</a:t>
            </a:r>
            <a:r>
              <a:rPr sz="1200" spc="-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всех</a:t>
            </a:r>
            <a:r>
              <a:rPr sz="1200" spc="3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5" dirty="0">
                <a:solidFill>
                  <a:srgbClr val="585858"/>
                </a:solidFill>
                <a:latin typeface="Times New Roman"/>
                <a:cs typeface="Times New Roman"/>
              </a:rPr>
              <a:t>участников</a:t>
            </a:r>
            <a:r>
              <a:rPr sz="1200" spc="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образовательного</a:t>
            </a:r>
            <a:r>
              <a:rPr sz="12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процесса</a:t>
            </a:r>
            <a:r>
              <a:rPr sz="1200" spc="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– </a:t>
            </a:r>
            <a:r>
              <a:rPr sz="1200" spc="-10" dirty="0">
                <a:solidFill>
                  <a:srgbClr val="585858"/>
                </a:solidFill>
                <a:latin typeface="Times New Roman"/>
                <a:cs typeface="Times New Roman"/>
              </a:rPr>
              <a:t>педагогов,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детей,</a:t>
            </a:r>
            <a:r>
              <a:rPr sz="12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Times New Roman"/>
                <a:cs typeface="Times New Roman"/>
              </a:rPr>
              <a:t>родителей.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585858"/>
              </a:buClr>
              <a:buFont typeface="Arial MT"/>
              <a:buChar char="•"/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585858"/>
              </a:buClr>
              <a:buFont typeface="Arial MT"/>
              <a:buChar char="•"/>
            </a:pPr>
            <a:endParaRPr sz="1600" dirty="0">
              <a:latin typeface="Times New Roman"/>
              <a:cs typeface="Times New Roman"/>
            </a:endParaRPr>
          </a:p>
          <a:p>
            <a:pPr marL="172720">
              <a:lnSpc>
                <a:spcPct val="100000"/>
              </a:lnSpc>
            </a:pPr>
            <a:r>
              <a:rPr sz="13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300" b="1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единой</a:t>
            </a:r>
            <a:r>
              <a:rPr sz="1300" b="1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инклюзивной</a:t>
            </a:r>
            <a:r>
              <a:rPr sz="1300" b="1" spc="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экосистеме</a:t>
            </a: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 marL="401320" marR="2423795" lvl="1" indent="-229235">
              <a:lnSpc>
                <a:spcPct val="80000"/>
              </a:lnSpc>
              <a:spcBef>
                <a:spcPts val="1155"/>
              </a:spcBef>
              <a:buFont typeface="Arial MT"/>
              <a:buChar char="•"/>
              <a:tabLst>
                <a:tab pos="401320" algn="l"/>
                <a:tab pos="401955" algn="l"/>
              </a:tabLst>
            </a:pP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приучаем</a:t>
            </a:r>
            <a:r>
              <a:rPr sz="1300" spc="15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детей</a:t>
            </a:r>
            <a:r>
              <a:rPr sz="1300" spc="16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и</a:t>
            </a:r>
            <a:r>
              <a:rPr sz="1300" spc="17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взрослых</a:t>
            </a:r>
            <a:r>
              <a:rPr sz="1300" spc="16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ценить,</a:t>
            </a:r>
            <a:r>
              <a:rPr sz="1300" spc="17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понимать</a:t>
            </a:r>
            <a:r>
              <a:rPr sz="1300" spc="16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и</a:t>
            </a:r>
            <a:r>
              <a:rPr sz="1300" spc="17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принимать</a:t>
            </a:r>
            <a:r>
              <a:rPr sz="1300" spc="15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разницу</a:t>
            </a:r>
            <a:r>
              <a:rPr sz="1300" spc="15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между</a:t>
            </a:r>
            <a:r>
              <a:rPr sz="1300" spc="1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людьми,</a:t>
            </a:r>
            <a:r>
              <a:rPr sz="1300" spc="16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вместо</a:t>
            </a:r>
            <a:r>
              <a:rPr sz="1300" spc="16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585858"/>
                </a:solidFill>
                <a:latin typeface="Times New Roman"/>
                <a:cs typeface="Times New Roman"/>
              </a:rPr>
              <a:t>того</a:t>
            </a:r>
            <a:r>
              <a:rPr sz="1300" spc="17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чтобы </a:t>
            </a:r>
            <a:r>
              <a:rPr sz="1300" spc="-3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пытаться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их</a:t>
            </a:r>
            <a:r>
              <a:rPr sz="1300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изменить</a:t>
            </a:r>
            <a:endParaRPr sz="1300" dirty="0">
              <a:latin typeface="Times New Roman"/>
              <a:cs typeface="Times New Roman"/>
            </a:endParaRPr>
          </a:p>
          <a:p>
            <a:pPr marL="401320" marR="2424430" lvl="1" indent="-229235">
              <a:lnSpc>
                <a:spcPts val="1250"/>
              </a:lnSpc>
              <a:spcBef>
                <a:spcPts val="994"/>
              </a:spcBef>
              <a:buFont typeface="Arial MT"/>
              <a:buChar char="•"/>
              <a:tabLst>
                <a:tab pos="401320" algn="l"/>
                <a:tab pos="401955" algn="l"/>
              </a:tabLst>
            </a:pP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поощряем</a:t>
            </a:r>
            <a:r>
              <a:rPr sz="1300" spc="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достижения,</a:t>
            </a:r>
            <a:r>
              <a:rPr sz="1300" spc="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доказывая,</a:t>
            </a:r>
            <a:r>
              <a:rPr sz="1300" spc="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что</a:t>
            </a:r>
            <a:r>
              <a:rPr sz="1300" spc="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все</a:t>
            </a:r>
            <a:r>
              <a:rPr sz="1300" spc="5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дети</a:t>
            </a:r>
            <a:r>
              <a:rPr sz="1300" spc="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могут</a:t>
            </a:r>
            <a:r>
              <a:rPr sz="1300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быть</a:t>
            </a:r>
            <a:r>
              <a:rPr sz="1300" spc="5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успешными,</a:t>
            </a:r>
            <a:r>
              <a:rPr sz="1300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5" dirty="0">
                <a:solidFill>
                  <a:srgbClr val="585858"/>
                </a:solidFill>
                <a:latin typeface="Times New Roman"/>
                <a:cs typeface="Times New Roman"/>
              </a:rPr>
              <a:t>если</a:t>
            </a:r>
            <a:r>
              <a:rPr sz="1300" spc="5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им</a:t>
            </a:r>
            <a:r>
              <a:rPr sz="1300" spc="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оказывать</a:t>
            </a:r>
            <a:r>
              <a:rPr sz="1300" spc="3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585858"/>
                </a:solidFill>
                <a:latin typeface="Times New Roman"/>
                <a:cs typeface="Times New Roman"/>
              </a:rPr>
              <a:t>необходимую </a:t>
            </a:r>
            <a:r>
              <a:rPr sz="1300" spc="-3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помощь</a:t>
            </a:r>
            <a:endParaRPr sz="1300" dirty="0">
              <a:latin typeface="Times New Roman"/>
              <a:cs typeface="Times New Roman"/>
            </a:endParaRPr>
          </a:p>
          <a:p>
            <a:pPr marL="401320" marR="2423795" lvl="1" indent="-229235">
              <a:lnSpc>
                <a:spcPct val="80000"/>
              </a:lnSpc>
              <a:spcBef>
                <a:spcPts val="1005"/>
              </a:spcBef>
              <a:buFont typeface="Arial MT"/>
              <a:buChar char="•"/>
              <a:tabLst>
                <a:tab pos="401320" algn="l"/>
                <a:tab pos="401955" algn="l"/>
              </a:tabLst>
            </a:pP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показываем,</a:t>
            </a:r>
            <a:r>
              <a:rPr sz="1300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что</a:t>
            </a:r>
            <a:r>
              <a:rPr sz="1300" spc="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сложности</a:t>
            </a:r>
            <a:r>
              <a:rPr sz="1300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воспитания</a:t>
            </a:r>
            <a:r>
              <a:rPr sz="1300" spc="5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и</a:t>
            </a:r>
            <a:r>
              <a:rPr sz="1300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обучения</a:t>
            </a:r>
            <a:r>
              <a:rPr sz="1300" spc="5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заключены</a:t>
            </a:r>
            <a:r>
              <a:rPr sz="1300" spc="6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не</a:t>
            </a:r>
            <a:r>
              <a:rPr sz="1300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300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детях</a:t>
            </a:r>
            <a:r>
              <a:rPr sz="1300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и</a:t>
            </a:r>
            <a:r>
              <a:rPr sz="1300" spc="4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исправления</a:t>
            </a:r>
            <a:r>
              <a:rPr sz="1300" spc="5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требуют</a:t>
            </a:r>
            <a:r>
              <a:rPr sz="1300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не</a:t>
            </a:r>
            <a:r>
              <a:rPr sz="1300" spc="4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они, </a:t>
            </a:r>
            <a:r>
              <a:rPr sz="1300" spc="-3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а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585858"/>
                </a:solidFill>
                <a:latin typeface="Times New Roman"/>
                <a:cs typeface="Times New Roman"/>
              </a:rPr>
              <a:t>подход</a:t>
            </a:r>
            <a:r>
              <a:rPr sz="1300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к</a:t>
            </a:r>
            <a:r>
              <a:rPr sz="13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взаимодействию</a:t>
            </a:r>
            <a:endParaRPr sz="1300" dirty="0">
              <a:latin typeface="Times New Roman"/>
              <a:cs typeface="Times New Roman"/>
            </a:endParaRPr>
          </a:p>
          <a:p>
            <a:pPr marL="401955" lvl="1" indent="-229235">
              <a:lnSpc>
                <a:spcPct val="100000"/>
              </a:lnSpc>
              <a:spcBef>
                <a:spcPts val="685"/>
              </a:spcBef>
              <a:buFont typeface="Arial MT"/>
              <a:buChar char="•"/>
              <a:tabLst>
                <a:tab pos="401320" algn="l"/>
                <a:tab pos="401955" algn="l"/>
              </a:tabLst>
            </a:pP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предоставляем</a:t>
            </a:r>
            <a:r>
              <a:rPr sz="1300" spc="3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возможность</a:t>
            </a:r>
            <a:r>
              <a:rPr sz="1300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социализации</a:t>
            </a:r>
            <a:r>
              <a:rPr sz="1300" spc="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300" spc="3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атмосфере</a:t>
            </a:r>
            <a:r>
              <a:rPr sz="1300" spc="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5" dirty="0">
                <a:solidFill>
                  <a:srgbClr val="585858"/>
                </a:solidFill>
                <a:latin typeface="Times New Roman"/>
                <a:cs typeface="Times New Roman"/>
              </a:rPr>
              <a:t>сочувствия,</a:t>
            </a:r>
            <a:r>
              <a:rPr sz="1300" spc="7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равенства,</a:t>
            </a:r>
            <a:r>
              <a:rPr sz="1300" spc="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5" dirty="0">
                <a:solidFill>
                  <a:srgbClr val="585858"/>
                </a:solidFill>
                <a:latin typeface="Times New Roman"/>
                <a:cs typeface="Times New Roman"/>
              </a:rPr>
              <a:t>сотрудничества</a:t>
            </a:r>
            <a:endParaRPr sz="1300" dirty="0">
              <a:latin typeface="Times New Roman"/>
              <a:cs typeface="Times New Roman"/>
            </a:endParaRPr>
          </a:p>
          <a:p>
            <a:pPr marL="401320" marR="2422525" lvl="1" indent="-229235">
              <a:lnSpc>
                <a:spcPct val="80000"/>
              </a:lnSpc>
              <a:spcBef>
                <a:spcPts val="1010"/>
              </a:spcBef>
              <a:buFont typeface="Arial MT"/>
              <a:buChar char="•"/>
              <a:tabLst>
                <a:tab pos="401320" algn="l"/>
                <a:tab pos="401955" algn="l"/>
              </a:tabLst>
            </a:pP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расширяем</a:t>
            </a:r>
            <a:r>
              <a:rPr sz="1300" spc="9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профессиональные</a:t>
            </a:r>
            <a:r>
              <a:rPr sz="1300" spc="8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знания</a:t>
            </a:r>
            <a:r>
              <a:rPr sz="1300" spc="9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педагогов,</a:t>
            </a:r>
            <a:r>
              <a:rPr sz="1300" spc="9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585858"/>
                </a:solidFill>
                <a:latin typeface="Times New Roman"/>
                <a:cs typeface="Times New Roman"/>
              </a:rPr>
              <a:t>требуя</a:t>
            </a:r>
            <a:r>
              <a:rPr sz="1300" spc="13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новых</a:t>
            </a:r>
            <a:r>
              <a:rPr sz="1300" spc="8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и</a:t>
            </a:r>
            <a:r>
              <a:rPr sz="1300" spc="8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более</a:t>
            </a:r>
            <a:r>
              <a:rPr sz="1300" spc="9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гибких</a:t>
            </a:r>
            <a:r>
              <a:rPr sz="1300" spc="114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способов</a:t>
            </a:r>
            <a:r>
              <a:rPr sz="1300" spc="8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обучения, </a:t>
            </a:r>
            <a:r>
              <a:rPr sz="1300" spc="-3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разработки</a:t>
            </a:r>
            <a:r>
              <a:rPr sz="1300" spc="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дополнительных</a:t>
            </a:r>
            <a:r>
              <a:rPr sz="1300" spc="3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образовательных</a:t>
            </a:r>
            <a:r>
              <a:rPr sz="1300" spc="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программ,</a:t>
            </a:r>
            <a:r>
              <a:rPr sz="1300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максимально</a:t>
            </a:r>
            <a:r>
              <a:rPr sz="1300" spc="5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эффективных</a:t>
            </a:r>
            <a:r>
              <a:rPr sz="1300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для</a:t>
            </a:r>
            <a:r>
              <a:rPr sz="1300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всех</a:t>
            </a:r>
            <a:r>
              <a:rPr sz="1300" spc="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детей.</a:t>
            </a:r>
            <a:endParaRPr sz="1300" dirty="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2540" y="3346703"/>
            <a:ext cx="3238500" cy="30220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54070" y="101600"/>
            <a:ext cx="56445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u="none" spc="-55" dirty="0">
                <a:solidFill>
                  <a:srgbClr val="E2DED1"/>
                </a:solidFill>
              </a:rPr>
              <a:t>КАДРОВЫЙ</a:t>
            </a:r>
            <a:r>
              <a:rPr sz="5400" u="none" spc="-170" dirty="0">
                <a:solidFill>
                  <a:srgbClr val="E2DED1"/>
                </a:solidFill>
              </a:rPr>
              <a:t> </a:t>
            </a:r>
            <a:r>
              <a:rPr sz="5400" u="none" spc="-45" dirty="0">
                <a:solidFill>
                  <a:srgbClr val="E2DED1"/>
                </a:solidFill>
              </a:rPr>
              <a:t>СОСТАВ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919378" y="2015185"/>
            <a:ext cx="5689600" cy="4068421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241300" marR="6350" indent="-228600" algn="just">
              <a:lnSpc>
                <a:spcPct val="83400"/>
              </a:lnSpc>
              <a:spcBef>
                <a:spcPts val="355"/>
              </a:spcBef>
              <a:buFont typeface="Arial MT"/>
              <a:buChar char="•"/>
              <a:tabLst>
                <a:tab pos="241300" algn="l"/>
              </a:tabLst>
            </a:pP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целях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повышения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5" dirty="0">
                <a:solidFill>
                  <a:srgbClr val="585858"/>
                </a:solidFill>
                <a:latin typeface="Times New Roman"/>
                <a:cs typeface="Times New Roman"/>
              </a:rPr>
              <a:t>качества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 образовательной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деятельности</a:t>
            </a:r>
            <a:r>
              <a:rPr sz="13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585858"/>
                </a:solidFill>
                <a:latin typeface="Times New Roman"/>
                <a:cs typeface="Times New Roman"/>
              </a:rPr>
              <a:t>школе </a:t>
            </a:r>
            <a:r>
              <a:rPr sz="1300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проводится </a:t>
            </a:r>
            <a:r>
              <a:rPr sz="13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целенаправленная кадровая политика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, 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основная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цель </a:t>
            </a:r>
            <a:r>
              <a:rPr sz="1300" spc="-20" dirty="0">
                <a:solidFill>
                  <a:srgbClr val="585858"/>
                </a:solidFill>
                <a:latin typeface="Times New Roman"/>
                <a:cs typeface="Times New Roman"/>
              </a:rPr>
              <a:t>которой </a:t>
            </a:r>
            <a:r>
              <a:rPr sz="1300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является обеспечение оптимального сохранения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численного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и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качественного </a:t>
            </a:r>
            <a:r>
              <a:rPr sz="1300" spc="-3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состава</a:t>
            </a:r>
            <a:r>
              <a:rPr sz="13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кадров,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 а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также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обновление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с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увеличением</a:t>
            </a:r>
            <a:r>
              <a:rPr sz="1300" spc="3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контингента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5" dirty="0">
                <a:solidFill>
                  <a:srgbClr val="585858"/>
                </a:solidFill>
                <a:latin typeface="Times New Roman"/>
                <a:cs typeface="Times New Roman"/>
              </a:rPr>
              <a:t>обучающихся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соответствии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с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требованиями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действующего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5" dirty="0">
                <a:solidFill>
                  <a:srgbClr val="585858"/>
                </a:solidFill>
                <a:latin typeface="Times New Roman"/>
                <a:cs typeface="Times New Roman"/>
              </a:rPr>
              <a:t>законодательства.</a:t>
            </a: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585858"/>
              </a:buClr>
              <a:buFont typeface="Arial MT"/>
              <a:buChar char="•"/>
            </a:pPr>
            <a:endParaRPr sz="1550" dirty="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83400"/>
              </a:lnSpc>
              <a:buFont typeface="Arial MT"/>
              <a:buChar char="•"/>
              <a:tabLst>
                <a:tab pos="241300" algn="l"/>
              </a:tabLst>
            </a:pP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Основные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принципы</a:t>
            </a:r>
            <a:r>
              <a:rPr sz="1300" b="1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кадровой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 политики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направлены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 на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сохранение, 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укрепление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и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развитие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кадрового</a:t>
            </a:r>
            <a:r>
              <a:rPr sz="1300" spc="3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потенциала;</a:t>
            </a:r>
            <a:r>
              <a:rPr sz="1300" spc="3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создание 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квалифицированного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5" dirty="0">
                <a:solidFill>
                  <a:srgbClr val="585858"/>
                </a:solidFill>
                <a:latin typeface="Times New Roman"/>
                <a:cs typeface="Times New Roman"/>
              </a:rPr>
              <a:t>коллектива,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способного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работать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 в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современных </a:t>
            </a:r>
            <a:r>
              <a:rPr sz="13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условиях;</a:t>
            </a:r>
            <a:r>
              <a:rPr sz="1300" spc="4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повышение</a:t>
            </a:r>
            <a:r>
              <a:rPr sz="1300" spc="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уровня</a:t>
            </a:r>
            <a:r>
              <a:rPr sz="1300" spc="5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квалификации</a:t>
            </a:r>
            <a:r>
              <a:rPr sz="1300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персонала.</a:t>
            </a: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 marL="220345" marR="782320">
              <a:lnSpc>
                <a:spcPts val="1300"/>
              </a:lnSpc>
              <a:spcBef>
                <a:spcPts val="860"/>
              </a:spcBef>
            </a:pPr>
            <a:r>
              <a:rPr sz="13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Высшее</a:t>
            </a:r>
            <a:r>
              <a:rPr sz="1300" b="1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образование</a:t>
            </a:r>
            <a:r>
              <a:rPr sz="1300" b="1" spc="4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 err="1">
                <a:solidFill>
                  <a:srgbClr val="585858"/>
                </a:solidFill>
                <a:latin typeface="Times New Roman"/>
                <a:cs typeface="Times New Roman"/>
              </a:rPr>
              <a:t>имеют</a:t>
            </a:r>
            <a:r>
              <a:rPr sz="13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25</a:t>
            </a:r>
            <a:r>
              <a:rPr sz="1300" spc="-1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человек</a:t>
            </a:r>
            <a:r>
              <a:rPr sz="1300" spc="-10" dirty="0" smtClean="0">
                <a:solidFill>
                  <a:srgbClr val="585858"/>
                </a:solidFill>
                <a:latin typeface="Times New Roman"/>
                <a:cs typeface="Times New Roman"/>
              </a:rPr>
              <a:t>,</a:t>
            </a:r>
            <a:r>
              <a:rPr sz="1300" spc="2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высшее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 педагогической </a:t>
            </a:r>
            <a:r>
              <a:rPr sz="1300" spc="-3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направленности</a:t>
            </a:r>
            <a:r>
              <a:rPr sz="1300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– </a:t>
            </a: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25 </a:t>
            </a:r>
            <a:r>
              <a:rPr sz="1300" spc="-10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человек</a:t>
            </a:r>
            <a:r>
              <a:rPr sz="1300" spc="-10" dirty="0" smtClean="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endParaRPr sz="1300" dirty="0">
              <a:latin typeface="Times New Roman"/>
              <a:cs typeface="Times New Roman"/>
            </a:endParaRPr>
          </a:p>
          <a:p>
            <a:pPr marL="220345" marR="196850">
              <a:lnSpc>
                <a:spcPts val="1310"/>
              </a:lnSpc>
              <a:spcBef>
                <a:spcPts val="790"/>
              </a:spcBef>
            </a:pPr>
            <a:r>
              <a:rPr sz="13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Среднее</a:t>
            </a:r>
            <a:r>
              <a:rPr sz="1300" b="1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профессиональное</a:t>
            </a:r>
            <a:r>
              <a:rPr sz="1300" b="1" spc="5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образование </a:t>
            </a:r>
            <a:r>
              <a:rPr sz="1300" spc="-10" dirty="0">
                <a:solidFill>
                  <a:srgbClr val="585858"/>
                </a:solidFill>
                <a:latin typeface="Times New Roman"/>
                <a:cs typeface="Times New Roman"/>
              </a:rPr>
              <a:t>педагогической</a:t>
            </a:r>
            <a:r>
              <a:rPr sz="1300" spc="4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 err="1">
                <a:solidFill>
                  <a:srgbClr val="585858"/>
                </a:solidFill>
                <a:latin typeface="Times New Roman"/>
                <a:cs typeface="Times New Roman"/>
              </a:rPr>
              <a:t>направленности</a:t>
            </a:r>
            <a:r>
              <a:rPr sz="13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3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10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име</a:t>
            </a:r>
            <a:r>
              <a:rPr lang="ru-RU" sz="1300" spc="-10" dirty="0" smtClean="0">
                <a:solidFill>
                  <a:srgbClr val="585858"/>
                </a:solidFill>
                <a:latin typeface="Times New Roman"/>
                <a:cs typeface="Times New Roman"/>
              </a:rPr>
              <a:t>е</a:t>
            </a:r>
            <a:r>
              <a:rPr sz="1300" spc="-10" dirty="0" smtClean="0">
                <a:solidFill>
                  <a:srgbClr val="585858"/>
                </a:solidFill>
                <a:latin typeface="Times New Roman"/>
                <a:cs typeface="Times New Roman"/>
              </a:rPr>
              <a:t>т</a:t>
            </a:r>
            <a:r>
              <a:rPr sz="130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spc="-5" dirty="0" err="1">
                <a:solidFill>
                  <a:srgbClr val="585858"/>
                </a:solidFill>
                <a:latin typeface="Times New Roman"/>
                <a:cs typeface="Times New Roman"/>
              </a:rPr>
              <a:t>человек</a:t>
            </a:r>
            <a:r>
              <a:rPr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endParaRPr lang="ru-RU" sz="1300" spc="-5" dirty="0" smtClean="0">
              <a:solidFill>
                <a:srgbClr val="585858"/>
              </a:solidFill>
              <a:latin typeface="Times New Roman"/>
              <a:cs typeface="Times New Roman"/>
            </a:endParaRPr>
          </a:p>
          <a:p>
            <a:pPr marL="220345" marR="196850">
              <a:lnSpc>
                <a:spcPts val="1310"/>
              </a:lnSpc>
              <a:spcBef>
                <a:spcPts val="790"/>
              </a:spcBef>
            </a:pPr>
            <a:r>
              <a:rPr lang="ru-RU" sz="1300" b="1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Квалификационные категории </a:t>
            </a:r>
            <a:r>
              <a:rPr lang="ru-RU" sz="1300" b="1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педсостава</a:t>
            </a:r>
            <a:r>
              <a:rPr lang="ru-RU" sz="1300" b="1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:</a:t>
            </a:r>
          </a:p>
          <a:p>
            <a:pPr marL="220345" marR="196850">
              <a:lnSpc>
                <a:spcPts val="1310"/>
              </a:lnSpc>
              <a:spcBef>
                <a:spcPts val="790"/>
              </a:spcBef>
            </a:pP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Высшая: 4 человек</a:t>
            </a:r>
          </a:p>
          <a:p>
            <a:pPr marL="220345" marR="196850">
              <a:lnSpc>
                <a:spcPts val="1310"/>
              </a:lnSpc>
              <a:spcBef>
                <a:spcPts val="790"/>
              </a:spcBef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2711" y="1226819"/>
            <a:ext cx="2912363" cy="2577084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837770"/>
            <a:ext cx="2937752" cy="255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97468" y="3733800"/>
            <a:ext cx="3313176" cy="284226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05480" y="147650"/>
            <a:ext cx="879030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u="none" spc="-50" dirty="0">
                <a:solidFill>
                  <a:srgbClr val="E2DED1"/>
                </a:solidFill>
              </a:rPr>
              <a:t>ПРОФЕССИОНАЛЬНЫЕ</a:t>
            </a:r>
            <a:r>
              <a:rPr u="none" spc="-180" dirty="0">
                <a:solidFill>
                  <a:srgbClr val="E2DED1"/>
                </a:solidFill>
              </a:rPr>
              <a:t> </a:t>
            </a:r>
            <a:r>
              <a:rPr u="none" spc="-45" dirty="0">
                <a:solidFill>
                  <a:srgbClr val="E2DED1"/>
                </a:solidFill>
              </a:rPr>
              <a:t>КОНКУРСЫ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7387" y="2002662"/>
            <a:ext cx="936434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300" b="1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b="1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202</a:t>
            </a:r>
            <a:r>
              <a:rPr lang="ru-RU" sz="1300" b="1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3</a:t>
            </a:r>
            <a:r>
              <a:rPr sz="1300" b="1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-202</a:t>
            </a:r>
            <a:r>
              <a:rPr lang="ru-RU" sz="1300" b="1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4 </a:t>
            </a:r>
            <a:r>
              <a:rPr sz="1300" b="1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учебном</a:t>
            </a:r>
            <a:r>
              <a:rPr sz="1300" b="1" spc="2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b="1" spc="-25" dirty="0">
                <a:solidFill>
                  <a:srgbClr val="585858"/>
                </a:solidFill>
                <a:latin typeface="Times New Roman"/>
                <a:cs typeface="Times New Roman"/>
              </a:rPr>
              <a:t>году</a:t>
            </a:r>
            <a:r>
              <a:rPr sz="1300" b="1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педагогическими</a:t>
            </a:r>
            <a:r>
              <a:rPr sz="1300" b="1" spc="5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b="1" spc="-15" dirty="0">
                <a:solidFill>
                  <a:srgbClr val="585858"/>
                </a:solidFill>
                <a:latin typeface="Times New Roman"/>
                <a:cs typeface="Times New Roman"/>
              </a:rPr>
              <a:t>работниками</a:t>
            </a:r>
            <a:r>
              <a:rPr sz="1300" b="1" spc="4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пройдено</a:t>
            </a:r>
            <a:r>
              <a:rPr sz="1300" b="1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b="1" spc="-15" dirty="0">
                <a:solidFill>
                  <a:srgbClr val="585858"/>
                </a:solidFill>
                <a:latin typeface="Times New Roman"/>
                <a:cs typeface="Times New Roman"/>
              </a:rPr>
              <a:t>плановое</a:t>
            </a:r>
            <a:r>
              <a:rPr sz="1300" b="1" spc="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обучение</a:t>
            </a:r>
            <a:r>
              <a:rPr sz="1300" b="1" spc="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на</a:t>
            </a:r>
            <a:r>
              <a:rPr sz="1300" b="1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курсах</a:t>
            </a:r>
            <a:r>
              <a:rPr sz="1300" b="1" spc="3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b="1" spc="-15" dirty="0">
                <a:solidFill>
                  <a:srgbClr val="585858"/>
                </a:solidFill>
                <a:latin typeface="Times New Roman"/>
                <a:cs typeface="Times New Roman"/>
              </a:rPr>
              <a:t>повышения</a:t>
            </a:r>
            <a:r>
              <a:rPr sz="1300" b="1" spc="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квалификации:</a:t>
            </a:r>
            <a:endParaRPr sz="1300" dirty="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533956"/>
              </p:ext>
            </p:extLst>
          </p:nvPr>
        </p:nvGraphicFramePr>
        <p:xfrm>
          <a:off x="152400" y="2282907"/>
          <a:ext cx="8991598" cy="24876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4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4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45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45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45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845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74545">
                <a:tc>
                  <a:txBody>
                    <a:bodyPr/>
                    <a:lstStyle/>
                    <a:p>
                      <a:pPr marL="201930" marR="194310" indent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Школа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нно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г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учителя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F7E0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Предметные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КПК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F7E09"/>
                    </a:solidFill>
                  </a:tcPr>
                </a:tc>
                <a:tc>
                  <a:txBody>
                    <a:bodyPr/>
                    <a:lstStyle/>
                    <a:p>
                      <a:pPr marL="497840" marR="200025" indent="-28956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бн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л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ё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нные 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ФГОС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F7E09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ГИА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F7E09"/>
                    </a:solidFill>
                  </a:tcPr>
                </a:tc>
                <a:tc>
                  <a:txBody>
                    <a:bodyPr/>
                    <a:lstStyle/>
                    <a:p>
                      <a:pPr marL="494665" marR="129539" indent="-3581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Работа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2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детьми </a:t>
                      </a:r>
                      <a:r>
                        <a:rPr sz="1200" b="1" spc="-254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ОВЗ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F7E0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ГО</a:t>
                      </a:r>
                      <a:r>
                        <a:rPr sz="1200" b="1" spc="-3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2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ЧС</a:t>
                      </a:r>
                      <a:endParaRPr sz="12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F7E0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Профессиональные </a:t>
                      </a: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конкурсы</a:t>
                      </a:r>
                      <a:endParaRPr sz="12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7E0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3108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ru-RU" sz="1400" dirty="0" smtClean="0">
                          <a:latin typeface="Calibri"/>
                          <a:cs typeface="Calibri"/>
                        </a:rPr>
                        <a:t>0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ru-RU" sz="1400" spc="-5" dirty="0" smtClean="0">
                          <a:latin typeface="Calibri"/>
                          <a:cs typeface="Calibri"/>
                        </a:rPr>
                        <a:t>4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ru-RU" sz="1400" spc="-5" dirty="0" smtClean="0">
                          <a:latin typeface="Calibri"/>
                          <a:cs typeface="Calibri"/>
                        </a:rPr>
                        <a:t>6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C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ru-RU" sz="1400" dirty="0" smtClean="0">
                          <a:latin typeface="Calibri"/>
                          <a:cs typeface="Calibri"/>
                        </a:rPr>
                        <a:t>0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C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ru-RU" sz="1400" dirty="0" smtClean="0">
                          <a:latin typeface="Calibri"/>
                          <a:cs typeface="Calibri"/>
                        </a:rPr>
                        <a:t>1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C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ru-RU" sz="1400" dirty="0" smtClean="0">
                          <a:latin typeface="Calibri"/>
                          <a:cs typeface="Calibri"/>
                        </a:rPr>
                        <a:t>1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C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ru-RU" sz="1400" dirty="0" smtClean="0">
                          <a:latin typeface="Calibri"/>
                          <a:cs typeface="Calibri"/>
                        </a:rPr>
                        <a:t>1 </a:t>
                      </a:r>
                      <a:r>
                        <a:rPr lang="ru-RU" sz="1200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lang="ru-RU" sz="1200" dirty="0" err="1" smtClean="0">
                          <a:latin typeface="Calibri"/>
                          <a:cs typeface="Calibri"/>
                        </a:rPr>
                        <a:t>Мятликова</a:t>
                      </a:r>
                      <a:r>
                        <a:rPr lang="ru-RU" sz="1200" dirty="0" smtClean="0">
                          <a:latin typeface="Calibri"/>
                          <a:cs typeface="Calibri"/>
                        </a:rPr>
                        <a:t> Ю.О. муниципальный  «Учитель года» специальный приз жюри</a:t>
                      </a:r>
                      <a:r>
                        <a:rPr lang="ru-RU" sz="1400" dirty="0" smtClean="0">
                          <a:latin typeface="Calibri"/>
                          <a:cs typeface="Calibri"/>
                        </a:rPr>
                        <a:t>)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7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4568" y="2965704"/>
            <a:ext cx="3546348" cy="293065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02763" y="101600"/>
            <a:ext cx="769239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u="none" spc="-55" dirty="0">
                <a:solidFill>
                  <a:srgbClr val="E2DED1"/>
                </a:solidFill>
              </a:rPr>
              <a:t>ВОСПИТАТЕЛЬНАЯ</a:t>
            </a:r>
            <a:r>
              <a:rPr sz="5400" u="none" spc="-135" dirty="0">
                <a:solidFill>
                  <a:srgbClr val="E2DED1"/>
                </a:solidFill>
              </a:rPr>
              <a:t> </a:t>
            </a:r>
            <a:r>
              <a:rPr sz="5400" u="none" spc="-45" dirty="0">
                <a:solidFill>
                  <a:srgbClr val="E2DED1"/>
                </a:solidFill>
              </a:rPr>
              <a:t>РАБОТА</a:t>
            </a:r>
            <a:endParaRPr sz="5400"/>
          </a:p>
        </p:txBody>
      </p:sp>
      <p:sp>
        <p:nvSpPr>
          <p:cNvPr id="4" name="object 4"/>
          <p:cNvSpPr txBox="1"/>
          <p:nvPr/>
        </p:nvSpPr>
        <p:spPr>
          <a:xfrm>
            <a:off x="370738" y="1836165"/>
            <a:ext cx="35642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solidFill>
                  <a:srgbClr val="B45F07"/>
                </a:solidFill>
                <a:latin typeface="Times New Roman"/>
                <a:cs typeface="Times New Roman"/>
              </a:rPr>
              <a:t>Модули </a:t>
            </a:r>
            <a:r>
              <a:rPr sz="1200" b="1" dirty="0">
                <a:solidFill>
                  <a:srgbClr val="B45F07"/>
                </a:solidFill>
                <a:latin typeface="Times New Roman"/>
                <a:cs typeface="Times New Roman"/>
              </a:rPr>
              <a:t>в</a:t>
            </a:r>
            <a:r>
              <a:rPr sz="1200" b="1" spc="-15" dirty="0">
                <a:solidFill>
                  <a:srgbClr val="B45F07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B45F07"/>
                </a:solidFill>
                <a:latin typeface="Times New Roman"/>
                <a:cs typeface="Times New Roman"/>
              </a:rPr>
              <a:t>соответствии</a:t>
            </a:r>
            <a:r>
              <a:rPr sz="1200" b="1" spc="-35" dirty="0">
                <a:solidFill>
                  <a:srgbClr val="B45F07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B45F07"/>
                </a:solidFill>
                <a:latin typeface="Times New Roman"/>
                <a:cs typeface="Times New Roman"/>
              </a:rPr>
              <a:t>с</a:t>
            </a:r>
            <a:r>
              <a:rPr sz="1200" b="1" spc="-5" dirty="0">
                <a:solidFill>
                  <a:srgbClr val="B45F07"/>
                </a:solidFill>
                <a:latin typeface="Times New Roman"/>
                <a:cs typeface="Times New Roman"/>
              </a:rPr>
              <a:t> Программой</a:t>
            </a:r>
            <a:r>
              <a:rPr sz="1200" b="1" spc="-45" dirty="0">
                <a:solidFill>
                  <a:srgbClr val="B45F07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B45F07"/>
                </a:solidFill>
                <a:latin typeface="Times New Roman"/>
                <a:cs typeface="Times New Roman"/>
              </a:rPr>
              <a:t>воспитания: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0738" y="2019045"/>
            <a:ext cx="3321050" cy="10894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Основные</a:t>
            </a:r>
            <a:r>
              <a:rPr sz="1000" spc="2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школьные</a:t>
            </a:r>
            <a:r>
              <a:rPr sz="1000" spc="2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дела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Классное</a:t>
            </a:r>
            <a:r>
              <a:rPr sz="1000" spc="2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руководство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Курсы</a:t>
            </a:r>
            <a:r>
              <a:rPr sz="1000" spc="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внеурочной</a:t>
            </a:r>
            <a:r>
              <a:rPr sz="1000" spc="1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деятельности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Школьный</a:t>
            </a:r>
            <a:r>
              <a:rPr sz="1000" spc="-2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урок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000" spc="-5" dirty="0" err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Профориентация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lang="ru-RU"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Ключевые общешкольные дела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000" spc="-5" dirty="0" err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Работа</a:t>
            </a:r>
            <a:r>
              <a:rPr sz="1000" spc="-2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с </a:t>
            </a:r>
            <a:r>
              <a:rPr sz="1000" spc="-5" dirty="0" err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родителями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9205" y="3766223"/>
            <a:ext cx="272161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Формы работы </a:t>
            </a:r>
            <a:r>
              <a:rPr sz="1200" b="1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с </a:t>
            </a:r>
            <a:r>
              <a:rPr sz="1200" b="1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обучающимися </a:t>
            </a:r>
            <a:r>
              <a:rPr sz="1200" b="1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и их </a:t>
            </a:r>
            <a:r>
              <a:rPr sz="1200" b="1" spc="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родителями</a:t>
            </a:r>
            <a:r>
              <a:rPr sz="1200" b="1" spc="-3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(очные</a:t>
            </a:r>
            <a:r>
              <a:rPr sz="1200" b="1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и</a:t>
            </a:r>
            <a:r>
              <a:rPr sz="1200" b="1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1200" b="1" spc="-5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в онлайн-форматах</a:t>
            </a:r>
            <a:r>
              <a:rPr sz="1200" b="1" spc="-5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):</a:t>
            </a:r>
            <a:endParaRPr sz="12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0738" y="5134178"/>
            <a:ext cx="838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B45F07"/>
                </a:solidFill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0738" y="5591962"/>
            <a:ext cx="83820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B45F07"/>
                </a:solidFill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B45F07"/>
                </a:solidFill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B45F07"/>
                </a:solidFill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B45F07"/>
                </a:solidFill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B45F07"/>
                </a:solidFill>
                <a:latin typeface="Symbol"/>
                <a:cs typeface="Symbol"/>
              </a:rPr>
              <a:t></a:t>
            </a:r>
            <a:endParaRPr sz="10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4800" y="4333045"/>
            <a:ext cx="3124200" cy="232050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Тематические</a:t>
            </a:r>
            <a:r>
              <a:rPr sz="1000" spc="3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классные</a:t>
            </a:r>
            <a:r>
              <a:rPr sz="1000" spc="3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часы.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Организационно-правовые</a:t>
            </a:r>
            <a:r>
              <a:rPr sz="1000" spc="4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классные</a:t>
            </a:r>
            <a:r>
              <a:rPr sz="1000" spc="5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часы,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55600" marR="5080">
              <a:lnSpc>
                <a:spcPct val="100000"/>
              </a:lnSpc>
            </a:pP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направленные</a:t>
            </a:r>
            <a:r>
              <a:rPr sz="1000" spc="4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на</a:t>
            </a:r>
            <a:r>
              <a:rPr sz="100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формирование</a:t>
            </a:r>
            <a:r>
              <a:rPr sz="1000" spc="2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законопослушного </a:t>
            </a:r>
            <a:r>
              <a:rPr sz="1000" spc="-23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поведения</a:t>
            </a:r>
            <a:r>
              <a:rPr sz="1000" spc="5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и навыков</a:t>
            </a:r>
            <a:r>
              <a:rPr sz="1000" spc="3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личной</a:t>
            </a:r>
            <a:r>
              <a:rPr sz="1000" spc="1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безопасности.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55600" marR="8255">
              <a:lnSpc>
                <a:spcPct val="100000"/>
              </a:lnSpc>
            </a:pP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Информирование</a:t>
            </a:r>
            <a:r>
              <a:rPr sz="1000" spc="4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родителей</a:t>
            </a:r>
            <a:r>
              <a:rPr sz="1000" spc="3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и</a:t>
            </a:r>
            <a:r>
              <a:rPr sz="1000" spc="-1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обучающихся</a:t>
            </a:r>
            <a:r>
              <a:rPr sz="1000" spc="5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по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вопросам</a:t>
            </a:r>
            <a:r>
              <a:rPr sz="1000" spc="1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обучения</a:t>
            </a:r>
            <a:r>
              <a:rPr sz="1000" spc="5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и</a:t>
            </a:r>
            <a:r>
              <a:rPr sz="1000" spc="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воспитания</a:t>
            </a:r>
            <a:r>
              <a:rPr sz="1000" spc="5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с</a:t>
            </a:r>
            <a:r>
              <a:rPr sz="1000" spc="1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использованием </a:t>
            </a:r>
            <a:r>
              <a:rPr sz="1000" spc="-23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классных</a:t>
            </a:r>
            <a:r>
              <a:rPr sz="1000" spc="4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и</a:t>
            </a:r>
            <a:r>
              <a:rPr sz="1000" spc="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родительских</a:t>
            </a:r>
            <a:r>
              <a:rPr sz="1000" spc="3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чатов.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Родительские</a:t>
            </a:r>
            <a:r>
              <a:rPr sz="1000" spc="2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собрания</a:t>
            </a:r>
            <a:r>
              <a:rPr sz="1000" spc="1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по</a:t>
            </a:r>
            <a:r>
              <a:rPr sz="1000" spc="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классам.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55600" marR="471170">
              <a:lnSpc>
                <a:spcPct val="100000"/>
              </a:lnSpc>
            </a:pP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Индивидуальные</a:t>
            </a:r>
            <a:r>
              <a:rPr sz="1000" spc="3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беседы</a:t>
            </a:r>
            <a:r>
              <a:rPr sz="1000" spc="1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с</a:t>
            </a:r>
            <a:r>
              <a:rPr sz="100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обучающимися. </a:t>
            </a:r>
            <a:r>
              <a:rPr sz="1000" spc="-23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Индивидуальные</a:t>
            </a:r>
            <a:r>
              <a:rPr sz="1000" spc="4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беседы</a:t>
            </a:r>
            <a:r>
              <a:rPr sz="1000" spc="3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с</a:t>
            </a:r>
            <a:r>
              <a:rPr sz="1000" spc="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родителями.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55600" marR="407670">
              <a:lnSpc>
                <a:spcPct val="100000"/>
              </a:lnSpc>
            </a:pP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Участие</a:t>
            </a:r>
            <a:r>
              <a:rPr sz="1000" spc="3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в </a:t>
            </a: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конкурсах,</a:t>
            </a:r>
            <a:r>
              <a:rPr sz="1000" spc="5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мероприятиях</a:t>
            </a:r>
            <a:r>
              <a:rPr sz="1000" spc="3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и</a:t>
            </a:r>
            <a:r>
              <a:rPr sz="1000" spc="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пр.. </a:t>
            </a:r>
            <a:r>
              <a:rPr sz="100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Экскурсии,</a:t>
            </a:r>
            <a:r>
              <a:rPr sz="1000" spc="5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посещение</a:t>
            </a:r>
            <a:r>
              <a:rPr sz="1000" spc="5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театров,</a:t>
            </a:r>
            <a:r>
              <a:rPr sz="1000" spc="3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профпробы.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90746" y="1854453"/>
            <a:ext cx="7623175" cy="452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>
              <a:lnSpc>
                <a:spcPts val="144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B45F07"/>
                </a:solidFill>
                <a:latin typeface="Times New Roman"/>
                <a:cs typeface="Times New Roman"/>
              </a:rPr>
              <a:t>Общешкольные</a:t>
            </a:r>
            <a:r>
              <a:rPr sz="1200" b="1" spc="20" dirty="0">
                <a:solidFill>
                  <a:srgbClr val="B45F07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B45F07"/>
                </a:solidFill>
                <a:latin typeface="Times New Roman"/>
                <a:cs typeface="Times New Roman"/>
              </a:rPr>
              <a:t>акции</a:t>
            </a:r>
            <a:r>
              <a:rPr sz="1200" b="1" spc="-45" dirty="0">
                <a:solidFill>
                  <a:srgbClr val="B45F07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B45F07"/>
                </a:solidFill>
                <a:latin typeface="Times New Roman"/>
                <a:cs typeface="Times New Roman"/>
              </a:rPr>
              <a:t>и</a:t>
            </a:r>
            <a:r>
              <a:rPr sz="1200" b="1" spc="-25" dirty="0">
                <a:solidFill>
                  <a:srgbClr val="B45F07"/>
                </a:solidFill>
                <a:latin typeface="Times New Roman"/>
                <a:cs typeface="Times New Roman"/>
              </a:rPr>
              <a:t> </a:t>
            </a:r>
            <a:r>
              <a:rPr sz="1200" b="1" dirty="0" err="1">
                <a:solidFill>
                  <a:srgbClr val="B45F07"/>
                </a:solidFill>
                <a:latin typeface="Times New Roman"/>
                <a:cs typeface="Times New Roman"/>
              </a:rPr>
              <a:t>проекты</a:t>
            </a:r>
            <a:r>
              <a:rPr sz="1200" b="1" dirty="0" smtClean="0">
                <a:solidFill>
                  <a:srgbClr val="B45F07"/>
                </a:solidFill>
                <a:latin typeface="Times New Roman"/>
                <a:cs typeface="Times New Roman"/>
              </a:rPr>
              <a:t>: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5" dirty="0" err="1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Акция</a:t>
            </a:r>
            <a:r>
              <a:rPr sz="1000" spc="3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«Дерево первоклассника</a:t>
            </a:r>
            <a:r>
              <a:rPr sz="1000" spc="-5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»</a:t>
            </a:r>
            <a:endParaRPr lang="ru-RU" sz="1000" spc="-5" dirty="0" smtClean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lang="ru-RU" sz="1000" spc="-5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Акция «Дари добро»</a:t>
            </a: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lang="ru-RU" sz="1000" spc="-5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Акция «Тюльпан милосердия»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 err="1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Проект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«</a:t>
            </a:r>
            <a:r>
              <a:rPr lang="ru-RU"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Капля жизни»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84785" marR="5080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lang="ru-RU" sz="1000" spc="-5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Акция «Белый цветок»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Конкурс</a:t>
            </a:r>
            <a:r>
              <a:rPr sz="1000" spc="3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 err="1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чтецов</a:t>
            </a:r>
            <a:r>
              <a:rPr sz="1000" spc="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«</a:t>
            </a:r>
            <a:r>
              <a:rPr lang="ru-RU"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Мама – первое слово</a:t>
            </a:r>
            <a:r>
              <a:rPr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»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lang="ru-RU" sz="1000" spc="-5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Акции</a:t>
            </a:r>
            <a:r>
              <a:rPr sz="1000" spc="-5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,</a:t>
            </a:r>
            <a:r>
              <a:rPr sz="1000" spc="15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посвященные</a:t>
            </a:r>
            <a:r>
              <a:rPr sz="1000" spc="4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Дню</a:t>
            </a:r>
            <a:r>
              <a:rPr sz="1000" spc="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Победы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Участие</a:t>
            </a:r>
            <a:r>
              <a:rPr sz="1000" spc="3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в</a:t>
            </a: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акции</a:t>
            </a:r>
            <a:r>
              <a:rPr sz="1000" spc="2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«Диктант</a:t>
            </a:r>
            <a:r>
              <a:rPr sz="1000" spc="5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Победы»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 err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День</a:t>
            </a:r>
            <a:r>
              <a:rPr sz="1000" spc="-25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космонавтики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lang="ru-RU" sz="1000" spc="-5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Региональный</a:t>
            </a:r>
            <a:r>
              <a:rPr sz="1000" spc="6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творческий</a:t>
            </a:r>
            <a:r>
              <a:rPr sz="1000" spc="3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конкурс</a:t>
            </a:r>
            <a:r>
              <a:rPr sz="1000" spc="4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 err="1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рисунков</a:t>
            </a:r>
            <a:r>
              <a:rPr sz="1000" spc="5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«</a:t>
            </a:r>
            <a:r>
              <a:rPr lang="ru-RU"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Сохраним можжевельники Крыма</a:t>
            </a:r>
            <a:r>
              <a:rPr sz="1000" spc="-5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»</a:t>
            </a:r>
            <a:endParaRPr lang="ru-RU" sz="1000" spc="-5" dirty="0" smtClean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2065">
              <a:tabLst>
                <a:tab pos="184785" algn="l"/>
                <a:tab pos="185420" algn="l"/>
              </a:tabLst>
            </a:pPr>
            <a:r>
              <a:rPr lang="ru-RU" sz="1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Акция «Треугольник памяти</a:t>
            </a:r>
          </a:p>
          <a:p>
            <a:pPr marL="12065">
              <a:tabLst>
                <a:tab pos="184785" algn="l"/>
                <a:tab pos="185420" algn="l"/>
              </a:tabLst>
            </a:pPr>
            <a:r>
              <a:rPr lang="ru-RU" sz="1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Акция «Книга памяти»</a:t>
            </a:r>
            <a:endParaRPr lang="ru-RU" sz="10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endParaRPr sz="1000" dirty="0">
              <a:latin typeface="Times New Roman"/>
              <a:cs typeface="Times New Roman"/>
            </a:endParaRPr>
          </a:p>
          <a:p>
            <a:pPr marL="279400">
              <a:lnSpc>
                <a:spcPts val="1440"/>
              </a:lnSpc>
            </a:pPr>
            <a:r>
              <a:rPr sz="1200" b="1" spc="-5" dirty="0" err="1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Мероприятия</a:t>
            </a:r>
            <a:r>
              <a:rPr sz="1200" b="1" spc="-5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:</a:t>
            </a:r>
            <a:endParaRPr sz="12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 err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Конкурсы</a:t>
            </a:r>
            <a:r>
              <a:rPr sz="1000" spc="2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рисунков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lang="ru-RU" sz="1000" spc="-5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Конкурсы чтецов</a:t>
            </a:r>
            <a:endParaRPr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 err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Выступления</a:t>
            </a:r>
            <a:r>
              <a:rPr sz="1000" spc="65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на</a:t>
            </a:r>
            <a:r>
              <a:rPr sz="1000" spc="2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школьных</a:t>
            </a:r>
            <a:r>
              <a:rPr sz="1000" spc="4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000" spc="-5" dirty="0" err="1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мероприятиях</a:t>
            </a:r>
            <a:r>
              <a:rPr sz="1000" spc="50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1000" spc="-5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хора </a:t>
            </a:r>
            <a:r>
              <a:rPr lang="ru-RU"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«Колокольчики»</a:t>
            </a: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lang="ru-RU"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Всероссийском конкурсе сочинений</a:t>
            </a: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lang="ru-RU"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Всероссийский конкурс экологических рисунков</a:t>
            </a: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lang="ru-RU"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Всероссийская военно-спортивная игра «Зарница»</a:t>
            </a: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lang="ru-RU"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Республиканский фестиваль-конкурс «Крымский вальс»</a:t>
            </a: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lang="ru-RU"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Всероссийский конкурс хоровых и вокальных коллективов среди учащихся ОО </a:t>
            </a:r>
          </a:p>
          <a:p>
            <a:pPr marL="12065">
              <a:lnSpc>
                <a:spcPct val="100000"/>
              </a:lnSpc>
              <a:tabLst>
                <a:tab pos="184785" algn="l"/>
                <a:tab pos="185420" algn="l"/>
              </a:tabLst>
            </a:pPr>
            <a:r>
              <a:rPr lang="ru-RU"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Республики Крым</a:t>
            </a:r>
            <a:endParaRPr lang="ru-RU" sz="1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83515" indent="-17145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84785" algn="l"/>
                <a:tab pos="185420" algn="l"/>
              </a:tabLst>
            </a:pPr>
            <a:r>
              <a:rPr lang="ru-RU"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Межрегиональный творческий конкурс «Мы – наследники Победы»</a:t>
            </a:r>
          </a:p>
          <a:p>
            <a:pPr marL="183515" indent="-17145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84785" algn="l"/>
                <a:tab pos="185420" algn="l"/>
              </a:tabLst>
            </a:pPr>
            <a:r>
              <a:rPr lang="ru-RU"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Международная олимпиада «Лисёнок»</a:t>
            </a:r>
          </a:p>
          <a:p>
            <a:pPr marL="183515" indent="-17145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84785" algn="l"/>
                <a:tab pos="185420" algn="l"/>
              </a:tabLst>
            </a:pPr>
            <a:r>
              <a:rPr lang="ru-RU" sz="1000" spc="-1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Олимпиада «Функциональная грамотность»</a:t>
            </a:r>
          </a:p>
          <a:p>
            <a:pPr marL="12065">
              <a:lnSpc>
                <a:spcPct val="100000"/>
              </a:lnSpc>
              <a:tabLst>
                <a:tab pos="184785" algn="l"/>
                <a:tab pos="185420" algn="l"/>
              </a:tabLst>
            </a:pPr>
            <a:endParaRPr lang="ru-RU" sz="1000" spc="-10" dirty="0" smtClean="0">
              <a:solidFill>
                <a:srgbClr val="B45F07"/>
              </a:solidFill>
              <a:latin typeface="Times New Roman"/>
              <a:cs typeface="Times New Roman"/>
            </a:endParaRPr>
          </a:p>
          <a:p>
            <a:pPr marL="183515" indent="-17145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84785" algn="l"/>
                <a:tab pos="185420" algn="l"/>
              </a:tabLst>
            </a:pPr>
            <a:endParaRPr lang="ru-RU" sz="1000" spc="-10" dirty="0" smtClean="0">
              <a:solidFill>
                <a:srgbClr val="B45F07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804" y="3704844"/>
            <a:ext cx="2365248" cy="18348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43200" y="228600"/>
            <a:ext cx="9270747" cy="766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u="none" spc="-50" dirty="0">
                <a:solidFill>
                  <a:srgbClr val="E2DED1"/>
                </a:solidFill>
              </a:rPr>
              <a:t>ДОПОЛНИТЕЛЬНОЕ</a:t>
            </a:r>
            <a:r>
              <a:rPr u="none" spc="-145" dirty="0">
                <a:solidFill>
                  <a:srgbClr val="E2DED1"/>
                </a:solidFill>
              </a:rPr>
              <a:t> </a:t>
            </a:r>
            <a:r>
              <a:rPr u="none" spc="-45" dirty="0">
                <a:solidFill>
                  <a:srgbClr val="E2DED1"/>
                </a:solidFill>
              </a:rPr>
              <a:t>ОБРАЗОВАНИЕ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2209800" y="1143000"/>
            <a:ext cx="9804146" cy="352458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just">
              <a:lnSpc>
                <a:spcPts val="1190"/>
              </a:lnSpc>
              <a:spcBef>
                <a:spcPts val="250"/>
              </a:spcBef>
            </a:pPr>
            <a:r>
              <a:rPr lang="ru-RU" spc="-5" dirty="0" smtClean="0"/>
              <a:t>   </a:t>
            </a:r>
            <a:r>
              <a:rPr spc="-5" dirty="0" err="1" smtClean="0"/>
              <a:t>Организация</a:t>
            </a:r>
            <a:r>
              <a:rPr spc="-5" dirty="0" smtClean="0"/>
              <a:t> </a:t>
            </a:r>
            <a:r>
              <a:rPr spc="-5" dirty="0"/>
              <a:t>внеурочной деятельности осуществлялась </a:t>
            </a:r>
            <a:r>
              <a:rPr dirty="0"/>
              <a:t>с 1 </a:t>
            </a:r>
            <a:r>
              <a:rPr spc="-5" dirty="0" err="1"/>
              <a:t>по</a:t>
            </a:r>
            <a:r>
              <a:rPr spc="-5" dirty="0"/>
              <a:t> </a:t>
            </a:r>
            <a:r>
              <a:rPr lang="ru-RU" dirty="0" smtClean="0"/>
              <a:t>11</a:t>
            </a:r>
            <a:r>
              <a:rPr dirty="0" smtClean="0"/>
              <a:t> </a:t>
            </a:r>
            <a:r>
              <a:rPr spc="-5" dirty="0"/>
              <a:t>класс </a:t>
            </a:r>
            <a:r>
              <a:rPr dirty="0"/>
              <a:t>в </a:t>
            </a:r>
            <a:r>
              <a:rPr spc="-5" dirty="0"/>
              <a:t>соответствии </a:t>
            </a:r>
            <a:r>
              <a:rPr dirty="0"/>
              <a:t>с </a:t>
            </a:r>
            <a:r>
              <a:rPr spc="-5" dirty="0" err="1"/>
              <a:t>требованиями</a:t>
            </a:r>
            <a:r>
              <a:rPr spc="-5" dirty="0"/>
              <a:t> </a:t>
            </a:r>
            <a:r>
              <a:rPr spc="-5" dirty="0" smtClean="0"/>
              <a:t>ФГОС </a:t>
            </a:r>
            <a:r>
              <a:rPr lang="ru-RU" spc="-5" dirty="0" smtClean="0"/>
              <a:t>третьего поколения </a:t>
            </a:r>
            <a:r>
              <a:rPr dirty="0" smtClean="0"/>
              <a:t>с </a:t>
            </a:r>
            <a:r>
              <a:rPr spc="-5" dirty="0"/>
              <a:t>созданием </a:t>
            </a:r>
            <a:r>
              <a:rPr spc="-5" dirty="0" err="1"/>
              <a:t>условий</a:t>
            </a:r>
            <a:r>
              <a:rPr spc="-5" dirty="0"/>
              <a:t> </a:t>
            </a:r>
            <a:r>
              <a:rPr dirty="0"/>
              <a:t> </a:t>
            </a:r>
            <a:endParaRPr lang="ru-RU" dirty="0" smtClean="0"/>
          </a:p>
          <a:p>
            <a:pPr marL="12700" marR="5080" algn="just">
              <a:lnSpc>
                <a:spcPts val="1190"/>
              </a:lnSpc>
              <a:spcBef>
                <a:spcPts val="250"/>
              </a:spcBef>
            </a:pPr>
            <a:r>
              <a:rPr dirty="0" err="1" smtClean="0"/>
              <a:t>комфортного</a:t>
            </a:r>
            <a:r>
              <a:rPr spc="25" dirty="0" smtClean="0"/>
              <a:t> </a:t>
            </a:r>
            <a:r>
              <a:rPr spc="-5" dirty="0"/>
              <a:t>включения</a:t>
            </a:r>
            <a:r>
              <a:rPr spc="5" dirty="0"/>
              <a:t> </a:t>
            </a:r>
            <a:r>
              <a:rPr dirty="0"/>
              <a:t>детей</a:t>
            </a:r>
            <a:r>
              <a:rPr spc="25" dirty="0"/>
              <a:t> </a:t>
            </a:r>
            <a:r>
              <a:rPr dirty="0"/>
              <a:t>и</a:t>
            </a:r>
            <a:r>
              <a:rPr spc="20" dirty="0"/>
              <a:t> </a:t>
            </a:r>
            <a:r>
              <a:rPr spc="-5" dirty="0"/>
              <a:t>подростков</a:t>
            </a:r>
            <a:r>
              <a:rPr spc="20" dirty="0"/>
              <a:t> </a:t>
            </a:r>
            <a:r>
              <a:rPr dirty="0"/>
              <a:t>с</a:t>
            </a:r>
            <a:r>
              <a:rPr spc="25" dirty="0"/>
              <a:t> </a:t>
            </a:r>
            <a:r>
              <a:rPr dirty="0"/>
              <a:t>особыми</a:t>
            </a:r>
            <a:r>
              <a:rPr spc="15" dirty="0"/>
              <a:t> </a:t>
            </a:r>
            <a:r>
              <a:rPr spc="-5" dirty="0"/>
              <a:t>образовательными</a:t>
            </a:r>
            <a:r>
              <a:rPr spc="10" dirty="0"/>
              <a:t> </a:t>
            </a:r>
            <a:r>
              <a:rPr spc="-5" dirty="0"/>
              <a:t>потребностями,</a:t>
            </a:r>
            <a:r>
              <a:rPr spc="20" dirty="0"/>
              <a:t> </a:t>
            </a:r>
            <a:r>
              <a:rPr dirty="0"/>
              <a:t>в</a:t>
            </a:r>
            <a:r>
              <a:rPr spc="20" dirty="0"/>
              <a:t> </a:t>
            </a:r>
            <a:r>
              <a:rPr dirty="0"/>
              <a:t>том</a:t>
            </a:r>
            <a:r>
              <a:rPr spc="15" dirty="0"/>
              <a:t> </a:t>
            </a:r>
            <a:r>
              <a:rPr spc="-5" dirty="0"/>
              <a:t>числе</a:t>
            </a:r>
            <a:r>
              <a:rPr spc="25" dirty="0"/>
              <a:t> </a:t>
            </a:r>
            <a:r>
              <a:rPr spc="-5" dirty="0"/>
              <a:t>обучающихся</a:t>
            </a:r>
            <a:r>
              <a:rPr spc="25" dirty="0"/>
              <a:t> </a:t>
            </a:r>
            <a:r>
              <a:rPr spc="-5" dirty="0"/>
              <a:t>на</a:t>
            </a:r>
            <a:r>
              <a:rPr spc="25" dirty="0"/>
              <a:t> </a:t>
            </a:r>
            <a:r>
              <a:rPr spc="-5" dirty="0"/>
              <a:t>дому.</a:t>
            </a:r>
            <a:r>
              <a:rPr spc="25" dirty="0"/>
              <a:t> </a:t>
            </a:r>
            <a:r>
              <a:rPr dirty="0"/>
              <a:t>В</a:t>
            </a:r>
            <a:r>
              <a:rPr spc="15" dirty="0"/>
              <a:t> </a:t>
            </a:r>
            <a:r>
              <a:rPr spc="-5" dirty="0"/>
              <a:t>1-4</a:t>
            </a:r>
            <a:r>
              <a:rPr spc="25" dirty="0"/>
              <a:t> </a:t>
            </a:r>
            <a:r>
              <a:rPr dirty="0"/>
              <a:t>классах</a:t>
            </a:r>
            <a:r>
              <a:rPr spc="25" dirty="0"/>
              <a:t> </a:t>
            </a:r>
            <a:r>
              <a:rPr spc="-5" dirty="0"/>
              <a:t>было</a:t>
            </a:r>
            <a:r>
              <a:rPr spc="30" dirty="0"/>
              <a:t> </a:t>
            </a:r>
            <a:r>
              <a:rPr spc="-5" dirty="0" err="1"/>
              <a:t>реализовано</a:t>
            </a:r>
            <a:r>
              <a:rPr spc="25" dirty="0"/>
              <a:t> </a:t>
            </a:r>
            <a:r>
              <a:rPr lang="ru-RU" dirty="0" smtClean="0"/>
              <a:t>5</a:t>
            </a:r>
            <a:r>
              <a:rPr spc="25" dirty="0" smtClean="0"/>
              <a:t> </a:t>
            </a:r>
            <a:r>
              <a:rPr spc="-5" dirty="0" err="1" smtClean="0"/>
              <a:t>курсов</a:t>
            </a:r>
            <a:r>
              <a:rPr spc="-20" dirty="0" smtClean="0"/>
              <a:t> </a:t>
            </a:r>
            <a:r>
              <a:rPr dirty="0"/>
              <a:t>в</a:t>
            </a:r>
            <a:r>
              <a:rPr spc="-5" dirty="0"/>
              <a:t> 5-9</a:t>
            </a:r>
            <a:r>
              <a:rPr spc="15" dirty="0"/>
              <a:t> </a:t>
            </a:r>
            <a:r>
              <a:rPr dirty="0"/>
              <a:t>классах</a:t>
            </a:r>
            <a:r>
              <a:rPr spc="-20" dirty="0"/>
              <a:t> </a:t>
            </a:r>
            <a:r>
              <a:rPr dirty="0"/>
              <a:t>– </a:t>
            </a:r>
            <a:r>
              <a:rPr lang="ru-RU" dirty="0" smtClean="0"/>
              <a:t>6, в 10-11 классах – 7.</a:t>
            </a:r>
          </a:p>
          <a:p>
            <a:pPr marL="12700" marR="5080" algn="just">
              <a:lnSpc>
                <a:spcPts val="1190"/>
              </a:lnSpc>
              <a:spcBef>
                <a:spcPts val="250"/>
              </a:spcBef>
            </a:pPr>
            <a:r>
              <a:rPr lang="ru-RU" b="1" dirty="0" smtClean="0"/>
              <a:t>Дополнительное образование:</a:t>
            </a:r>
          </a:p>
          <a:p>
            <a:pPr marL="184150" marR="5080" indent="-171450" algn="just">
              <a:lnSpc>
                <a:spcPts val="1190"/>
              </a:lnSpc>
              <a:spcBef>
                <a:spcPts val="25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Военно-патриотический кружок «Во имя жизни»</a:t>
            </a:r>
          </a:p>
          <a:p>
            <a:pPr marL="184150" marR="5080" indent="-171450" algn="just">
              <a:lnSpc>
                <a:spcPts val="1190"/>
              </a:lnSpc>
              <a:spcBef>
                <a:spcPts val="25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Хореографический ансамбль «В ритме вальса»</a:t>
            </a:r>
          </a:p>
          <a:p>
            <a:pPr marL="184150" marR="5080" indent="-171450" algn="just">
              <a:lnSpc>
                <a:spcPts val="1190"/>
              </a:lnSpc>
              <a:spcBef>
                <a:spcPts val="25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Хор «Колокольчики»</a:t>
            </a:r>
          </a:p>
          <a:p>
            <a:pPr marL="184150" marR="5080" indent="-171450" algn="just">
              <a:lnSpc>
                <a:spcPts val="1190"/>
              </a:lnSpc>
              <a:spcBef>
                <a:spcPts val="25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Театральная студия «Лицедеи»</a:t>
            </a:r>
          </a:p>
          <a:p>
            <a:pPr marL="184150" marR="5080" indent="-171450" algn="just">
              <a:lnSpc>
                <a:spcPts val="1190"/>
              </a:lnSpc>
              <a:spcBef>
                <a:spcPts val="250"/>
              </a:spcBef>
              <a:buFont typeface="Arial" panose="020B0604020202020204" pitchFamily="34" charset="0"/>
              <a:buChar char="•"/>
            </a:pPr>
            <a:r>
              <a:rPr lang="ru-RU" dirty="0" smtClean="0"/>
              <a:t>Спортивный клуб «Олимп»</a:t>
            </a:r>
          </a:p>
          <a:p>
            <a:pPr marL="184150" marR="5080" indent="-171450" algn="just">
              <a:lnSpc>
                <a:spcPts val="1190"/>
              </a:lnSpc>
              <a:spcBef>
                <a:spcPts val="250"/>
              </a:spcBef>
              <a:buFont typeface="Arial" panose="020B0604020202020204" pitchFamily="34" charset="0"/>
              <a:buChar char="•"/>
            </a:pPr>
            <a:r>
              <a:rPr lang="ru-RU" dirty="0" err="1" smtClean="0"/>
              <a:t>Юнармия</a:t>
            </a:r>
            <a:endParaRPr lang="ru-RU" b="1" spc="-5" dirty="0" smtClean="0">
              <a:latin typeface="Times New Roman"/>
              <a:cs typeface="Times New Roman"/>
            </a:endParaRPr>
          </a:p>
          <a:p>
            <a:pPr marL="12700" marR="5080" algn="just">
              <a:lnSpc>
                <a:spcPts val="1190"/>
              </a:lnSpc>
              <a:spcBef>
                <a:spcPts val="250"/>
              </a:spcBef>
            </a:pPr>
            <a:r>
              <a:rPr b="1" spc="-5" dirty="0" err="1" smtClean="0">
                <a:latin typeface="Times New Roman"/>
                <a:cs typeface="Times New Roman"/>
              </a:rPr>
              <a:t>Формы</a:t>
            </a:r>
            <a:r>
              <a:rPr b="1" dirty="0" smtClean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организации</a:t>
            </a:r>
            <a:r>
              <a:rPr b="1" spc="5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внеурочной</a:t>
            </a:r>
            <a:r>
              <a:rPr b="1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деятельности:</a:t>
            </a:r>
            <a:r>
              <a:rPr b="1" dirty="0">
                <a:latin typeface="Times New Roman"/>
                <a:cs typeface="Times New Roman"/>
              </a:rPr>
              <a:t> </a:t>
            </a:r>
            <a:r>
              <a:rPr lang="ru-RU" b="1" dirty="0"/>
              <a:t> экскурсии, кружки, </a:t>
            </a:r>
            <a:r>
              <a:rPr lang="ru-RU" b="1" dirty="0" smtClean="0"/>
              <a:t>круглые </a:t>
            </a:r>
            <a:r>
              <a:rPr lang="ru-RU" b="1" dirty="0"/>
              <a:t>столы, </a:t>
            </a:r>
            <a:r>
              <a:rPr lang="ru-RU" b="1" dirty="0" smtClean="0"/>
              <a:t>поисковые исследования</a:t>
            </a:r>
            <a:r>
              <a:rPr lang="ru-RU" b="1" dirty="0"/>
              <a:t>, общественно полезные практики </a:t>
            </a:r>
            <a:r>
              <a:rPr lang="ru-RU" b="1" dirty="0" smtClean="0"/>
              <a:t>.</a:t>
            </a:r>
            <a:endParaRPr lang="ru-RU" b="1" dirty="0"/>
          </a:p>
          <a:p>
            <a:pPr marL="12700" marR="5080" algn="just">
              <a:lnSpc>
                <a:spcPts val="1190"/>
              </a:lnSpc>
              <a:spcBef>
                <a:spcPts val="250"/>
              </a:spcBef>
            </a:pPr>
            <a:r>
              <a:rPr lang="ru-RU" b="1" dirty="0" smtClean="0">
                <a:latin typeface="Times New Roman"/>
                <a:cs typeface="Times New Roman"/>
              </a:rPr>
              <a:t>   </a:t>
            </a:r>
            <a:r>
              <a:rPr b="1" dirty="0" err="1" smtClean="0">
                <a:latin typeface="Times New Roman"/>
                <a:cs typeface="Times New Roman"/>
              </a:rPr>
              <a:t>Волонтерская</a:t>
            </a:r>
            <a:r>
              <a:rPr b="1" spc="-35" dirty="0" smtClean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и</a:t>
            </a:r>
            <a:r>
              <a:rPr b="1" spc="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добровольческая</a:t>
            </a:r>
            <a:r>
              <a:rPr b="1" spc="-20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деятельность:</a:t>
            </a:r>
          </a:p>
          <a:p>
            <a:pPr marL="103505" marR="23495">
              <a:lnSpc>
                <a:spcPct val="100000"/>
              </a:lnSpc>
            </a:pPr>
            <a:r>
              <a:rPr lang="ru-RU" spc="-5" dirty="0" smtClean="0"/>
              <a:t>Акции </a:t>
            </a:r>
            <a:r>
              <a:rPr spc="-10" dirty="0" smtClean="0"/>
              <a:t>«</a:t>
            </a:r>
            <a:r>
              <a:rPr spc="-10" dirty="0" err="1" smtClean="0"/>
              <a:t>Письмо</a:t>
            </a:r>
            <a:r>
              <a:rPr spc="35" dirty="0" smtClean="0"/>
              <a:t> </a:t>
            </a:r>
            <a:r>
              <a:rPr spc="-5" dirty="0"/>
              <a:t>солдату»,</a:t>
            </a:r>
            <a:r>
              <a:rPr spc="10" dirty="0"/>
              <a:t> </a:t>
            </a:r>
            <a:r>
              <a:rPr spc="-15" dirty="0" smtClean="0"/>
              <a:t>«</a:t>
            </a:r>
            <a:r>
              <a:rPr lang="ru-RU" spc="-15" dirty="0" smtClean="0"/>
              <a:t>Сладкое письмо солдату</a:t>
            </a:r>
            <a:r>
              <a:rPr spc="-5" dirty="0" smtClean="0"/>
              <a:t>»</a:t>
            </a:r>
            <a:r>
              <a:rPr lang="ru-RU" spc="-5" dirty="0" smtClean="0"/>
              <a:t>, приобретение жгутов и перевязочных пакетов для солдат, принимающих участие в СВО.</a:t>
            </a:r>
            <a:endParaRPr sz="1150" dirty="0"/>
          </a:p>
          <a:p>
            <a:pPr marL="103505">
              <a:lnSpc>
                <a:spcPct val="100000"/>
              </a:lnSpc>
            </a:pPr>
            <a:r>
              <a:rPr b="1" spc="-5" dirty="0">
                <a:latin typeface="Times New Roman"/>
                <a:cs typeface="Times New Roman"/>
              </a:rPr>
              <a:t>Деятельность,</a:t>
            </a:r>
            <a:r>
              <a:rPr b="1" spc="-10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направленная</a:t>
            </a:r>
            <a:r>
              <a:rPr b="1" spc="-10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на</a:t>
            </a:r>
            <a:r>
              <a:rPr b="1" spc="10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профилактику</a:t>
            </a:r>
            <a:r>
              <a:rPr b="1" spc="3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деструктивного</a:t>
            </a:r>
            <a:r>
              <a:rPr b="1" spc="-10" dirty="0">
                <a:latin typeface="Times New Roman"/>
                <a:cs typeface="Times New Roman"/>
              </a:rPr>
              <a:t> </a:t>
            </a:r>
            <a:r>
              <a:rPr b="1" dirty="0" err="1">
                <a:latin typeface="Times New Roman"/>
                <a:cs typeface="Times New Roman"/>
              </a:rPr>
              <a:t>поведения</a:t>
            </a:r>
            <a:r>
              <a:rPr b="1" spc="10" dirty="0">
                <a:latin typeface="Times New Roman"/>
                <a:cs typeface="Times New Roman"/>
              </a:rPr>
              <a:t> </a:t>
            </a:r>
            <a:r>
              <a:rPr b="1" spc="-5" dirty="0" err="1" smtClean="0">
                <a:latin typeface="Times New Roman"/>
                <a:cs typeface="Times New Roman"/>
              </a:rPr>
              <a:t>обучающихся</a:t>
            </a:r>
            <a:r>
              <a:rPr lang="ru-RU" b="1" spc="-5" dirty="0"/>
              <a:t>: </a:t>
            </a:r>
            <a:endParaRPr lang="ru-RU" b="1" spc="-5" dirty="0" smtClean="0"/>
          </a:p>
          <a:p>
            <a:pPr marL="274955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pc="-5" dirty="0"/>
              <a:t>с</a:t>
            </a:r>
            <a:r>
              <a:rPr lang="ru-RU" spc="-5" dirty="0" smtClean="0"/>
              <a:t>бор голосов в рамках федерального проекта «Формирование комфортной городской среды»</a:t>
            </a:r>
          </a:p>
          <a:p>
            <a:pPr marL="274955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pc="-5" dirty="0"/>
              <a:t>у</a:t>
            </a:r>
            <a:r>
              <a:rPr lang="ru-RU" spc="-5" dirty="0" smtClean="0"/>
              <a:t>борка памятников</a:t>
            </a:r>
          </a:p>
          <a:p>
            <a:pPr marL="274955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pc="-5" dirty="0" smtClean="0"/>
              <a:t>организация </a:t>
            </a:r>
            <a:r>
              <a:rPr lang="ru-RU" spc="-5" dirty="0"/>
              <a:t>индивидуальной работы с учащимися с повышенным уровнем школьной тревожности или </a:t>
            </a:r>
            <a:r>
              <a:rPr lang="ru-RU" spc="-5" dirty="0" smtClean="0"/>
              <a:t>агрессии;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/>
              <a:t>организация </a:t>
            </a:r>
            <a:r>
              <a:rPr lang="ru-RU" dirty="0"/>
              <a:t>в школе мест для самореализации и самоутверждения </a:t>
            </a:r>
            <a:r>
              <a:rPr lang="ru-RU" dirty="0" smtClean="0"/>
              <a:t>обучающихся;</a:t>
            </a:r>
            <a:endParaRPr lang="ru-RU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/>
              <a:t>в</a:t>
            </a:r>
            <a:r>
              <a:rPr lang="ru-RU" dirty="0" smtClean="0"/>
              <a:t>овлечение </a:t>
            </a:r>
            <a:r>
              <a:rPr lang="ru-RU" dirty="0"/>
              <a:t>обучающихся в позитивные практики, занятия объединений дополнительного образования.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304800" y="4605868"/>
            <a:ext cx="10947147" cy="2044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33265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Систематические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беседы и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инструктажи по правилам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безопасного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поведения.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Индивидуальные</a:t>
            </a:r>
            <a:r>
              <a:rPr sz="11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или</a:t>
            </a:r>
            <a:r>
              <a:rPr sz="11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групповые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консультации</a:t>
            </a:r>
            <a:r>
              <a:rPr sz="1100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для</a:t>
            </a:r>
            <a:r>
              <a:rPr sz="1100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родителей</a:t>
            </a:r>
            <a:r>
              <a:rPr sz="1100" spc="-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детей</a:t>
            </a:r>
            <a:r>
              <a:rPr sz="1100" spc="-10" dirty="0">
                <a:solidFill>
                  <a:srgbClr val="585858"/>
                </a:solidFill>
                <a:latin typeface="Times New Roman"/>
                <a:cs typeface="Times New Roman"/>
              </a:rPr>
              <a:t> «группы</a:t>
            </a:r>
            <a:r>
              <a:rPr sz="1100" spc="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риска».</a:t>
            </a:r>
            <a:endParaRPr sz="1100" dirty="0">
              <a:latin typeface="Times New Roman"/>
              <a:cs typeface="Times New Roman"/>
            </a:endParaRPr>
          </a:p>
          <a:p>
            <a:pPr marL="12700" marR="3409315">
              <a:lnSpc>
                <a:spcPct val="100000"/>
              </a:lnSpc>
            </a:pP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Сбор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информации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о занятости в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каникулярное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время обучающихся, состоящих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на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разных формах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учета </a:t>
            </a:r>
            <a:r>
              <a:rPr sz="1100" spc="-26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Мониторинг</a:t>
            </a:r>
            <a:r>
              <a:rPr sz="1100" spc="-3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социальных</a:t>
            </a:r>
            <a:r>
              <a:rPr sz="1100" spc="-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сетей</a:t>
            </a:r>
            <a:r>
              <a:rPr sz="1100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обучающихся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ru-RU" sz="11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Беседы с сотрудниками ОМВД  России «</a:t>
            </a:r>
            <a:r>
              <a:rPr lang="ru-RU" sz="1100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Алуштинский</a:t>
            </a:r>
            <a:r>
              <a:rPr lang="ru-RU" sz="11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»</a:t>
            </a:r>
            <a:endParaRPr sz="1100" dirty="0">
              <a:latin typeface="Times New Roman"/>
              <a:cs typeface="Times New Roman"/>
            </a:endParaRPr>
          </a:p>
          <a:p>
            <a:pPr marL="12700" marR="1689100">
              <a:lnSpc>
                <a:spcPct val="100000"/>
              </a:lnSpc>
            </a:pP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Консультации</a:t>
            </a:r>
            <a:r>
              <a:rPr sz="11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классных руководителей</a:t>
            </a:r>
            <a:r>
              <a:rPr sz="1100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педагогом-психологом</a:t>
            </a:r>
            <a:r>
              <a:rPr sz="1100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по</a:t>
            </a:r>
            <a:r>
              <a:rPr sz="1100" spc="3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результатам</a:t>
            </a:r>
            <a:r>
              <a:rPr sz="11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диагностических</a:t>
            </a:r>
            <a:r>
              <a:rPr sz="1100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исследований</a:t>
            </a:r>
            <a:r>
              <a:rPr sz="11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обучающихся</a:t>
            </a:r>
            <a:r>
              <a:rPr sz="1100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класса. </a:t>
            </a:r>
            <a:r>
              <a:rPr sz="1100" spc="-26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Разработка</a:t>
            </a:r>
            <a:r>
              <a:rPr sz="1100" spc="-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и реализация</a:t>
            </a:r>
            <a:r>
              <a:rPr sz="1100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ИПР</a:t>
            </a:r>
            <a:r>
              <a:rPr sz="11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обучающихся</a:t>
            </a:r>
            <a:r>
              <a:rPr sz="1100" spc="-3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группы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 риска.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Заседание</a:t>
            </a:r>
            <a:r>
              <a:rPr sz="1100" spc="-3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Совета</a:t>
            </a:r>
            <a:r>
              <a:rPr sz="1100" spc="-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профилактики.</a:t>
            </a:r>
            <a:endParaRPr sz="1100" dirty="0">
              <a:latin typeface="Times New Roman"/>
              <a:cs typeface="Times New Roman"/>
            </a:endParaRPr>
          </a:p>
          <a:p>
            <a:pPr marL="12700" marR="3703320">
              <a:lnSpc>
                <a:spcPct val="100000"/>
              </a:lnSpc>
            </a:pP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Заседание</a:t>
            </a:r>
            <a:r>
              <a:rPr sz="1100" spc="-3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МО</a:t>
            </a:r>
            <a:r>
              <a:rPr sz="1100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классных</a:t>
            </a:r>
            <a:r>
              <a:rPr sz="1100" spc="-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руководителей</a:t>
            </a:r>
            <a:r>
              <a:rPr sz="1100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по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 вопросам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формирования</a:t>
            </a:r>
            <a:r>
              <a:rPr sz="1100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законопослушного</a:t>
            </a:r>
            <a:r>
              <a:rPr sz="1100" spc="-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поведения. </a:t>
            </a:r>
            <a:r>
              <a:rPr sz="1100" spc="-26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Общешкольные</a:t>
            </a:r>
            <a:r>
              <a:rPr sz="1100" spc="-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тематические</a:t>
            </a:r>
            <a:r>
              <a:rPr sz="1100" spc="-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родительские</a:t>
            </a:r>
            <a:r>
              <a:rPr sz="1100" spc="-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собрания.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Поддержка социально</a:t>
            </a:r>
            <a:r>
              <a:rPr sz="1100" spc="-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одобряемого</a:t>
            </a:r>
            <a:r>
              <a:rPr sz="1100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опыта:</a:t>
            </a:r>
            <a:r>
              <a:rPr sz="1100" spc="-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достижений</a:t>
            </a:r>
            <a:r>
              <a:rPr sz="1100" spc="-2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обучающихся</a:t>
            </a:r>
            <a:r>
              <a:rPr sz="1100" spc="-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100" spc="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официальной</a:t>
            </a:r>
            <a:r>
              <a:rPr sz="1100" spc="-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группе</a:t>
            </a:r>
            <a:r>
              <a:rPr sz="1100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ВК.</a:t>
            </a:r>
            <a:endParaRPr sz="1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Организация досуговых</a:t>
            </a:r>
            <a:r>
              <a:rPr sz="1100" spc="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мероприятий</a:t>
            </a:r>
            <a:r>
              <a:rPr sz="1100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(кружки, секции,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 мероприятия),</a:t>
            </a:r>
            <a:r>
              <a:rPr sz="1100" spc="-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распространение</a:t>
            </a:r>
            <a:r>
              <a:rPr sz="1100" spc="-4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информации</a:t>
            </a:r>
            <a:r>
              <a:rPr sz="11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и</a:t>
            </a:r>
            <a:r>
              <a:rPr sz="1100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включение детей,</a:t>
            </a:r>
            <a:r>
              <a:rPr sz="1100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имеющих</a:t>
            </a:r>
            <a:r>
              <a:rPr sz="1100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факторы</a:t>
            </a:r>
            <a:r>
              <a:rPr sz="1100" spc="-2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585858"/>
                </a:solidFill>
                <a:latin typeface="Times New Roman"/>
                <a:cs typeface="Times New Roman"/>
              </a:rPr>
              <a:t>риска.</a:t>
            </a:r>
            <a:endParaRPr sz="11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163144"/>
            <a:ext cx="97536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u="none" spc="-50" dirty="0">
                <a:solidFill>
                  <a:srgbClr val="E2DED1"/>
                </a:solidFill>
              </a:rPr>
              <a:t>ОТКРЫТИЯ</a:t>
            </a:r>
            <a:r>
              <a:rPr sz="5400" u="none" spc="-185" dirty="0">
                <a:solidFill>
                  <a:srgbClr val="E2DED1"/>
                </a:solidFill>
              </a:rPr>
              <a:t> </a:t>
            </a:r>
            <a:r>
              <a:rPr lang="uk-UA" sz="5400" u="none" spc="-185" dirty="0" smtClean="0">
                <a:solidFill>
                  <a:srgbClr val="E2DED1"/>
                </a:solidFill>
              </a:rPr>
              <a:t>И ДОСТИЖЕНИЯ </a:t>
            </a:r>
            <a:r>
              <a:rPr sz="5400" u="none" spc="-40" dirty="0" smtClean="0">
                <a:solidFill>
                  <a:srgbClr val="E2DED1"/>
                </a:solidFill>
              </a:rPr>
              <a:t>ГОДА</a:t>
            </a:r>
            <a:endParaRPr sz="5400" dirty="0"/>
          </a:p>
        </p:txBody>
      </p:sp>
      <p:sp>
        <p:nvSpPr>
          <p:cNvPr id="7" name="object 7"/>
          <p:cNvSpPr txBox="1"/>
          <p:nvPr/>
        </p:nvSpPr>
        <p:spPr>
          <a:xfrm>
            <a:off x="520995" y="1600200"/>
            <a:ext cx="10210799" cy="34060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b="1" dirty="0" smtClean="0">
              <a:solidFill>
                <a:srgbClr val="585858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b="1" dirty="0" err="1" smtClean="0">
                <a:solidFill>
                  <a:srgbClr val="585858"/>
                </a:solidFill>
                <a:latin typeface="Calibri"/>
                <a:cs typeface="Calibri"/>
              </a:rPr>
              <a:t>Наши</a:t>
            </a:r>
            <a:r>
              <a:rPr lang="uk-UA" b="1" dirty="0" smtClean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lang="uk-UA" b="1" dirty="0" err="1" smtClean="0">
                <a:solidFill>
                  <a:srgbClr val="585858"/>
                </a:solidFill>
                <a:latin typeface="Calibri"/>
                <a:cs typeface="Calibri"/>
              </a:rPr>
              <a:t>достижения</a:t>
            </a:r>
            <a:r>
              <a:rPr lang="uk-UA" b="1" dirty="0" smtClean="0">
                <a:solidFill>
                  <a:srgbClr val="585858"/>
                </a:solidFill>
                <a:latin typeface="Calibri"/>
                <a:cs typeface="Calibri"/>
              </a:rPr>
              <a:t> в 2025-2026 </a:t>
            </a:r>
            <a:r>
              <a:rPr lang="uk-UA" b="1" dirty="0" err="1" smtClean="0">
                <a:solidFill>
                  <a:srgbClr val="585858"/>
                </a:solidFill>
                <a:latin typeface="Calibri"/>
                <a:cs typeface="Calibri"/>
              </a:rPr>
              <a:t>учебном</a:t>
            </a:r>
            <a:r>
              <a:rPr lang="uk-UA" b="1" dirty="0" smtClean="0">
                <a:solidFill>
                  <a:srgbClr val="585858"/>
                </a:solidFill>
                <a:latin typeface="Calibri"/>
                <a:cs typeface="Calibri"/>
              </a:rPr>
              <a:t> году:</a:t>
            </a:r>
          </a:p>
          <a:p>
            <a:pPr marL="184785" indent="-172720">
              <a:lnSpc>
                <a:spcPct val="15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lang="en-US" sz="1400" spc="-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II</a:t>
            </a:r>
            <a:r>
              <a:rPr lang="ru-RU" sz="1400" spc="-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 место на муниципальном 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этапе </a:t>
            </a:r>
            <a:r>
              <a:rPr lang="ru-RU" sz="1400" spc="-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республиканского фестиваля-конкурса 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«Крымский вальс</a:t>
            </a:r>
            <a:r>
              <a:rPr lang="ru-RU" sz="1400" spc="-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»</a:t>
            </a:r>
          </a:p>
          <a:p>
            <a:pPr marL="184785" indent="-172720">
              <a:lnSpc>
                <a:spcPct val="15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lang="en-US" sz="1400" spc="-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II</a:t>
            </a:r>
            <a:r>
              <a:rPr lang="ru-RU" sz="1400" spc="-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 место на муниципальном этапе межрегионального творческого конкурса «Мы – наследники Победы» (младшая группа)</a:t>
            </a:r>
          </a:p>
          <a:p>
            <a:pPr marL="184785" indent="-172720">
              <a:lnSpc>
                <a:spcPct val="15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lang="en-US" sz="1400" spc="-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III </a:t>
            </a:r>
            <a:r>
              <a:rPr lang="ru-RU" sz="1400" spc="-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место 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на муниципальном этапе межрегионального творческого конкурса </a:t>
            </a:r>
            <a:r>
              <a:rPr lang="ru-RU" sz="1400" spc="-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«</a:t>
            </a:r>
            <a:r>
              <a:rPr lang="ru-RU" sz="14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Мы – наследники победы</a:t>
            </a:r>
            <a:r>
              <a:rPr lang="ru-RU" sz="1400" spc="-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» (старшая группа)</a:t>
            </a:r>
            <a:endParaRPr lang="ru-RU" sz="1400" spc="-5" dirty="0">
              <a:solidFill>
                <a:schemeClr val="tx1">
                  <a:lumMod val="65000"/>
                  <a:lumOff val="35000"/>
                </a:schemeClr>
              </a:solidFill>
              <a:latin typeface="Times New Roman"/>
              <a:cs typeface="Times New Roman"/>
            </a:endParaRPr>
          </a:p>
          <a:p>
            <a:pPr marL="183515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84785" algn="l"/>
                <a:tab pos="185420" algn="l"/>
              </a:tabLst>
            </a:pPr>
            <a:r>
              <a:rPr lang="en-US" sz="1400" spc="-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IV </a:t>
            </a:r>
            <a:r>
              <a:rPr lang="uk-UA" sz="1400" spc="-5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место</a:t>
            </a:r>
            <a:r>
              <a:rPr lang="uk-UA" sz="1400" spc="-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 в о</a:t>
            </a:r>
            <a:r>
              <a:rPr lang="ru-RU" sz="1400" spc="-5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бщекомандном</a:t>
            </a:r>
            <a:r>
              <a:rPr lang="ru-RU" sz="1400" spc="-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 зачёте  военно-патриотической игры «Зарница – 2.0» (младшая возрастная категория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400" b="1" dirty="0" smtClean="0">
              <a:solidFill>
                <a:srgbClr val="585858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 smtClean="0">
                <a:solidFill>
                  <a:srgbClr val="585858"/>
                </a:solidFill>
                <a:latin typeface="Calibri"/>
                <a:cs typeface="Calibri"/>
              </a:rPr>
              <a:t>В</a:t>
            </a:r>
            <a:r>
              <a:rPr sz="1400" b="1" spc="5" dirty="0" smtClean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spc="-5" dirty="0" smtClean="0">
                <a:solidFill>
                  <a:srgbClr val="585858"/>
                </a:solidFill>
                <a:latin typeface="Calibri"/>
                <a:cs typeface="Calibri"/>
              </a:rPr>
              <a:t>202</a:t>
            </a:r>
            <a:r>
              <a:rPr lang="en-US" sz="1400" b="1" spc="-5" dirty="0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r>
              <a:rPr sz="1400" b="1" spc="-5" dirty="0" smtClean="0">
                <a:solidFill>
                  <a:srgbClr val="585858"/>
                </a:solidFill>
                <a:latin typeface="Calibri"/>
                <a:cs typeface="Calibri"/>
              </a:rPr>
              <a:t>-202</a:t>
            </a:r>
            <a:r>
              <a:rPr lang="en-US" sz="1400" b="1" spc="-5" dirty="0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r>
              <a:rPr sz="1400" b="1" dirty="0" smtClean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учебном</a:t>
            </a:r>
            <a:r>
              <a:rPr sz="1400" b="1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585858"/>
                </a:solidFill>
                <a:latin typeface="Calibri"/>
                <a:cs typeface="Calibri"/>
              </a:rPr>
              <a:t>году</a:t>
            </a:r>
            <a:r>
              <a:rPr sz="1400" b="1" spc="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в </a:t>
            </a:r>
            <a:r>
              <a:rPr sz="1400" b="1" spc="-20" dirty="0" err="1">
                <a:solidFill>
                  <a:srgbClr val="585858"/>
                </a:solidFill>
                <a:latin typeface="Calibri"/>
                <a:cs typeface="Calibri"/>
              </a:rPr>
              <a:t>школе</a:t>
            </a:r>
            <a:r>
              <a:rPr sz="1400" b="1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lang="ru-RU" sz="1400" b="1" spc="-5" dirty="0" smtClean="0">
                <a:solidFill>
                  <a:srgbClr val="585858"/>
                </a:solidFill>
                <a:latin typeface="Calibri"/>
                <a:cs typeface="Calibri"/>
              </a:rPr>
              <a:t>продолжают работать</a:t>
            </a:r>
            <a:r>
              <a:rPr sz="1400" b="1" spc="-5" dirty="0" smtClean="0">
                <a:solidFill>
                  <a:srgbClr val="585858"/>
                </a:solidFill>
                <a:latin typeface="Calibri"/>
                <a:cs typeface="Calibri"/>
              </a:rPr>
              <a:t>: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 smtClean="0">
                <a:solidFill>
                  <a:srgbClr val="585858"/>
                </a:solidFill>
                <a:latin typeface="Calibri"/>
                <a:cs typeface="Calibri"/>
              </a:rPr>
              <a:t>Музей воинской славы «Во имя жизни»:</a:t>
            </a:r>
            <a:r>
              <a:rPr lang="ru-RU" sz="1400" spc="-10" dirty="0" smtClean="0">
                <a:solidFill>
                  <a:srgbClr val="585858"/>
                </a:solidFill>
                <a:latin typeface="Calibri"/>
                <a:cs typeface="Calibri"/>
                <a:hlinkClick r:id="rId2"/>
              </a:rPr>
              <a:t> </a:t>
            </a:r>
            <a:r>
              <a:rPr lang="en-US" sz="1400" spc="-10" dirty="0">
                <a:solidFill>
                  <a:srgbClr val="585858"/>
                </a:solidFill>
                <a:cs typeface="Calibri"/>
                <a:hlinkClick r:id="rId2"/>
              </a:rPr>
              <a:t>https://</a:t>
            </a:r>
            <a:r>
              <a:rPr lang="en-US" sz="1400" spc="-10" dirty="0" smtClean="0">
                <a:solidFill>
                  <a:srgbClr val="585858"/>
                </a:solidFill>
                <a:cs typeface="Calibri"/>
                <a:hlinkClick r:id="rId2"/>
              </a:rPr>
              <a:t>vk.com/club225569968</a:t>
            </a:r>
            <a:endParaRPr lang="ru-RU" sz="1400" spc="-10" dirty="0" smtClean="0">
              <a:solidFill>
                <a:srgbClr val="585858"/>
              </a:solidFill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 smtClean="0">
                <a:solidFill>
                  <a:srgbClr val="585858"/>
                </a:solidFill>
                <a:latin typeface="Calibri"/>
                <a:cs typeface="Calibri"/>
              </a:rPr>
              <a:t>Программа дополнительного образования «</a:t>
            </a:r>
            <a:r>
              <a:rPr lang="ru-RU" sz="1400" spc="-10" dirty="0" err="1" smtClean="0">
                <a:solidFill>
                  <a:srgbClr val="585858"/>
                </a:solidFill>
                <a:latin typeface="Calibri"/>
                <a:cs typeface="Calibri"/>
              </a:rPr>
              <a:t>Юнармия</a:t>
            </a:r>
            <a:r>
              <a:rPr lang="ru-RU" sz="1400" spc="-10" dirty="0" smtClean="0">
                <a:solidFill>
                  <a:srgbClr val="585858"/>
                </a:solidFill>
                <a:latin typeface="Calibri"/>
                <a:cs typeface="Calibri"/>
              </a:rPr>
              <a:t>» в рамках федерального проекта «Успех каждого ребёнка»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Первичное</a:t>
            </a:r>
            <a:r>
              <a:rPr sz="1400" spc="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Calibri"/>
                <a:cs typeface="Calibri"/>
              </a:rPr>
              <a:t>отделение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Calibri"/>
                <a:cs typeface="Calibri"/>
              </a:rPr>
              <a:t>Российского</a:t>
            </a:r>
            <a:r>
              <a:rPr sz="1400" spc="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движения</a:t>
            </a:r>
            <a:r>
              <a:rPr sz="140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детей</a:t>
            </a:r>
            <a:r>
              <a:rPr sz="14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и</a:t>
            </a:r>
            <a:r>
              <a:rPr sz="14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spc="-20" dirty="0" err="1" smtClean="0">
                <a:solidFill>
                  <a:srgbClr val="585858"/>
                </a:solidFill>
                <a:latin typeface="Calibri"/>
                <a:cs typeface="Calibri"/>
              </a:rPr>
              <a:t>молодёжи</a:t>
            </a:r>
            <a:r>
              <a:rPr lang="ru-RU" sz="1400" spc="-20" dirty="0" smtClean="0">
                <a:solidFill>
                  <a:srgbClr val="585858"/>
                </a:solidFill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lang="ru-RU" sz="1400" spc="-35" dirty="0" smtClean="0">
                <a:solidFill>
                  <a:srgbClr val="585858"/>
                </a:solidFill>
                <a:latin typeface="Calibri"/>
                <a:cs typeface="Calibri"/>
              </a:rPr>
              <a:t>Школьная театральная студия «Лицедеи».</a:t>
            </a: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Хореографический ансамбль «В ритме вальса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»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603714"/>
            <a:ext cx="1600200" cy="9556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5613319"/>
            <a:ext cx="1905000" cy="952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628565"/>
            <a:ext cx="1676401" cy="957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29176" y="111328"/>
            <a:ext cx="37179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u="none" spc="-60" dirty="0">
                <a:solidFill>
                  <a:srgbClr val="E2DED1"/>
                </a:solidFill>
              </a:rPr>
              <a:t>ОСНАЩЕНИЕ</a:t>
            </a:r>
            <a:endParaRPr sz="54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39" y="2805683"/>
            <a:ext cx="4779264" cy="38252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8124" y="1685010"/>
            <a:ext cx="11701476" cy="6229268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1400" b="1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Осна</a:t>
            </a:r>
            <a:r>
              <a:rPr lang="ru-RU" sz="1400" b="1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щ</a:t>
            </a:r>
            <a:r>
              <a:rPr sz="1400" b="1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ение</a:t>
            </a:r>
            <a:r>
              <a:rPr lang="ru-RU" sz="1400" b="1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, содержание</a:t>
            </a:r>
            <a:r>
              <a:rPr sz="1400" b="1" spc="3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lang="ru-RU" sz="1400" b="1" spc="30" dirty="0" smtClean="0">
                <a:solidFill>
                  <a:srgbClr val="585858"/>
                </a:solidFill>
                <a:latin typeface="Times New Roman"/>
                <a:cs typeface="Times New Roman"/>
              </a:rPr>
              <a:t>и обслуживание имущества </a:t>
            </a:r>
            <a:r>
              <a:rPr sz="1400" b="1" spc="-10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образовательного</a:t>
            </a:r>
            <a:r>
              <a:rPr sz="1400" b="1" spc="-3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учреждения</a:t>
            </a:r>
            <a:r>
              <a:rPr sz="1400" b="1" spc="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400" b="1" spc="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отчётный</a:t>
            </a:r>
            <a:r>
              <a:rPr sz="1400" b="1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период</a:t>
            </a:r>
            <a:r>
              <a:rPr sz="1400" b="1" spc="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произведено</a:t>
            </a:r>
            <a:r>
              <a:rPr sz="1400" b="1" spc="4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 err="1">
                <a:solidFill>
                  <a:srgbClr val="585858"/>
                </a:solidFill>
                <a:latin typeface="Times New Roman"/>
                <a:cs typeface="Times New Roman"/>
              </a:rPr>
              <a:t>на</a:t>
            </a:r>
            <a:r>
              <a:rPr sz="1400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общую</a:t>
            </a:r>
            <a:r>
              <a:rPr lang="uk-UA" sz="14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lang="uk-UA" sz="1400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сумму</a:t>
            </a:r>
            <a:r>
              <a:rPr lang="uk-UA" sz="14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lang="ru-RU" sz="1400" u="sng" spc="-5" smtClean="0">
                <a:solidFill>
                  <a:srgbClr val="585858"/>
                </a:solidFill>
                <a:latin typeface="Times New Roman"/>
                <a:cs typeface="Times New Roman"/>
              </a:rPr>
              <a:t>4 538 109,97 </a:t>
            </a:r>
            <a:r>
              <a:rPr sz="1400" spc="-1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рублей</a:t>
            </a:r>
            <a:r>
              <a:rPr sz="1400" spc="-15" dirty="0">
                <a:solidFill>
                  <a:srgbClr val="585858"/>
                </a:solidFill>
                <a:latin typeface="Times New Roman"/>
                <a:cs typeface="Times New Roman"/>
              </a:rPr>
              <a:t>,</a:t>
            </a:r>
            <a:r>
              <a:rPr sz="1400" spc="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в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Times New Roman"/>
                <a:cs typeface="Times New Roman"/>
              </a:rPr>
              <a:t>том</a:t>
            </a:r>
            <a:r>
              <a:rPr sz="1400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числе: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4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учебно-методическое</a:t>
            </a:r>
            <a:r>
              <a:rPr sz="1400" b="1" spc="-3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обеспечение: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400" spc="-10" dirty="0">
                <a:solidFill>
                  <a:srgbClr val="585858"/>
                </a:solidFill>
                <a:latin typeface="Times New Roman"/>
                <a:cs typeface="Times New Roman"/>
              </a:rPr>
              <a:t>печатные</a:t>
            </a:r>
            <a:r>
              <a:rPr sz="1400" spc="-2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учебные издания</a:t>
            </a:r>
            <a:r>
              <a:rPr sz="1400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Times New Roman"/>
                <a:cs typeface="Times New Roman"/>
              </a:rPr>
              <a:t>(включая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учебники</a:t>
            </a:r>
            <a:r>
              <a:rPr sz="1400" spc="-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и</a:t>
            </a:r>
            <a:r>
              <a:rPr sz="1400" spc="1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5" dirty="0" err="1">
                <a:solidFill>
                  <a:srgbClr val="585858"/>
                </a:solidFill>
                <a:latin typeface="Times New Roman"/>
                <a:cs typeface="Times New Roman"/>
              </a:rPr>
              <a:t>учебные</a:t>
            </a:r>
            <a:r>
              <a:rPr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пособия</a:t>
            </a:r>
            <a:r>
              <a:rPr sz="1400" spc="-10" dirty="0" smtClean="0">
                <a:solidFill>
                  <a:srgbClr val="585858"/>
                </a:solidFill>
                <a:latin typeface="Times New Roman"/>
                <a:cs typeface="Times New Roman"/>
              </a:rPr>
              <a:t>)</a:t>
            </a:r>
            <a:r>
              <a:rPr sz="1400" spc="4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– </a:t>
            </a:r>
            <a:r>
              <a:rPr lang="uk-UA" sz="1400" dirty="0" smtClean="0">
                <a:solidFill>
                  <a:srgbClr val="585858"/>
                </a:solidFill>
                <a:latin typeface="Times New Roman"/>
                <a:cs typeface="Times New Roman"/>
              </a:rPr>
              <a:t>346 408,54 </a:t>
            </a:r>
            <a:r>
              <a:rPr sz="1400" spc="-20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рублей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294005" algn="ctr"/>
            <a:r>
              <a:rPr sz="1400" b="1" dirty="0">
                <a:solidFill>
                  <a:srgbClr val="585858"/>
                </a:solidFill>
                <a:latin typeface="Times New Roman"/>
                <a:cs typeface="Times New Roman"/>
              </a:rPr>
              <a:t>оснащение</a:t>
            </a:r>
            <a:r>
              <a:rPr sz="14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85858"/>
                </a:solidFill>
                <a:latin typeface="Times New Roman"/>
                <a:cs typeface="Times New Roman"/>
              </a:rPr>
              <a:t>учебных</a:t>
            </a:r>
            <a:r>
              <a:rPr sz="1400" b="1" spc="-4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классов:</a:t>
            </a:r>
            <a:endParaRPr sz="1400" dirty="0">
              <a:latin typeface="Times New Roman"/>
              <a:cs typeface="Times New Roman"/>
            </a:endParaRPr>
          </a:p>
          <a:p>
            <a:pPr marL="4963160" marR="6350" indent="-228600" algn="just">
              <a:spcBef>
                <a:spcPts val="980"/>
              </a:spcBef>
              <a:buFont typeface="Arial MT"/>
              <a:buChar char="•"/>
              <a:tabLst>
                <a:tab pos="4963795" algn="l"/>
              </a:tabLst>
            </a:pPr>
            <a:r>
              <a:rPr sz="1400" spc="-1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комплект</a:t>
            </a:r>
            <a:r>
              <a:rPr sz="1400" spc="-10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5" dirty="0" err="1">
                <a:solidFill>
                  <a:srgbClr val="585858"/>
                </a:solidFill>
                <a:latin typeface="Times New Roman"/>
                <a:cs typeface="Times New Roman"/>
              </a:rPr>
              <a:t>ученической</a:t>
            </a:r>
            <a:r>
              <a:rPr sz="1400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мебели</a:t>
            </a:r>
            <a:r>
              <a:rPr lang="ru-RU" sz="1400" spc="-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lang="ru-RU" sz="14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- </a:t>
            </a:r>
            <a:r>
              <a:rPr lang="uk-UA" sz="14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109 800, 00 </a:t>
            </a:r>
            <a:r>
              <a:rPr lang="ru-RU" sz="1400" spc="-20" dirty="0" smtClean="0">
                <a:solidFill>
                  <a:srgbClr val="585858"/>
                </a:solidFill>
                <a:latin typeface="Times New Roman"/>
                <a:cs typeface="Times New Roman"/>
              </a:rPr>
              <a:t>рублей</a:t>
            </a:r>
            <a:r>
              <a:rPr lang="ru-RU" sz="1400" dirty="0" smtClean="0">
                <a:latin typeface="Times New Roman"/>
                <a:cs typeface="Times New Roman"/>
              </a:rPr>
              <a:t>;</a:t>
            </a:r>
          </a:p>
          <a:p>
            <a:pPr marL="4963160" marR="6350" indent="-228600" algn="just">
              <a:spcBef>
                <a:spcPts val="980"/>
              </a:spcBef>
              <a:buFont typeface="Arial MT"/>
              <a:buChar char="•"/>
              <a:tabLst>
                <a:tab pos="4963795" algn="l"/>
              </a:tabLst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э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лектрическое оборудование для санузлов и пищеблока – 270 320,00 рублей</a:t>
            </a:r>
            <a:r>
              <a:rPr lang="ru-RU" sz="14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endParaRPr lang="uk-UA" sz="1400" spc="-5" dirty="0" smtClean="0">
              <a:solidFill>
                <a:srgbClr val="585858"/>
              </a:solidFill>
              <a:latin typeface="Times New Roman"/>
              <a:cs typeface="Times New Roman"/>
            </a:endParaRPr>
          </a:p>
          <a:p>
            <a:pPr marL="4734560" marR="6350" algn="just">
              <a:spcBef>
                <a:spcPts val="980"/>
              </a:spcBef>
              <a:tabLst>
                <a:tab pos="4963795" algn="l"/>
              </a:tabLst>
            </a:pPr>
            <a:r>
              <a:rPr lang="uk-UA" sz="1400" b="1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ремонты</a:t>
            </a:r>
            <a:r>
              <a:rPr lang="uk-UA" sz="1400" b="1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:</a:t>
            </a:r>
          </a:p>
          <a:p>
            <a:pPr marL="5020310" marR="6350" indent="-285750" algn="just">
              <a:spcBef>
                <a:spcPts val="980"/>
              </a:spcBef>
              <a:buFont typeface="Arial" panose="020B0604020202020204" pitchFamily="34" charset="0"/>
              <a:buChar char="•"/>
              <a:tabLst>
                <a:tab pos="4963795" algn="l"/>
              </a:tabLst>
            </a:pPr>
            <a:r>
              <a:rPr lang="uk-UA" sz="1400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текущий</a:t>
            </a:r>
            <a:r>
              <a:rPr lang="uk-UA" sz="14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ремонт </a:t>
            </a:r>
            <a:r>
              <a:rPr lang="uk-UA" sz="1400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кровли</a:t>
            </a:r>
            <a:r>
              <a:rPr lang="uk-UA" sz="14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– 144 308, 91 </a:t>
            </a:r>
            <a:r>
              <a:rPr lang="ru-RU" sz="1400" spc="-20" dirty="0" smtClean="0">
                <a:solidFill>
                  <a:srgbClr val="585858"/>
                </a:solidFill>
                <a:latin typeface="Times New Roman"/>
                <a:cs typeface="Times New Roman"/>
              </a:rPr>
              <a:t>рублей;</a:t>
            </a:r>
          </a:p>
          <a:p>
            <a:pPr marL="5020310" marR="6350" indent="-285750" algn="just">
              <a:spcBef>
                <a:spcPts val="980"/>
              </a:spcBef>
              <a:buFont typeface="Arial" panose="020B0604020202020204" pitchFamily="34" charset="0"/>
              <a:buChar char="•"/>
              <a:tabLst>
                <a:tab pos="4963795" algn="l"/>
              </a:tabLst>
            </a:pPr>
            <a:r>
              <a:rPr lang="ru-RU" sz="1400" spc="-20" dirty="0">
                <a:solidFill>
                  <a:srgbClr val="585858"/>
                </a:solidFill>
                <a:latin typeface="Times New Roman"/>
                <a:cs typeface="Times New Roman"/>
              </a:rPr>
              <a:t>т</a:t>
            </a:r>
            <a:r>
              <a:rPr lang="ru-RU" sz="1400" spc="-20" dirty="0" smtClean="0">
                <a:solidFill>
                  <a:srgbClr val="585858"/>
                </a:solidFill>
                <a:latin typeface="Times New Roman"/>
                <a:cs typeface="Times New Roman"/>
              </a:rPr>
              <a:t>екущий ремонт санузлов – 999 999, </a:t>
            </a:r>
            <a:r>
              <a:rPr lang="ru-RU" sz="1400" spc="-20" dirty="0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r>
              <a:rPr lang="ru-RU" sz="1400" spc="-20" dirty="0" smtClean="0">
                <a:solidFill>
                  <a:srgbClr val="585858"/>
                </a:solidFill>
                <a:latin typeface="Times New Roman"/>
                <a:cs typeface="Times New Roman"/>
              </a:rPr>
              <a:t>0 рублей</a:t>
            </a:r>
            <a:r>
              <a:rPr lang="ru-RU" sz="1400" dirty="0" smtClean="0">
                <a:latin typeface="Times New Roman"/>
                <a:cs typeface="Times New Roman"/>
              </a:rPr>
              <a:t>;</a:t>
            </a:r>
          </a:p>
          <a:p>
            <a:pPr marL="5020310" marR="6350" indent="-285750" algn="just">
              <a:spcBef>
                <a:spcPts val="980"/>
              </a:spcBef>
              <a:buFont typeface="Arial" panose="020B0604020202020204" pitchFamily="34" charset="0"/>
              <a:buChar char="•"/>
              <a:tabLst>
                <a:tab pos="4963795" algn="l"/>
              </a:tabLst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п</a:t>
            </a:r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риобретение строительных материалов  и металлических дверей -  116 307,00 рублей </a:t>
            </a:r>
            <a:endParaRPr lang="ru-RU" sz="1400" spc="-20" dirty="0" smtClean="0">
              <a:solidFill>
                <a:srgbClr val="585858"/>
              </a:solidFill>
              <a:latin typeface="Times New Roman"/>
              <a:cs typeface="Times New Roman"/>
            </a:endParaRPr>
          </a:p>
          <a:p>
            <a:pPr marL="5020310" marR="6350" indent="-285750" algn="just">
              <a:spcBef>
                <a:spcPts val="980"/>
              </a:spcBef>
              <a:buFont typeface="Arial" panose="020B0604020202020204" pitchFamily="34" charset="0"/>
              <a:buChar char="•"/>
              <a:tabLst>
                <a:tab pos="4963795" algn="l"/>
              </a:tabLst>
            </a:pPr>
            <a:r>
              <a:rPr lang="ru-RU" sz="1400" spc="-20" dirty="0">
                <a:solidFill>
                  <a:srgbClr val="585858"/>
                </a:solidFill>
                <a:latin typeface="Times New Roman"/>
                <a:cs typeface="Times New Roman"/>
              </a:rPr>
              <a:t>у</a:t>
            </a:r>
            <a:r>
              <a:rPr lang="ru-RU" sz="1400" spc="-20" dirty="0" smtClean="0">
                <a:solidFill>
                  <a:srgbClr val="585858"/>
                </a:solidFill>
                <a:latin typeface="Times New Roman"/>
                <a:cs typeface="Times New Roman"/>
              </a:rPr>
              <a:t>слуги по содержанию и обслуживанию имущества – 1 309 325,66 рублей</a:t>
            </a:r>
          </a:p>
          <a:p>
            <a:pPr marL="5020310" marR="6350" indent="-285750" algn="just">
              <a:spcBef>
                <a:spcPts val="980"/>
              </a:spcBef>
              <a:buFont typeface="Arial" panose="020B0604020202020204" pitchFamily="34" charset="0"/>
              <a:buChar char="•"/>
              <a:tabLst>
                <a:tab pos="4963795" algn="l"/>
              </a:tabLst>
            </a:pPr>
            <a:r>
              <a:rPr lang="ru-RU" sz="1400" spc="-20" dirty="0">
                <a:solidFill>
                  <a:srgbClr val="585858"/>
                </a:solidFill>
                <a:latin typeface="Times New Roman"/>
                <a:cs typeface="Times New Roman"/>
              </a:rPr>
              <a:t>к</a:t>
            </a:r>
            <a:r>
              <a:rPr lang="ru-RU" sz="1400" spc="-20" dirty="0" smtClean="0">
                <a:solidFill>
                  <a:srgbClr val="585858"/>
                </a:solidFill>
                <a:latin typeface="Times New Roman"/>
                <a:cs typeface="Times New Roman"/>
              </a:rPr>
              <a:t>оммунальные услуги  – 1 271 640,09 рублей</a:t>
            </a:r>
            <a:endParaRPr lang="ru-RU" sz="1400" dirty="0" smtClean="0">
              <a:latin typeface="Times New Roman"/>
              <a:cs typeface="Times New Roman"/>
            </a:endParaRPr>
          </a:p>
          <a:p>
            <a:pPr marL="5020310" marR="6350" indent="-285750" algn="just">
              <a:lnSpc>
                <a:spcPct val="99000"/>
              </a:lnSpc>
              <a:spcBef>
                <a:spcPts val="980"/>
              </a:spcBef>
              <a:buFont typeface="Arial" panose="020B0604020202020204" pitchFamily="34" charset="0"/>
              <a:buChar char="•"/>
              <a:tabLst>
                <a:tab pos="4963795" algn="l"/>
              </a:tabLst>
            </a:pPr>
            <a:endParaRPr lang="ru-RU" sz="1400" dirty="0">
              <a:latin typeface="Times New Roman"/>
              <a:cs typeface="Times New Roman"/>
            </a:endParaRPr>
          </a:p>
          <a:p>
            <a:pPr marL="5020310" marR="6350" indent="-285750" algn="just">
              <a:lnSpc>
                <a:spcPct val="99000"/>
              </a:lnSpc>
              <a:spcBef>
                <a:spcPts val="980"/>
              </a:spcBef>
              <a:buFont typeface="Arial" panose="020B0604020202020204" pitchFamily="34" charset="0"/>
              <a:buChar char="•"/>
              <a:tabLst>
                <a:tab pos="4963795" algn="l"/>
              </a:tabLst>
            </a:pPr>
            <a:endParaRPr lang="ru-RU" sz="1400" dirty="0" smtClean="0">
              <a:latin typeface="Times New Roman"/>
              <a:cs typeface="Times New Roman"/>
            </a:endParaRPr>
          </a:p>
          <a:p>
            <a:pPr marL="5020310" marR="6350" indent="-285750" algn="just">
              <a:lnSpc>
                <a:spcPct val="99000"/>
              </a:lnSpc>
              <a:spcBef>
                <a:spcPts val="980"/>
              </a:spcBef>
              <a:buFont typeface="Arial" panose="020B0604020202020204" pitchFamily="34" charset="0"/>
              <a:buChar char="•"/>
              <a:tabLst>
                <a:tab pos="4963795" algn="l"/>
              </a:tabLst>
            </a:pPr>
            <a:endParaRPr lang="ru-RU" sz="1400" dirty="0" smtClean="0">
              <a:latin typeface="Times New Roman"/>
              <a:cs typeface="Times New Roman"/>
            </a:endParaRPr>
          </a:p>
          <a:p>
            <a:pPr marL="5020310" marR="6350" indent="-285750" algn="just">
              <a:lnSpc>
                <a:spcPct val="99000"/>
              </a:lnSpc>
              <a:spcBef>
                <a:spcPts val="980"/>
              </a:spcBef>
              <a:buFont typeface="Arial" panose="020B0604020202020204" pitchFamily="34" charset="0"/>
              <a:buChar char="•"/>
              <a:tabLst>
                <a:tab pos="4963795" algn="l"/>
              </a:tabLst>
            </a:pPr>
            <a:endParaRPr lang="ru-RU" sz="1400" dirty="0">
              <a:latin typeface="Times New Roman"/>
              <a:cs typeface="Times New Roman"/>
            </a:endParaRPr>
          </a:p>
          <a:p>
            <a:pPr marL="5020310" marR="6350" indent="-285750" algn="just">
              <a:lnSpc>
                <a:spcPct val="99000"/>
              </a:lnSpc>
              <a:spcBef>
                <a:spcPts val="980"/>
              </a:spcBef>
              <a:buFont typeface="Arial" panose="020B0604020202020204" pitchFamily="34" charset="0"/>
              <a:buChar char="•"/>
              <a:tabLst>
                <a:tab pos="4963795" algn="l"/>
              </a:tabLst>
            </a:pPr>
            <a:endParaRPr lang="uk-UA" sz="1400" b="1" spc="-5" dirty="0" smtClean="0">
              <a:solidFill>
                <a:srgbClr val="585858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26689" y="101600"/>
            <a:ext cx="83927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u="none" spc="-45" dirty="0">
                <a:solidFill>
                  <a:srgbClr val="E2DED1"/>
                </a:solidFill>
              </a:rPr>
              <a:t>ЗАДАЧИ</a:t>
            </a:r>
            <a:r>
              <a:rPr sz="5400" u="none" spc="-140" dirty="0">
                <a:solidFill>
                  <a:srgbClr val="E2DED1"/>
                </a:solidFill>
              </a:rPr>
              <a:t> </a:t>
            </a:r>
            <a:r>
              <a:rPr sz="5400" u="none" spc="-25" dirty="0">
                <a:solidFill>
                  <a:srgbClr val="E2DED1"/>
                </a:solidFill>
              </a:rPr>
              <a:t>НА</a:t>
            </a:r>
            <a:r>
              <a:rPr sz="5400" u="none" spc="-110" dirty="0">
                <a:solidFill>
                  <a:srgbClr val="E2DED1"/>
                </a:solidFill>
              </a:rPr>
              <a:t> </a:t>
            </a:r>
            <a:r>
              <a:rPr sz="5400" u="none" spc="-40" dirty="0" smtClean="0">
                <a:solidFill>
                  <a:srgbClr val="E2DED1"/>
                </a:solidFill>
              </a:rPr>
              <a:t>202</a:t>
            </a:r>
            <a:r>
              <a:rPr lang="en-US" sz="5400" u="none" spc="-40" dirty="0">
                <a:solidFill>
                  <a:srgbClr val="E2DED1"/>
                </a:solidFill>
              </a:rPr>
              <a:t>6</a:t>
            </a:r>
            <a:r>
              <a:rPr sz="5400" u="none" spc="-40" dirty="0" smtClean="0">
                <a:solidFill>
                  <a:srgbClr val="E2DED1"/>
                </a:solidFill>
              </a:rPr>
              <a:t>-202</a:t>
            </a:r>
            <a:r>
              <a:rPr lang="en-US" sz="5400" u="none" spc="-40" dirty="0">
                <a:solidFill>
                  <a:srgbClr val="E2DED1"/>
                </a:solidFill>
              </a:rPr>
              <a:t>7</a:t>
            </a:r>
            <a:r>
              <a:rPr sz="5400" u="none" spc="-120" dirty="0" smtClean="0">
                <a:solidFill>
                  <a:srgbClr val="E2DED1"/>
                </a:solidFill>
              </a:rPr>
              <a:t> </a:t>
            </a:r>
            <a:r>
              <a:rPr sz="5400" u="none" spc="-25" dirty="0">
                <a:solidFill>
                  <a:srgbClr val="E2DED1"/>
                </a:solidFill>
              </a:rPr>
              <a:t>уч.</a:t>
            </a:r>
            <a:r>
              <a:rPr sz="5400" u="none" spc="-85" dirty="0">
                <a:solidFill>
                  <a:srgbClr val="E2DED1"/>
                </a:solidFill>
              </a:rPr>
              <a:t> </a:t>
            </a:r>
            <a:r>
              <a:rPr sz="5400" u="none" spc="-20" dirty="0">
                <a:solidFill>
                  <a:srgbClr val="E2DED1"/>
                </a:solidFill>
              </a:rPr>
              <a:t>год</a:t>
            </a:r>
            <a:endParaRPr sz="5400" dirty="0"/>
          </a:p>
        </p:txBody>
      </p:sp>
      <p:sp>
        <p:nvSpPr>
          <p:cNvPr id="3" name="object 3"/>
          <p:cNvSpPr txBox="1"/>
          <p:nvPr/>
        </p:nvSpPr>
        <p:spPr>
          <a:xfrm>
            <a:off x="1143000" y="1600200"/>
            <a:ext cx="10363200" cy="5146922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355600" marR="5715" indent="-343535" algn="just">
              <a:lnSpc>
                <a:spcPts val="1400"/>
              </a:lnSpc>
              <a:spcBef>
                <a:spcPts val="275"/>
              </a:spcBef>
              <a:buAutoNum type="arabicPeriod"/>
              <a:tabLst>
                <a:tab pos="356235" algn="l"/>
              </a:tabLst>
            </a:pPr>
            <a:r>
              <a:rPr sz="1300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Со</a:t>
            </a: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хранить и повысить качество общего образования при переходе на обновленные ФОП и ФГОС.</a:t>
            </a:r>
            <a:endParaRPr sz="1300" dirty="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ts val="1400"/>
              </a:lnSpc>
              <a:spcBef>
                <a:spcPts val="1010"/>
              </a:spcBef>
              <a:buAutoNum type="arabicPeriod"/>
              <a:tabLst>
                <a:tab pos="356235" algn="l"/>
              </a:tabLst>
            </a:pP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Совершенствовать материально технические и иные условия реализации ООП в соответствии с ФОП и ФГОС общего образования.</a:t>
            </a:r>
          </a:p>
          <a:p>
            <a:pPr marL="355600" marR="5080" indent="-343535" algn="just">
              <a:lnSpc>
                <a:spcPts val="1400"/>
              </a:lnSpc>
              <a:spcBef>
                <a:spcPts val="1010"/>
              </a:spcBef>
              <a:buAutoNum type="arabicPeriod"/>
              <a:tabLst>
                <a:tab pos="356235" algn="l"/>
              </a:tabLst>
            </a:pP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Выполнение мероприятий по повышению качества математического и естественно-научного образования. </a:t>
            </a:r>
          </a:p>
          <a:p>
            <a:pPr marL="355600" marR="5080" indent="-343535" algn="just">
              <a:lnSpc>
                <a:spcPts val="1400"/>
              </a:lnSpc>
              <a:spcBef>
                <a:spcPts val="1010"/>
              </a:spcBef>
              <a:buAutoNum type="arabicPeriod"/>
              <a:tabLst>
                <a:tab pos="356235" algn="l"/>
              </a:tabLst>
            </a:pP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Продолжить реализацию мероприятий по организации </a:t>
            </a:r>
            <a:r>
              <a:rPr lang="ru-RU" sz="1300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предпрофильного</a:t>
            </a: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, профильного и предпрофессионального обучения.</a:t>
            </a:r>
          </a:p>
          <a:p>
            <a:pPr marL="355600" marR="5080" indent="-343535" algn="just">
              <a:lnSpc>
                <a:spcPts val="1400"/>
              </a:lnSpc>
              <a:spcBef>
                <a:spcPts val="1010"/>
              </a:spcBef>
              <a:buAutoNum type="arabicPeriod"/>
              <a:tabLst>
                <a:tab pos="356235" algn="l"/>
              </a:tabLst>
            </a:pP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Обеспечить участие обучающихся в событиях Года единства народов России и укрепить общероссийскую гражданскую идентичность.</a:t>
            </a:r>
          </a:p>
          <a:p>
            <a:pPr marL="355600" marR="5080" indent="-343535" algn="just">
              <a:lnSpc>
                <a:spcPts val="1400"/>
              </a:lnSpc>
              <a:spcBef>
                <a:spcPts val="1010"/>
              </a:spcBef>
              <a:buAutoNum type="arabicPeriod"/>
              <a:tabLst>
                <a:tab pos="356235" algn="l"/>
              </a:tabLst>
            </a:pP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Сформировать у обучающихся достоверные, научно обоснованные исторические знания и историческую память на основе государственной политики в области исторического просвещения.</a:t>
            </a:r>
          </a:p>
          <a:p>
            <a:pPr marL="355600" marR="5080" indent="-343535" algn="just">
              <a:lnSpc>
                <a:spcPts val="1400"/>
              </a:lnSpc>
              <a:spcBef>
                <a:spcPts val="1010"/>
              </a:spcBef>
              <a:buAutoNum type="arabicPeriod"/>
              <a:tabLst>
                <a:tab pos="356235" algn="l"/>
              </a:tabLst>
            </a:pP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Обеспечить методическое сопровождение и контроль преподавания обновлённых предметов «История», «Обществознание» и нового предмета ДНКР.</a:t>
            </a:r>
            <a:endParaRPr sz="1300" dirty="0">
              <a:latin typeface="Times New Roman"/>
              <a:cs typeface="Times New Roman"/>
            </a:endParaRPr>
          </a:p>
          <a:p>
            <a:pPr marL="355600" marR="5715" indent="-343535" algn="just">
              <a:lnSpc>
                <a:spcPts val="1400"/>
              </a:lnSpc>
              <a:spcBef>
                <a:spcPts val="1015"/>
              </a:spcBef>
              <a:buAutoNum type="arabicPeriod"/>
              <a:tabLst>
                <a:tab pos="356235" algn="l"/>
              </a:tabLst>
            </a:pP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Развивать систему воспитания, формировать у обучающихся мотивацию к здоровому образу жизни и ценность семьи.</a:t>
            </a:r>
            <a:endParaRPr sz="13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825"/>
              </a:spcBef>
              <a:buAutoNum type="arabicPeriod"/>
              <a:tabLst>
                <a:tab pos="355600" algn="l"/>
                <a:tab pos="356235" algn="l"/>
              </a:tabLst>
            </a:pPr>
            <a:r>
              <a:rPr lang="ru-RU" sz="1300" spc="-10" dirty="0" smtClean="0">
                <a:solidFill>
                  <a:srgbClr val="585858"/>
                </a:solidFill>
                <a:latin typeface="Times New Roman"/>
                <a:cs typeface="Times New Roman"/>
              </a:rPr>
              <a:t>Использовать воспитательные возможности единой образовательной среды, исторического просвещения и государственных праздников. </a:t>
            </a:r>
            <a:endParaRPr sz="13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845"/>
              </a:spcBef>
              <a:buAutoNum type="arabicPeriod"/>
              <a:tabLst>
                <a:tab pos="355600" algn="l"/>
                <a:tab pos="356235" algn="l"/>
              </a:tabLst>
            </a:pP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Повысить качество профилактической работы по предупреждению деструктивного поведения и </a:t>
            </a:r>
            <a:r>
              <a:rPr lang="ru-RU" sz="1300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буллинга</a:t>
            </a: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в детской и молодёжной среде. Организовать мероприятия по профилактике правонарушений, зависимостей, суицидального риска и </a:t>
            </a:r>
            <a:r>
              <a:rPr lang="ru-RU" sz="1300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буллинга</a:t>
            </a: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, формировать культуру безопасного поведения.</a:t>
            </a:r>
            <a:endParaRPr sz="13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355600" algn="l"/>
                <a:tab pos="356235" algn="l"/>
              </a:tabLst>
            </a:pP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Создать условия для сотрудничества с семьями и социальными партнёрами в интересах разностороннего развития обучающихся.</a:t>
            </a:r>
            <a:endParaRPr sz="1300" dirty="0">
              <a:latin typeface="Times New Roman"/>
              <a:cs typeface="Times New Roman"/>
            </a:endParaRPr>
          </a:p>
          <a:p>
            <a:pPr marL="355600" marR="5080" indent="-343535" algn="just">
              <a:lnSpc>
                <a:spcPts val="1400"/>
              </a:lnSpc>
              <a:spcBef>
                <a:spcPts val="1019"/>
              </a:spcBef>
              <a:buAutoNum type="arabicPeriod"/>
              <a:tabLst>
                <a:tab pos="356235" algn="l"/>
              </a:tabLst>
            </a:pP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Обеспечить доступность качественного образования для обучающихся с ОВЗ и инвалидностью, развивать инклюзивную образовательную среду, обеспечить психолого-педагогическое сопровождение и реализацию адаптированных программ для обучающихся с ОВЗ.</a:t>
            </a:r>
            <a:endParaRPr sz="13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825"/>
              </a:spcBef>
              <a:buAutoNum type="arabicPeriod"/>
              <a:tabLst>
                <a:tab pos="355600" algn="l"/>
                <a:tab pos="356235" algn="l"/>
              </a:tabLst>
            </a:pPr>
            <a:r>
              <a:rPr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Р</a:t>
            </a:r>
            <a:r>
              <a:rPr lang="ru-RU" sz="1300" spc="-5" dirty="0" err="1" smtClean="0">
                <a:solidFill>
                  <a:srgbClr val="585858"/>
                </a:solidFill>
                <a:latin typeface="Times New Roman"/>
                <a:cs typeface="Times New Roman"/>
              </a:rPr>
              <a:t>азвивать</a:t>
            </a:r>
            <a:r>
              <a:rPr lang="ru-RU" sz="1300" spc="-5" dirty="0" smtClean="0">
                <a:solidFill>
                  <a:srgbClr val="585858"/>
                </a:solidFill>
                <a:latin typeface="Times New Roman"/>
                <a:cs typeface="Times New Roman"/>
              </a:rPr>
              <a:t> ученическое самоуправление и первичное отделение Движения первых.</a:t>
            </a:r>
            <a:endParaRPr sz="1300" dirty="0">
              <a:latin typeface="Times New Roman"/>
              <a:cs typeface="Times New Roman"/>
            </a:endParaRPr>
          </a:p>
          <a:p>
            <a:pPr marL="12065" marR="5080" algn="just">
              <a:lnSpc>
                <a:spcPts val="1400"/>
              </a:lnSpc>
              <a:spcBef>
                <a:spcPts val="1035"/>
              </a:spcBef>
              <a:tabLst>
                <a:tab pos="356235" algn="l"/>
              </a:tabLst>
            </a:pPr>
            <a:endParaRPr sz="13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110490"/>
            <a:ext cx="9601200" cy="766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48640">
              <a:lnSpc>
                <a:spcPct val="100000"/>
              </a:lnSpc>
              <a:spcBef>
                <a:spcPts val="95"/>
              </a:spcBef>
            </a:pPr>
            <a:r>
              <a:rPr lang="en-US" spc="-45" dirty="0">
                <a:solidFill>
                  <a:srgbClr val="FF0000"/>
                </a:solidFill>
                <a:hlinkClick r:id="rId2"/>
              </a:rPr>
              <a:t>https://alukoll.crimea-school.ru/</a:t>
            </a:r>
            <a:endParaRPr spc="-45" dirty="0">
              <a:solidFill>
                <a:srgbClr val="FF0000"/>
              </a:solidFill>
              <a:hlinkClick r:id="rId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76400"/>
            <a:ext cx="5007990" cy="3886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295400"/>
            <a:ext cx="2801470" cy="495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1387</TotalTime>
  <Words>1994</Words>
  <Application>Microsoft Office PowerPoint</Application>
  <PresentationFormat>Широкоэкранный</PresentationFormat>
  <Paragraphs>251</Paragraphs>
  <Slides>22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Arial MT</vt:lpstr>
      <vt:lpstr>Calibri</vt:lpstr>
      <vt:lpstr>Calibri Light</vt:lpstr>
      <vt:lpstr>Symbol</vt:lpstr>
      <vt:lpstr>Times New Roman</vt:lpstr>
      <vt:lpstr>Office Theme</vt:lpstr>
      <vt:lpstr>Презентация PowerPoint</vt:lpstr>
      <vt:lpstr>СОДЕРЖАНИЕ</vt:lpstr>
      <vt:lpstr>ОБРАЩЕНИЕ ДИРЕКТОРА</vt:lpstr>
      <vt:lpstr>МИССИЯ</vt:lpstr>
      <vt:lpstr>ПРИОРИТЕТЫ РАЗВИТИЯ</vt:lpstr>
      <vt:lpstr>ПРИНЦИПЫ</vt:lpstr>
      <vt:lpstr>ВАРИАТИВНОСТЬ ОБРАЗОВАНИЯ</vt:lpstr>
      <vt:lpstr>ПРОГРАММЫ</vt:lpstr>
      <vt:lpstr>КАЧЕСТВО ОБУЧЕННОСТИ (НОО)</vt:lpstr>
      <vt:lpstr>КАЧЕСТВО ОБУЧЕННОСТИ (ООО)</vt:lpstr>
      <vt:lpstr>КАЧЕСТВО ОБУЧЕННОСТИ (СОО)</vt:lpstr>
      <vt:lpstr>ДОСТИЖЕНИЯ ОБУЧАЮЩИХСЯ В ОЛИМПИАДАХ</vt:lpstr>
      <vt:lpstr>ДОСТИЖЕНИЯ ОБУЧАЮЩИХСЯ В КОНКУРСНЫХ МЕРОПРИЯТИЯХ</vt:lpstr>
      <vt:lpstr>ИНКЛЮЗИЯ</vt:lpstr>
      <vt:lpstr>КАДРОВЫЙ СОСТАВ</vt:lpstr>
      <vt:lpstr>ПРОФЕССИОНАЛЬНЫЕ КОНКУРСЫ</vt:lpstr>
      <vt:lpstr>ВОСПИТАТЕЛЬНАЯ РАБОТА</vt:lpstr>
      <vt:lpstr>ДОПОЛНИТЕЛЬНОЕ ОБРАЗОВАНИЕ</vt:lpstr>
      <vt:lpstr>ОТКРЫТИЯ И ДОСТИЖЕНИЯ ГОДА</vt:lpstr>
      <vt:lpstr>ОСНАЩЕНИЕ</vt:lpstr>
      <vt:lpstr>ЗАДАЧИ НА 2026-2027 уч. год</vt:lpstr>
      <vt:lpstr>https://alukoll.crimea-school.ru/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Пользователь</cp:lastModifiedBy>
  <cp:revision>68</cp:revision>
  <cp:lastPrinted>2025-05-16T14:16:49Z</cp:lastPrinted>
  <dcterms:created xsi:type="dcterms:W3CDTF">2024-05-20T12:53:09Z</dcterms:created>
  <dcterms:modified xsi:type="dcterms:W3CDTF">2026-06-24T10:45:05Z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2023-07-23T00:00:00Z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2024-05-20T00:00:00Z</vt:filetime>
  </property>
</Properties>
</file>