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71443-A437-4595-B2EB-484AD5BC0C1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F846A-B304-484E-890B-D0152A228E6E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333333"/>
              </a:solidFill>
              <a:effectLst/>
              <a:latin typeface="Candara" pitchFamily="34" charset="0"/>
              <a:ea typeface="Times New Roman"/>
              <a:cs typeface="Times New Roman" pitchFamily="18" charset="0"/>
            </a:rPr>
            <a:t>В содержании ФОП ДО отмечена острая необходимость активации процесса воспитания патриотизма дошкольников, ведь именно в детском возрасте закладываются чувство любви к Родине, система ценностей, жизненные ориентиры. Своевременное и грамотное нравственно-патриотическое воспитание дошкольников - основа формирования будущего гражданина своей страны.</a:t>
          </a:r>
          <a:endParaRPr lang="ru-RU" sz="1800" dirty="0">
            <a:latin typeface="Candara" pitchFamily="34" charset="0"/>
            <a:cs typeface="Times New Roman" pitchFamily="18" charset="0"/>
          </a:endParaRPr>
        </a:p>
      </dgm:t>
    </dgm:pt>
    <dgm:pt modelId="{DE49B3CC-C0F5-49D5-8854-0C2656816BE1}" type="parTrans" cxnId="{1A810D01-551F-4ED5-80D3-35D02EC4133E}">
      <dgm:prSet/>
      <dgm:spPr/>
      <dgm:t>
        <a:bodyPr/>
        <a:lstStyle/>
        <a:p>
          <a:endParaRPr lang="ru-RU"/>
        </a:p>
      </dgm:t>
    </dgm:pt>
    <dgm:pt modelId="{988258D1-C011-49E6-8403-3E26B6E9CDBD}" type="sibTrans" cxnId="{1A810D01-551F-4ED5-80D3-35D02EC4133E}">
      <dgm:prSet/>
      <dgm:spPr/>
      <dgm:t>
        <a:bodyPr/>
        <a:lstStyle/>
        <a:p>
          <a:endParaRPr lang="ru-RU"/>
        </a:p>
      </dgm:t>
    </dgm:pt>
    <dgm:pt modelId="{78E50502-6EED-4BC2-B48C-75F0E220B265}" type="pres">
      <dgm:prSet presAssocID="{6D471443-A437-4595-B2EB-484AD5BC0C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0625A-133B-4698-91F3-14AAB30F4EBF}" type="pres">
      <dgm:prSet presAssocID="{B6FF846A-B304-484E-890B-D0152A228E6E}" presName="comp" presStyleCnt="0"/>
      <dgm:spPr/>
    </dgm:pt>
    <dgm:pt modelId="{433C2B0F-7479-4950-B058-6695E7B46E4F}" type="pres">
      <dgm:prSet presAssocID="{B6FF846A-B304-484E-890B-D0152A228E6E}" presName="box" presStyleLbl="node1" presStyleIdx="0" presStyleCnt="1"/>
      <dgm:spPr/>
      <dgm:t>
        <a:bodyPr/>
        <a:lstStyle/>
        <a:p>
          <a:endParaRPr lang="ru-RU"/>
        </a:p>
      </dgm:t>
    </dgm:pt>
    <dgm:pt modelId="{C3BE9FAD-1CDF-43F1-AE91-714397BA98D5}" type="pres">
      <dgm:prSet presAssocID="{B6FF846A-B304-484E-890B-D0152A228E6E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endParaRPr lang="ru-RU"/>
        </a:p>
      </dgm:t>
    </dgm:pt>
    <dgm:pt modelId="{53432071-83DB-4570-908A-59834CB3A4A6}" type="pres">
      <dgm:prSet presAssocID="{B6FF846A-B304-484E-890B-D0152A228E6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1B49A-8F70-44DC-A9C4-64DAFE2E141E}" type="presOf" srcId="{B6FF846A-B304-484E-890B-D0152A228E6E}" destId="{433C2B0F-7479-4950-B058-6695E7B46E4F}" srcOrd="0" destOrd="0" presId="urn:microsoft.com/office/officeart/2005/8/layout/vList4"/>
    <dgm:cxn modelId="{1A810D01-551F-4ED5-80D3-35D02EC4133E}" srcId="{6D471443-A437-4595-B2EB-484AD5BC0C12}" destId="{B6FF846A-B304-484E-890B-D0152A228E6E}" srcOrd="0" destOrd="0" parTransId="{DE49B3CC-C0F5-49D5-8854-0C2656816BE1}" sibTransId="{988258D1-C011-49E6-8403-3E26B6E9CDBD}"/>
    <dgm:cxn modelId="{83A46CB6-6E06-4842-BC33-ECD06B67F8BC}" type="presOf" srcId="{B6FF846A-B304-484E-890B-D0152A228E6E}" destId="{53432071-83DB-4570-908A-59834CB3A4A6}" srcOrd="1" destOrd="0" presId="urn:microsoft.com/office/officeart/2005/8/layout/vList4"/>
    <dgm:cxn modelId="{6D5167BD-A035-4E87-B8F8-DD3C6B003A48}" type="presOf" srcId="{6D471443-A437-4595-B2EB-484AD5BC0C12}" destId="{78E50502-6EED-4BC2-B48C-75F0E220B265}" srcOrd="0" destOrd="0" presId="urn:microsoft.com/office/officeart/2005/8/layout/vList4"/>
    <dgm:cxn modelId="{A59E0694-A55F-4C4A-9495-AC001399B378}" type="presParOf" srcId="{78E50502-6EED-4BC2-B48C-75F0E220B265}" destId="{0060625A-133B-4698-91F3-14AAB30F4EBF}" srcOrd="0" destOrd="0" presId="urn:microsoft.com/office/officeart/2005/8/layout/vList4"/>
    <dgm:cxn modelId="{890DB267-546B-4DB4-9B71-9E5D72D0E714}" type="presParOf" srcId="{0060625A-133B-4698-91F3-14AAB30F4EBF}" destId="{433C2B0F-7479-4950-B058-6695E7B46E4F}" srcOrd="0" destOrd="0" presId="urn:microsoft.com/office/officeart/2005/8/layout/vList4"/>
    <dgm:cxn modelId="{D1924AEC-742D-4D4E-84A7-17F40EC30F12}" type="presParOf" srcId="{0060625A-133B-4698-91F3-14AAB30F4EBF}" destId="{C3BE9FAD-1CDF-43F1-AE91-714397BA98D5}" srcOrd="1" destOrd="0" presId="urn:microsoft.com/office/officeart/2005/8/layout/vList4"/>
    <dgm:cxn modelId="{67A979CD-310E-49B8-9EFA-EA8E1EEE5716}" type="presParOf" srcId="{0060625A-133B-4698-91F3-14AAB30F4EBF}" destId="{53432071-83DB-4570-908A-59834CB3A4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BBB14-3DFE-4944-AD0F-8A8ADDF5933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045444-991B-498C-B182-3E2558CBC11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Задачи</a:t>
          </a:r>
        </a:p>
        <a:p>
          <a:r>
            <a: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патриотического </a:t>
          </a:r>
        </a:p>
        <a:p>
          <a:r>
            <a:rPr lang="ru-RU" sz="1200" b="1" dirty="0" smtClean="0">
              <a:solidFill>
                <a:srgbClr val="FF0000"/>
              </a:solidFill>
              <a:latin typeface="+mj-lt"/>
              <a:cs typeface="Arial" pitchFamily="34" charset="0"/>
            </a:rPr>
            <a:t>воспитания</a:t>
          </a:r>
          <a:endParaRPr lang="ru-RU" sz="1200" b="1" dirty="0">
            <a:solidFill>
              <a:srgbClr val="FF0000"/>
            </a:solidFill>
            <a:latin typeface="+mj-lt"/>
            <a:cs typeface="Arial" pitchFamily="34" charset="0"/>
          </a:endParaRPr>
        </a:p>
      </dgm:t>
    </dgm:pt>
    <dgm:pt modelId="{690070FB-6754-4977-A128-7FC000503098}" type="parTrans" cxnId="{36A0B5B6-51F2-4B78-A93E-5A8C97C97084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4658C05A-292F-48A6-BD75-F6BF4E0D701D}" type="sibTrans" cxnId="{36A0B5B6-51F2-4B78-A93E-5A8C97C97084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897C66BA-D1D4-412E-9ACE-B791F9132949}">
      <dgm:prSet custT="1"/>
      <dgm:spPr/>
      <dgm:t>
        <a:bodyPr/>
        <a:lstStyle/>
        <a:p>
          <a:r>
            <a:rPr lang="ru-RU" sz="1600" b="0" i="0" dirty="0" smtClean="0">
              <a:latin typeface="+mn-lt"/>
            </a:rPr>
            <a:t>Воспитание у ребенка любви и привязанности к своей семье, дому, детскому саду, городу.</a:t>
          </a:r>
          <a:endParaRPr lang="ru-RU" sz="1600" dirty="0">
            <a:latin typeface="+mn-lt"/>
          </a:endParaRPr>
        </a:p>
      </dgm:t>
    </dgm:pt>
    <dgm:pt modelId="{229C0CA2-748F-451E-9CFB-A6267739A354}" type="parTrans" cxnId="{4A1CA72F-0ABE-4B23-BA9B-917D993976AD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46AB95BC-DEC9-4938-A428-8782974B4FF8}" type="sibTrans" cxnId="{4A1CA72F-0ABE-4B23-BA9B-917D993976AD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754E3C31-6EBD-484B-B085-BAE722FCD237}">
      <dgm:prSet custT="1"/>
      <dgm:spPr/>
      <dgm:t>
        <a:bodyPr/>
        <a:lstStyle/>
        <a:p>
          <a:r>
            <a:rPr lang="ru-RU" sz="1600" b="0" i="0" dirty="0" smtClean="0">
              <a:latin typeface="+mn-lt"/>
            </a:rPr>
            <a:t>Развитие интереса к традициям и культуре.</a:t>
          </a:r>
          <a:endParaRPr lang="ru-RU" sz="1600" dirty="0">
            <a:latin typeface="+mn-lt"/>
          </a:endParaRPr>
        </a:p>
      </dgm:t>
    </dgm:pt>
    <dgm:pt modelId="{576157D1-A974-4B89-941B-091295BAF18F}" type="parTrans" cxnId="{8B95064B-6BBD-461F-98CF-D9C5BCEAAE09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9B22F194-EA4E-4EDC-B713-FE5C574E5C56}" type="sibTrans" cxnId="{8B95064B-6BBD-461F-98CF-D9C5BCEAAE09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3466DBF3-35E0-4DBA-B15C-C9A7A864118A}">
      <dgm:prSet custT="1"/>
      <dgm:spPr/>
      <dgm:t>
        <a:bodyPr/>
        <a:lstStyle/>
        <a:p>
          <a:r>
            <a:rPr lang="ru-RU" sz="1600" b="0" i="0" dirty="0" smtClean="0">
              <a:latin typeface="+mn-lt"/>
            </a:rPr>
            <a:t>Знакомство детей с символикой  государства.</a:t>
          </a:r>
          <a:endParaRPr lang="ru-RU" sz="1600" dirty="0">
            <a:latin typeface="+mn-lt"/>
          </a:endParaRPr>
        </a:p>
      </dgm:t>
    </dgm:pt>
    <dgm:pt modelId="{CC459469-F590-4AA4-9014-85D3794CC94E}" type="parTrans" cxnId="{E959FEFD-4843-4B61-BD79-2D25E1CC4811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BFA1E33F-9110-4819-8B32-D70AB14056E8}" type="sibTrans" cxnId="{E959FEFD-4843-4B61-BD79-2D25E1CC4811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5E6B0AE4-23EB-4524-8625-9D5DD4D07DA8}">
      <dgm:prSet custT="1"/>
      <dgm:spPr/>
      <dgm:t>
        <a:bodyPr/>
        <a:lstStyle/>
        <a:p>
          <a:r>
            <a:rPr lang="ru-RU" sz="1600" b="0" i="0" dirty="0" smtClean="0">
              <a:latin typeface="+mn-lt"/>
            </a:rPr>
            <a:t>Формирование толерантности, чувства уважения к другим народам и их традициям.</a:t>
          </a:r>
          <a:endParaRPr lang="ru-RU" sz="1600" dirty="0">
            <a:latin typeface="+mn-lt"/>
          </a:endParaRPr>
        </a:p>
      </dgm:t>
    </dgm:pt>
    <dgm:pt modelId="{C6CB00DB-EFC1-4505-AE2E-F275F1DBDEE7}" type="parTrans" cxnId="{31DB55ED-4917-4B1B-8E6C-74BF103E59A4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F26F1F3C-59F1-4D5F-8780-F89BC893BE38}" type="sibTrans" cxnId="{31DB55ED-4917-4B1B-8E6C-74BF103E59A4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A0B5748B-1AF5-4435-B95C-E861AEDD96B3}">
      <dgm:prSet custT="1"/>
      <dgm:spPr/>
      <dgm:t>
        <a:bodyPr/>
        <a:lstStyle/>
        <a:p>
          <a:r>
            <a:rPr lang="ru-RU" sz="1600" b="0" i="0" dirty="0" smtClean="0">
              <a:latin typeface="+mn-lt"/>
            </a:rPr>
            <a:t>Формирование бережного отношения к природе и всему живому.</a:t>
          </a:r>
          <a:endParaRPr lang="ru-RU" sz="1600" dirty="0">
            <a:latin typeface="+mn-lt"/>
          </a:endParaRPr>
        </a:p>
      </dgm:t>
    </dgm:pt>
    <dgm:pt modelId="{DCB76776-B4B9-4785-997F-F683C1A98073}" type="parTrans" cxnId="{D231D007-A0ED-4628-807A-128345007945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DD1A955E-991C-4C75-95D6-560C779FD24F}" type="sibTrans" cxnId="{D231D007-A0ED-4628-807A-128345007945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88B551B8-E66E-4CE3-A56C-6473BBB7F864}">
      <dgm:prSet custT="1"/>
      <dgm:spPr/>
      <dgm:t>
        <a:bodyPr/>
        <a:lstStyle/>
        <a:p>
          <a:r>
            <a:rPr lang="ru-RU" sz="1600" b="0" i="0" dirty="0" smtClean="0">
              <a:latin typeface="+mn-lt"/>
            </a:rPr>
            <a:t>Чувство ответственности и гордости за достижения страны.</a:t>
          </a:r>
          <a:endParaRPr lang="ru-RU" sz="1600" dirty="0">
            <a:latin typeface="+mn-lt"/>
          </a:endParaRPr>
        </a:p>
      </dgm:t>
    </dgm:pt>
    <dgm:pt modelId="{A5284394-C9FE-43B2-9632-E3B49F742CBC}" type="parTrans" cxnId="{632ADCD2-A4F7-42C2-A94B-248DEBBDD10D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3F7049D1-2143-4103-8C44-C285D5A06D4D}" type="sibTrans" cxnId="{632ADCD2-A4F7-42C2-A94B-248DEBBDD10D}">
      <dgm:prSet/>
      <dgm:spPr/>
      <dgm:t>
        <a:bodyPr/>
        <a:lstStyle/>
        <a:p>
          <a:endParaRPr lang="ru-RU" sz="1200">
            <a:latin typeface="Arial Black" pitchFamily="34" charset="0"/>
          </a:endParaRPr>
        </a:p>
      </dgm:t>
    </dgm:pt>
    <dgm:pt modelId="{3E3C4293-6231-48F1-B345-A2786AB6EAF0}" type="pres">
      <dgm:prSet presAssocID="{DBABBB14-3DFE-4944-AD0F-8A8ADDF5933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ED5373-9A54-4D3A-8531-2C221C52389A}" type="pres">
      <dgm:prSet presAssocID="{DBABBB14-3DFE-4944-AD0F-8A8ADDF59331}" presName="cycle" presStyleCnt="0"/>
      <dgm:spPr/>
    </dgm:pt>
    <dgm:pt modelId="{59B2D3CA-E4BE-433D-A058-39E730EE669D}" type="pres">
      <dgm:prSet presAssocID="{DBABBB14-3DFE-4944-AD0F-8A8ADDF59331}" presName="centerShape" presStyleCnt="0"/>
      <dgm:spPr/>
    </dgm:pt>
    <dgm:pt modelId="{671397D7-4150-412E-A819-ED7ADA5031C8}" type="pres">
      <dgm:prSet presAssocID="{DBABBB14-3DFE-4944-AD0F-8A8ADDF59331}" presName="connSite" presStyleLbl="node1" presStyleIdx="0" presStyleCnt="2"/>
      <dgm:spPr/>
    </dgm:pt>
    <dgm:pt modelId="{3E858089-DCE4-499A-86ED-20762B3BF332}" type="pres">
      <dgm:prSet presAssocID="{DBABBB14-3DFE-4944-AD0F-8A8ADDF59331}" presName="visible" presStyleLbl="node1" presStyleIdx="0" presStyleCnt="2" custScaleX="145981" custScaleY="1720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AD755B27-0E2B-4909-9CFE-C5609401F81B}" type="pres">
      <dgm:prSet presAssocID="{690070FB-6754-4977-A128-7FC000503098}" presName="Name25" presStyleLbl="parChTrans1D1" presStyleIdx="0" presStyleCnt="1"/>
      <dgm:spPr/>
      <dgm:t>
        <a:bodyPr/>
        <a:lstStyle/>
        <a:p>
          <a:endParaRPr lang="ru-RU"/>
        </a:p>
      </dgm:t>
    </dgm:pt>
    <dgm:pt modelId="{DF4A97D9-D3B4-41BF-9D94-2051267675A2}" type="pres">
      <dgm:prSet presAssocID="{80045444-991B-498C-B182-3E2558CBC114}" presName="node" presStyleCnt="0"/>
      <dgm:spPr/>
    </dgm:pt>
    <dgm:pt modelId="{8F7F7154-B415-4BB8-816C-193380F15E2B}" type="pres">
      <dgm:prSet presAssocID="{80045444-991B-498C-B182-3E2558CBC114}" presName="parentNode" presStyleLbl="node1" presStyleIdx="1" presStyleCnt="2" custScaleX="119371" custScaleY="118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6E149-5E4B-4C65-926E-A8FDF73DD312}" type="pres">
      <dgm:prSet presAssocID="{80045444-991B-498C-B182-3E2558CBC11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9FEFD-4843-4B61-BD79-2D25E1CC4811}" srcId="{80045444-991B-498C-B182-3E2558CBC114}" destId="{3466DBF3-35E0-4DBA-B15C-C9A7A864118A}" srcOrd="4" destOrd="0" parTransId="{CC459469-F590-4AA4-9014-85D3794CC94E}" sibTransId="{BFA1E33F-9110-4819-8B32-D70AB14056E8}"/>
    <dgm:cxn modelId="{39B8B859-B5D2-46B6-8E11-4B16F1A2EFD9}" type="presOf" srcId="{A0B5748B-1AF5-4435-B95C-E861AEDD96B3}" destId="{DB46E149-5E4B-4C65-926E-A8FDF73DD312}" srcOrd="0" destOrd="5" presId="urn:microsoft.com/office/officeart/2005/8/layout/radial2"/>
    <dgm:cxn modelId="{6F9D17B7-549D-4850-BA00-0FAF20348E78}" type="presOf" srcId="{80045444-991B-498C-B182-3E2558CBC114}" destId="{8F7F7154-B415-4BB8-816C-193380F15E2B}" srcOrd="0" destOrd="0" presId="urn:microsoft.com/office/officeart/2005/8/layout/radial2"/>
    <dgm:cxn modelId="{632ADCD2-A4F7-42C2-A94B-248DEBBDD10D}" srcId="{80045444-991B-498C-B182-3E2558CBC114}" destId="{88B551B8-E66E-4CE3-A56C-6473BBB7F864}" srcOrd="0" destOrd="0" parTransId="{A5284394-C9FE-43B2-9632-E3B49F742CBC}" sibTransId="{3F7049D1-2143-4103-8C44-C285D5A06D4D}"/>
    <dgm:cxn modelId="{4A1CA72F-0ABE-4B23-BA9B-917D993976AD}" srcId="{80045444-991B-498C-B182-3E2558CBC114}" destId="{897C66BA-D1D4-412E-9ACE-B791F9132949}" srcOrd="2" destOrd="0" parTransId="{229C0CA2-748F-451E-9CFB-A6267739A354}" sibTransId="{46AB95BC-DEC9-4938-A428-8782974B4FF8}"/>
    <dgm:cxn modelId="{9CF6173C-ADCC-4926-A91D-6B690B3F21FE}" type="presOf" srcId="{DBABBB14-3DFE-4944-AD0F-8A8ADDF59331}" destId="{3E3C4293-6231-48F1-B345-A2786AB6EAF0}" srcOrd="0" destOrd="0" presId="urn:microsoft.com/office/officeart/2005/8/layout/radial2"/>
    <dgm:cxn modelId="{B214F907-FFDD-4297-9940-868DAF53709A}" type="presOf" srcId="{3466DBF3-35E0-4DBA-B15C-C9A7A864118A}" destId="{DB46E149-5E4B-4C65-926E-A8FDF73DD312}" srcOrd="0" destOrd="4" presId="urn:microsoft.com/office/officeart/2005/8/layout/radial2"/>
    <dgm:cxn modelId="{7C13C11A-90CB-46EE-A224-DB6363B67715}" type="presOf" srcId="{754E3C31-6EBD-484B-B085-BAE722FCD237}" destId="{DB46E149-5E4B-4C65-926E-A8FDF73DD312}" srcOrd="0" destOrd="1" presId="urn:microsoft.com/office/officeart/2005/8/layout/radial2"/>
    <dgm:cxn modelId="{B5ABB1BB-F742-48E2-AA94-4E7ED5FE977A}" type="presOf" srcId="{690070FB-6754-4977-A128-7FC000503098}" destId="{AD755B27-0E2B-4909-9CFE-C5609401F81B}" srcOrd="0" destOrd="0" presId="urn:microsoft.com/office/officeart/2005/8/layout/radial2"/>
    <dgm:cxn modelId="{8B95064B-6BBD-461F-98CF-D9C5BCEAAE09}" srcId="{80045444-991B-498C-B182-3E2558CBC114}" destId="{754E3C31-6EBD-484B-B085-BAE722FCD237}" srcOrd="1" destOrd="0" parTransId="{576157D1-A974-4B89-941B-091295BAF18F}" sibTransId="{9B22F194-EA4E-4EDC-B713-FE5C574E5C56}"/>
    <dgm:cxn modelId="{36A0B5B6-51F2-4B78-A93E-5A8C97C97084}" srcId="{DBABBB14-3DFE-4944-AD0F-8A8ADDF59331}" destId="{80045444-991B-498C-B182-3E2558CBC114}" srcOrd="0" destOrd="0" parTransId="{690070FB-6754-4977-A128-7FC000503098}" sibTransId="{4658C05A-292F-48A6-BD75-F6BF4E0D701D}"/>
    <dgm:cxn modelId="{3D597E1D-91B9-4B87-A927-F68580CC2B67}" type="presOf" srcId="{5E6B0AE4-23EB-4524-8625-9D5DD4D07DA8}" destId="{DB46E149-5E4B-4C65-926E-A8FDF73DD312}" srcOrd="0" destOrd="3" presId="urn:microsoft.com/office/officeart/2005/8/layout/radial2"/>
    <dgm:cxn modelId="{31DB55ED-4917-4B1B-8E6C-74BF103E59A4}" srcId="{80045444-991B-498C-B182-3E2558CBC114}" destId="{5E6B0AE4-23EB-4524-8625-9D5DD4D07DA8}" srcOrd="3" destOrd="0" parTransId="{C6CB00DB-EFC1-4505-AE2E-F275F1DBDEE7}" sibTransId="{F26F1F3C-59F1-4D5F-8780-F89BC893BE38}"/>
    <dgm:cxn modelId="{1D9BC95E-CE1D-4030-A61C-18FE8B97186B}" type="presOf" srcId="{88B551B8-E66E-4CE3-A56C-6473BBB7F864}" destId="{DB46E149-5E4B-4C65-926E-A8FDF73DD312}" srcOrd="0" destOrd="0" presId="urn:microsoft.com/office/officeart/2005/8/layout/radial2"/>
    <dgm:cxn modelId="{CB6CD4EB-E4AE-47A9-881C-03CEE7938BBF}" type="presOf" srcId="{897C66BA-D1D4-412E-9ACE-B791F9132949}" destId="{DB46E149-5E4B-4C65-926E-A8FDF73DD312}" srcOrd="0" destOrd="2" presId="urn:microsoft.com/office/officeart/2005/8/layout/radial2"/>
    <dgm:cxn modelId="{D231D007-A0ED-4628-807A-128345007945}" srcId="{80045444-991B-498C-B182-3E2558CBC114}" destId="{A0B5748B-1AF5-4435-B95C-E861AEDD96B3}" srcOrd="5" destOrd="0" parTransId="{DCB76776-B4B9-4785-997F-F683C1A98073}" sibTransId="{DD1A955E-991C-4C75-95D6-560C779FD24F}"/>
    <dgm:cxn modelId="{E202C45C-5E2D-436A-98D4-8C19A0B0FC26}" type="presParOf" srcId="{3E3C4293-6231-48F1-B345-A2786AB6EAF0}" destId="{0CED5373-9A54-4D3A-8531-2C221C52389A}" srcOrd="0" destOrd="0" presId="urn:microsoft.com/office/officeart/2005/8/layout/radial2"/>
    <dgm:cxn modelId="{9896CF6B-D1FA-437F-BAEA-7D7B233DFD45}" type="presParOf" srcId="{0CED5373-9A54-4D3A-8531-2C221C52389A}" destId="{59B2D3CA-E4BE-433D-A058-39E730EE669D}" srcOrd="0" destOrd="0" presId="urn:microsoft.com/office/officeart/2005/8/layout/radial2"/>
    <dgm:cxn modelId="{3CFF50D4-94F3-41D1-B3CB-13B5F425657D}" type="presParOf" srcId="{59B2D3CA-E4BE-433D-A058-39E730EE669D}" destId="{671397D7-4150-412E-A819-ED7ADA5031C8}" srcOrd="0" destOrd="0" presId="urn:microsoft.com/office/officeart/2005/8/layout/radial2"/>
    <dgm:cxn modelId="{151FF2FA-E107-4339-A2CA-5124BF1078FB}" type="presParOf" srcId="{59B2D3CA-E4BE-433D-A058-39E730EE669D}" destId="{3E858089-DCE4-499A-86ED-20762B3BF332}" srcOrd="1" destOrd="0" presId="urn:microsoft.com/office/officeart/2005/8/layout/radial2"/>
    <dgm:cxn modelId="{9932A570-EB31-4345-83FE-3B8B7E058071}" type="presParOf" srcId="{0CED5373-9A54-4D3A-8531-2C221C52389A}" destId="{AD755B27-0E2B-4909-9CFE-C5609401F81B}" srcOrd="1" destOrd="0" presId="urn:microsoft.com/office/officeart/2005/8/layout/radial2"/>
    <dgm:cxn modelId="{2168845B-D3D0-47C3-B661-4284EEC9D320}" type="presParOf" srcId="{0CED5373-9A54-4D3A-8531-2C221C52389A}" destId="{DF4A97D9-D3B4-41BF-9D94-2051267675A2}" srcOrd="2" destOrd="0" presId="urn:microsoft.com/office/officeart/2005/8/layout/radial2"/>
    <dgm:cxn modelId="{9E21E57F-EC7B-4466-949E-4C75B704845B}" type="presParOf" srcId="{DF4A97D9-D3B4-41BF-9D94-2051267675A2}" destId="{8F7F7154-B415-4BB8-816C-193380F15E2B}" srcOrd="0" destOrd="0" presId="urn:microsoft.com/office/officeart/2005/8/layout/radial2"/>
    <dgm:cxn modelId="{92F90D4C-6B8C-4452-9ED2-531CA9F5DA98}" type="presParOf" srcId="{DF4A97D9-D3B4-41BF-9D94-2051267675A2}" destId="{DB46E149-5E4B-4C65-926E-A8FDF73DD31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50371-3C66-4003-ABE8-D8619394C2D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2FA867-495A-4F7A-8C6D-6091DFB5096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b="1" dirty="0" smtClean="0">
              <a:solidFill>
                <a:srgbClr val="FF0000"/>
              </a:solidFill>
            </a:rPr>
            <a:t>«Защитники Отечества»</a:t>
          </a:r>
          <a:endParaRPr lang="ru-RU" sz="2800" b="1" dirty="0">
            <a:solidFill>
              <a:srgbClr val="FF0000"/>
            </a:solidFill>
          </a:endParaRPr>
        </a:p>
      </dgm:t>
    </dgm:pt>
    <dgm:pt modelId="{19C558E9-1793-4FEC-94F0-2EFEF07F1836}" type="parTrans" cxnId="{A2EC3052-9344-41C2-AAB1-CB791473E3DC}">
      <dgm:prSet/>
      <dgm:spPr/>
      <dgm:t>
        <a:bodyPr/>
        <a:lstStyle/>
        <a:p>
          <a:endParaRPr lang="ru-RU"/>
        </a:p>
      </dgm:t>
    </dgm:pt>
    <dgm:pt modelId="{60FE1A7D-24E4-4C6A-AE5B-CAAD4A942B6B}" type="sibTrans" cxnId="{A2EC3052-9344-41C2-AAB1-CB791473E3DC}">
      <dgm:prSet/>
      <dgm:spPr/>
      <dgm:t>
        <a:bodyPr/>
        <a:lstStyle/>
        <a:p>
          <a:endParaRPr lang="ru-RU"/>
        </a:p>
      </dgm:t>
    </dgm:pt>
    <dgm:pt modelId="{5CA1B653-34F3-4C0E-8C0C-C550701B9EBF}" type="pres">
      <dgm:prSet presAssocID="{71350371-3C66-4003-ABE8-D8619394C2D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86F22E-1C6D-4921-8AB5-0C112AB42F1E}" type="pres">
      <dgm:prSet presAssocID="{DE2FA867-495A-4F7A-8C6D-6091DFB50968}" presName="horFlow" presStyleCnt="0"/>
      <dgm:spPr/>
    </dgm:pt>
    <dgm:pt modelId="{D1CEAF83-F244-4E2D-856A-441BFE3BAB32}" type="pres">
      <dgm:prSet presAssocID="{DE2FA867-495A-4F7A-8C6D-6091DFB50968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615B7F70-7B2E-4CAD-914C-996056FE2C94}" type="presOf" srcId="{71350371-3C66-4003-ABE8-D8619394C2D0}" destId="{5CA1B653-34F3-4C0E-8C0C-C550701B9EBF}" srcOrd="0" destOrd="0" presId="urn:microsoft.com/office/officeart/2005/8/layout/lProcess3"/>
    <dgm:cxn modelId="{CE76AD89-5D28-410F-9F5A-DEB5234C3773}" type="presOf" srcId="{DE2FA867-495A-4F7A-8C6D-6091DFB50968}" destId="{D1CEAF83-F244-4E2D-856A-441BFE3BAB32}" srcOrd="0" destOrd="0" presId="urn:microsoft.com/office/officeart/2005/8/layout/lProcess3"/>
    <dgm:cxn modelId="{A2EC3052-9344-41C2-AAB1-CB791473E3DC}" srcId="{71350371-3C66-4003-ABE8-D8619394C2D0}" destId="{DE2FA867-495A-4F7A-8C6D-6091DFB50968}" srcOrd="0" destOrd="0" parTransId="{19C558E9-1793-4FEC-94F0-2EFEF07F1836}" sibTransId="{60FE1A7D-24E4-4C6A-AE5B-CAAD4A942B6B}"/>
    <dgm:cxn modelId="{FF51410C-AD7C-4ED3-A0B5-76C01AC77688}" type="presParOf" srcId="{5CA1B653-34F3-4C0E-8C0C-C550701B9EBF}" destId="{4286F22E-1C6D-4921-8AB5-0C112AB42F1E}" srcOrd="0" destOrd="0" presId="urn:microsoft.com/office/officeart/2005/8/layout/lProcess3"/>
    <dgm:cxn modelId="{C19F6B69-7EF6-4B28-9567-18429C1F7ED6}" type="presParOf" srcId="{4286F22E-1C6D-4921-8AB5-0C112AB42F1E}" destId="{D1CEAF83-F244-4E2D-856A-441BFE3BAB3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4D6099-DAB9-4D74-AFFF-207D0EA2565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9367C6-F87F-4261-A98B-F7B31D133CD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«Моя Родина-Россия»</a:t>
          </a:r>
          <a:endParaRPr lang="ru-RU" dirty="0">
            <a:solidFill>
              <a:srgbClr val="FF0000"/>
            </a:solidFill>
          </a:endParaRPr>
        </a:p>
      </dgm:t>
    </dgm:pt>
    <dgm:pt modelId="{E6EEBC08-91F3-4786-9DB5-F07D1809EE72}" type="parTrans" cxnId="{AFB4611C-191D-4246-A558-962BD084690C}">
      <dgm:prSet/>
      <dgm:spPr/>
      <dgm:t>
        <a:bodyPr/>
        <a:lstStyle/>
        <a:p>
          <a:endParaRPr lang="ru-RU"/>
        </a:p>
      </dgm:t>
    </dgm:pt>
    <dgm:pt modelId="{0E1DDBBE-2AA2-40BC-AA13-7A442A6BF4F3}" type="sibTrans" cxnId="{AFB4611C-191D-4246-A558-962BD084690C}">
      <dgm:prSet/>
      <dgm:spPr/>
      <dgm:t>
        <a:bodyPr/>
        <a:lstStyle/>
        <a:p>
          <a:endParaRPr lang="ru-RU"/>
        </a:p>
      </dgm:t>
    </dgm:pt>
    <dgm:pt modelId="{DDC6844D-5617-4FA7-A31E-14C7EBBD40D7}" type="pres">
      <dgm:prSet presAssocID="{904D6099-DAB9-4D74-AFFF-207D0EA2565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5672D9-BED4-4FE2-A9A2-1EC4A10CFCB7}" type="pres">
      <dgm:prSet presAssocID="{E69367C6-F87F-4261-A98B-F7B31D133CD8}" presName="horFlow" presStyleCnt="0"/>
      <dgm:spPr/>
    </dgm:pt>
    <dgm:pt modelId="{FCAD3C8C-FD02-4BE4-978F-60A41D7C19AB}" type="pres">
      <dgm:prSet presAssocID="{E69367C6-F87F-4261-A98B-F7B31D133CD8}" presName="bigChev" presStyleLbl="node1" presStyleIdx="0" presStyleCnt="1" custScaleY="115567"/>
      <dgm:spPr/>
      <dgm:t>
        <a:bodyPr/>
        <a:lstStyle/>
        <a:p>
          <a:endParaRPr lang="ru-RU"/>
        </a:p>
      </dgm:t>
    </dgm:pt>
  </dgm:ptLst>
  <dgm:cxnLst>
    <dgm:cxn modelId="{47540E06-EEB6-437E-BF2A-7908FD089643}" type="presOf" srcId="{E69367C6-F87F-4261-A98B-F7B31D133CD8}" destId="{FCAD3C8C-FD02-4BE4-978F-60A41D7C19AB}" srcOrd="0" destOrd="0" presId="urn:microsoft.com/office/officeart/2005/8/layout/lProcess3"/>
    <dgm:cxn modelId="{E499C473-A804-45E9-9FF2-698A664E59D5}" type="presOf" srcId="{904D6099-DAB9-4D74-AFFF-207D0EA2565F}" destId="{DDC6844D-5617-4FA7-A31E-14C7EBBD40D7}" srcOrd="0" destOrd="0" presId="urn:microsoft.com/office/officeart/2005/8/layout/lProcess3"/>
    <dgm:cxn modelId="{AFB4611C-191D-4246-A558-962BD084690C}" srcId="{904D6099-DAB9-4D74-AFFF-207D0EA2565F}" destId="{E69367C6-F87F-4261-A98B-F7B31D133CD8}" srcOrd="0" destOrd="0" parTransId="{E6EEBC08-91F3-4786-9DB5-F07D1809EE72}" sibTransId="{0E1DDBBE-2AA2-40BC-AA13-7A442A6BF4F3}"/>
    <dgm:cxn modelId="{EF853505-85C1-48D0-9442-E6C5316447B9}" type="presParOf" srcId="{DDC6844D-5617-4FA7-A31E-14C7EBBD40D7}" destId="{B35672D9-BED4-4FE2-A9A2-1EC4A10CFCB7}" srcOrd="0" destOrd="0" presId="urn:microsoft.com/office/officeart/2005/8/layout/lProcess3"/>
    <dgm:cxn modelId="{212C33F7-D7FD-4D77-9923-94D5A40D7D9B}" type="presParOf" srcId="{B35672D9-BED4-4FE2-A9A2-1EC4A10CFCB7}" destId="{FCAD3C8C-FD02-4BE4-978F-60A41D7C19A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32DFAA-F240-4963-9A2E-7A8CB855A7E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FC939-828C-4F98-BE41-5D6212B1CF9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Семья. Малая Родина.</a:t>
          </a:r>
          <a:endParaRPr lang="ru-RU" dirty="0">
            <a:solidFill>
              <a:srgbClr val="FF0000"/>
            </a:solidFill>
          </a:endParaRPr>
        </a:p>
      </dgm:t>
    </dgm:pt>
    <dgm:pt modelId="{E69111B8-4B2A-4549-87D9-3A7B09F560D1}" type="parTrans" cxnId="{D85F9637-3D42-42D7-9A8D-373E7F78F949}">
      <dgm:prSet/>
      <dgm:spPr/>
      <dgm:t>
        <a:bodyPr/>
        <a:lstStyle/>
        <a:p>
          <a:endParaRPr lang="ru-RU"/>
        </a:p>
      </dgm:t>
    </dgm:pt>
    <dgm:pt modelId="{C7CCF396-C655-43E5-AF1A-F41416B99CDA}" type="sibTrans" cxnId="{D85F9637-3D42-42D7-9A8D-373E7F78F949}">
      <dgm:prSet/>
      <dgm:spPr/>
      <dgm:t>
        <a:bodyPr/>
        <a:lstStyle/>
        <a:p>
          <a:endParaRPr lang="ru-RU"/>
        </a:p>
      </dgm:t>
    </dgm:pt>
    <dgm:pt modelId="{6702BB44-1AC7-4B6F-A5AB-CA3BF84E6FDE}" type="pres">
      <dgm:prSet presAssocID="{5332DFAA-F240-4963-9A2E-7A8CB855A7E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ABE4A1-2487-4D49-B1CC-26F24138D698}" type="pres">
      <dgm:prSet presAssocID="{7D3FC939-828C-4F98-BE41-5D6212B1CF90}" presName="horFlow" presStyleCnt="0"/>
      <dgm:spPr/>
    </dgm:pt>
    <dgm:pt modelId="{C0126C68-59CC-46EA-98ED-8F8EEB0FE395}" type="pres">
      <dgm:prSet presAssocID="{7D3FC939-828C-4F98-BE41-5D6212B1CF90}" presName="bigChev" presStyleLbl="node1" presStyleIdx="0" presStyleCnt="1" custScaleX="107113" custScaleY="154554"/>
      <dgm:spPr/>
      <dgm:t>
        <a:bodyPr/>
        <a:lstStyle/>
        <a:p>
          <a:endParaRPr lang="ru-RU"/>
        </a:p>
      </dgm:t>
    </dgm:pt>
  </dgm:ptLst>
  <dgm:cxnLst>
    <dgm:cxn modelId="{2B9A8EED-371E-42BF-AE54-2CD93DCABF73}" type="presOf" srcId="{7D3FC939-828C-4F98-BE41-5D6212B1CF90}" destId="{C0126C68-59CC-46EA-98ED-8F8EEB0FE395}" srcOrd="0" destOrd="0" presId="urn:microsoft.com/office/officeart/2005/8/layout/lProcess3"/>
    <dgm:cxn modelId="{8EE6345F-00B9-452D-956B-ECB55EB1595C}" type="presOf" srcId="{5332DFAA-F240-4963-9A2E-7A8CB855A7EB}" destId="{6702BB44-1AC7-4B6F-A5AB-CA3BF84E6FDE}" srcOrd="0" destOrd="0" presId="urn:microsoft.com/office/officeart/2005/8/layout/lProcess3"/>
    <dgm:cxn modelId="{D85F9637-3D42-42D7-9A8D-373E7F78F949}" srcId="{5332DFAA-F240-4963-9A2E-7A8CB855A7EB}" destId="{7D3FC939-828C-4F98-BE41-5D6212B1CF90}" srcOrd="0" destOrd="0" parTransId="{E69111B8-4B2A-4549-87D9-3A7B09F560D1}" sibTransId="{C7CCF396-C655-43E5-AF1A-F41416B99CDA}"/>
    <dgm:cxn modelId="{ED78026C-4A93-411F-ACBF-FFCEEA72C712}" type="presParOf" srcId="{6702BB44-1AC7-4B6F-A5AB-CA3BF84E6FDE}" destId="{D6ABE4A1-2487-4D49-B1CC-26F24138D698}" srcOrd="0" destOrd="0" presId="urn:microsoft.com/office/officeart/2005/8/layout/lProcess3"/>
    <dgm:cxn modelId="{7120940E-E511-4D41-B2ED-069A5DFC65A8}" type="presParOf" srcId="{D6ABE4A1-2487-4D49-B1CC-26F24138D698}" destId="{C0126C68-59CC-46EA-98ED-8F8EEB0FE39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8C5786-64C6-466F-B769-DA1231DEC2C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6AA59-50E9-4603-A167-CB25795EFFF0}">
      <dgm:prSet/>
      <dgm:spPr/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Народные обычаи и традиции. Фольклор</a:t>
          </a:r>
          <a:endParaRPr lang="ru-RU" dirty="0">
            <a:solidFill>
              <a:srgbClr val="FF0000"/>
            </a:solidFill>
          </a:endParaRPr>
        </a:p>
      </dgm:t>
    </dgm:pt>
    <dgm:pt modelId="{DB5BE533-302D-41D8-8CE0-6D8042B84BF8}" type="parTrans" cxnId="{6C9738E7-C64C-4539-AB99-353EA55EDC2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CC29109-2567-4221-976A-8B896F2851E2}" type="sibTrans" cxnId="{6C9738E7-C64C-4539-AB99-353EA55EDC2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F74B8D1-087F-422D-98C9-F35A584FF784}" type="pres">
      <dgm:prSet presAssocID="{3F8C5786-64C6-466F-B769-DA1231DEC2C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9D3D08-7917-474F-AD92-25C9B8C44464}" type="pres">
      <dgm:prSet presAssocID="{4746AA59-50E9-4603-A167-CB25795EFFF0}" presName="horFlow" presStyleCnt="0"/>
      <dgm:spPr/>
    </dgm:pt>
    <dgm:pt modelId="{33CB8354-8099-48FC-9A7C-C7150D19AB5C}" type="pres">
      <dgm:prSet presAssocID="{4746AA59-50E9-4603-A167-CB25795EFFF0}" presName="bigChev" presStyleLbl="node1" presStyleIdx="0" presStyleCnt="1" custScaleX="107113" custScaleY="100158"/>
      <dgm:spPr/>
      <dgm:t>
        <a:bodyPr/>
        <a:lstStyle/>
        <a:p>
          <a:endParaRPr lang="ru-RU"/>
        </a:p>
      </dgm:t>
    </dgm:pt>
  </dgm:ptLst>
  <dgm:cxnLst>
    <dgm:cxn modelId="{97AE4D71-F2BC-4762-9BCB-3157B278A6BF}" type="presOf" srcId="{3F8C5786-64C6-466F-B769-DA1231DEC2C6}" destId="{5F74B8D1-087F-422D-98C9-F35A584FF784}" srcOrd="0" destOrd="0" presId="urn:microsoft.com/office/officeart/2005/8/layout/lProcess3"/>
    <dgm:cxn modelId="{6C9738E7-C64C-4539-AB99-353EA55EDC25}" srcId="{3F8C5786-64C6-466F-B769-DA1231DEC2C6}" destId="{4746AA59-50E9-4603-A167-CB25795EFFF0}" srcOrd="0" destOrd="0" parTransId="{DB5BE533-302D-41D8-8CE0-6D8042B84BF8}" sibTransId="{CCC29109-2567-4221-976A-8B896F2851E2}"/>
    <dgm:cxn modelId="{5DF775A8-7FC3-42F2-A9E1-448E4B4BC3EA}" type="presOf" srcId="{4746AA59-50E9-4603-A167-CB25795EFFF0}" destId="{33CB8354-8099-48FC-9A7C-C7150D19AB5C}" srcOrd="0" destOrd="0" presId="urn:microsoft.com/office/officeart/2005/8/layout/lProcess3"/>
    <dgm:cxn modelId="{01F97097-316F-40C9-813D-A8E588A1B39E}" type="presParOf" srcId="{5F74B8D1-087F-422D-98C9-F35A584FF784}" destId="{E99D3D08-7917-474F-AD92-25C9B8C44464}" srcOrd="0" destOrd="0" presId="urn:microsoft.com/office/officeart/2005/8/layout/lProcess3"/>
    <dgm:cxn modelId="{A353761B-62E5-4EE5-929D-32278B01A262}" type="presParOf" srcId="{E99D3D08-7917-474F-AD92-25C9B8C44464}" destId="{33CB8354-8099-48FC-9A7C-C7150D19AB5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C2B0F-7479-4950-B058-6695E7B46E4F}">
      <dsp:nvSpPr>
        <dsp:cNvPr id="0" name=""/>
        <dsp:cNvSpPr/>
      </dsp:nvSpPr>
      <dsp:spPr>
        <a:xfrm>
          <a:off x="0" y="0"/>
          <a:ext cx="7408862" cy="3451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3333"/>
              </a:solidFill>
              <a:effectLst/>
              <a:latin typeface="Candara" pitchFamily="34" charset="0"/>
              <a:ea typeface="Times New Roman"/>
              <a:cs typeface="Times New Roman" pitchFamily="18" charset="0"/>
            </a:rPr>
            <a:t>В содержании ФОП ДО отмечена острая необходимость активации процесса воспитания патриотизма дошкольников, ведь именно в детском возрасте закладываются чувство любви к Родине, система ценностей, жизненные ориентиры. Своевременное и грамотное нравственно-патриотическое воспитание дошкольников - основа формирования будущего гражданина своей страны.</a:t>
          </a:r>
          <a:endParaRPr lang="ru-RU" sz="1800" kern="1200" dirty="0">
            <a:latin typeface="Candara" pitchFamily="34" charset="0"/>
            <a:cs typeface="Times New Roman" pitchFamily="18" charset="0"/>
          </a:endParaRPr>
        </a:p>
      </dsp:txBody>
      <dsp:txXfrm>
        <a:off x="1826894" y="0"/>
        <a:ext cx="5581967" cy="3451225"/>
      </dsp:txXfrm>
    </dsp:sp>
    <dsp:sp modelId="{C3BE9FAD-1CDF-43F1-AE91-714397BA98D5}">
      <dsp:nvSpPr>
        <dsp:cNvPr id="0" name=""/>
        <dsp:cNvSpPr/>
      </dsp:nvSpPr>
      <dsp:spPr>
        <a:xfrm>
          <a:off x="345122" y="345122"/>
          <a:ext cx="1481772" cy="27609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5875" cap="flat" cmpd="sng" algn="ctr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55B27-0E2B-4909-9CFE-C5609401F81B}">
      <dsp:nvSpPr>
        <dsp:cNvPr id="0" name=""/>
        <dsp:cNvSpPr/>
      </dsp:nvSpPr>
      <dsp:spPr>
        <a:xfrm>
          <a:off x="2586815" y="2466871"/>
          <a:ext cx="493206" cy="67675"/>
        </a:xfrm>
        <a:custGeom>
          <a:avLst/>
          <a:gdLst/>
          <a:ahLst/>
          <a:cxnLst/>
          <a:rect l="0" t="0" r="0" b="0"/>
          <a:pathLst>
            <a:path>
              <a:moveTo>
                <a:pt x="0" y="33837"/>
              </a:moveTo>
              <a:lnTo>
                <a:pt x="493206" y="338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58089-DCE4-499A-86ED-20762B3BF332}">
      <dsp:nvSpPr>
        <dsp:cNvPr id="0" name=""/>
        <dsp:cNvSpPr/>
      </dsp:nvSpPr>
      <dsp:spPr>
        <a:xfrm>
          <a:off x="-421323" y="104878"/>
          <a:ext cx="4066386" cy="47916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F7154-B415-4BB8-816C-193380F15E2B}">
      <dsp:nvSpPr>
        <dsp:cNvPr id="0" name=""/>
        <dsp:cNvSpPr/>
      </dsp:nvSpPr>
      <dsp:spPr>
        <a:xfrm>
          <a:off x="3080021" y="1512173"/>
          <a:ext cx="1995089" cy="1977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Задачи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патриотического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+mj-lt"/>
              <a:cs typeface="Arial" pitchFamily="34" charset="0"/>
            </a:rPr>
            <a:t>воспитания</a:t>
          </a:r>
          <a:endParaRPr lang="ru-RU" sz="1200" b="1" kern="1200" dirty="0">
            <a:solidFill>
              <a:srgbClr val="FF0000"/>
            </a:solidFill>
            <a:latin typeface="+mj-lt"/>
            <a:cs typeface="Arial" pitchFamily="34" charset="0"/>
          </a:endParaRPr>
        </a:p>
      </dsp:txBody>
      <dsp:txXfrm>
        <a:off x="3372195" y="1801708"/>
        <a:ext cx="1410741" cy="1398002"/>
      </dsp:txXfrm>
    </dsp:sp>
    <dsp:sp modelId="{DB46E149-5E4B-4C65-926E-A8FDF73DD312}">
      <dsp:nvSpPr>
        <dsp:cNvPr id="0" name=""/>
        <dsp:cNvSpPr/>
      </dsp:nvSpPr>
      <dsp:spPr>
        <a:xfrm>
          <a:off x="4837551" y="1512173"/>
          <a:ext cx="2992634" cy="197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+mn-lt"/>
            </a:rPr>
            <a:t>Чувство ответственности и гордости за достижения страны.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+mn-lt"/>
            </a:rPr>
            <a:t>Развитие интереса к традициям и культуре.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+mn-lt"/>
            </a:rPr>
            <a:t>Воспитание у ребенка любви и привязанности к своей семье, дому, детскому саду, городу.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+mn-lt"/>
            </a:rPr>
            <a:t>Формирование толерантности, чувства уважения к другим народам и их традициям.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+mn-lt"/>
            </a:rPr>
            <a:t>Знакомство детей с символикой  государства.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+mn-lt"/>
            </a:rPr>
            <a:t>Формирование бережного отношения к природе и всему живому.</a:t>
          </a:r>
          <a:endParaRPr lang="ru-RU" sz="1600" kern="1200" dirty="0">
            <a:latin typeface="+mn-lt"/>
          </a:endParaRPr>
        </a:p>
      </dsp:txBody>
      <dsp:txXfrm>
        <a:off x="4837551" y="1512173"/>
        <a:ext cx="2992634" cy="1977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EAF83-F244-4E2D-856A-441BFE3BAB32}">
      <dsp:nvSpPr>
        <dsp:cNvPr id="0" name=""/>
        <dsp:cNvSpPr/>
      </dsp:nvSpPr>
      <dsp:spPr>
        <a:xfrm>
          <a:off x="0" y="26553"/>
          <a:ext cx="3812645" cy="1525058"/>
        </a:xfrm>
        <a:prstGeom prst="chevron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«Защитники Отечества»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762529" y="26553"/>
        <a:ext cx="2287587" cy="1525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D3C8C-FD02-4BE4-978F-60A41D7C19AB}">
      <dsp:nvSpPr>
        <dsp:cNvPr id="0" name=""/>
        <dsp:cNvSpPr/>
      </dsp:nvSpPr>
      <dsp:spPr>
        <a:xfrm>
          <a:off x="0" y="96094"/>
          <a:ext cx="3871664" cy="1789746"/>
        </a:xfrm>
        <a:prstGeom prst="chevron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FF0000"/>
              </a:solidFill>
            </a:rPr>
            <a:t>«Моя Родина-Россия»</a:t>
          </a:r>
          <a:endParaRPr lang="ru-RU" sz="4100" kern="1200" dirty="0">
            <a:solidFill>
              <a:srgbClr val="FF0000"/>
            </a:solidFill>
          </a:endParaRPr>
        </a:p>
      </dsp:txBody>
      <dsp:txXfrm>
        <a:off x="894873" y="96094"/>
        <a:ext cx="2081918" cy="1789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26C68-59CC-46EA-98ED-8F8EEB0FE395}">
      <dsp:nvSpPr>
        <dsp:cNvPr id="0" name=""/>
        <dsp:cNvSpPr/>
      </dsp:nvSpPr>
      <dsp:spPr>
        <a:xfrm>
          <a:off x="155087" y="385"/>
          <a:ext cx="3866288" cy="2231476"/>
        </a:xfrm>
        <a:prstGeom prst="chevron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Семья. Малая Родина.</a:t>
          </a:r>
          <a:endParaRPr lang="ru-RU" sz="3600" kern="1200" dirty="0">
            <a:solidFill>
              <a:srgbClr val="FF0000"/>
            </a:solidFill>
          </a:endParaRPr>
        </a:p>
      </dsp:txBody>
      <dsp:txXfrm>
        <a:off x="1270825" y="385"/>
        <a:ext cx="1634812" cy="22314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B8354-8099-48FC-9A7C-C7150D19AB5C}">
      <dsp:nvSpPr>
        <dsp:cNvPr id="0" name=""/>
        <dsp:cNvSpPr/>
      </dsp:nvSpPr>
      <dsp:spPr>
        <a:xfrm>
          <a:off x="2025" y="140432"/>
          <a:ext cx="3869573" cy="1447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FF0000"/>
              </a:solidFill>
            </a:rPr>
            <a:t>Народные обычаи и традиции. Фольклор</a:t>
          </a:r>
          <a:endParaRPr lang="ru-RU" sz="2500" kern="1200" dirty="0">
            <a:solidFill>
              <a:srgbClr val="FF0000"/>
            </a:solidFill>
          </a:endParaRPr>
        </a:p>
      </dsp:txBody>
      <dsp:txXfrm>
        <a:off x="725688" y="140432"/>
        <a:ext cx="2422247" cy="1447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7845A7-0821-4889-BAEE-2ADE2A03A5A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96A377-9D97-4087-A91F-62655458FD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\Desktop\Семинар-практикум Нравственно-патриотическе воспитание 21.11.23\фон титу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0"/>
            <a:ext cx="9115222" cy="693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latin typeface="Arial Black" pitchFamily="34" charset="0"/>
              </a:rPr>
              <a:t>«Взаимодействие музыкального руководителя и воспитателя по патриотическому воспитанию дошкольников»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kern="150" dirty="0" smtClean="0">
                <a:effectLst/>
                <a:latin typeface="Times New Roman"/>
                <a:ea typeface="SimSun"/>
                <a:cs typeface="Times New Roman"/>
              </a:rPr>
              <a:t>Выполнила:</a:t>
            </a:r>
            <a:endParaRPr lang="ru-RU" sz="1200" kern="150" dirty="0" smtClean="0">
              <a:effectLst/>
              <a:latin typeface="Times New Roman"/>
              <a:ea typeface="SimSun"/>
              <a:cs typeface="Mangal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kern="150" dirty="0" smtClean="0">
                <a:effectLst/>
                <a:latin typeface="Times New Roman"/>
                <a:ea typeface="SimSun"/>
                <a:cs typeface="Times New Roman"/>
              </a:rPr>
              <a:t>Специалист первой категории</a:t>
            </a:r>
            <a:endParaRPr lang="ru-RU" sz="1200" kern="150" dirty="0" smtClean="0">
              <a:effectLst/>
              <a:latin typeface="Times New Roman"/>
              <a:ea typeface="SimSun"/>
              <a:cs typeface="Mangal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kern="150" dirty="0" smtClean="0">
                <a:effectLst/>
                <a:latin typeface="Times New Roman"/>
                <a:ea typeface="SimSun"/>
                <a:cs typeface="Times New Roman"/>
              </a:rPr>
              <a:t>музыкальный руководитель </a:t>
            </a:r>
            <a:endParaRPr lang="ru-RU" sz="1200" kern="150" dirty="0" smtClean="0">
              <a:effectLst/>
              <a:latin typeface="Times New Roman"/>
              <a:ea typeface="SimSun"/>
              <a:cs typeface="Mangal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kern="150" dirty="0" err="1" smtClean="0">
                <a:effectLst/>
                <a:latin typeface="Times New Roman"/>
                <a:ea typeface="SimSun"/>
                <a:cs typeface="Times New Roman"/>
              </a:rPr>
              <a:t>Пахолкова</a:t>
            </a:r>
            <a:r>
              <a:rPr lang="ru-RU" sz="1400" b="1" kern="150" dirty="0" smtClean="0">
                <a:effectLst/>
                <a:latin typeface="Times New Roman"/>
                <a:ea typeface="SimSun"/>
                <a:cs typeface="Times New Roman"/>
              </a:rPr>
              <a:t> </a:t>
            </a:r>
            <a:endParaRPr lang="ru-RU" sz="1400" b="1" kern="150" dirty="0" smtClean="0">
              <a:effectLst/>
              <a:latin typeface="Times New Roman"/>
              <a:ea typeface="SimSun"/>
              <a:cs typeface="Mangal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kern="150" dirty="0" smtClean="0">
                <a:effectLst/>
                <a:latin typeface="Times New Roman"/>
                <a:ea typeface="SimSun"/>
                <a:cs typeface="Times New Roman"/>
              </a:rPr>
              <a:t>Екатерина Александровна</a:t>
            </a:r>
            <a:endParaRPr lang="ru-RU" sz="1400" b="1" kern="150" dirty="0" smtClean="0">
              <a:effectLst/>
              <a:latin typeface="Times New Roman"/>
              <a:ea typeface="SimSun"/>
              <a:cs typeface="Mangal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400" kern="150" dirty="0" smtClean="0">
                <a:effectLst/>
                <a:latin typeface="Times New Roman"/>
                <a:ea typeface="SimSun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200" kern="150" dirty="0" smtClean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ru-RU" sz="1200" kern="150" dirty="0" smtClean="0">
                <a:effectLst/>
                <a:latin typeface="Times New Roman"/>
                <a:ea typeface="SimSun"/>
                <a:cs typeface="Mangal"/>
              </a:rPr>
            </a:br>
            <a:r>
              <a:rPr lang="ru-RU" sz="1400" kern="150" dirty="0" smtClean="0">
                <a:effectLst/>
                <a:latin typeface="Times New Roman"/>
                <a:ea typeface="SimSun"/>
                <a:cs typeface="Times New Roman"/>
              </a:rPr>
              <a:t>«Детский сад №6 «Лаврик» муниципального образования</a:t>
            </a:r>
            <a:r>
              <a:rPr lang="ru-RU" sz="1200" kern="150" dirty="0" smtClean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ru-RU" sz="1200" kern="150" dirty="0" smtClean="0">
                <a:effectLst/>
                <a:latin typeface="Times New Roman"/>
                <a:ea typeface="SimSun"/>
                <a:cs typeface="Mangal"/>
              </a:rPr>
            </a:br>
            <a:r>
              <a:rPr lang="ru-RU" sz="1400" kern="150" dirty="0" smtClean="0">
                <a:effectLst/>
                <a:latin typeface="Times New Roman"/>
                <a:ea typeface="SimSun"/>
                <a:cs typeface="Times New Roman"/>
              </a:rPr>
              <a:t>городской округ Ялта Республики Крым</a:t>
            </a:r>
            <a:r>
              <a:rPr lang="ru-RU" sz="1200" kern="150" dirty="0" smtClean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ru-RU" sz="1200" kern="150" dirty="0" smtClean="0">
                <a:effectLst/>
                <a:latin typeface="Times New Roman"/>
                <a:ea typeface="SimSun"/>
                <a:cs typeface="Mangal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11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5102843" cy="2870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Спортивный праздник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«Мы-будущее страны!»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4701813" cy="2736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15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Крымская весна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2348881"/>
            <a:ext cx="4183757" cy="3487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159226" cy="5051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0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67544" y="3501008"/>
            <a:ext cx="3799656" cy="2088232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b="1" dirty="0" smtClean="0"/>
              <a:t>Золотая ярмарка;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b="1" dirty="0" smtClean="0"/>
              <a:t>Осенние посиделки;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b="1" dirty="0" smtClean="0"/>
              <a:t>Новогодние Святки;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b="1" dirty="0" smtClean="0"/>
              <a:t>Масленица.</a:t>
            </a:r>
          </a:p>
          <a:p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54581696"/>
              </p:ext>
            </p:extLst>
          </p:nvPr>
        </p:nvGraphicFramePr>
        <p:xfrm>
          <a:off x="683568" y="1196752"/>
          <a:ext cx="38736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052736"/>
            <a:ext cx="3810000" cy="458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63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37778"/>
            <a:ext cx="382270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Осенние посиделки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88427"/>
            <a:ext cx="4470772" cy="2514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детский сад\Desktop\портфолио\IMG-4624cb85a4a50b281fa49e3cafe1a15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111809" cy="4149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413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Золотая ярмарка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0" y="1988840"/>
            <a:ext cx="382270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детский сад\Desktop\портфолио\осень\IMG_20231103_121805_2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r="24659"/>
          <a:stretch/>
        </p:blipFill>
        <p:spPr bwMode="auto">
          <a:xfrm>
            <a:off x="4427985" y="1772816"/>
            <a:ext cx="410445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4135672" cy="1903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38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5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15206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/>
                <a:ea typeface="Calibri"/>
              </a:rPr>
              <a:t>Патриотическое воспитание дошкольников - актуальная проблема в условиях современной России.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04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659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9" y="1340769"/>
            <a:ext cx="4042792" cy="2664295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Candara" pitchFamily="34" charset="0"/>
              </a:rPr>
              <a:t>«Музыка является самым чудодейственным, самым тонким средством привлечения к добру, красоте, человечности. Как гимнастика выпрямляет тело, так музыка выпрямляет душу человека</a:t>
            </a:r>
            <a:r>
              <a:rPr lang="ru-RU" dirty="0" smtClean="0">
                <a:solidFill>
                  <a:srgbClr val="333333"/>
                </a:solidFill>
                <a:latin typeface="Candara" pitchFamily="34" charset="0"/>
              </a:rPr>
              <a:t>.»</a:t>
            </a:r>
          </a:p>
          <a:p>
            <a:pPr algn="r"/>
            <a:r>
              <a:rPr lang="ru-RU" i="1" dirty="0">
                <a:solidFill>
                  <a:srgbClr val="333333"/>
                </a:solidFill>
                <a:latin typeface="Candara" pitchFamily="34" charset="0"/>
              </a:rPr>
              <a:t>Василий Александрович </a:t>
            </a:r>
            <a:endParaRPr lang="ru-RU" i="1" dirty="0" smtClean="0">
              <a:solidFill>
                <a:srgbClr val="333333"/>
              </a:solidFill>
              <a:latin typeface="Candara" pitchFamily="34" charset="0"/>
            </a:endParaRPr>
          </a:p>
          <a:p>
            <a:pPr algn="r"/>
            <a:r>
              <a:rPr lang="ru-RU" i="1" dirty="0" smtClean="0">
                <a:solidFill>
                  <a:srgbClr val="333333"/>
                </a:solidFill>
                <a:latin typeface="Candara" pitchFamily="34" charset="0"/>
              </a:rPr>
              <a:t>Сухомлинский</a:t>
            </a:r>
            <a:r>
              <a:rPr lang="ru-RU" dirty="0">
                <a:solidFill>
                  <a:srgbClr val="333333"/>
                </a:solidFill>
                <a:latin typeface="Candara" pitchFamily="34" charset="0"/>
              </a:rPr>
              <a:t> </a:t>
            </a:r>
            <a:endParaRPr lang="ru-RU" dirty="0">
              <a:latin typeface="Candara" pitchFamily="34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6" b="22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36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835599"/>
              </p:ext>
            </p:extLst>
          </p:nvPr>
        </p:nvGraphicFramePr>
        <p:xfrm>
          <a:off x="971600" y="1052736"/>
          <a:ext cx="7408862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8861696"/>
              </p:ext>
            </p:extLst>
          </p:nvPr>
        </p:nvGraphicFramePr>
        <p:xfrm>
          <a:off x="4874155" y="338667"/>
          <a:ext cx="3812645" cy="157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4" y="2785533"/>
            <a:ext cx="4258817" cy="2421467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Праздники: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День Защитников Отечества 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-День Победы.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Памятные  даты: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-День неизвестного солдата;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-День снятия блокады Ленинграда;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-День героев Отечества.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4995"/>
          <a:stretch>
            <a:fillRect/>
          </a:stretch>
        </p:blipFill>
        <p:spPr>
          <a:xfrm>
            <a:off x="838200" y="1371600"/>
            <a:ext cx="3565525" cy="4578350"/>
          </a:xfrm>
        </p:spPr>
      </p:pic>
    </p:spTree>
    <p:extLst>
      <p:ext uri="{BB962C8B-B14F-4D97-AF65-F5344CB8AC3E}">
        <p14:creationId xmlns:p14="http://schemas.microsoft.com/office/powerpoint/2010/main" val="29995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812645" cy="19442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73E87">
                    <a:lumMod val="50000"/>
                  </a:srgbClr>
                </a:solidFill>
                <a:ea typeface="+mn-ea"/>
                <a:cs typeface="+mn-cs"/>
              </a:rPr>
              <a:t>Предварительная работа: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  <a:t>-Беседы;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  <a:t>-Чтение </a:t>
            </a:r>
            <a:r>
              <a:rPr lang="ru-RU" sz="1600" b="1" dirty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  <a:t>художественной литературы;</a:t>
            </a:r>
            <a:br>
              <a:rPr lang="ru-RU" sz="1600" b="1" dirty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1600" b="1" dirty="0" smtClean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  <a:t>-Разучивание </a:t>
            </a:r>
            <a:r>
              <a:rPr lang="ru-RU" sz="1600" b="1" dirty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  <a:t>стихотворений;</a:t>
            </a:r>
            <a:br>
              <a:rPr lang="ru-RU" sz="1600" b="1" dirty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1600" b="1" dirty="0" smtClean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  <a:t>-Просмотр </a:t>
            </a:r>
            <a:r>
              <a:rPr lang="ru-RU" sz="1600" b="1" dirty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  <a:t>тематических альбомов, презентаций, видео;</a:t>
            </a:r>
            <a:br>
              <a:rPr lang="ru-RU" sz="1600" b="1" dirty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1600" b="1" dirty="0" smtClean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  <a:t>-Отражение  </a:t>
            </a:r>
            <a:r>
              <a:rPr lang="ru-RU" sz="1600" b="1" dirty="0">
                <a:solidFill>
                  <a:srgbClr val="073E87">
                    <a:lumMod val="50000"/>
                  </a:srgbClr>
                </a:solidFill>
                <a:ea typeface="+mj-ea"/>
                <a:cs typeface="+mj-cs"/>
              </a:rPr>
              <a:t>тем в изобразительной деятельности.</a:t>
            </a:r>
            <a:endParaRPr lang="ru-RU" sz="16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5334"/>
          <a:stretch>
            <a:fillRect/>
          </a:stretch>
        </p:blipFill>
        <p:spPr>
          <a:xfrm>
            <a:off x="838200" y="1371600"/>
            <a:ext cx="3565525" cy="4505325"/>
          </a:xfrm>
        </p:spPr>
      </p:pic>
    </p:spTree>
    <p:extLst>
      <p:ext uri="{BB962C8B-B14F-4D97-AF65-F5344CB8AC3E}">
        <p14:creationId xmlns:p14="http://schemas.microsoft.com/office/powerpoint/2010/main" val="6674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День Победы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4320481" cy="32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34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3581400"/>
            <a:ext cx="3727648" cy="2511896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День России;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День народного единства;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День воссоединения Крыма с Россией;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День конституции РФ;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День государственного герба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4073932" cy="487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01880036"/>
              </p:ext>
            </p:extLst>
          </p:nvPr>
        </p:nvGraphicFramePr>
        <p:xfrm>
          <a:off x="395536" y="1556792"/>
          <a:ext cx="3871664" cy="198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11560" y="3140968"/>
            <a:ext cx="4104456" cy="2808312"/>
          </a:xfrm>
        </p:spPr>
        <p:txBody>
          <a:bodyPr/>
          <a:lstStyle/>
          <a:p>
            <a:endParaRPr lang="ru-RU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День города Ялта;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День семьи;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День матери;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День отца;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День пожилых людей;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3"/>
            <a:ext cx="3988273" cy="495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71576218"/>
              </p:ext>
            </p:extLst>
          </p:nvPr>
        </p:nvGraphicFramePr>
        <p:xfrm>
          <a:off x="395536" y="836712"/>
          <a:ext cx="417646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7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296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Муниципальное бюджетное дошкольное образовательное учреждение «Детский сад №6 «Лаврик» муниципального образования городской округ Ялта Республики Крым </vt:lpstr>
      <vt:lpstr>Патриотическое воспитание дошкольников - актуальная проблема в условиях современной России. </vt:lpstr>
      <vt:lpstr>Презентация PowerPoint</vt:lpstr>
      <vt:lpstr>Презентация PowerPoint</vt:lpstr>
      <vt:lpstr>Презентация PowerPoint</vt:lpstr>
      <vt:lpstr>Предварительная работа:</vt:lpstr>
      <vt:lpstr>День Победы</vt:lpstr>
      <vt:lpstr>Презентация PowerPoint</vt:lpstr>
      <vt:lpstr>Презентация PowerPoint</vt:lpstr>
      <vt:lpstr>Спортивный праздник  «Мы-будущее страны!»</vt:lpstr>
      <vt:lpstr>Крымская весна</vt:lpstr>
      <vt:lpstr>Презентация PowerPoint</vt:lpstr>
      <vt:lpstr>Осенние посиделки</vt:lpstr>
      <vt:lpstr>Золотая ярмарка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25</cp:revision>
  <dcterms:created xsi:type="dcterms:W3CDTF">2023-11-17T11:47:39Z</dcterms:created>
  <dcterms:modified xsi:type="dcterms:W3CDTF">2023-11-24T09:50:55Z</dcterms:modified>
</cp:coreProperties>
</file>