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73" r:id="rId3"/>
    <p:sldId id="258" r:id="rId4"/>
    <p:sldId id="276" r:id="rId5"/>
    <p:sldId id="259" r:id="rId6"/>
    <p:sldId id="262" r:id="rId7"/>
    <p:sldId id="263" r:id="rId8"/>
    <p:sldId id="274" r:id="rId9"/>
    <p:sldId id="264" r:id="rId10"/>
    <p:sldId id="266" r:id="rId11"/>
    <p:sldId id="284" r:id="rId12"/>
    <p:sldId id="286" r:id="rId13"/>
    <p:sldId id="269" r:id="rId14"/>
    <p:sldId id="271" r:id="rId15"/>
    <p:sldId id="272" r:id="rId16"/>
    <p:sldId id="278" r:id="rId17"/>
    <p:sldId id="279" r:id="rId18"/>
    <p:sldId id="28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C93F3D2-5395-40D5-A85B-4AF5EF3A7AE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0996F9C-6006-4BD4-8148-B5C6E03CB305}" type="datetimeFigureOut">
              <a:rPr lang="ru-RU" smtClean="0"/>
              <a:pPr/>
              <a:t>16.11.2025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2C93F3D2-5395-40D5-A85B-4AF5EF3A7AE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996F9C-6006-4BD4-8148-B5C6E03CB305}" type="datetimeFigureOut">
              <a:rPr lang="ru-RU" smtClean="0"/>
              <a:pPr/>
              <a:t>16.11.2025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93F3D2-5395-40D5-A85B-4AF5EF3A7AE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nfak.ru/wp-content/uploads/Piramida-Heopsa-1.jpg"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652904"/>
          </a:xfrm>
        </p:spPr>
        <p:txBody>
          <a:bodyPr>
            <a:noAutofit/>
          </a:bodyPr>
          <a:lstStyle/>
          <a:p>
            <a:pPr algn="ctr"/>
            <a:r>
              <a:rPr lang="ru-RU" sz="3200" b="1" dirty="0">
                <a:solidFill>
                  <a:srgbClr val="C00000"/>
                </a:solidFill>
              </a:rPr>
              <a:t>Задания </a:t>
            </a:r>
            <a:br>
              <a:rPr lang="ru-RU" sz="3200" b="1" dirty="0">
                <a:solidFill>
                  <a:srgbClr val="C00000"/>
                </a:solidFill>
              </a:rPr>
            </a:br>
            <a:r>
              <a:rPr lang="ru-RU" sz="3200" b="1" dirty="0">
                <a:solidFill>
                  <a:srgbClr val="C00000"/>
                </a:solidFill>
              </a:rPr>
              <a:t>по формированию естественнонаучной грамотности у учащихся</a:t>
            </a:r>
            <a:br>
              <a:rPr lang="ru-RU" sz="3200" dirty="0">
                <a:solidFill>
                  <a:srgbClr val="C00000"/>
                </a:solidFill>
              </a:rPr>
            </a:br>
            <a:endParaRPr lang="ru-RU" sz="3200" dirty="0"/>
          </a:p>
        </p:txBody>
      </p:sp>
      <p:sp>
        <p:nvSpPr>
          <p:cNvPr id="3" name="Содержимое 2"/>
          <p:cNvSpPr>
            <a:spLocks noGrp="1"/>
          </p:cNvSpPr>
          <p:nvPr>
            <p:ph idx="1"/>
          </p:nvPr>
        </p:nvSpPr>
        <p:spPr>
          <a:xfrm>
            <a:off x="457200" y="4005064"/>
            <a:ext cx="8229600" cy="2319536"/>
          </a:xfrm>
        </p:spPr>
        <p:txBody>
          <a:bodyPr>
            <a:normAutofit/>
          </a:bodyPr>
          <a:lstStyle/>
          <a:p>
            <a:pPr algn="ctr">
              <a:buNone/>
            </a:pPr>
            <a:endParaRPr lang="ru-RU" sz="1600" dirty="0">
              <a:solidFill>
                <a:srgbClr val="C00000"/>
              </a:solidFill>
            </a:endParaRPr>
          </a:p>
          <a:p>
            <a:pPr algn="ctr">
              <a:buNone/>
            </a:pPr>
            <a:endParaRPr lang="ru-RU" sz="1600" dirty="0">
              <a:solidFill>
                <a:srgbClr val="C00000"/>
              </a:solidFill>
            </a:endParaRPr>
          </a:p>
          <a:p>
            <a:pPr algn="ctr">
              <a:buNone/>
            </a:pPr>
            <a:r>
              <a:rPr lang="ru-RU" sz="1600" dirty="0">
                <a:solidFill>
                  <a:srgbClr val="C0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650336"/>
          </a:xfrm>
        </p:spPr>
        <p:txBody>
          <a:bodyPr>
            <a:normAutofit/>
          </a:bodyPr>
          <a:lstStyle/>
          <a:p>
            <a:pPr algn="ctr"/>
            <a:r>
              <a:rPr lang="ru-RU" sz="2400" b="1" dirty="0">
                <a:solidFill>
                  <a:srgbClr val="C00000"/>
                </a:solidFill>
              </a:rPr>
              <a:t>Объясните  действие банки другой конструкции  </a:t>
            </a:r>
          </a:p>
        </p:txBody>
      </p:sp>
      <p:pic>
        <p:nvPicPr>
          <p:cNvPr id="5" name="Picture 2" descr="C:\Users\User\Desktop\001.jpg"/>
          <p:cNvPicPr>
            <a:picLocks noGrp="1" noChangeAspect="1" noChangeArrowheads="1"/>
          </p:cNvPicPr>
          <p:nvPr>
            <p:ph sz="half" idx="1"/>
          </p:nvPr>
        </p:nvPicPr>
        <p:blipFill>
          <a:blip r:embed="rId2" cstate="print"/>
          <a:srcRect/>
          <a:stretch>
            <a:fillRect/>
          </a:stretch>
        </p:blipFill>
        <p:spPr bwMode="auto">
          <a:xfrm>
            <a:off x="457200" y="2348880"/>
            <a:ext cx="3521075" cy="2736303"/>
          </a:xfrm>
          <a:prstGeom prst="rect">
            <a:avLst/>
          </a:prstGeom>
          <a:noFill/>
        </p:spPr>
      </p:pic>
      <p:sp>
        <p:nvSpPr>
          <p:cNvPr id="4" name="Содержимое 3"/>
          <p:cNvSpPr>
            <a:spLocks noGrp="1"/>
          </p:cNvSpPr>
          <p:nvPr>
            <p:ph sz="half" idx="2"/>
          </p:nvPr>
        </p:nvSpPr>
        <p:spPr/>
        <p:txBody>
          <a:bodyPr>
            <a:normAutofit lnSpcReduction="10000"/>
          </a:bodyPr>
          <a:lstStyle/>
          <a:p>
            <a:r>
              <a:rPr lang="ru-RU" sz="1800" dirty="0">
                <a:solidFill>
                  <a:srgbClr val="FF0000"/>
                </a:solidFill>
              </a:rPr>
              <a:t>Принцип работы банок на рис 2</a:t>
            </a:r>
          </a:p>
          <a:p>
            <a:pPr>
              <a:buNone/>
            </a:pPr>
            <a:endParaRPr lang="ru-RU" dirty="0"/>
          </a:p>
          <a:p>
            <a:r>
              <a:rPr lang="ru-RU" sz="2400" dirty="0">
                <a:solidFill>
                  <a:srgbClr val="002060"/>
                </a:solidFill>
              </a:rPr>
              <a:t>С помощью резиной груши создаем вакуум в банке, выталкиваем воздух из банки, количество воздуха уменьшается, следовательно, давление уменьшается.</a:t>
            </a:r>
          </a:p>
          <a:p>
            <a:r>
              <a:rPr lang="ru-RU" sz="2400" dirty="0">
                <a:solidFill>
                  <a:srgbClr val="002060"/>
                </a:solidFill>
              </a:rPr>
              <a:t>В остальном различия нет.</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648072"/>
          </a:xfrm>
        </p:spPr>
        <p:txBody>
          <a:bodyPr>
            <a:normAutofit/>
          </a:bodyPr>
          <a:lstStyle/>
          <a:p>
            <a:pPr algn="ctr"/>
            <a:r>
              <a:rPr lang="ru-RU" sz="3200" b="1" dirty="0">
                <a:solidFill>
                  <a:srgbClr val="C00000"/>
                </a:solidFill>
              </a:rPr>
              <a:t>Понимание хода исследования</a:t>
            </a:r>
          </a:p>
        </p:txBody>
      </p:sp>
      <p:sp>
        <p:nvSpPr>
          <p:cNvPr id="4" name="Содержимое 3"/>
          <p:cNvSpPr>
            <a:spLocks noGrp="1"/>
          </p:cNvSpPr>
          <p:nvPr>
            <p:ph sz="half" idx="2"/>
          </p:nvPr>
        </p:nvSpPr>
        <p:spPr>
          <a:xfrm>
            <a:off x="4427984" y="1556793"/>
            <a:ext cx="4258816" cy="4464496"/>
          </a:xfrm>
        </p:spPr>
        <p:txBody>
          <a:bodyPr>
            <a:normAutofit fontScale="92500"/>
          </a:bodyPr>
          <a:lstStyle/>
          <a:p>
            <a:r>
              <a:rPr lang="ru-RU" sz="1800" dirty="0">
                <a:solidFill>
                  <a:srgbClr val="FF0000"/>
                </a:solidFill>
              </a:rPr>
              <a:t>На рис.39 изображена мензурка. Цена деления равна 5 мл.</a:t>
            </a:r>
          </a:p>
          <a:p>
            <a:r>
              <a:rPr lang="ru-RU" sz="1800" dirty="0">
                <a:solidFill>
                  <a:srgbClr val="002060"/>
                </a:solidFill>
              </a:rPr>
              <a:t>1. Сможет ли Миша налить в данную мензурку  45 мл воды?</a:t>
            </a:r>
          </a:p>
          <a:p>
            <a:r>
              <a:rPr lang="ru-RU" sz="1800" dirty="0">
                <a:solidFill>
                  <a:srgbClr val="002060"/>
                </a:solidFill>
              </a:rPr>
              <a:t>2. Определите  с какой погрешностью определяют объём  жидкости , пользуясь данным прибором?</a:t>
            </a:r>
          </a:p>
          <a:p>
            <a:r>
              <a:rPr lang="ru-RU" sz="1800" dirty="0">
                <a:solidFill>
                  <a:srgbClr val="002060"/>
                </a:solidFill>
              </a:rPr>
              <a:t>А)5 мл</a:t>
            </a:r>
          </a:p>
          <a:p>
            <a:r>
              <a:rPr lang="ru-RU" sz="1800" dirty="0">
                <a:solidFill>
                  <a:srgbClr val="002060"/>
                </a:solidFill>
              </a:rPr>
              <a:t>Б) 10 мл</a:t>
            </a:r>
          </a:p>
          <a:p>
            <a:r>
              <a:rPr lang="ru-RU" sz="1800" dirty="0">
                <a:solidFill>
                  <a:srgbClr val="002060"/>
                </a:solidFill>
              </a:rPr>
              <a:t>В) 2,5 мл</a:t>
            </a:r>
          </a:p>
          <a:p>
            <a:r>
              <a:rPr lang="ru-RU" sz="1800" dirty="0">
                <a:solidFill>
                  <a:srgbClr val="002060"/>
                </a:solidFill>
              </a:rPr>
              <a:t>Г) 1 мл</a:t>
            </a:r>
          </a:p>
          <a:p>
            <a:pPr>
              <a:buNone/>
            </a:pPr>
            <a:r>
              <a:rPr lang="ru-RU" sz="1800" dirty="0">
                <a:solidFill>
                  <a:srgbClr val="002060"/>
                </a:solidFill>
              </a:rPr>
              <a:t>Ответы: 1) Да, сможет, предел измерения мензурки  -50 мл;</a:t>
            </a:r>
          </a:p>
          <a:p>
            <a:pPr>
              <a:buNone/>
            </a:pPr>
            <a:r>
              <a:rPr lang="ru-RU" sz="1800" dirty="0">
                <a:solidFill>
                  <a:srgbClr val="002060"/>
                </a:solidFill>
              </a:rPr>
              <a:t>  2) погрешность измерения  </a:t>
            </a:r>
            <a:r>
              <a:rPr lang="ru-RU" sz="1800">
                <a:solidFill>
                  <a:srgbClr val="002060"/>
                </a:solidFill>
              </a:rPr>
              <a:t>равна 2,5 </a:t>
            </a:r>
            <a:r>
              <a:rPr lang="ru-RU" sz="1800" dirty="0">
                <a:solidFill>
                  <a:srgbClr val="002060"/>
                </a:solidFill>
              </a:rPr>
              <a:t>мл.</a:t>
            </a:r>
          </a:p>
        </p:txBody>
      </p:sp>
      <p:pic>
        <p:nvPicPr>
          <p:cNvPr id="1026" name="Picture 2" descr="C:\Users\User\Desktop\001.jpg"/>
          <p:cNvPicPr>
            <a:picLocks noGrp="1" noChangeAspect="1" noChangeArrowheads="1"/>
          </p:cNvPicPr>
          <p:nvPr>
            <p:ph sz="half" idx="1"/>
          </p:nvPr>
        </p:nvPicPr>
        <p:blipFill>
          <a:blip r:embed="rId2" cstate="print"/>
          <a:srcRect/>
          <a:stretch>
            <a:fillRect/>
          </a:stretch>
        </p:blipFill>
        <p:spPr bwMode="auto">
          <a:xfrm>
            <a:off x="683568" y="1556792"/>
            <a:ext cx="3600400" cy="43924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rmAutofit fontScale="90000"/>
          </a:bodyPr>
          <a:lstStyle/>
          <a:p>
            <a:pPr algn="ctr"/>
            <a:r>
              <a:rPr lang="ru-RU" dirty="0"/>
              <a:t> </a:t>
            </a:r>
            <a:r>
              <a:rPr lang="ru-RU" sz="3600" b="1" dirty="0">
                <a:solidFill>
                  <a:srgbClr val="FF0000"/>
                </a:solidFill>
              </a:rPr>
              <a:t>Строение вещества</a:t>
            </a:r>
            <a:br>
              <a:rPr lang="ru-RU" sz="3600" b="1" dirty="0">
                <a:solidFill>
                  <a:srgbClr val="FF0000"/>
                </a:solidFill>
              </a:rPr>
            </a:br>
            <a:r>
              <a:rPr lang="ru-RU" sz="3600" b="1" dirty="0">
                <a:solidFill>
                  <a:srgbClr val="FF0000"/>
                </a:solidFill>
              </a:rPr>
              <a:t>Способ проверки гипотезы</a:t>
            </a:r>
          </a:p>
        </p:txBody>
      </p:sp>
      <p:sp>
        <p:nvSpPr>
          <p:cNvPr id="4" name="Содержимое 3"/>
          <p:cNvSpPr>
            <a:spLocks noGrp="1"/>
          </p:cNvSpPr>
          <p:nvPr>
            <p:ph sz="half" idx="2"/>
          </p:nvPr>
        </p:nvSpPr>
        <p:spPr/>
        <p:txBody>
          <a:bodyPr/>
          <a:lstStyle/>
          <a:p>
            <a:r>
              <a:rPr lang="ru-RU" sz="2400" dirty="0"/>
              <a:t>Примерный ответ:</a:t>
            </a:r>
          </a:p>
          <a:p>
            <a:r>
              <a:rPr lang="ru-RU" sz="1800" dirty="0"/>
              <a:t>Все тела в природе кажутся нам сплошными, потому  что частицы, из которых состоят тела очень маленькие, глаз не может  их различить. Способ проверки гипотезы: использование электронного  микроскопа.</a:t>
            </a:r>
          </a:p>
          <a:p>
            <a:endParaRPr lang="ru-RU" sz="1800" dirty="0"/>
          </a:p>
        </p:txBody>
      </p:sp>
      <p:pic>
        <p:nvPicPr>
          <p:cNvPr id="1027" name="Picture 3" descr="C:\Users\User\Desktop\Безымянный.png"/>
          <p:cNvPicPr>
            <a:picLocks noGrp="1" noChangeAspect="1" noChangeArrowheads="1"/>
          </p:cNvPicPr>
          <p:nvPr>
            <p:ph sz="half" idx="1"/>
          </p:nvPr>
        </p:nvPicPr>
        <p:blipFill>
          <a:blip r:embed="rId2" cstate="print"/>
          <a:srcRect/>
          <a:stretch>
            <a:fillRect/>
          </a:stretch>
        </p:blipFill>
        <p:spPr bwMode="auto">
          <a:xfrm>
            <a:off x="457200" y="1988840"/>
            <a:ext cx="4038600" cy="3312368"/>
          </a:xfrm>
          <a:prstGeom prst="rect">
            <a:avLst/>
          </a:prstGeom>
          <a:noFill/>
        </p:spPr>
      </p:pic>
      <p:pic>
        <p:nvPicPr>
          <p:cNvPr id="1029" name="Picture 5" descr="C:\Users\User\Desktop\img10 (2).jpg"/>
          <p:cNvPicPr>
            <a:picLocks noChangeAspect="1" noChangeArrowheads="1"/>
          </p:cNvPicPr>
          <p:nvPr/>
        </p:nvPicPr>
        <p:blipFill>
          <a:blip r:embed="rId3" cstate="print"/>
          <a:srcRect/>
          <a:stretch>
            <a:fillRect/>
          </a:stretch>
        </p:blipFill>
        <p:spPr bwMode="auto">
          <a:xfrm>
            <a:off x="6228184" y="4437112"/>
            <a:ext cx="2438400" cy="19312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Autofit/>
          </a:bodyPr>
          <a:lstStyle/>
          <a:p>
            <a:pPr algn="ctr"/>
            <a:r>
              <a:rPr lang="ru-RU" sz="2000" b="1" dirty="0">
                <a:solidFill>
                  <a:srgbClr val="C00000"/>
                </a:solidFill>
              </a:rPr>
              <a:t>Беспосадочный перелёт по маршруту </a:t>
            </a:r>
            <a:br>
              <a:rPr lang="ru-RU" sz="2000" b="1" dirty="0">
                <a:solidFill>
                  <a:srgbClr val="C00000"/>
                </a:solidFill>
              </a:rPr>
            </a:br>
            <a:r>
              <a:rPr lang="ru-RU" sz="2000" b="1" dirty="0">
                <a:solidFill>
                  <a:srgbClr val="C00000"/>
                </a:solidFill>
              </a:rPr>
              <a:t>Москва — Северный полюс — Ванкувер</a:t>
            </a:r>
          </a:p>
        </p:txBody>
      </p:sp>
      <p:sp>
        <p:nvSpPr>
          <p:cNvPr id="3" name="Содержимое 2"/>
          <p:cNvSpPr>
            <a:spLocks noGrp="1"/>
          </p:cNvSpPr>
          <p:nvPr>
            <p:ph idx="1"/>
          </p:nvPr>
        </p:nvSpPr>
        <p:spPr>
          <a:xfrm>
            <a:off x="457200" y="1484784"/>
            <a:ext cx="8229600" cy="4839816"/>
          </a:xfrm>
        </p:spPr>
        <p:txBody>
          <a:bodyPr>
            <a:normAutofit fontScale="85000" lnSpcReduction="20000"/>
          </a:bodyPr>
          <a:lstStyle/>
          <a:p>
            <a:r>
              <a:rPr lang="ru-RU" sz="2100" b="1" dirty="0">
                <a:solidFill>
                  <a:srgbClr val="002060"/>
                </a:solidFill>
              </a:rPr>
              <a:t>18 июня 1937 года</a:t>
            </a:r>
            <a:r>
              <a:rPr lang="ru-RU" sz="2100" dirty="0">
                <a:solidFill>
                  <a:srgbClr val="002060"/>
                </a:solidFill>
              </a:rPr>
              <a:t> начался первый в мире беспосадочный перелёт по маршруту Москва — Северный полюс — Ванкувер. Его совершили советские лётчики</a:t>
            </a:r>
            <a:r>
              <a:rPr lang="ru-RU" sz="2100" b="1" dirty="0">
                <a:solidFill>
                  <a:srgbClr val="002060"/>
                </a:solidFill>
              </a:rPr>
              <a:t> Валерий Чкалов, Георгий </a:t>
            </a:r>
            <a:r>
              <a:rPr lang="ru-RU" sz="2100" b="1" dirty="0" err="1">
                <a:solidFill>
                  <a:srgbClr val="002060"/>
                </a:solidFill>
              </a:rPr>
              <a:t>Байдуков</a:t>
            </a:r>
            <a:r>
              <a:rPr lang="ru-RU" sz="2100" b="1" dirty="0">
                <a:solidFill>
                  <a:srgbClr val="002060"/>
                </a:solidFill>
              </a:rPr>
              <a:t> </a:t>
            </a:r>
            <a:r>
              <a:rPr lang="ru-RU" sz="2100" dirty="0">
                <a:solidFill>
                  <a:srgbClr val="002060"/>
                </a:solidFill>
              </a:rPr>
              <a:t>и </a:t>
            </a:r>
            <a:r>
              <a:rPr lang="ru-RU" sz="2100" b="1" dirty="0">
                <a:solidFill>
                  <a:srgbClr val="002060"/>
                </a:solidFill>
              </a:rPr>
              <a:t>Александр Беляков</a:t>
            </a:r>
            <a:r>
              <a:rPr lang="ru-RU" sz="2100" dirty="0">
                <a:solidFill>
                  <a:srgbClr val="002060"/>
                </a:solidFill>
              </a:rPr>
              <a:t> на борту самолета </a:t>
            </a:r>
            <a:r>
              <a:rPr lang="ru-RU" sz="2100" b="1" dirty="0">
                <a:solidFill>
                  <a:srgbClr val="002060"/>
                </a:solidFill>
              </a:rPr>
              <a:t>АНТ-25.</a:t>
            </a:r>
            <a:r>
              <a:rPr lang="ru-RU" sz="2100" dirty="0">
                <a:solidFill>
                  <a:srgbClr val="002060"/>
                </a:solidFill>
              </a:rPr>
              <a:t> </a:t>
            </a:r>
          </a:p>
          <a:p>
            <a:r>
              <a:rPr lang="ru-RU" sz="2100" dirty="0">
                <a:solidFill>
                  <a:srgbClr val="002060"/>
                </a:solidFill>
              </a:rPr>
              <a:t>Утром 18 июня они покинули подмосковный аэродром Щелково и взяли курс на Северный полюс. Самолёт летел в экстремальных условиях, так как на крыльях, стабилизаторе, антеннах образовалась ледяная корка. В системе охлаждения мотора закончилась вода, и в любую минуту мог испортиться двигатель. Из-за сильных встречных ветров топлива было израсходовано больше, чем рассчитывали. Облачность оказалась выше, чем планировалось, и часть маршрута пришлось идти в слепом полете, благо второй пилот Г. </a:t>
            </a:r>
            <a:r>
              <a:rPr lang="ru-RU" sz="2100" dirty="0" err="1">
                <a:solidFill>
                  <a:srgbClr val="002060"/>
                </a:solidFill>
              </a:rPr>
              <a:t>Байдуков</a:t>
            </a:r>
            <a:r>
              <a:rPr lang="ru-RU" sz="2100" dirty="0">
                <a:solidFill>
                  <a:srgbClr val="002060"/>
                </a:solidFill>
              </a:rPr>
              <a:t> был признанным в стране мастером полетов вслепую, и около двух третьих всего пути он уверенно вел самолет в облаках по приборам, не сбиваясь с маршрута.  АНТ-25 не смог дотянуть до запланированного Западного побережья США из-за нехватки топлива, так как в полете пришлось сделать большой крюк. 20 июня самолет благополучно приземлился на военном аэродроме в Ванкувере, штат Вашингтон. Советский экипаж преодолел расстояние  </a:t>
            </a:r>
            <a:r>
              <a:rPr lang="ru-RU" sz="2100" dirty="0">
                <a:solidFill>
                  <a:srgbClr val="002060"/>
                </a:solidFill>
                <a:latin typeface="Times New Roman" pitchFamily="18" charset="0"/>
                <a:cs typeface="Times New Roman" pitchFamily="18" charset="0"/>
              </a:rPr>
              <a:t>8582</a:t>
            </a:r>
            <a:r>
              <a:rPr lang="ru-RU" sz="2100" dirty="0">
                <a:solidFill>
                  <a:srgbClr val="002060"/>
                </a:solidFill>
              </a:rPr>
              <a:t>  за </a:t>
            </a:r>
            <a:r>
              <a:rPr lang="ru-RU" sz="2100" dirty="0">
                <a:solidFill>
                  <a:srgbClr val="002060"/>
                </a:solidFill>
                <a:latin typeface="Times New Roman" pitchFamily="18" charset="0"/>
                <a:cs typeface="Times New Roman" pitchFamily="18" charset="0"/>
              </a:rPr>
              <a:t>63</a:t>
            </a:r>
            <a:r>
              <a:rPr lang="ru-RU" sz="2100" dirty="0">
                <a:solidFill>
                  <a:srgbClr val="002060"/>
                </a:solidFill>
              </a:rPr>
              <a:t> часа 16 минут</a:t>
            </a:r>
            <a:r>
              <a:rPr lang="ru-RU" sz="2000" dirty="0">
                <a:solidFill>
                  <a:srgbClr val="002060"/>
                </a:solidFill>
              </a:rPr>
              <a:t>. </a:t>
            </a:r>
            <a:endParaRPr lang="ru-RU" sz="1900" dirty="0">
              <a:solidFill>
                <a:srgbClr val="002060"/>
              </a:solidFill>
            </a:endParaRPr>
          </a:p>
          <a:p>
            <a:pPr>
              <a:buNone/>
            </a:pPr>
            <a:br>
              <a:rPr lang="ru-RU" sz="2000" dirty="0"/>
            </a:b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rmAutofit/>
          </a:bodyPr>
          <a:lstStyle/>
          <a:p>
            <a:pPr algn="ctr"/>
            <a:r>
              <a:rPr lang="ru-RU" sz="2000" b="1" dirty="0">
                <a:solidFill>
                  <a:srgbClr val="C00000"/>
                </a:solidFill>
              </a:rPr>
              <a:t>Беспосадочный перелёт по маршруту </a:t>
            </a:r>
            <a:br>
              <a:rPr lang="ru-RU" sz="2000" b="1" dirty="0">
                <a:solidFill>
                  <a:srgbClr val="C00000"/>
                </a:solidFill>
              </a:rPr>
            </a:br>
            <a:r>
              <a:rPr lang="ru-RU" sz="2000" b="1" dirty="0">
                <a:solidFill>
                  <a:srgbClr val="C00000"/>
                </a:solidFill>
              </a:rPr>
              <a:t>Москва — Северный полюс — Ванкувер</a:t>
            </a:r>
          </a:p>
        </p:txBody>
      </p:sp>
      <p:pic>
        <p:nvPicPr>
          <p:cNvPr id="2050" name="Picture 2" descr="C:\Users\User\Desktop\2466314_1000.jpg"/>
          <p:cNvPicPr>
            <a:picLocks noGrp="1" noChangeAspect="1" noChangeArrowheads="1"/>
          </p:cNvPicPr>
          <p:nvPr>
            <p:ph idx="1"/>
          </p:nvPr>
        </p:nvPicPr>
        <p:blipFill>
          <a:blip r:embed="rId2" cstate="print"/>
          <a:srcRect/>
          <a:stretch>
            <a:fillRect/>
          </a:stretch>
        </p:blipFill>
        <p:spPr bwMode="auto">
          <a:xfrm>
            <a:off x="457200" y="1340768"/>
            <a:ext cx="8229600" cy="42040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864096"/>
          </a:xfrm>
        </p:spPr>
        <p:txBody>
          <a:bodyPr>
            <a:normAutofit/>
          </a:bodyPr>
          <a:lstStyle/>
          <a:p>
            <a:pPr algn="ctr"/>
            <a:r>
              <a:rPr lang="ru-RU" sz="2400" b="1" dirty="0">
                <a:solidFill>
                  <a:srgbClr val="C00000"/>
                </a:solidFill>
              </a:rPr>
              <a:t>Беспосадочный перелёт по маршруту </a:t>
            </a:r>
            <a:br>
              <a:rPr lang="ru-RU" sz="2400" b="1" dirty="0">
                <a:solidFill>
                  <a:srgbClr val="C00000"/>
                </a:solidFill>
              </a:rPr>
            </a:br>
            <a:r>
              <a:rPr lang="ru-RU" sz="2400" b="1" dirty="0">
                <a:solidFill>
                  <a:srgbClr val="C00000"/>
                </a:solidFill>
              </a:rPr>
              <a:t>Москва — Северный полюс — Ванкувер</a:t>
            </a:r>
            <a:endParaRPr lang="ru-RU" sz="2400" dirty="0"/>
          </a:p>
        </p:txBody>
      </p:sp>
      <p:sp>
        <p:nvSpPr>
          <p:cNvPr id="4" name="Содержимое 3"/>
          <p:cNvSpPr>
            <a:spLocks noGrp="1"/>
          </p:cNvSpPr>
          <p:nvPr>
            <p:ph sz="half" idx="2"/>
          </p:nvPr>
        </p:nvSpPr>
        <p:spPr>
          <a:xfrm>
            <a:off x="4648200" y="1556792"/>
            <a:ext cx="4038600" cy="4798133"/>
          </a:xfrm>
        </p:spPr>
        <p:txBody>
          <a:bodyPr>
            <a:normAutofit/>
          </a:bodyPr>
          <a:lstStyle/>
          <a:p>
            <a:r>
              <a:rPr lang="ru-RU" sz="1800" dirty="0">
                <a:solidFill>
                  <a:srgbClr val="FF0000"/>
                </a:solidFill>
              </a:rPr>
              <a:t>Выбери все верные ответы:</a:t>
            </a:r>
          </a:p>
          <a:p>
            <a:r>
              <a:rPr lang="ru-RU" sz="1800" dirty="0">
                <a:solidFill>
                  <a:srgbClr val="002060"/>
                </a:solidFill>
              </a:rPr>
              <a:t>1. Самолет находился в полете более 4 суток.</a:t>
            </a:r>
          </a:p>
          <a:p>
            <a:r>
              <a:rPr lang="ru-RU" sz="1800" dirty="0">
                <a:solidFill>
                  <a:srgbClr val="002060"/>
                </a:solidFill>
              </a:rPr>
              <a:t>2. Из-за сильных встречных ветров топлива было израсходовано  меньше, чем рассчитывали.</a:t>
            </a:r>
          </a:p>
          <a:p>
            <a:r>
              <a:rPr lang="ru-RU" sz="1800" dirty="0">
                <a:solidFill>
                  <a:srgbClr val="002060"/>
                </a:solidFill>
              </a:rPr>
              <a:t>3.При высокой облачности самолетом можно управлять вслепую, вести самолет по приборам. </a:t>
            </a:r>
          </a:p>
          <a:p>
            <a:r>
              <a:rPr lang="ru-RU" sz="1800" dirty="0">
                <a:solidFill>
                  <a:srgbClr val="002060"/>
                </a:solidFill>
              </a:rPr>
              <a:t>4.Средняя скорость самолета  во время полёта составляла  </a:t>
            </a:r>
            <a:r>
              <a:rPr lang="ru-RU" sz="1800" dirty="0">
                <a:solidFill>
                  <a:srgbClr val="002060"/>
                </a:solidFill>
                <a:latin typeface="Times New Roman" pitchFamily="18" charset="0"/>
                <a:cs typeface="Times New Roman" pitchFamily="18" charset="0"/>
              </a:rPr>
              <a:t>135,58 км/ч</a:t>
            </a:r>
          </a:p>
          <a:p>
            <a:r>
              <a:rPr lang="ru-RU" sz="1800" dirty="0">
                <a:solidFill>
                  <a:srgbClr val="002060"/>
                </a:solidFill>
              </a:rPr>
              <a:t>Ответ: 34</a:t>
            </a:r>
          </a:p>
        </p:txBody>
      </p:sp>
      <p:pic>
        <p:nvPicPr>
          <p:cNvPr id="3074" name="Picture 2" descr="C:\Users\User\Desktop\2465594_original.jpg"/>
          <p:cNvPicPr>
            <a:picLocks noGrp="1" noChangeAspect="1" noChangeArrowheads="1"/>
          </p:cNvPicPr>
          <p:nvPr>
            <p:ph sz="half" idx="1"/>
          </p:nvPr>
        </p:nvPicPr>
        <p:blipFill>
          <a:blip r:embed="rId2" cstate="print"/>
          <a:srcRect/>
          <a:stretch>
            <a:fillRect/>
          </a:stretch>
        </p:blipFill>
        <p:spPr bwMode="auto">
          <a:xfrm>
            <a:off x="738509" y="1700808"/>
            <a:ext cx="3475982" cy="46539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76064"/>
          </a:xfrm>
        </p:spPr>
        <p:txBody>
          <a:bodyPr>
            <a:normAutofit/>
          </a:bodyPr>
          <a:lstStyle/>
          <a:p>
            <a:pPr algn="ctr"/>
            <a:r>
              <a:rPr lang="ru-RU" sz="3200" b="1" dirty="0">
                <a:solidFill>
                  <a:srgbClr val="FF0000"/>
                </a:solidFill>
              </a:rPr>
              <a:t>Тело человека как рычаг. </a:t>
            </a:r>
            <a:endParaRPr lang="ru-RU" sz="3200" dirty="0"/>
          </a:p>
        </p:txBody>
      </p:sp>
      <p:sp>
        <p:nvSpPr>
          <p:cNvPr id="3" name="Содержимое 2"/>
          <p:cNvSpPr>
            <a:spLocks noGrp="1"/>
          </p:cNvSpPr>
          <p:nvPr>
            <p:ph idx="1"/>
          </p:nvPr>
        </p:nvSpPr>
        <p:spPr>
          <a:xfrm>
            <a:off x="457200" y="1124744"/>
            <a:ext cx="8229600" cy="5199856"/>
          </a:xfrm>
        </p:spPr>
        <p:txBody>
          <a:bodyPr>
            <a:noAutofit/>
          </a:bodyPr>
          <a:lstStyle/>
          <a:p>
            <a:pPr algn="just"/>
            <a:r>
              <a:rPr lang="ru-RU" sz="1800" dirty="0">
                <a:solidFill>
                  <a:srgbClr val="002060"/>
                </a:solidFill>
                <a:latin typeface="Times New Roman" pitchFamily="18" charset="0"/>
                <a:cs typeface="Times New Roman" pitchFamily="18" charset="0"/>
              </a:rPr>
              <a:t>Все знают о том, что применяют рычаги в технике, быту и природе, но мало кто задумывался о том, что тело человека тоже рычаг. Даже если быть точнее в теле человека можно найти множество ярких и понятных каждому примеров простого механизма. Самый наглядный и совершенный из них – рука. Благодаря руке, мы можем с легкостью поднять груз, лежащий на ладони. Это происходит именно потому, что точка приложения силы находится около локтя. Однако произведя несложные расчеты можно понять, что мы затрачиваем на подъем силу, которая в несколько раз превышает силу тяжести груз. «Зачем же тогда нужен такой рычаг?» - спросите вы. Но он и правда  нужен, такое строение руки дает нам ряд преимуществ. Оно позволяет поднять груз на большее расстояние, потому что простой механизм увеличивает скорость подъема. Сама по себе мышца, поднимающая груз, сокращается достаточно медленно, и если бы мы делали все с такой же скоростью, то даже на простые действия затрачивалось бы заметно больше времени. Из этого можно сделать вывод, что человеку гораздо полезнее выигрывать во времени и скорости, нежели в силе, затрачиваемой на подъем груза. Благодаря рычагу наша голова может держаться и двигаться. Простым механизмом является также стопа человека, именно из-за него мы можем вставать на </a:t>
            </a:r>
            <a:r>
              <a:rPr lang="ru-RU" sz="1800" dirty="0" err="1">
                <a:solidFill>
                  <a:srgbClr val="002060"/>
                </a:solidFill>
                <a:latin typeface="Times New Roman" pitchFamily="18" charset="0"/>
                <a:cs typeface="Times New Roman" pitchFamily="18" charset="0"/>
              </a:rPr>
              <a:t>полупальцы</a:t>
            </a:r>
            <a:r>
              <a:rPr lang="ru-RU" sz="1800" dirty="0">
                <a:solidFill>
                  <a:srgbClr val="002060"/>
                </a:solidFill>
                <a:latin typeface="Times New Roman" pitchFamily="18" charset="0"/>
                <a:cs typeface="Times New Roman" pitchFamily="18" charset="0"/>
              </a:rPr>
              <a:t>.</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normAutofit/>
          </a:bodyPr>
          <a:lstStyle/>
          <a:p>
            <a:pPr algn="ctr"/>
            <a:r>
              <a:rPr lang="ru-RU" sz="3200" b="1" dirty="0">
                <a:solidFill>
                  <a:srgbClr val="FF0000"/>
                </a:solidFill>
              </a:rPr>
              <a:t>Тело человека как рычаг</a:t>
            </a:r>
          </a:p>
        </p:txBody>
      </p:sp>
      <p:sp>
        <p:nvSpPr>
          <p:cNvPr id="3" name="Содержимое 2"/>
          <p:cNvSpPr>
            <a:spLocks noGrp="1"/>
          </p:cNvSpPr>
          <p:nvPr>
            <p:ph idx="1"/>
          </p:nvPr>
        </p:nvSpPr>
        <p:spPr>
          <a:xfrm>
            <a:off x="457200" y="1484784"/>
            <a:ext cx="8229600" cy="4839816"/>
          </a:xfrm>
        </p:spPr>
        <p:txBody>
          <a:bodyPr/>
          <a:lstStyle/>
          <a:p>
            <a:r>
              <a:rPr lang="ru-RU" dirty="0">
                <a:solidFill>
                  <a:srgbClr val="002060"/>
                </a:solidFill>
              </a:rPr>
              <a:t>Выбери все верные  утверждения:</a:t>
            </a:r>
          </a:p>
          <a:p>
            <a:r>
              <a:rPr lang="ru-RU" dirty="0">
                <a:solidFill>
                  <a:srgbClr val="002060"/>
                </a:solidFill>
              </a:rPr>
              <a:t>1.Рука  и стопа человека - это рычаг.</a:t>
            </a:r>
          </a:p>
          <a:p>
            <a:r>
              <a:rPr lang="ru-RU" dirty="0">
                <a:solidFill>
                  <a:srgbClr val="002060"/>
                </a:solidFill>
              </a:rPr>
              <a:t>2. Человек затрачивает на подъем груза силу, которая в несколько раз меньше силы тяжести груза.</a:t>
            </a:r>
          </a:p>
          <a:p>
            <a:r>
              <a:rPr lang="ru-RU" dirty="0">
                <a:solidFill>
                  <a:srgbClr val="002060"/>
                </a:solidFill>
              </a:rPr>
              <a:t>3. Простой механизм увеличивает скорость подъёма груза.</a:t>
            </a:r>
          </a:p>
          <a:p>
            <a:r>
              <a:rPr lang="ru-RU" dirty="0">
                <a:solidFill>
                  <a:srgbClr val="002060"/>
                </a:solidFill>
              </a:rPr>
              <a:t>4.Мышца, поднимающая груз, сокращается быстро, поэтому на подъём груза тратится мало времени.</a:t>
            </a:r>
          </a:p>
          <a:p>
            <a:r>
              <a:rPr lang="ru-RU" dirty="0">
                <a:solidFill>
                  <a:srgbClr val="002060"/>
                </a:solidFill>
              </a:rPr>
              <a:t>Ответ: 1,3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220856"/>
          </a:xfrm>
        </p:spPr>
        <p:txBody>
          <a:bodyPr/>
          <a:lstStyle/>
          <a:p>
            <a:pPr algn="ctr"/>
            <a:r>
              <a:rPr lang="ru-RU" i="1" dirty="0">
                <a:solidFill>
                  <a:srgbClr val="FF0000"/>
                </a:solidFill>
                <a:latin typeface="Arial Black" pitchFamily="34" charset="0"/>
              </a:rPr>
              <a:t>СПАСИБО ЗА ВНИМАНИЕ!</a:t>
            </a:r>
          </a:p>
        </p:txBody>
      </p:sp>
      <p:pic>
        <p:nvPicPr>
          <p:cNvPr id="3074" name="Picture 2" descr="C:\Users\User\Desktop\курсы Школа будущего\рисунки по физике\i (1).jpg"/>
          <p:cNvPicPr>
            <a:picLocks noGrp="1" noChangeAspect="1" noChangeArrowheads="1"/>
          </p:cNvPicPr>
          <p:nvPr>
            <p:ph idx="1"/>
          </p:nvPr>
        </p:nvPicPr>
        <p:blipFill>
          <a:blip r:embed="rId2" cstate="print"/>
          <a:srcRect/>
          <a:stretch>
            <a:fillRect/>
          </a:stretch>
        </p:blipFill>
        <p:spPr bwMode="auto">
          <a:xfrm>
            <a:off x="2195736" y="3429000"/>
            <a:ext cx="4968552" cy="22208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864096"/>
          </a:xfrm>
        </p:spPr>
        <p:txBody>
          <a:bodyPr>
            <a:normAutofit/>
          </a:bodyPr>
          <a:lstStyle/>
          <a:p>
            <a:pPr algn="ctr"/>
            <a:r>
              <a:rPr lang="ru-RU" sz="3200" b="1" dirty="0">
                <a:solidFill>
                  <a:srgbClr val="C00000"/>
                </a:solidFill>
              </a:rPr>
              <a:t>Компетенция: научное объяснение явлений</a:t>
            </a:r>
          </a:p>
        </p:txBody>
      </p:sp>
      <p:sp>
        <p:nvSpPr>
          <p:cNvPr id="3" name="Содержимое 2"/>
          <p:cNvSpPr>
            <a:spLocks noGrp="1"/>
          </p:cNvSpPr>
          <p:nvPr>
            <p:ph idx="1"/>
          </p:nvPr>
        </p:nvSpPr>
        <p:spPr>
          <a:xfrm>
            <a:off x="457200" y="1412776"/>
            <a:ext cx="8229600" cy="4911824"/>
          </a:xfrm>
        </p:spPr>
        <p:txBody>
          <a:bodyPr/>
          <a:lstStyle/>
          <a:p>
            <a:r>
              <a:rPr lang="ru-RU" sz="2000" dirty="0"/>
              <a:t>Познавательные действия:</a:t>
            </a:r>
          </a:p>
          <a:p>
            <a:r>
              <a:rPr lang="ru-RU" sz="2000" dirty="0"/>
              <a:t>1. Вспомнить и применить соответствующие естественнонаучные знания.</a:t>
            </a:r>
          </a:p>
          <a:p>
            <a:r>
              <a:rPr lang="ru-RU" sz="2000" dirty="0"/>
              <a:t>2</a:t>
            </a:r>
            <a:r>
              <a:rPr lang="ru-RU" dirty="0"/>
              <a:t>. </a:t>
            </a:r>
            <a:r>
              <a:rPr lang="ru-RU" sz="2000" dirty="0"/>
              <a:t>Распознать, использовать и создавать объяснительные модели и представления.</a:t>
            </a:r>
          </a:p>
          <a:p>
            <a:r>
              <a:rPr lang="ru-RU" sz="2000" dirty="0"/>
              <a:t>3. Сделать и подтвердить соответствующие прогнозы.</a:t>
            </a:r>
          </a:p>
          <a:p>
            <a:r>
              <a:rPr lang="ru-RU" sz="2000" dirty="0"/>
              <a:t>4.Предложить объяснительные гипотезы.</a:t>
            </a:r>
          </a:p>
          <a:p>
            <a:r>
              <a:rPr lang="ru-RU" sz="2000" dirty="0"/>
              <a:t>5. Объяснить потенциальные применения естественнонаучного знания для общества.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08112"/>
          </a:xfrm>
        </p:spPr>
        <p:txBody>
          <a:bodyPr/>
          <a:lstStyle/>
          <a:p>
            <a:pPr algn="ctr"/>
            <a:r>
              <a:rPr lang="ru-RU" dirty="0">
                <a:solidFill>
                  <a:srgbClr val="FF0000"/>
                </a:solidFill>
              </a:rPr>
              <a:t>Чудо света</a:t>
            </a:r>
          </a:p>
        </p:txBody>
      </p:sp>
      <p:sp>
        <p:nvSpPr>
          <p:cNvPr id="3" name="Содержимое 2"/>
          <p:cNvSpPr>
            <a:spLocks noGrp="1"/>
          </p:cNvSpPr>
          <p:nvPr>
            <p:ph idx="1"/>
          </p:nvPr>
        </p:nvSpPr>
        <p:spPr/>
        <p:txBody>
          <a:bodyPr>
            <a:normAutofit fontScale="70000" lnSpcReduction="20000"/>
          </a:bodyPr>
          <a:lstStyle/>
          <a:p>
            <a:pPr algn="just"/>
            <a:r>
              <a:rPr lang="ru-RU" dirty="0"/>
              <a:t>Первым чудом света принято считать пирамиду Хеопса (</a:t>
            </a:r>
            <a:r>
              <a:rPr lang="ru-RU" dirty="0" err="1"/>
              <a:t>Хуфу</a:t>
            </a:r>
            <a:r>
              <a:rPr lang="ru-RU" dirty="0"/>
              <a:t>). Интересно, что это единственное из всех 7 чудес света, которое сохранилось до наших дней.</a:t>
            </a:r>
          </a:p>
          <a:p>
            <a:pPr algn="just"/>
            <a:r>
              <a:rPr lang="ru-RU" dirty="0"/>
              <a:t>Точная дата постройки этого грандиозного сооружения неизвестна. Однако ученые предполагают, что это около 2600 г. до н.э.</a:t>
            </a:r>
          </a:p>
          <a:p>
            <a:pPr algn="just"/>
            <a:r>
              <a:rPr lang="ru-RU" dirty="0"/>
              <a:t>Изначальная высота пирамиды Хеопса равнялась 146 метрам (это как 5 девятиэтажных домов), в то время как сейчас это приблизительно 138 м. Угол наклона стен – от 51° до 53°. Средний вес блоков, из которых построена пирамида, равен 2,5 тонн, хотя некоторые блоки достигают 80 т.</a:t>
            </a:r>
          </a:p>
          <a:p>
            <a:pPr algn="just"/>
            <a:r>
              <a:rPr lang="ru-RU" dirty="0"/>
              <a:t>Никакого цемента или другого связующего вещества при постройке не использовалось. Каменные блоки первого чуда света просто уложены друг на друга. Поверхность пирамиды была облицована плитами из известняка. На сегодняшний день покрытие почти полностью разрушено.</a:t>
            </a:r>
          </a:p>
          <a:p>
            <a:pPr algn="just"/>
            <a:r>
              <a:rPr lang="ru-RU" dirty="0"/>
              <a:t>Внутри пирамиды имеется три камеры: подземная, «Камера царицы» и «Камера фараона». Вход внутрь этого сооружения был всего один, и находился он на высоте 15 метров от земли. Но в 820 г. был проделан еще один, искусственный вход в пирамиду Хеопса.</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20080"/>
          </a:xfrm>
        </p:spPr>
        <p:txBody>
          <a:bodyPr>
            <a:normAutofit/>
          </a:bodyPr>
          <a:lstStyle/>
          <a:p>
            <a:pPr algn="ctr"/>
            <a:r>
              <a:rPr lang="ru-RU" sz="3200" b="1" dirty="0">
                <a:solidFill>
                  <a:srgbClr val="C00000"/>
                </a:solidFill>
              </a:rPr>
              <a:t>Чудо света – египетская пирамида</a:t>
            </a:r>
          </a:p>
        </p:txBody>
      </p:sp>
      <p:pic>
        <p:nvPicPr>
          <p:cNvPr id="5" name="Содержимое 3" descr="Piramida-Heopsa-1">
            <a:hlinkClick r:id="rId2"/>
          </p:cNvPr>
          <p:cNvPicPr>
            <a:picLocks noGrp="1"/>
          </p:cNvPicPr>
          <p:nvPr>
            <p:ph sz="half" idx="1"/>
          </p:nvPr>
        </p:nvPicPr>
        <p:blipFill>
          <a:blip r:embed="rId3" cstate="print"/>
          <a:stretch>
            <a:fillRect/>
          </a:stretch>
        </p:blipFill>
        <p:spPr bwMode="auto">
          <a:xfrm>
            <a:off x="457200" y="1772816"/>
            <a:ext cx="4038600" cy="4464496"/>
          </a:xfrm>
          <a:prstGeom prst="rect">
            <a:avLst/>
          </a:prstGeom>
          <a:noFill/>
          <a:ln w="9525">
            <a:noFill/>
            <a:miter lim="800000"/>
            <a:headEnd/>
            <a:tailEnd/>
          </a:ln>
        </p:spPr>
      </p:pic>
      <p:pic>
        <p:nvPicPr>
          <p:cNvPr id="6" name="Picture 3" descr="C:\Users\User\Desktop\1418807256_piramidy-5.jpg"/>
          <p:cNvPicPr>
            <a:picLocks noGrp="1" noChangeAspect="1" noChangeArrowheads="1"/>
          </p:cNvPicPr>
          <p:nvPr>
            <p:ph sz="half" idx="2"/>
          </p:nvPr>
        </p:nvPicPr>
        <p:blipFill>
          <a:blip r:embed="rId4" cstate="print"/>
          <a:stretch>
            <a:fillRect/>
          </a:stretch>
        </p:blipFill>
        <p:spPr bwMode="auto">
          <a:xfrm>
            <a:off x="4648200" y="1772816"/>
            <a:ext cx="4038600" cy="44644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pPr algn="ctr"/>
            <a:r>
              <a:rPr lang="ru-RU" sz="3200" b="1" dirty="0">
                <a:solidFill>
                  <a:srgbClr val="FF0000"/>
                </a:solidFill>
              </a:rPr>
              <a:t>Чудо света – египетская пирамида</a:t>
            </a:r>
          </a:p>
        </p:txBody>
      </p:sp>
      <p:sp>
        <p:nvSpPr>
          <p:cNvPr id="3" name="Содержимое 2"/>
          <p:cNvSpPr>
            <a:spLocks noGrp="1"/>
          </p:cNvSpPr>
          <p:nvPr>
            <p:ph idx="1"/>
          </p:nvPr>
        </p:nvSpPr>
        <p:spPr>
          <a:xfrm>
            <a:off x="457200" y="1484784"/>
            <a:ext cx="8229600" cy="4839816"/>
          </a:xfrm>
        </p:spPr>
        <p:txBody>
          <a:bodyPr>
            <a:noAutofit/>
          </a:bodyPr>
          <a:lstStyle/>
          <a:p>
            <a:pPr>
              <a:buNone/>
            </a:pPr>
            <a:r>
              <a:rPr lang="ru-RU" sz="2400" dirty="0">
                <a:solidFill>
                  <a:srgbClr val="C00000"/>
                </a:solidFill>
              </a:rPr>
              <a:t>Используя текст,  ответьте на вопросы:</a:t>
            </a:r>
            <a:endParaRPr lang="ru-RU" sz="2400" dirty="0">
              <a:solidFill>
                <a:srgbClr val="002060"/>
              </a:solidFill>
            </a:endParaRPr>
          </a:p>
          <a:p>
            <a:pPr marL="457200" indent="-457200">
              <a:buNone/>
            </a:pPr>
            <a:r>
              <a:rPr lang="ru-RU" sz="2400" dirty="0">
                <a:solidFill>
                  <a:srgbClr val="002060"/>
                </a:solidFill>
              </a:rPr>
              <a:t>1. Как древним египтянам удалось построить такие грандиозные сооружения? Назовите  механизмы, которые использовались в работе?</a:t>
            </a:r>
          </a:p>
          <a:p>
            <a:pPr marL="457200" indent="-457200">
              <a:buNone/>
            </a:pPr>
            <a:r>
              <a:rPr lang="ru-RU" sz="2400" dirty="0">
                <a:solidFill>
                  <a:srgbClr val="002060"/>
                </a:solidFill>
              </a:rPr>
              <a:t>1. Предположим, что внутри пирамиды установили лифт. Скорость лифта 1 м/с.Сколько времени необходимо для того, чтобы подняться до самой высокой точки пирамиды?</a:t>
            </a:r>
          </a:p>
          <a:p>
            <a:pPr marL="457200" indent="-457200">
              <a:buNone/>
            </a:pPr>
            <a:r>
              <a:rPr lang="ru-RU" sz="2400" dirty="0">
                <a:solidFill>
                  <a:srgbClr val="002060"/>
                </a:solidFill>
              </a:rPr>
              <a:t>     Ответ : ( скорость лифта равна 1м/с, значит </a:t>
            </a:r>
            <a:r>
              <a:rPr lang="en-US" sz="2400" dirty="0">
                <a:solidFill>
                  <a:srgbClr val="002060"/>
                </a:solidFill>
              </a:rPr>
              <a:t>t =138/1 =138 (c) </a:t>
            </a:r>
            <a:r>
              <a:rPr lang="ru-RU" sz="2400" dirty="0">
                <a:solidFill>
                  <a:srgbClr val="002060"/>
                </a:solidFill>
              </a:rPr>
              <a:t>или  2,3 мин)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92736"/>
          </a:xfrm>
        </p:spPr>
        <p:txBody>
          <a:bodyPr>
            <a:normAutofit/>
          </a:bodyPr>
          <a:lstStyle/>
          <a:p>
            <a:pPr algn="ctr"/>
            <a:r>
              <a:rPr lang="ru-RU" sz="2800" b="1" dirty="0">
                <a:solidFill>
                  <a:srgbClr val="FF0000"/>
                </a:solidFill>
              </a:rPr>
              <a:t>Диффузия обеспечивает безопасность…</a:t>
            </a:r>
            <a:br>
              <a:rPr lang="ru-RU" sz="2800" dirty="0"/>
            </a:br>
            <a:endParaRPr lang="ru-RU" sz="2800" dirty="0">
              <a:solidFill>
                <a:srgbClr val="C00000"/>
              </a:solidFill>
            </a:endParaRPr>
          </a:p>
        </p:txBody>
      </p:sp>
      <p:sp>
        <p:nvSpPr>
          <p:cNvPr id="3" name="Содержимое 2"/>
          <p:cNvSpPr>
            <a:spLocks noGrp="1"/>
          </p:cNvSpPr>
          <p:nvPr>
            <p:ph idx="1"/>
          </p:nvPr>
        </p:nvSpPr>
        <p:spPr>
          <a:xfrm>
            <a:off x="457200" y="1268760"/>
            <a:ext cx="8229600" cy="5184576"/>
          </a:xfrm>
        </p:spPr>
        <p:txBody>
          <a:bodyPr>
            <a:noAutofit/>
          </a:bodyPr>
          <a:lstStyle/>
          <a:p>
            <a:pPr algn="just"/>
            <a:r>
              <a:rPr lang="ru-RU" sz="2400" dirty="0">
                <a:solidFill>
                  <a:srgbClr val="002060"/>
                </a:solidFill>
              </a:rPr>
              <a:t>Природный горючий газ, которым мы пользуемся дома для приготовления пищи, не имеет ни цвета, ни запаха. Поэтому трудно было бы сразу заметить утечку газа. А при утечке за счет диффузии газ распространяется по всему помещению. Между тем при определенном соотношении газа с воздухом в закрытом помещении образуется смесь, которая может взорваться, например, от зажженной спички. Газ может вызвать и отравление людей. Чтобы сделать поступление газа заметным, на распределительных станциях горючий газ предварительно смешивают с особыми веществами, обладающими резким неприятным запахом, который легко ощущается человеком даже при малой концентрации.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normAutofit/>
          </a:bodyPr>
          <a:lstStyle/>
          <a:p>
            <a:pPr algn="ctr"/>
            <a:r>
              <a:rPr lang="ru-RU" sz="2400" b="1" dirty="0">
                <a:solidFill>
                  <a:srgbClr val="C00000"/>
                </a:solidFill>
              </a:rPr>
              <a:t>Диффузия обеспечивает безопасность…</a:t>
            </a:r>
          </a:p>
        </p:txBody>
      </p:sp>
      <p:sp>
        <p:nvSpPr>
          <p:cNvPr id="3" name="Содержимое 2"/>
          <p:cNvSpPr>
            <a:spLocks noGrp="1"/>
          </p:cNvSpPr>
          <p:nvPr>
            <p:ph idx="1"/>
          </p:nvPr>
        </p:nvSpPr>
        <p:spPr>
          <a:xfrm>
            <a:off x="457200" y="1412776"/>
            <a:ext cx="8229600" cy="4911824"/>
          </a:xfrm>
        </p:spPr>
        <p:txBody>
          <a:bodyPr/>
          <a:lstStyle/>
          <a:p>
            <a:r>
              <a:rPr lang="ru-RU" sz="2400" dirty="0">
                <a:solidFill>
                  <a:srgbClr val="FF0000"/>
                </a:solidFill>
              </a:rPr>
              <a:t>Выберите все верные утверждения:</a:t>
            </a:r>
          </a:p>
          <a:p>
            <a:pPr>
              <a:buNone/>
            </a:pPr>
            <a:r>
              <a:rPr lang="ru-RU" sz="2400" dirty="0">
                <a:solidFill>
                  <a:srgbClr val="002060"/>
                </a:solidFill>
              </a:rPr>
              <a:t>1.Природный газ, используемый для приготовления пищи имеет резкий запах.</a:t>
            </a:r>
          </a:p>
          <a:p>
            <a:pPr>
              <a:buNone/>
            </a:pPr>
            <a:r>
              <a:rPr lang="ru-RU" sz="2400" dirty="0">
                <a:solidFill>
                  <a:srgbClr val="002060"/>
                </a:solidFill>
              </a:rPr>
              <a:t>2. Природный газ смешивают с особыми веществами с резким запахом  для лучшего горения.</a:t>
            </a:r>
          </a:p>
          <a:p>
            <a:pPr>
              <a:buNone/>
            </a:pPr>
            <a:r>
              <a:rPr lang="ru-RU" sz="2400" dirty="0">
                <a:solidFill>
                  <a:srgbClr val="002060"/>
                </a:solidFill>
              </a:rPr>
              <a:t>3. В закрытом помещении легко обнаружить </a:t>
            </a:r>
            <a:r>
              <a:rPr lang="ru-RU" sz="2400">
                <a:solidFill>
                  <a:srgbClr val="002060"/>
                </a:solidFill>
              </a:rPr>
              <a:t>утечку газа</a:t>
            </a:r>
            <a:r>
              <a:rPr lang="ru-RU" sz="2400" dirty="0">
                <a:solidFill>
                  <a:srgbClr val="002060"/>
                </a:solidFill>
              </a:rPr>
              <a:t>.</a:t>
            </a:r>
          </a:p>
          <a:p>
            <a:pPr>
              <a:buNone/>
            </a:pPr>
            <a:r>
              <a:rPr lang="ru-RU" sz="2400" dirty="0">
                <a:solidFill>
                  <a:srgbClr val="002060"/>
                </a:solidFill>
              </a:rPr>
              <a:t>4.  За счет диффузии газ распространяется по всему помещению.</a:t>
            </a:r>
          </a:p>
          <a:p>
            <a:pPr>
              <a:buNone/>
            </a:pPr>
            <a:r>
              <a:rPr lang="ru-RU" sz="2400" dirty="0">
                <a:solidFill>
                  <a:srgbClr val="002060"/>
                </a:solidFill>
              </a:rPr>
              <a:t>    Ответ: 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864096"/>
          </a:xfrm>
        </p:spPr>
        <p:txBody>
          <a:bodyPr>
            <a:normAutofit/>
          </a:bodyPr>
          <a:lstStyle/>
          <a:p>
            <a:pPr algn="ctr"/>
            <a:r>
              <a:rPr lang="ru-RU" sz="2400" b="1" dirty="0">
                <a:solidFill>
                  <a:srgbClr val="C00000"/>
                </a:solidFill>
              </a:rPr>
              <a:t>Компетенция: понимание особенностей естественнонаучного исследования</a:t>
            </a:r>
          </a:p>
        </p:txBody>
      </p:sp>
      <p:sp>
        <p:nvSpPr>
          <p:cNvPr id="3" name="Содержимое 2"/>
          <p:cNvSpPr>
            <a:spLocks noGrp="1"/>
          </p:cNvSpPr>
          <p:nvPr>
            <p:ph idx="1"/>
          </p:nvPr>
        </p:nvSpPr>
        <p:spPr>
          <a:xfrm>
            <a:off x="457200" y="1772816"/>
            <a:ext cx="8229600" cy="4551784"/>
          </a:xfrm>
        </p:spPr>
        <p:txBody>
          <a:bodyPr>
            <a:normAutofit lnSpcReduction="10000"/>
          </a:bodyPr>
          <a:lstStyle/>
          <a:p>
            <a:r>
              <a:rPr lang="ru-RU" sz="2400" dirty="0"/>
              <a:t>Познавательные действия:</a:t>
            </a:r>
          </a:p>
          <a:p>
            <a:r>
              <a:rPr lang="ru-RU" sz="2400" dirty="0"/>
              <a:t>1. Распознавать вопрос, исследуемый в данной естественнонаучной работе.</a:t>
            </a:r>
          </a:p>
          <a:p>
            <a:r>
              <a:rPr lang="ru-RU" sz="2400" dirty="0"/>
              <a:t>2.Различать вопросы, которые возможно естественнонаучно исследовать.</a:t>
            </a:r>
          </a:p>
          <a:p>
            <a:r>
              <a:rPr lang="ru-RU" sz="2400" dirty="0"/>
              <a:t>3. Предложить способ научного исследования данного вопроса.</a:t>
            </a:r>
          </a:p>
          <a:p>
            <a:r>
              <a:rPr lang="ru-RU" sz="2400" dirty="0"/>
              <a:t>4. Оценить с научной точки зрения предлагаемые способы изучения данного вопроса.</a:t>
            </a:r>
          </a:p>
          <a:p>
            <a:r>
              <a:rPr lang="ru-RU" sz="2400" dirty="0"/>
              <a:t>5. Описать и оценить способы, которые используют ученые, чтобы обеспечить надежность данных и достоверность объяснений.</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16672"/>
          </a:xfrm>
        </p:spPr>
        <p:txBody>
          <a:bodyPr>
            <a:normAutofit/>
          </a:bodyPr>
          <a:lstStyle/>
          <a:p>
            <a:pPr algn="ctr"/>
            <a:r>
              <a:rPr lang="ru-RU" sz="2000" dirty="0"/>
              <a:t> </a:t>
            </a:r>
            <a:r>
              <a:rPr lang="ru-RU" sz="2800" b="1" dirty="0">
                <a:solidFill>
                  <a:srgbClr val="C00000"/>
                </a:solidFill>
              </a:rPr>
              <a:t>Воздух  -  лекарь</a:t>
            </a:r>
          </a:p>
        </p:txBody>
      </p:sp>
      <p:sp>
        <p:nvSpPr>
          <p:cNvPr id="5" name="Содержимое 4"/>
          <p:cNvSpPr>
            <a:spLocks noGrp="1"/>
          </p:cNvSpPr>
          <p:nvPr>
            <p:ph idx="1"/>
          </p:nvPr>
        </p:nvSpPr>
        <p:spPr>
          <a:xfrm>
            <a:off x="457200" y="1196752"/>
            <a:ext cx="8003232" cy="5258984"/>
          </a:xfrm>
        </p:spPr>
        <p:txBody>
          <a:bodyPr>
            <a:normAutofit/>
          </a:bodyPr>
          <a:lstStyle/>
          <a:p>
            <a:pPr algn="just"/>
            <a:r>
              <a:rPr lang="ru-RU" sz="2000" dirty="0">
                <a:solidFill>
                  <a:srgbClr val="002060"/>
                </a:solidFill>
              </a:rPr>
              <a:t>        Воздух может быть лекарем. При сильном кашле врач назначает часто больному  банки. Медсестра вносит в банку горящую ватку, смоченную в спирте, воздух в банке нагревается, расширяется и частично выходит наружу, внутри образуется разрежение.</a:t>
            </a:r>
          </a:p>
          <a:p>
            <a:pPr algn="just">
              <a:buNone/>
            </a:pPr>
            <a:r>
              <a:rPr lang="ru-RU" sz="2000" dirty="0">
                <a:solidFill>
                  <a:srgbClr val="002060"/>
                </a:solidFill>
              </a:rPr>
              <a:t>    	В этот момент банку быстро прижимают к телу. Атмосферное давление вдавливает внутрь банки часть кожи с прилегающими к ней тканями. При этом создается усиленный приток крови именно к данному участку, что и является важнейшим лечебным фактором. Когда банки снимают с тела, слышится характерный хлопок, -это наружный атмосферный воздух врывается в банку. </a:t>
            </a:r>
          </a:p>
          <a:p>
            <a:pPr algn="just">
              <a:buNone/>
            </a:pPr>
            <a:r>
              <a:rPr lang="ru-RU" sz="2000" dirty="0">
                <a:solidFill>
                  <a:srgbClr val="002060"/>
                </a:solidFill>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877</TotalTime>
  <Words>1457</Words>
  <Application>Microsoft Office PowerPoint</Application>
  <PresentationFormat>Экран (4:3)</PresentationFormat>
  <Paragraphs>83</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 Black</vt:lpstr>
      <vt:lpstr>Calibri</vt:lpstr>
      <vt:lpstr>Constantia</vt:lpstr>
      <vt:lpstr>Times New Roman</vt:lpstr>
      <vt:lpstr>Wingdings 2</vt:lpstr>
      <vt:lpstr>Поток</vt:lpstr>
      <vt:lpstr>Задания  по формированию естественнонаучной грамотности у учащихся </vt:lpstr>
      <vt:lpstr>Компетенция: научное объяснение явлений</vt:lpstr>
      <vt:lpstr>Чудо света</vt:lpstr>
      <vt:lpstr>Чудо света – египетская пирамида</vt:lpstr>
      <vt:lpstr>Чудо света – египетская пирамида</vt:lpstr>
      <vt:lpstr>Диффузия обеспечивает безопасность… </vt:lpstr>
      <vt:lpstr>Диффузия обеспечивает безопасность…</vt:lpstr>
      <vt:lpstr>Компетенция: понимание особенностей естественнонаучного исследования</vt:lpstr>
      <vt:lpstr> Воздух  -  лекарь</vt:lpstr>
      <vt:lpstr>Объясните  действие банки другой конструкции  </vt:lpstr>
      <vt:lpstr>Понимание хода исследования</vt:lpstr>
      <vt:lpstr> Строение вещества Способ проверки гипотезы</vt:lpstr>
      <vt:lpstr>Беспосадочный перелёт по маршруту  Москва — Северный полюс — Ванкувер</vt:lpstr>
      <vt:lpstr>Беспосадочный перелёт по маршруту  Москва — Северный полюс — Ванкувер</vt:lpstr>
      <vt:lpstr>Беспосадочный перелёт по маршруту  Москва — Северный полюс — Ванкувер</vt:lpstr>
      <vt:lpstr>Тело человека как рычаг. </vt:lpstr>
      <vt:lpstr>Тело человека как рычаг</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Елена</cp:lastModifiedBy>
  <cp:revision>142</cp:revision>
  <dcterms:created xsi:type="dcterms:W3CDTF">2021-11-12T04:23:53Z</dcterms:created>
  <dcterms:modified xsi:type="dcterms:W3CDTF">2025-11-16T16:40:24Z</dcterms:modified>
</cp:coreProperties>
</file>