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2" r:id="rId4"/>
    <p:sldId id="259" r:id="rId5"/>
    <p:sldId id="326" r:id="rId6"/>
    <p:sldId id="260" r:id="rId7"/>
    <p:sldId id="261" r:id="rId8"/>
    <p:sldId id="266" r:id="rId9"/>
    <p:sldId id="265" r:id="rId10"/>
    <p:sldId id="264" r:id="rId11"/>
    <p:sldId id="267" r:id="rId12"/>
    <p:sldId id="262" r:id="rId13"/>
    <p:sldId id="268" r:id="rId14"/>
    <p:sldId id="269" r:id="rId15"/>
    <p:sldId id="271" r:id="rId16"/>
    <p:sldId id="270" r:id="rId17"/>
    <p:sldId id="272" r:id="rId18"/>
    <p:sldId id="274" r:id="rId19"/>
    <p:sldId id="275" r:id="rId20"/>
    <p:sldId id="278" r:id="rId21"/>
    <p:sldId id="277" r:id="rId22"/>
    <p:sldId id="276" r:id="rId23"/>
    <p:sldId id="323" r:id="rId24"/>
    <p:sldId id="273" r:id="rId25"/>
    <p:sldId id="279" r:id="rId26"/>
    <p:sldId id="280" r:id="rId27"/>
    <p:sldId id="281" r:id="rId28"/>
    <p:sldId id="282" r:id="rId29"/>
    <p:sldId id="288" r:id="rId30"/>
    <p:sldId id="287" r:id="rId31"/>
    <p:sldId id="286" r:id="rId32"/>
    <p:sldId id="285" r:id="rId33"/>
    <p:sldId id="284" r:id="rId34"/>
    <p:sldId id="283" r:id="rId35"/>
    <p:sldId id="290" r:id="rId36"/>
    <p:sldId id="291" r:id="rId37"/>
    <p:sldId id="293" r:id="rId38"/>
    <p:sldId id="292" r:id="rId39"/>
    <p:sldId id="289" r:id="rId40"/>
    <p:sldId id="294" r:id="rId41"/>
    <p:sldId id="296" r:id="rId42"/>
    <p:sldId id="295" r:id="rId43"/>
    <p:sldId id="297" r:id="rId44"/>
    <p:sldId id="303" r:id="rId45"/>
    <p:sldId id="302" r:id="rId46"/>
    <p:sldId id="301" r:id="rId47"/>
    <p:sldId id="300" r:id="rId48"/>
    <p:sldId id="299" r:id="rId49"/>
    <p:sldId id="298" r:id="rId50"/>
    <p:sldId id="304" r:id="rId51"/>
    <p:sldId id="309" r:id="rId52"/>
    <p:sldId id="308" r:id="rId53"/>
    <p:sldId id="307" r:id="rId54"/>
    <p:sldId id="306" r:id="rId55"/>
    <p:sldId id="305" r:id="rId56"/>
    <p:sldId id="310" r:id="rId57"/>
    <p:sldId id="312" r:id="rId58"/>
    <p:sldId id="313" r:id="rId59"/>
    <p:sldId id="311" r:id="rId60"/>
    <p:sldId id="314" r:id="rId61"/>
    <p:sldId id="316" r:id="rId62"/>
    <p:sldId id="315" r:id="rId63"/>
    <p:sldId id="319" r:id="rId64"/>
    <p:sldId id="320" r:id="rId65"/>
    <p:sldId id="318" r:id="rId66"/>
    <p:sldId id="317" r:id="rId67"/>
    <p:sldId id="321" r:id="rId68"/>
    <p:sldId id="325" r:id="rId69"/>
    <p:sldId id="324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etsi.net/cat-breeds/maine-coo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etsi.net/cat-breeds/sibirskaya-koshka" TargetMode="External"/><Relationship Id="rId2" Type="http://schemas.openxmlformats.org/officeDocument/2006/relationships/hyperlink" Target="https://petsi.net/cat-breeds/turetskaya-angor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etsi.net/cat-breeds" TargetMode="External"/><Relationship Id="rId2" Type="http://schemas.openxmlformats.org/officeDocument/2006/relationships/hyperlink" Target="https://petsi.net/cat-breeds/maine-coo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etsi.net/cat-breeds/siamskaya-koshka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204863"/>
          </a:xfrm>
        </p:spPr>
        <p:txBody>
          <a:bodyPr>
            <a:normAutofit/>
          </a:bodyPr>
          <a:lstStyle/>
          <a:p>
            <a:r>
              <a:rPr lang="ru-RU" dirty="0" smtClean="0"/>
              <a:t>Викторина по читательской грамотности для обучающихся </a:t>
            </a:r>
            <a:br>
              <a:rPr lang="ru-RU" dirty="0" smtClean="0"/>
            </a:br>
            <a:r>
              <a:rPr lang="ru-RU" dirty="0" smtClean="0"/>
              <a:t>5-х классов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576064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26" name="Picture 2" descr="C:\Users\Литарова Наталья.22-08\Desktop\ec9e5d4418cddeb916f54861fa51abb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20888"/>
            <a:ext cx="6192688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3.Подберите прилагательное и вставьте на месте </a:t>
            </a:r>
            <a:br>
              <a:rPr lang="ru-RU" sz="3100" dirty="0" smtClean="0"/>
            </a:br>
            <a:r>
              <a:rPr lang="ru-RU" sz="3100" dirty="0" smtClean="0"/>
              <a:t>пропуска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Кошка породы </a:t>
            </a:r>
            <a:r>
              <a:rPr lang="ru-RU" sz="3100" dirty="0" err="1" smtClean="0">
                <a:solidFill>
                  <a:srgbClr val="FF0000"/>
                </a:solidFill>
              </a:rPr>
              <a:t>сейшельская</a:t>
            </a:r>
            <a:r>
              <a:rPr lang="ru-RU" sz="3100" dirty="0" smtClean="0">
                <a:solidFill>
                  <a:srgbClr val="FF0000"/>
                </a:solidFill>
              </a:rPr>
              <a:t> отличается … нравом.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image6.jpg" descr="Сейшельская кошка Seychelloi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484784"/>
            <a:ext cx="8136903" cy="5184576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Подберите глагол и вставьте на месте пропуска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Сейшельские кошки любят …  над другими животными.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C:\Users\Литарова Наталья.22-08\Desktop\КОТЫ ФОТО\Haji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299" y="1600200"/>
            <a:ext cx="678140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600" b="1" dirty="0" smtClean="0"/>
              <a:t>5.</a:t>
            </a:r>
            <a:r>
              <a:rPr lang="ru-RU" sz="3600" dirty="0" smtClean="0"/>
              <a:t>Слово </a:t>
            </a:r>
            <a:r>
              <a:rPr lang="ru-RU" sz="3600" dirty="0" smtClean="0">
                <a:solidFill>
                  <a:srgbClr val="FF0000"/>
                </a:solidFill>
              </a:rPr>
              <a:t>«доминировать» </a:t>
            </a:r>
            <a:r>
              <a:rPr lang="ru-RU" sz="3600" dirty="0" smtClean="0"/>
              <a:t>имеет несколько значений. На основании информации из текста определите, в каком значении это слово употреблено в данном тексте. </a:t>
            </a:r>
            <a:br>
              <a:rPr lang="ru-RU" sz="3600" dirty="0" smtClean="0"/>
            </a:br>
            <a:r>
              <a:rPr lang="ru-RU" sz="3600" dirty="0" smtClean="0"/>
              <a:t>Укажи номер верного ответа.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1)</a:t>
            </a:r>
            <a:r>
              <a:rPr lang="ru-RU" sz="3600" dirty="0" smtClean="0"/>
              <a:t> быть самым главным              </a:t>
            </a:r>
            <a:r>
              <a:rPr lang="ru-RU" sz="3600" dirty="0" smtClean="0">
                <a:solidFill>
                  <a:srgbClr val="FF0000"/>
                </a:solidFill>
              </a:rPr>
              <a:t>2)</a:t>
            </a:r>
            <a:r>
              <a:rPr lang="ru-RU" sz="3600" dirty="0" smtClean="0"/>
              <a:t>преобладать, быть основным</a:t>
            </a:r>
            <a:br>
              <a:rPr lang="ru-RU" sz="3600" dirty="0" smtClean="0"/>
            </a:br>
            <a:r>
              <a:rPr lang="ru-RU" sz="3600" dirty="0" smtClean="0">
                <a:solidFill>
                  <a:srgbClr val="FF0000"/>
                </a:solidFill>
              </a:rPr>
              <a:t>3) </a:t>
            </a:r>
            <a:r>
              <a:rPr lang="ru-RU" sz="3600" dirty="0" smtClean="0"/>
              <a:t>господствовать (возвышаться над окружающей местностью)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320899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Опираясь на текст, ответьте на вопрос. </a:t>
            </a:r>
            <a:endParaRPr lang="ru-R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Для справок: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4000" dirty="0" smtClean="0"/>
              <a:t>Доминировать-</a:t>
            </a:r>
          </a:p>
          <a:p>
            <a:r>
              <a:rPr lang="ru-RU" sz="4000" dirty="0" smtClean="0"/>
              <a:t>1. Преобладать, быть основным; 2.Над чем. Господствовать, возвышаться над окружающей местностью.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6.</a:t>
            </a:r>
            <a:r>
              <a:rPr lang="ru-RU" sz="3100" dirty="0" smtClean="0"/>
              <a:t> Опираясь на текст, ответьте на вопрос. Какие пятна дополняют окрас </a:t>
            </a:r>
            <a:r>
              <a:rPr lang="ru-RU" sz="3100" dirty="0" err="1" smtClean="0"/>
              <a:t>сейшельских</a:t>
            </a:r>
            <a:r>
              <a:rPr lang="ru-RU" sz="3100" dirty="0" smtClean="0"/>
              <a:t> кошек?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 1) </a:t>
            </a:r>
            <a:r>
              <a:rPr lang="ru-RU" sz="3100" dirty="0" smtClean="0"/>
              <a:t>темные    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черные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светлые    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белые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21" name="Picture 5" descr="C:\Users\Литарова Наталья.22-08\Desktop\КОТЫ ФОТО\d6d1cb618cb30e4c79c24ed8352a771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88840"/>
            <a:ext cx="6912768" cy="4680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2.Прочитайте текст и ответьте на вопросы.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638132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Описание                                                   Сибирская кошка</a:t>
            </a:r>
            <a:endParaRPr lang="ru-RU" dirty="0" smtClean="0"/>
          </a:p>
          <a:p>
            <a:r>
              <a:rPr lang="ru-RU" dirty="0" smtClean="0"/>
              <a:t>Сибирская - это мощная кошка, которая не только очень проворна, но и способна прыгать на большие высоты. Коты и кошки бывают среднего и большого размера, и они могут похвастаться прекрасными большими лапами, что добавляет им общей очаровательной привлекательности.</a:t>
            </a:r>
          </a:p>
          <a:p>
            <a:r>
              <a:rPr lang="ru-RU" dirty="0" smtClean="0"/>
              <a:t>Сибирская кошка на первый взгляд напоминает норвежского лесного кота или </a:t>
            </a:r>
            <a:r>
              <a:rPr lang="ru-RU" dirty="0" err="1" smtClean="0">
                <a:hlinkClick r:id="rId2"/>
              </a:rPr>
              <a:t>мейн</a:t>
            </a:r>
            <a:r>
              <a:rPr lang="ru-RU" dirty="0" smtClean="0">
                <a:hlinkClick r:id="rId2"/>
              </a:rPr>
              <a:t> куна</a:t>
            </a:r>
            <a:r>
              <a:rPr lang="ru-RU" dirty="0" smtClean="0"/>
              <a:t>, но ее отличает более округлое тело и голова.</a:t>
            </a:r>
          </a:p>
          <a:p>
            <a:r>
              <a:rPr lang="ru-RU" dirty="0" smtClean="0"/>
              <a:t>Она также выделяется своими большими глазами, хохлатыми ушами и ершом на шее. Окрас шерсти может быть многих цветов и узоров, но коричневые полосатые сибирские коты и кошки кажутся наиболее популярными.</a:t>
            </a:r>
          </a:p>
          <a:p>
            <a:r>
              <a:rPr lang="ru-RU" dirty="0" smtClean="0"/>
              <a:t>Глаза круглые, большие и выразительные - обычно золотистого или зеленого оттенка, но они также могут быть голубыми. Телосложение сибирской кошки приземистое и крепкое. Хвост средней длины, несколько короче длины тела.</a:t>
            </a:r>
          </a:p>
          <a:p>
            <a:r>
              <a:rPr lang="ru-RU" dirty="0" smtClean="0"/>
              <a:t>Сибирские кошки весят от 5 до 6 кг, а самцы от 7 до 8 кг. Средняя продолжительность жизни сибирской кошки составляет от 12 до 15 лет.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</a:t>
            </a:r>
            <a:r>
              <a:rPr lang="ru-RU" sz="3100" dirty="0" smtClean="0"/>
              <a:t> Слово «приземистый» имеет следующие значения. На основании информации из текста определите, в каком значении это слово употреблено в данном тексте. Укажи номер верного ответа.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малорослый, но плотного и крепкого телосложения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маленький, низкий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C:\Users\Литарова Наталья.22-08\Desktop\КОТЫ ФОТО\da061f4635daf11b440c447b383f7a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325" y="3213100"/>
            <a:ext cx="5467350" cy="364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Для справок: </a:t>
            </a:r>
            <a:r>
              <a:rPr lang="ru-RU" sz="3600" dirty="0" smtClean="0"/>
              <a:t>Малорослый, но плотного и крепкого телосложения- Толковый словарь Ушакова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C:\Users\Литарова Наталья.22-08\Desktop\КОТЫ ФОТО\skolko-stoit-sibirskaya-koshk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2. </a:t>
            </a:r>
            <a:r>
              <a:rPr lang="ru-RU" sz="3100" dirty="0" smtClean="0"/>
              <a:t>Выберите</a:t>
            </a:r>
            <a:r>
              <a:rPr lang="ru-RU" sz="3100" b="1" dirty="0" smtClean="0"/>
              <a:t> </a:t>
            </a:r>
            <a:r>
              <a:rPr lang="ru-RU" sz="3100" dirty="0" smtClean="0"/>
              <a:t>2 верных утверждения, соответствующих тексту.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сибирская кошка выделяется хохлатыми ушами              </a:t>
            </a: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хвост короткий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округлое тело и голова  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</a:t>
            </a:r>
            <a:r>
              <a:rPr lang="ru-RU" sz="3100" dirty="0" smtClean="0"/>
              <a:t>стройные, длинные лапы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 descr="C:\Users\Литарова Наталья.22-08\Desktop\___20180303_1146860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532" y="2708275"/>
            <a:ext cx="5944935" cy="3960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3. </a:t>
            </a:r>
            <a:r>
              <a:rPr lang="ru-RU" sz="3100" dirty="0" smtClean="0"/>
              <a:t>Опираясь на текст, ответьте на вопрос. Сколько килограммов весят сибирские кошки?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от 3 до 4 кг          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от 6 до 7 кг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от 5 до 6 кг           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от 7 до 8 кг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5" name="Picture 3" descr="C:\Users\Литарова Наталья.22-08\Desktop\КОТЫ ФОТО\2b3dc634834be6e1b67e61087f4c12c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704" y="2420938"/>
            <a:ext cx="6696591" cy="424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занятия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создать условия для формирования умения искать информацию, вычленять ее в тексте; создать базы эффективных методов и приёмов по формированию читательской компетентности учащихся; добиться повышения учебной мотивации и уровня читательской грамотности обучающихся.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Опираясь на текст, ответьте на вопрос. Средняя продолжительность жизни сибирской кошки 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около 15 лет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от 12 до 15 лет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около 12 лет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15 лет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C:\Users\Литарова Наталья.22-08\Desktop\sibirskaya-koshka-kotyata-f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614" y="1989138"/>
            <a:ext cx="8022771" cy="4679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5.</a:t>
            </a:r>
            <a:r>
              <a:rPr lang="ru-RU" sz="3100" dirty="0" smtClean="0"/>
              <a:t> Опираясь на текст, ответьте на вопрос. Какой цвет глаз бывает у сибирской кошки?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зеленого оттенка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коричневые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золотистого оттенка        </a:t>
            </a:r>
            <a:r>
              <a:rPr lang="ru-RU" sz="3100" dirty="0" smtClean="0">
                <a:solidFill>
                  <a:srgbClr val="FF0000"/>
                </a:solidFill>
              </a:rPr>
              <a:t>       4) </a:t>
            </a:r>
            <a:r>
              <a:rPr lang="ru-RU" sz="3100" dirty="0" smtClean="0"/>
              <a:t>голубые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C:\Users\Литарова Наталья.22-08\Desktop\20ea88474a7e081349836c7f3ffcf67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237" y="2276475"/>
            <a:ext cx="4581525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6.</a:t>
            </a:r>
            <a:r>
              <a:rPr lang="ru-RU" sz="3100" dirty="0" smtClean="0"/>
              <a:t> Установите, опираясь на текст, соответствие между породой кошек и ее характерной особенностью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                                        </a:t>
            </a:r>
            <a:r>
              <a:rPr lang="ru-RU" sz="2400" dirty="0" smtClean="0">
                <a:solidFill>
                  <a:srgbClr val="0070C0"/>
                </a:solidFill>
              </a:rPr>
              <a:t>1) </a:t>
            </a:r>
            <a:r>
              <a:rPr lang="ru-RU" sz="2400" dirty="0" smtClean="0"/>
              <a:t>со стройными, длинными лапками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а) </a:t>
            </a:r>
            <a:r>
              <a:rPr lang="ru-RU" sz="2400" dirty="0" err="1" smtClean="0">
                <a:solidFill>
                  <a:srgbClr val="FFFF00"/>
                </a:solidFill>
              </a:rPr>
              <a:t>сейшельская</a:t>
            </a:r>
            <a:r>
              <a:rPr lang="ru-RU" sz="2400" dirty="0" smtClean="0">
                <a:solidFill>
                  <a:srgbClr val="FFFF00"/>
                </a:solidFill>
              </a:rPr>
              <a:t> кошка           </a:t>
            </a:r>
          </a:p>
          <a:p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                                       </a:t>
            </a:r>
            <a:r>
              <a:rPr lang="ru-RU" sz="2400" dirty="0" smtClean="0">
                <a:solidFill>
                  <a:srgbClr val="0070C0"/>
                </a:solidFill>
              </a:rPr>
              <a:t> 2) </a:t>
            </a:r>
            <a:r>
              <a:rPr lang="ru-RU" sz="2400" dirty="0" smtClean="0"/>
              <a:t>выделяется хохлатыми ушами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б) сибирская кошка   </a:t>
            </a:r>
          </a:p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                        3) </a:t>
            </a:r>
            <a:r>
              <a:rPr lang="ru-RU" sz="2400" dirty="0" smtClean="0"/>
              <a:t>мордочка вытянутая, клиновидной   формы</a:t>
            </a:r>
          </a:p>
          <a:p>
            <a:pPr>
              <a:buNone/>
            </a:pPr>
            <a:r>
              <a:rPr lang="ru-RU" sz="2400" dirty="0" smtClean="0"/>
              <a:t>                           </a:t>
            </a:r>
            <a:r>
              <a:rPr lang="ru-RU" sz="2400" dirty="0" smtClean="0">
                <a:solidFill>
                  <a:srgbClr val="0070C0"/>
                </a:solidFill>
              </a:rPr>
              <a:t> 4) </a:t>
            </a:r>
            <a:r>
              <a:rPr lang="ru-RU" sz="2400" dirty="0" smtClean="0"/>
              <a:t>глаза круглые, большие и выразительные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Внимание!</a:t>
            </a:r>
            <a:endParaRPr lang="ru-RU" dirty="0"/>
          </a:p>
        </p:txBody>
      </p:sp>
      <p:pic>
        <p:nvPicPr>
          <p:cNvPr id="2050" name="Picture 2" descr="C:\Users\Литарова Наталья.22-08\Desktop\img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3.Прочитайте текст и ответьте на вопросы.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/>
              <a:t>История                                          Норвежская лесная кошка</a:t>
            </a:r>
            <a:endParaRPr lang="ru-RU" sz="3400" dirty="0" smtClean="0"/>
          </a:p>
          <a:p>
            <a:r>
              <a:rPr lang="ru-RU" sz="3400" dirty="0" smtClean="0"/>
              <a:t>Норвежская лесная кошка представляет собой одну из древнейших пород. Есть авторитетные мнения, что именно предки современных норвежских лесных кошек были упомянуты в сагах викингов, хотя, конечно, с точностью утверждать это сейчас трудно. В древних преданиях есть упоминание о “сказочных кошках” (колесница богини </a:t>
            </a:r>
            <a:r>
              <a:rPr lang="ru-RU" sz="3400" dirty="0" err="1" smtClean="0"/>
              <a:t>Фрейи</a:t>
            </a:r>
            <a:r>
              <a:rPr lang="ru-RU" sz="3400" dirty="0" smtClean="0"/>
              <a:t> была запряжена шестью кошками). Кроме того, известно, что с викингами жили кошки, и те очень ценили их за ловлю грызунов, ласку и сообразительность.</a:t>
            </a:r>
          </a:p>
          <a:p>
            <a:r>
              <a:rPr lang="ru-RU" sz="3400" dirty="0" smtClean="0"/>
              <a:t>Другое авторитетное мнение гласит что в Норвегии эти кошки появились вследствие торговли, и были завезены торговыми судами с территории Турции. Соответственно, в таком случае ближайший предок норвежских лесных - </a:t>
            </a:r>
            <a:r>
              <a:rPr lang="ru-RU" sz="3400" dirty="0" smtClean="0">
                <a:hlinkClick r:id="rId2"/>
              </a:rPr>
              <a:t>ангорская кошка</a:t>
            </a:r>
            <a:r>
              <a:rPr lang="ru-RU" sz="3400" dirty="0" smtClean="0"/>
              <a:t>. Еще один вариант происхождения - </a:t>
            </a:r>
            <a:r>
              <a:rPr lang="ru-RU" sz="3400" dirty="0" smtClean="0">
                <a:hlinkClick r:id="rId3"/>
              </a:rPr>
              <a:t>сибирские кошки</a:t>
            </a:r>
            <a:r>
              <a:rPr lang="ru-RU" sz="3400" dirty="0" smtClean="0"/>
              <a:t>. В любом случае, эта порода относится к древним, не была выведена искусственно, и развивалась в естественной среде, в лесах и горах Скандинавии.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Норвежская лесная кошка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Суровый климат позволил этим питомцам эволюционировать, обзавестись очень надежной, теплой, длинной шерстью с плотным подшерстком, что делает их практически неуязвимыми даже в сильную непогоду, дождь и ветер. После 1930 года европейская группа заводчиков, решила создать полноценную породу с характерными чертами, которая могла бы размножаться по определённым правилам для сохранения тех самых черт.</a:t>
            </a:r>
          </a:p>
          <a:p>
            <a:r>
              <a:rPr lang="ru-RU" dirty="0" smtClean="0"/>
              <a:t>Название породы пришло само собой, так сказать, вследствие исторических закономерностей. У себя на родине эта кошка называется «</a:t>
            </a:r>
            <a:r>
              <a:rPr lang="ru-RU" dirty="0" err="1" smtClean="0"/>
              <a:t>Norsk</a:t>
            </a:r>
            <a:r>
              <a:rPr lang="ru-RU" dirty="0" smtClean="0"/>
              <a:t> </a:t>
            </a:r>
            <a:r>
              <a:rPr lang="ru-RU" dirty="0" err="1" smtClean="0"/>
              <a:t>Skaukatt</a:t>
            </a:r>
            <a:r>
              <a:rPr lang="ru-RU" dirty="0" smtClean="0"/>
              <a:t>» - несколько таких </a:t>
            </a:r>
            <a:r>
              <a:rPr lang="ru-RU" dirty="0" err="1" smtClean="0"/>
              <a:t>скаукаттов</a:t>
            </a:r>
            <a:r>
              <a:rPr lang="ru-RU" dirty="0" smtClean="0"/>
              <a:t> приняли участие в выставке кошек в Осло, в 1938 году, как раз перед началом Второй Мировой войны. Их представлял старейший норвежский клуб любителей кошек. Порода “Норвежская лесная кошка” была принята очень хорошо, и заслужила положительные отзывы судей.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 </a:t>
            </a:r>
            <a:r>
              <a:rPr lang="ru-RU" sz="3100" dirty="0" smtClean="0"/>
              <a:t>Опираясь на текст, ответьте на вопрос. Определите число кошек, запряженных в колесницу богини </a:t>
            </a:r>
            <a:r>
              <a:rPr lang="ru-RU" sz="3100" dirty="0" err="1" smtClean="0"/>
              <a:t>Фрейи</a:t>
            </a:r>
            <a:r>
              <a:rPr lang="ru-RU" sz="3100" dirty="0" smtClean="0"/>
              <a:t>.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2 кошки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5 кошек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6 кошек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1 кошка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C:\Users\Литарова Наталья.22-08\Desktop\e0c14e63b44dc30fe77673056197d240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573" y="2276475"/>
            <a:ext cx="6868853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2.</a:t>
            </a:r>
            <a:r>
              <a:rPr lang="ru-RU" sz="2800" dirty="0" smtClean="0"/>
              <a:t> Опираясь на текст, ответьте на вопрос. За что ценили викинги кошек? Найдите несколько ответов.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1) </a:t>
            </a:r>
            <a:r>
              <a:rPr lang="ru-RU" sz="2800" dirty="0" smtClean="0"/>
              <a:t>за ловлю грызунов                </a:t>
            </a:r>
            <a:r>
              <a:rPr lang="ru-RU" sz="2800" dirty="0" smtClean="0">
                <a:solidFill>
                  <a:srgbClr val="FF0000"/>
                </a:solidFill>
              </a:rPr>
              <a:t> 3) </a:t>
            </a:r>
            <a:r>
              <a:rPr lang="ru-RU" sz="2800" dirty="0" smtClean="0"/>
              <a:t>сообразительность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2) </a:t>
            </a:r>
            <a:r>
              <a:rPr lang="ru-RU" sz="2800" dirty="0" smtClean="0"/>
              <a:t>дисциплину    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4) </a:t>
            </a:r>
            <a:r>
              <a:rPr lang="ru-RU" sz="2800" dirty="0" smtClean="0"/>
              <a:t>ласку</a:t>
            </a:r>
            <a:endParaRPr lang="ru-RU" sz="2800" dirty="0"/>
          </a:p>
        </p:txBody>
      </p:sp>
      <p:pic>
        <p:nvPicPr>
          <p:cNvPr id="17410" name="Picture 2" descr="C:\Users\Литарова Наталья.22-08\Desktop\GettyImages-1057876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596" y="2137664"/>
            <a:ext cx="6464808" cy="4309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3.</a:t>
            </a:r>
            <a:r>
              <a:rPr lang="ru-RU" sz="3100" dirty="0" smtClean="0"/>
              <a:t> Опираясь на текст, ответьте на вопрос. Откуда были завезены кошки торговыми судами?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Россия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Англия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</a:t>
            </a:r>
            <a:r>
              <a:rPr lang="ru-RU" sz="3100" dirty="0" smtClean="0"/>
              <a:t> Турция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Индия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C:\Users\Литарова Наталья.22-08\Desktop\326715ec65427193537610503151378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825" y="2060575"/>
            <a:ext cx="6960350" cy="460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Опираясь на текст, ответьте на вопрос. В какой среде развивалась данная порода кошек?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искусственной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естественной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C:\Users\Литарова Наталья.22-08\Desktop\830b38d3240095087facef23a001dfa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922" y="1700213"/>
            <a:ext cx="7346156" cy="4897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 smtClean="0"/>
              <a:t>Выберите, пожалуйста, смайлик, соответствующий вашему эмоциональному настроению в начале нашей работы.</a:t>
            </a:r>
            <a:endParaRPr lang="ru-RU" sz="2800" dirty="0"/>
          </a:p>
        </p:txBody>
      </p:sp>
      <p:pic>
        <p:nvPicPr>
          <p:cNvPr id="1026" name="Picture 2" descr="C:\Users\Литарова Наталья.22-08\Desktop\мое\урок по Чехову(+юллюстрации)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7724" y="1484313"/>
            <a:ext cx="5948552" cy="5033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5. </a:t>
            </a:r>
            <a:r>
              <a:rPr lang="ru-RU" sz="3100" dirty="0" smtClean="0"/>
              <a:t>Опираясь на текст, ответьте на вопрос. Какое название данной породы кошек пришло вследствие исторических закономерностей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err="1" smtClean="0"/>
              <a:t>сиам</a:t>
            </a:r>
            <a:r>
              <a:rPr lang="ru-RU" sz="3100" dirty="0" smtClean="0"/>
              <a:t>  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кара </a:t>
            </a:r>
            <a:r>
              <a:rPr lang="ru-RU" sz="3100" dirty="0" err="1" smtClean="0"/>
              <a:t>кылак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err="1" smtClean="0"/>
              <a:t>скаукатт</a:t>
            </a:r>
            <a:r>
              <a:rPr lang="ru-RU" sz="3100" dirty="0" smtClean="0"/>
              <a:t>                                             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C:\Users\Литарова Наталья.22-08\Desktop\af0e5bce103c2becbd07eea58d932820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2420938"/>
            <a:ext cx="5664200" cy="424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6. </a:t>
            </a:r>
            <a:r>
              <a:rPr lang="ru-RU" sz="3100" dirty="0" smtClean="0"/>
              <a:t>Опираясь на текст, ответьте на вопрос. В каком году состоялась выставка норвежских лесных кошек в Осло?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1940 год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</a:t>
            </a:r>
            <a:r>
              <a:rPr lang="ru-RU" sz="3100" dirty="0" smtClean="0"/>
              <a:t>1938 год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1950 год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</a:t>
            </a:r>
            <a:r>
              <a:rPr lang="ru-RU" sz="3100" dirty="0" smtClean="0"/>
              <a:t>1935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6" name="Picture 2" descr="C:\Users\Литарова Наталья.22-08\Desktop\Animals___Cats_Green-eyed_Norwegian_Forest_Cat_092296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178" y="2349500"/>
            <a:ext cx="6010893" cy="450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7. </a:t>
            </a:r>
            <a:r>
              <a:rPr lang="ru-RU" sz="3100" dirty="0" smtClean="0"/>
              <a:t>Опираясь на текст, ответьте на вопрос. Какие отзывы заслужила норвежская лесная кошка на выставке в Осло в 1938 году?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отрицательные                 </a:t>
            </a:r>
            <a:r>
              <a:rPr lang="ru-RU" sz="3100" dirty="0" smtClean="0">
                <a:solidFill>
                  <a:srgbClr val="FF0000"/>
                </a:solidFill>
              </a:rPr>
              <a:t> 2) </a:t>
            </a:r>
            <a:r>
              <a:rPr lang="ru-RU" sz="3100" dirty="0" smtClean="0"/>
              <a:t>положительные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2530" name="Picture 2" descr="C:\Users\Литарова Наталья.22-08\Desktop\1d1c67b9066095f19c2fc3584b4a65d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010" y="2060575"/>
            <a:ext cx="6731979" cy="460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8.</a:t>
            </a:r>
            <a:r>
              <a:rPr lang="ru-RU" sz="3100" dirty="0" smtClean="0"/>
              <a:t> Опираясь на текст, ответьте на вопрос. Назовите предков норвежских лесных кошек?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ангорская кошка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сибирские кошки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сиамские кошки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персидские кошки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3554" name="Picture 2" descr="C:\Users\Литарова Наталья.22-08\Desktop\8dfda11f762f463a0e927fb06cd90c7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259" y="2349500"/>
            <a:ext cx="6471482" cy="431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4.Прочитайте текст и ответьте на вопросы.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Личность                                           </a:t>
            </a:r>
            <a:r>
              <a:rPr lang="ru-RU" b="1" dirty="0" err="1" smtClean="0"/>
              <a:t>Мейн</a:t>
            </a:r>
            <a:r>
              <a:rPr lang="ru-RU" b="1" dirty="0" smtClean="0"/>
              <a:t> кун</a:t>
            </a:r>
          </a:p>
          <a:p>
            <a:r>
              <a:rPr lang="ru-RU" dirty="0" err="1" smtClean="0"/>
              <a:t>Мейн</a:t>
            </a:r>
            <a:r>
              <a:rPr lang="ru-RU" dirty="0" smtClean="0"/>
              <a:t> кун обладает типично любопытной природой кошки. Он общительный, но при этом не нуждается во внимании, и, если вы хотите провести с ним время, он будет только рад.</a:t>
            </a:r>
          </a:p>
          <a:p>
            <a:r>
              <a:rPr lang="ru-RU" dirty="0" smtClean="0"/>
              <a:t>Любит развлекаться с игрушками-головоломками, наблюдать за птицами из окна и может научиться ходить на поводке. </a:t>
            </a:r>
            <a:r>
              <a:rPr lang="ru-RU" dirty="0" err="1" smtClean="0"/>
              <a:t>Мейн</a:t>
            </a:r>
            <a:r>
              <a:rPr lang="ru-RU" dirty="0" smtClean="0"/>
              <a:t> кун - это отличный выбор для тех, кто часто путешествует и хочет, чтобы его пушистый друг был всегда рядом.</a:t>
            </a:r>
          </a:p>
          <a:p>
            <a:r>
              <a:rPr lang="ru-RU" dirty="0" err="1" smtClean="0"/>
              <a:t>Мейн</a:t>
            </a:r>
            <a:r>
              <a:rPr lang="ru-RU" dirty="0" smtClean="0"/>
              <a:t> кун может приспособиться к любому типу дома в любом климате. Он легко переносит холода и жизнь на улице. Отлично ладит с собаками и кошками других пород.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 </a:t>
            </a:r>
            <a:r>
              <a:rPr lang="ru-RU" sz="3100" dirty="0" smtClean="0"/>
              <a:t>Выберите</a:t>
            </a:r>
            <a:r>
              <a:rPr lang="ru-RU" sz="3100" b="1" dirty="0" smtClean="0"/>
              <a:t> </a:t>
            </a:r>
            <a:r>
              <a:rPr lang="ru-RU" sz="3100" dirty="0" smtClean="0"/>
              <a:t>2 верных утверждения, соответствующих тексту.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кошка требует внимания        </a:t>
            </a:r>
            <a:r>
              <a:rPr lang="ru-RU" sz="3100" dirty="0" smtClean="0">
                <a:solidFill>
                  <a:srgbClr val="FF0000"/>
                </a:solidFill>
              </a:rPr>
              <a:t> 2) </a:t>
            </a:r>
            <a:r>
              <a:rPr lang="ru-RU" sz="3100" dirty="0" smtClean="0"/>
              <a:t>общительный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не нуждается во внимании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замкнутый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 descr="C:\Users\Литарова Наталья.22-08\Desktop\КОТЫ ФОТО\1696465621_gas-kvas-com-p-kartinki-mein-kun-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540" y="2276475"/>
            <a:ext cx="6588919" cy="4392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2.</a:t>
            </a:r>
            <a:r>
              <a:rPr lang="ru-RU" sz="3100" dirty="0" smtClean="0"/>
              <a:t> Подберите </a:t>
            </a:r>
            <a:r>
              <a:rPr lang="ru-RU" sz="3100" b="1" dirty="0" smtClean="0"/>
              <a:t>глагол</a:t>
            </a:r>
            <a:r>
              <a:rPr lang="ru-RU" sz="3100" dirty="0" smtClean="0"/>
              <a:t> и вставьте на месте пропуска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Любит … за птицами из окна.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3" name="Picture 3" descr="C:\Users\Литарова Наталья.22-08\Desktop\КОТЫ ФОТО\mejn-kun-12-1024x849.jpg-meyn-ku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562" y="1600200"/>
            <a:ext cx="545887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3.</a:t>
            </a:r>
            <a:r>
              <a:rPr lang="ru-RU" sz="3100" dirty="0" smtClean="0"/>
              <a:t> Подберите </a:t>
            </a:r>
            <a:r>
              <a:rPr lang="ru-RU" sz="3100" b="1" dirty="0" smtClean="0"/>
              <a:t>прилагательное</a:t>
            </a:r>
            <a:r>
              <a:rPr lang="ru-RU" sz="3100" dirty="0" smtClean="0"/>
              <a:t> и вставьте на месте пропуска</a:t>
            </a:r>
            <a:br>
              <a:rPr lang="ru-RU" sz="3100" dirty="0" smtClean="0"/>
            </a:br>
            <a:r>
              <a:rPr lang="ru-RU" sz="3100" dirty="0" err="1" smtClean="0">
                <a:solidFill>
                  <a:srgbClr val="FF0000"/>
                </a:solidFill>
              </a:rPr>
              <a:t>Мейн</a:t>
            </a:r>
            <a:r>
              <a:rPr lang="ru-RU" sz="3100" dirty="0" smtClean="0">
                <a:solidFill>
                  <a:srgbClr val="FF0000"/>
                </a:solidFill>
              </a:rPr>
              <a:t> кун- это отличный выбор для тех, кто часто путешествует и хочет, чтобы его … друг был всегда рядом.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C:\Users\Литарова Наталья.22-08\Desktop\КОТЫ ФОТО\04008d06362017ae93ba50422ede60d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889" y="2205038"/>
            <a:ext cx="6690221" cy="446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Опираясь на текст, ответьте на вопрос. В каком климате может приспособиться к жизни </a:t>
            </a:r>
            <a:r>
              <a:rPr lang="ru-RU" sz="3100" dirty="0" err="1" smtClean="0"/>
              <a:t>Мейн</a:t>
            </a:r>
            <a:r>
              <a:rPr lang="ru-RU" sz="3100" dirty="0" smtClean="0"/>
              <a:t> кун?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в жарком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в холодном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в любом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в суровом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C:\Users\Литарова Наталья.22-08\Desktop\samye-bolshie-koshki-porody-mein-ku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021" y="2276475"/>
            <a:ext cx="7201958" cy="432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5.</a:t>
            </a:r>
            <a:r>
              <a:rPr lang="ru-RU" sz="2800" dirty="0" smtClean="0"/>
              <a:t> Опираясь на текст, ответьте на вопрос. С кем «ладит» </a:t>
            </a:r>
            <a:r>
              <a:rPr lang="ru-RU" sz="2800" dirty="0" err="1" smtClean="0"/>
              <a:t>Мейн</a:t>
            </a:r>
            <a:r>
              <a:rPr lang="ru-RU" sz="2800" dirty="0" smtClean="0"/>
              <a:t> кун?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1) </a:t>
            </a:r>
            <a:r>
              <a:rPr lang="ru-RU" sz="2800" dirty="0" smtClean="0"/>
              <a:t>с собаками                    </a:t>
            </a:r>
            <a:r>
              <a:rPr lang="ru-RU" sz="2800" dirty="0" smtClean="0">
                <a:solidFill>
                  <a:srgbClr val="FF0000"/>
                </a:solidFill>
              </a:rPr>
              <a:t>  3) </a:t>
            </a:r>
            <a:r>
              <a:rPr lang="ru-RU" sz="2800" dirty="0" smtClean="0"/>
              <a:t>с кошками других пород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2) </a:t>
            </a:r>
            <a:r>
              <a:rPr lang="ru-RU" sz="2800" dirty="0" smtClean="0"/>
              <a:t>с человеком                    </a:t>
            </a:r>
            <a:r>
              <a:rPr lang="ru-RU" sz="2800" dirty="0" smtClean="0">
                <a:solidFill>
                  <a:srgbClr val="FF0000"/>
                </a:solidFill>
              </a:rPr>
              <a:t>4) </a:t>
            </a:r>
            <a:r>
              <a:rPr lang="ru-RU" sz="2800" dirty="0" smtClean="0"/>
              <a:t>с тигром</a:t>
            </a:r>
            <a:endParaRPr lang="ru-RU" sz="2800" dirty="0"/>
          </a:p>
        </p:txBody>
      </p:sp>
      <p:pic>
        <p:nvPicPr>
          <p:cNvPr id="27650" name="Picture 2" descr="C:\Users\Литарова Наталья.22-08\Desktop\КОТЫ ФОТО\котэ-мейн-кун-310774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113"/>
            <a:ext cx="4536504" cy="4941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Читательская</a:t>
            </a:r>
            <a:r>
              <a:rPr lang="ru-RU" sz="2800" dirty="0" smtClean="0"/>
              <a:t> </a:t>
            </a:r>
            <a:r>
              <a:rPr lang="ru-RU" sz="2800" b="1" dirty="0" smtClean="0"/>
              <a:t>грамотность</a:t>
            </a:r>
            <a:r>
              <a:rPr lang="ru-RU" sz="2800" dirty="0" smtClean="0"/>
              <a:t> −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жизни.</a:t>
            </a:r>
            <a:endParaRPr lang="ru-RU" sz="2800" dirty="0"/>
          </a:p>
        </p:txBody>
      </p:sp>
      <p:pic>
        <p:nvPicPr>
          <p:cNvPr id="2050" name="Picture 2" descr="C:\Users\Литарова Наталья.22-08\Desktop\samye-interesnye-poznavatelnye-knigi-dlya-det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376" y="2565400"/>
            <a:ext cx="6413247" cy="429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6. Опираясь на текст, ответьте на вопрос. Что легко переносит </a:t>
            </a:r>
            <a:r>
              <a:rPr lang="ru-RU" sz="3100" dirty="0" err="1" smtClean="0"/>
              <a:t>Мейн</a:t>
            </a:r>
            <a:r>
              <a:rPr lang="ru-RU" sz="3100" dirty="0" smtClean="0"/>
              <a:t> кун?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холода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жизнь на улице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жару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жизнь в квартире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698" name="Picture 2" descr="C:\Users\Литарова Наталья.22-08\Desktop\scale_1200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573" y="2205038"/>
            <a:ext cx="4798854" cy="446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5.Прочитайте текст и ответьте на вопросы.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Уход                                                           Сиамская кошка</a:t>
            </a:r>
          </a:p>
          <a:p>
            <a:r>
              <a:rPr lang="ru-RU" dirty="0" smtClean="0"/>
              <a:t>Сиамские кошки могут похвастаться короткой, плотно прилегающей блестящей шерстью, поэтому они не требуют особого ухода, как, например, кошки длинношерстных пород, такие как </a:t>
            </a:r>
            <a:r>
              <a:rPr lang="ru-RU" dirty="0" err="1" smtClean="0">
                <a:hlinkClick r:id="rId2"/>
              </a:rPr>
              <a:t>мейн-куны</a:t>
            </a:r>
            <a:r>
              <a:rPr lang="ru-RU" dirty="0" smtClean="0"/>
              <a:t> или персидские кошки.</a:t>
            </a:r>
          </a:p>
          <a:p>
            <a:r>
              <a:rPr lang="ru-RU" dirty="0" smtClean="0"/>
              <a:t>Еженедельная чистка и вытирание кожаной замшей - это все, что нужно, чтобы поддерживать их шерсть в хорошем состоянии с хорошим блеском. Они обожают сам процесс ухода за ними и обожают, когда их чистят, если были приучены этому еще будучи котенком.</a:t>
            </a:r>
          </a:p>
          <a:p>
            <a:r>
              <a:rPr lang="ru-RU" dirty="0" smtClean="0"/>
              <a:t>Сиамские кошки имеют тенденцию линьки весной и осенью, как и </a:t>
            </a:r>
            <a:r>
              <a:rPr lang="ru-RU" dirty="0" smtClean="0">
                <a:hlinkClick r:id="rId3"/>
              </a:rPr>
              <a:t>другие породы кошек</a:t>
            </a:r>
            <a:r>
              <a:rPr lang="ru-RU" dirty="0" smtClean="0"/>
              <a:t>, поэтому в этот период времени может потребоваться более частая чистка.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Сиамская кошка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Очень важно регулярно делать проверку кошачьих ушей и при необходимости чистить их. Если допускать накопление большого количества серы, это может привести к инфекции, которую потом трудно вылечить.</a:t>
            </a:r>
          </a:p>
          <a:p>
            <a:r>
              <a:rPr lang="ru-RU" dirty="0" smtClean="0"/>
              <a:t>Когти вашей сиамской кошки могут нуждаться в регулярной обрезке каждые 10-14 дней. Также приобретите им </a:t>
            </a:r>
            <a:r>
              <a:rPr lang="ru-RU" dirty="0" err="1" smtClean="0"/>
              <a:t>когтеточку</a:t>
            </a:r>
            <a:r>
              <a:rPr lang="ru-RU" dirty="0" smtClean="0"/>
              <a:t>, чтобы сохранить обивку мебели или изделия из дерева.</a:t>
            </a:r>
          </a:p>
          <a:p>
            <a:r>
              <a:rPr lang="ru-RU" dirty="0" smtClean="0"/>
              <a:t>Также обращайте внимание на гигиену зубов и начинайте приучать свою кошку к регулярной чистке зубов в раннем возрасте у ветеринара.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 </a:t>
            </a:r>
            <a:r>
              <a:rPr lang="ru-RU" sz="3100" dirty="0" smtClean="0"/>
              <a:t>Опираясь на текст, ответьте на вопрос. Какая шерсть у сиамских кошек?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длинная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пушистая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короткая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блестящая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C:\Users\Литарова Наталья.22-08\Desktop\1652825639_37-funart-pro-p-siamskaya-koshka-seraya-zhivotnie-krasivo-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20" y="2522061"/>
            <a:ext cx="5852160" cy="3901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2.</a:t>
            </a:r>
            <a:r>
              <a:rPr lang="ru-RU" sz="3100" dirty="0" smtClean="0"/>
              <a:t> Опираясь на текст, ответьте на вопрос. Сиамские кошки не требует особого ухода, как, например, …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err="1" smtClean="0"/>
              <a:t>мейн</a:t>
            </a:r>
            <a:r>
              <a:rPr lang="ru-RU" sz="3100" dirty="0" smtClean="0"/>
              <a:t> куны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err="1" smtClean="0"/>
              <a:t>сейшельские</a:t>
            </a:r>
            <a:r>
              <a:rPr lang="ru-RU" sz="3100" dirty="0" smtClean="0"/>
              <a:t> кошки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сибирские кошки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персидские кошки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1748" name="Picture 4" descr="C:\Users\Литарова Наталья.22-08\Desktop\s1200-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696" y="2276475"/>
            <a:ext cx="5852607" cy="432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3.</a:t>
            </a:r>
            <a:r>
              <a:rPr lang="ru-RU" sz="2800" dirty="0" smtClean="0"/>
              <a:t> Опираясь на текст, ответьте на вопрос. Что необходимо сиамским кошкам, чтобы поддерживать их шерсть в хорошем состоянии с хорошим блеском?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1) </a:t>
            </a:r>
            <a:r>
              <a:rPr lang="ru-RU" sz="2800" dirty="0" smtClean="0"/>
              <a:t>еженедельная чистка            </a:t>
            </a:r>
            <a:r>
              <a:rPr lang="ru-RU" sz="2800" dirty="0" smtClean="0">
                <a:solidFill>
                  <a:srgbClr val="FF0000"/>
                </a:solidFill>
              </a:rPr>
              <a:t> 2) </a:t>
            </a:r>
            <a:r>
              <a:rPr lang="ru-RU" sz="2800" dirty="0" smtClean="0"/>
              <a:t>ежедневная чистка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3) </a:t>
            </a:r>
            <a:r>
              <a:rPr lang="ru-RU" sz="2800" dirty="0" smtClean="0"/>
              <a:t>вытирание кожаной замшей       </a:t>
            </a:r>
            <a:r>
              <a:rPr lang="ru-RU" sz="2800" dirty="0" smtClean="0">
                <a:solidFill>
                  <a:srgbClr val="FF0000"/>
                </a:solidFill>
              </a:rPr>
              <a:t> 4) </a:t>
            </a:r>
            <a:r>
              <a:rPr lang="ru-RU" sz="2800" dirty="0" smtClean="0"/>
              <a:t>купание</a:t>
            </a:r>
            <a:endParaRPr lang="ru-RU" sz="2800" dirty="0"/>
          </a:p>
        </p:txBody>
      </p:sp>
      <p:pic>
        <p:nvPicPr>
          <p:cNvPr id="32770" name="Picture 2" descr="C:\Users\Литарова Наталья.22-08\Desktop\Siameza_563684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217" y="2924175"/>
            <a:ext cx="5619565" cy="3744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Опираясь на текст, ответьте на вопрос. Когда происходит линька сиамских кошек?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зимой и летом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весной и осенью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только весной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только осенью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3794" name="Picture 2" descr="C:\Users\Литарова Наталья.22-08\Desktop\kot-siamskoj-porody-s-shikarnym-vzglyad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39" y="1916113"/>
            <a:ext cx="7677721" cy="4681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5.</a:t>
            </a:r>
            <a:r>
              <a:rPr lang="ru-RU" sz="3100" dirty="0" smtClean="0"/>
              <a:t> Опираясь на текст, ответьте на вопрос. Что может привести к инфекции у сиамской кошки? 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частая чистка шерсти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редкая чистка шерсти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накопление большого количества серы в ушах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818" name="Picture 2" descr="C:\Users\Литарова Наталья.22-08\Desktop\onpape.com-99654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4538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6.</a:t>
            </a:r>
            <a:r>
              <a:rPr lang="ru-RU" sz="3100" dirty="0" smtClean="0"/>
              <a:t> Опираясь на текст, ответьте на вопрос. Когти сиамской кошки нуждаются в регулярной обрезке каждые …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10 дней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14 дней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10-14 дней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4) </a:t>
            </a:r>
            <a:r>
              <a:rPr lang="ru-RU" sz="3100" dirty="0" smtClean="0"/>
              <a:t>20 дней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2" name="Picture 2" descr="C:\Users\Литарова Наталья.22-08\Desktop\85bf6ad54305bcb8c40a98367ce1d7b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98" y="2636838"/>
            <a:ext cx="7703403" cy="403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7.</a:t>
            </a:r>
            <a:r>
              <a:rPr lang="ru-RU" sz="3100" dirty="0" smtClean="0"/>
              <a:t> Опираясь на текст, ответьте на вопрос. С какого возраста необходимо приучать сиамскую кошку к регулярной чистке зубов?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в зрелом возрасте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с младенчества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в раннем возрасте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6866" name="Picture 2" descr="C:\Users\Литарова Наталья.22-08\Desktop\1666859713_24-celes-club-p-siamskaya-koshka-oriental-krasivo-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705" y="2420938"/>
            <a:ext cx="5364590" cy="424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«У лукоморья дуб зелёный;</a:t>
            </a:r>
            <a:br>
              <a:rPr lang="ru-RU" sz="2800" dirty="0" smtClean="0"/>
            </a:br>
            <a:r>
              <a:rPr lang="ru-RU" sz="2800" dirty="0" smtClean="0"/>
              <a:t>Златая цепь на дубе том:</a:t>
            </a:r>
            <a:br>
              <a:rPr lang="ru-RU" sz="2800" dirty="0" smtClean="0"/>
            </a:br>
            <a:r>
              <a:rPr lang="ru-RU" sz="2800" dirty="0" smtClean="0"/>
              <a:t>И днём и ночью кот учёный</a:t>
            </a:r>
            <a:br>
              <a:rPr lang="ru-RU" sz="2800" dirty="0" smtClean="0"/>
            </a:br>
            <a:r>
              <a:rPr lang="ru-RU" sz="2800" dirty="0" smtClean="0"/>
              <a:t>Всё ходит по цепи кругом…»</a:t>
            </a:r>
            <a:br>
              <a:rPr lang="ru-RU" sz="2800" dirty="0" smtClean="0"/>
            </a:br>
            <a:r>
              <a:rPr lang="ru-RU" sz="2800" dirty="0" smtClean="0"/>
              <a:t>А.С.Пушкин</a:t>
            </a:r>
            <a:endParaRPr lang="ru-RU" sz="2800" dirty="0"/>
          </a:p>
        </p:txBody>
      </p:sp>
      <p:pic>
        <p:nvPicPr>
          <p:cNvPr id="5122" name="Picture 2" descr="C:\Users\Литарова Наталья.22-08\Desktop\nPZK-M57U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5" y="2205038"/>
            <a:ext cx="7842250" cy="392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6.Прочитайте текст и ответьте на вопросы.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465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История                                            Каракал</a:t>
            </a:r>
            <a:endParaRPr lang="ru-RU" dirty="0" smtClean="0"/>
          </a:p>
          <a:p>
            <a:r>
              <a:rPr lang="ru-RU" dirty="0" smtClean="0"/>
              <a:t>Кошка породы каракал - настоящая восточная красавица, дикая и ласковая одновременно, таинственная и необычайно эффектная. На сегодняшний день, большое количество этих животных проживает в диких условиях, скажем больше - животных этой породы, проживающих в диких условиях, значительно больше, нежели одомашненных или выведенных в неволе.</a:t>
            </a:r>
          </a:p>
          <a:p>
            <a:r>
              <a:rPr lang="ru-RU" dirty="0" smtClean="0"/>
              <a:t>Каракал - порода древняя, известная в степях и пустынях Африки, на Ближнем Востоке, в Малой и Средней Азии. Также, но в меньшей степени, встречается в Туркмении, Киргизии, в некоторых областях Узбекистана, кроме того, около 100 диких особей живут в горных и степных районах Дагестана (в данном регионе их численность неуклонно снижается).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Каракал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 fontScale="47500" lnSpcReduction="20000"/>
          </a:bodyPr>
          <a:lstStyle/>
          <a:p>
            <a:r>
              <a:rPr lang="ru-RU" sz="5100" dirty="0" smtClean="0"/>
              <a:t>Название "Каракал" происходит от тюркского словосочетания "кара </a:t>
            </a:r>
            <a:r>
              <a:rPr lang="ru-RU" sz="5100" dirty="0" err="1" smtClean="0"/>
              <a:t>кылак</a:t>
            </a:r>
            <a:r>
              <a:rPr lang="ru-RU" sz="5100" dirty="0" smtClean="0"/>
              <a:t>", что означает "чёрное ухо" - обратная сторона ушей и кисточки на них имеют черный цвет. Черная каемка имеется также по внутреннему краю уха. Людям эти животные известны очень давно - есть масса свидетельств в виде текстов и изображений не только о существовании каракалов в диких условиях, но и о совместной охоте людей с этими животными.</a:t>
            </a:r>
          </a:p>
          <a:p>
            <a:r>
              <a:rPr lang="ru-RU" sz="5100" dirty="0" smtClean="0"/>
              <a:t>Разумеется, сперва их нужно было приручить - в этом плане, кстати, каракал одна из наиболее легко приручаемых крупных диких кошек. С ними охотились на птиц, антилоп, мелкую дичь. В Индии этих животных называли и называют по сей день в некоторых штатах страны "гепарды для бедняков". Во-первых, за удивительную скорость, которую способны развивать эти кошки (но, бежать быстро и долго они не могут), а во-вторых, потому что настоящих гепардов бедные сословия шудр и </a:t>
            </a:r>
            <a:r>
              <a:rPr lang="ru-RU" sz="5100" dirty="0" err="1" smtClean="0"/>
              <a:t>чандалов</a:t>
            </a:r>
            <a:r>
              <a:rPr lang="ru-RU" sz="5100" dirty="0" smtClean="0"/>
              <a:t>, из которых обычно происходят охотники, позволить себе не могли.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Каракал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760640"/>
          </a:xfrm>
        </p:spPr>
        <p:txBody>
          <a:bodyPr>
            <a:normAutofit fontScale="47500" lnSpcReduction="20000"/>
          </a:bodyPr>
          <a:lstStyle/>
          <a:p>
            <a:endParaRPr lang="ru-RU" sz="5100" dirty="0" smtClean="0"/>
          </a:p>
          <a:p>
            <a:r>
              <a:rPr lang="ru-RU" sz="5100" dirty="0" smtClean="0"/>
              <a:t>Отловить и приручить настоящего гепарда невероятно сложно, и цены как сейчас, так и в древности, соответствуют сложности задания. Совместная охота была распространена не только в Индии, но и, фактически, везде, где людям удавалось приручить каракала. Сейчас они занесены в Красную книгу как "животные вызывающие наименьшие опасения", но, тем не менее, опасения об их исчезновении все же есть.</a:t>
            </a:r>
          </a:p>
          <a:p>
            <a:r>
              <a:rPr lang="ru-RU" sz="5100" dirty="0" smtClean="0"/>
              <a:t>Одно время этих больших кошек считали разновидностью рыси, из-за кисточек на ушах и других схожих черт, но потом определили в отдельный род. Чтобы обзавестись каракалом в домашних условиях, потребуется либо путешествие в Африку или Азию, и умение приручать диких кошек, либо внушительная сумма денег, так как стоит каракал очень дорого. Более того - это одна из самых дорогих кошек в мире.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 </a:t>
            </a:r>
            <a:r>
              <a:rPr lang="ru-RU" sz="3100" dirty="0" smtClean="0"/>
              <a:t>Подберите </a:t>
            </a:r>
            <a:r>
              <a:rPr lang="ru-RU" sz="3100" b="1" dirty="0" smtClean="0"/>
              <a:t>прилагательное </a:t>
            </a:r>
            <a:r>
              <a:rPr lang="ru-RU" sz="3100" dirty="0" smtClean="0"/>
              <a:t>к описанию кошки породы Каракал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изящная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дикая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ласковая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эффектная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7890" name="Picture 2" descr="C:\Users\Литарова Наталья.22-08\Desktop\8a8b312afb9d01eb1ad722057509eb6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990" y="2060575"/>
            <a:ext cx="4774019" cy="460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59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2.</a:t>
            </a:r>
            <a:r>
              <a:rPr lang="ru-RU" sz="3100" dirty="0" smtClean="0"/>
              <a:t> Опираясь на текст, ответьте на вопрос. В каких условиях проживает больше данных животных?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диких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выведенных в неволе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домашних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8914" name="Picture 2" descr="C:\Users\Литарова Наталья.22-08\Desktop\2a474dfc254aafa06f7d0589f1e063ec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986" y="1844675"/>
            <a:ext cx="6958027" cy="482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3.</a:t>
            </a:r>
            <a:r>
              <a:rPr lang="ru-RU" sz="3100" dirty="0" smtClean="0"/>
              <a:t> Опираясь на текст, ответьте на вопрос. В каких странах встречаются Каракалы?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Африка, Азия, Ближний восток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Россия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Туркмения, Киргизия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Узбекистан, Дагестан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9938" name="Picture 2" descr="C:\Users\Литарова Наталья.22-08\Desktop\1638606870_45-celes-club-p-koti-porodi-karakal-zhivotnie-krasivo-foto-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442" y="2060575"/>
            <a:ext cx="6797116" cy="4537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Опираясь на текст, ответьте на вопрос. Название «Каракал» происходит от тюркского словосочетания «кара </a:t>
            </a:r>
            <a:r>
              <a:rPr lang="ru-RU" sz="3100" dirty="0" err="1" smtClean="0"/>
              <a:t>кылак</a:t>
            </a:r>
            <a:r>
              <a:rPr lang="ru-RU" sz="3100" dirty="0" smtClean="0"/>
              <a:t>», что означает 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белое ухо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белый глаз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черное ухо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4) </a:t>
            </a:r>
            <a:r>
              <a:rPr lang="ru-RU" sz="3100" dirty="0" smtClean="0"/>
              <a:t>большие ноздри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2" name="Picture 2" descr="C:\Users\Литарова Наталья.22-08\Desktop\bd574e13a1b92704e0accfcc0050de2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994" y="2492375"/>
            <a:ext cx="6262012" cy="4176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5.</a:t>
            </a:r>
            <a:r>
              <a:rPr lang="ru-RU" sz="3100" dirty="0" smtClean="0"/>
              <a:t> Опираясь на текст, ответьте на вопрос. Как называли данных животных в Индии?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гепарды для богатых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гепарды для бедных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черное ухо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кара </a:t>
            </a:r>
            <a:r>
              <a:rPr lang="ru-RU" sz="3100" dirty="0" err="1" smtClean="0"/>
              <a:t>кылак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986" name="Picture 2" descr="C:\Users\Литарова Наталья.22-08\Desktop\00779f3e8f984d47570823550ab070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100" y="1844675"/>
            <a:ext cx="7263799" cy="482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6.</a:t>
            </a:r>
            <a:r>
              <a:rPr lang="ru-RU" sz="3100" dirty="0" smtClean="0"/>
              <a:t> Опираясь на текст, ответьте на вопрос. В какую книгу занесены данные животные, как «животные, вызывающие наименьшие опасения»?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зеленую  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желтую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Красную   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4) </a:t>
            </a:r>
            <a:r>
              <a:rPr lang="ru-RU" sz="3100" dirty="0" smtClean="0"/>
              <a:t>фиолетовую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Picture 2" descr="C:\Users\Литарова Наталья.22-08\Desktop\karakal_opisanie-kotello.ru-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1458" y="2708275"/>
            <a:ext cx="5281084" cy="3960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7.</a:t>
            </a:r>
            <a:r>
              <a:rPr lang="ru-RU" sz="3100" dirty="0" smtClean="0"/>
              <a:t> Опираясь на текст, ответьте на вопрос. Почему одно время этих животных считали разновидностью рыси?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из-за черной каемки по внутреннему краю уха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из-за кисточек в ушах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из-за длинных лап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4034" name="Picture 2" descr="C:\Users\Литарова Наталья.22-08\Desktop\Caracal_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246" y="2276475"/>
            <a:ext cx="6485507" cy="432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1.Прочитайте текст и ответьте на вопросы.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Описание                                   </a:t>
            </a:r>
            <a:r>
              <a:rPr lang="ru-RU" b="1" dirty="0" err="1" smtClean="0"/>
              <a:t>Сельшейская</a:t>
            </a:r>
            <a:r>
              <a:rPr lang="ru-RU" b="1" dirty="0" smtClean="0"/>
              <a:t> кошка</a:t>
            </a:r>
          </a:p>
          <a:p>
            <a:r>
              <a:rPr lang="ru-RU" dirty="0" smtClean="0"/>
              <a:t>Кошка породы </a:t>
            </a:r>
            <a:r>
              <a:rPr lang="ru-RU" dirty="0" err="1" smtClean="0"/>
              <a:t>сейшельская</a:t>
            </a:r>
            <a:r>
              <a:rPr lang="ru-RU" dirty="0" smtClean="0"/>
              <a:t> отличается добродушным нравом, хотя это проявляется и не со всеми. В частности, они любят доминировать над другими домашними животными, хотя, нередко бывают и исключения. С другой стороны, в кругу своей семьи это невероятно ласковые и любвеобильные создания. Им нужно внимание, но они отдают его в избытке, у них хороший интеллект и прекрасная память.</a:t>
            </a:r>
          </a:p>
          <a:p>
            <a:r>
              <a:rPr lang="ru-RU" dirty="0" smtClean="0"/>
              <a:t>Сейшельские кошки обладают изящным, мускулистым телом средних размеров, со стройными, длинными лапами. Мордочка вытянутая, клиновидной формы, уши по отношению к размерам головы большие, глаза также большие и выразительные. Окрас напоминает </a:t>
            </a:r>
            <a:r>
              <a:rPr lang="ru-RU" dirty="0" smtClean="0">
                <a:hlinkClick r:id="rId2"/>
              </a:rPr>
              <a:t>сиамских кошек</a:t>
            </a:r>
            <a:r>
              <a:rPr lang="ru-RU" dirty="0" smtClean="0"/>
              <a:t>, но допускает светлые пятна. Средняя продолжительность жизни около 15 лет.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8.</a:t>
            </a:r>
            <a:r>
              <a:rPr lang="ru-RU" sz="3100" dirty="0" smtClean="0"/>
              <a:t> Опираясь на текст, ответьте на вопрос. Что потребуется для того, чтобы обзавестись каракалом в домашних условиях?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путешествие в Африку или Азию          </a:t>
            </a:r>
            <a:r>
              <a:rPr lang="ru-RU" sz="3100" b="1" dirty="0" smtClean="0"/>
              <a:t> Либо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внушительная сумма денег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5058" name="Picture 2" descr="C:\Users\Литарова Наталья.22-08\Desktop\1628681427_61-p-kot-karakal-foto-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070" y="2276475"/>
            <a:ext cx="3333860" cy="4392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7.Прочитайте текст и ответьте на вопросы.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 История                        Персидская кошка</a:t>
            </a:r>
            <a:endParaRPr lang="ru-RU" dirty="0" smtClean="0"/>
          </a:p>
          <a:p>
            <a:r>
              <a:rPr lang="ru-RU" dirty="0" smtClean="0"/>
              <a:t>Персидская кошка является одной из старейших пород кошек в мире. Их ранняя история остается в значительной степени неизвестной, хотя большинство согласны с тем, что кошка (или, по крайней мере, ее предки) происходила из Персии (теперь Иран) и Турции.</a:t>
            </a:r>
          </a:p>
          <a:p>
            <a:r>
              <a:rPr lang="ru-RU" dirty="0" smtClean="0"/>
              <a:t>Итальянскому исследователю </a:t>
            </a:r>
            <a:r>
              <a:rPr lang="ru-RU" dirty="0" err="1" smtClean="0"/>
              <a:t>Пьетро</a:t>
            </a:r>
            <a:r>
              <a:rPr lang="ru-RU" dirty="0" smtClean="0"/>
              <a:t> </a:t>
            </a:r>
            <a:r>
              <a:rPr lang="ru-RU" dirty="0" err="1" smtClean="0"/>
              <a:t>делла</a:t>
            </a:r>
            <a:r>
              <a:rPr lang="ru-RU" dirty="0" smtClean="0"/>
              <a:t> </a:t>
            </a:r>
            <a:r>
              <a:rPr lang="ru-RU" dirty="0" err="1" smtClean="0"/>
              <a:t>Валле</a:t>
            </a:r>
            <a:r>
              <a:rPr lang="ru-RU" dirty="0" smtClean="0"/>
              <a:t> приписывают введение породы в Европу в 1620 году. Вот как он их описал: «В Персии есть кошка с изображением и формой наших обычных, но определенно более красивых по блеску и цвету ее шерсти. Она имеет серо-голубой окрас, шерсть мягкая и блестящая, как шелк. Хвост имеет большую длину и покрыт шерстью длиной в шесть дюймов.". В течение следующих двух столетий персидская кошка стает одной из популярных пород среди европейцев.</a:t>
            </a: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Персидская кошка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r>
              <a:rPr lang="ru-RU" sz="4000" dirty="0" smtClean="0"/>
              <a:t>В США эта порода появилась в конце 19-го века и тоже быстро стала любимицей среди самых популярных пород.</a:t>
            </a:r>
          </a:p>
          <a:p>
            <a:r>
              <a:rPr lang="ru-RU" sz="4000" dirty="0" smtClean="0"/>
              <a:t>Сегодня персидская кошка является самой популярной породой кошек, зарегистрированной Ассоциацией любителей кошек.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 </a:t>
            </a:r>
            <a:r>
              <a:rPr lang="ru-RU" sz="3100" dirty="0" smtClean="0"/>
              <a:t>Опираясь на текст, ответьте на вопрос. Происхождение персидской кошки.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Турция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Персия (теперь Иран)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Россия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4) </a:t>
            </a:r>
            <a:r>
              <a:rPr lang="ru-RU" sz="3100" dirty="0" smtClean="0"/>
              <a:t>Азия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7106" name="Picture 2" descr="C:\Users\Литарова Наталья.22-08\Desktop\bb6f3d26cc7ff51a57e2a104124f809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384" y="1989138"/>
            <a:ext cx="6803231" cy="4535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2.</a:t>
            </a:r>
            <a:r>
              <a:rPr lang="ru-RU" sz="3100" dirty="0" smtClean="0"/>
              <a:t> Опираясь на текст, ответьте на вопрос. В каком году итальянский исследователь </a:t>
            </a:r>
            <a:r>
              <a:rPr lang="ru-RU" sz="3100" dirty="0" err="1" smtClean="0"/>
              <a:t>Пьетро</a:t>
            </a:r>
            <a:r>
              <a:rPr lang="ru-RU" sz="3100" dirty="0" smtClean="0"/>
              <a:t> </a:t>
            </a:r>
            <a:r>
              <a:rPr lang="ru-RU" sz="3100" dirty="0" err="1" smtClean="0"/>
              <a:t>делла</a:t>
            </a:r>
            <a:r>
              <a:rPr lang="ru-RU" sz="3100" dirty="0" smtClean="0"/>
              <a:t> </a:t>
            </a:r>
            <a:r>
              <a:rPr lang="ru-RU" sz="3100" dirty="0" err="1" smtClean="0"/>
              <a:t>Валле</a:t>
            </a:r>
            <a:r>
              <a:rPr lang="ru-RU" sz="3100" dirty="0" smtClean="0"/>
              <a:t> ввел породу в Европу?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в 1610 году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в 1620 году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в 1650 году  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smtClean="0"/>
              <a:t>в 1680 году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8130" name="Picture 2" descr="C:\Users\Литарова Наталья.22-08\Desktop\1628810987_181-p-pushistie-koti-foto-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592" y="2205038"/>
            <a:ext cx="5856816" cy="4392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3.</a:t>
            </a:r>
            <a:r>
              <a:rPr lang="ru-RU" sz="3100" dirty="0" smtClean="0"/>
              <a:t> Опираясь на текст, ответьте на вопрос. Итальянский исследователь </a:t>
            </a:r>
            <a:r>
              <a:rPr lang="ru-RU" sz="3100" dirty="0" err="1" smtClean="0"/>
              <a:t>Пьетро</a:t>
            </a:r>
            <a:r>
              <a:rPr lang="ru-RU" sz="3100" dirty="0" smtClean="0"/>
              <a:t> </a:t>
            </a:r>
            <a:r>
              <a:rPr lang="ru-RU" sz="3100" dirty="0" err="1" smtClean="0"/>
              <a:t>делла</a:t>
            </a:r>
            <a:r>
              <a:rPr lang="ru-RU" sz="3100" dirty="0" smtClean="0"/>
              <a:t> </a:t>
            </a:r>
            <a:r>
              <a:rPr lang="ru-RU" sz="3100" dirty="0" err="1" smtClean="0"/>
              <a:t>Валле</a:t>
            </a:r>
            <a:r>
              <a:rPr lang="ru-RU" sz="3100" dirty="0" smtClean="0"/>
              <a:t> описал данную породу кошек так: «… хвост имеет большую длину и покрыт шерстью длиной …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5 дюймов   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6 дюймов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10 дюймов  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 4) </a:t>
            </a:r>
            <a:r>
              <a:rPr lang="ru-RU" sz="3100" dirty="0" smtClean="0"/>
              <a:t>8 дюймов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9154" name="Picture 2" descr="C:\Users\Литарова Наталья.22-08\Desktop\e6c2ea01d6323522e05a2acb7811a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509" y="2708275"/>
            <a:ext cx="5920982" cy="3960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4.</a:t>
            </a:r>
            <a:r>
              <a:rPr lang="ru-RU" sz="3100" dirty="0" smtClean="0"/>
              <a:t> Опираясь на текст, ответьте на вопрос. В США порода персидских кошек появилась …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в конце 19-го века         </a:t>
            </a:r>
            <a:r>
              <a:rPr lang="ru-RU" sz="3100" dirty="0" smtClean="0">
                <a:solidFill>
                  <a:srgbClr val="FF0000"/>
                </a:solidFill>
              </a:rPr>
              <a:t> 3) </a:t>
            </a:r>
            <a:r>
              <a:rPr lang="ru-RU" sz="3100" dirty="0" smtClean="0"/>
              <a:t>в середине 19-го века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в начале 19-го века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C:\Users\Литарова Наталья.22-08\Desktop\Kucing-Pers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65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5.</a:t>
            </a:r>
            <a:r>
              <a:rPr lang="ru-RU" sz="3100" dirty="0" smtClean="0"/>
              <a:t> Опираясь на текст, ответьте на вопрос. Сегодня персидская кошка является самой популярной породой кошек, зарегистрированных …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Ассоциацией любителей кошек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Ассоциацией любителей собак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02" name="Picture 2" descr="C:\Users\Литарова Наталья.22-08\Desktop\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591" y="2276475"/>
            <a:ext cx="5856817" cy="4392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 smtClean="0"/>
              <a:t>Выберите, пожалуйста, смайлик, соответствующий вашему эмоциональному настроению в конце нашей работы</a:t>
            </a:r>
            <a:endParaRPr lang="ru-RU" sz="2800" dirty="0"/>
          </a:p>
        </p:txBody>
      </p:sp>
      <p:pic>
        <p:nvPicPr>
          <p:cNvPr id="3074" name="Picture 2" descr="C:\Users\Литарова Наталья.22-08\Desktop\stend-refleksiya-dlya-nachalnoj-shkoly-500x410-m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92088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работу!</a:t>
            </a:r>
            <a:endParaRPr lang="ru-RU" dirty="0"/>
          </a:p>
        </p:txBody>
      </p:sp>
      <p:pic>
        <p:nvPicPr>
          <p:cNvPr id="4098" name="Picture 2" descr="C:\Users\Литарова Наталья.22-08\Desktop\49035572be060fd61d37223c5c46200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135" y="1600200"/>
            <a:ext cx="680173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1.</a:t>
            </a:r>
            <a:r>
              <a:rPr lang="ru-RU" sz="3100" dirty="0" smtClean="0"/>
              <a:t> Определите на основании информации из текста, в каком значении слово «изящный» употреблено в </a:t>
            </a:r>
            <a:br>
              <a:rPr lang="ru-RU" sz="3100" dirty="0" smtClean="0"/>
            </a:br>
            <a:r>
              <a:rPr lang="ru-RU" sz="3100" dirty="0" smtClean="0"/>
              <a:t>данном тексте.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smtClean="0"/>
              <a:t>полезный                         </a:t>
            </a: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smtClean="0"/>
              <a:t>изысканно-красивый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грациозный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Литарова Наталья.22-08\Desktop\КОТЫ ФОТО\1-seychelles-cat-jean-michel-lab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610" y="2420938"/>
            <a:ext cx="6124779" cy="4437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>
                <a:solidFill>
                  <a:srgbClr val="FF0000"/>
                </a:solidFill>
              </a:rPr>
              <a:t>Для справок: </a:t>
            </a:r>
            <a:r>
              <a:rPr lang="ru-RU" sz="3100" dirty="0" smtClean="0"/>
              <a:t>Изящный- изысканно-красивый, грациозный, воплощающий в себе тонкий художественный вкус (Толковый словарь Ушакова).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Литарова Наталья.22-08\Desktop\КОТЫ ФОТО\87274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49" y="1412875"/>
            <a:ext cx="4032501" cy="5256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2. </a:t>
            </a:r>
            <a:r>
              <a:rPr lang="ru-RU" sz="3100" dirty="0" smtClean="0"/>
              <a:t>Выберите</a:t>
            </a:r>
            <a:r>
              <a:rPr lang="ru-RU" sz="3100" b="1" dirty="0" smtClean="0"/>
              <a:t> </a:t>
            </a:r>
            <a:r>
              <a:rPr lang="ru-RU" sz="3100" dirty="0" smtClean="0"/>
              <a:t>2 верных утверждения, соответствующих тексту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1) </a:t>
            </a:r>
            <a:r>
              <a:rPr lang="ru-RU" sz="3100" dirty="0" err="1" smtClean="0"/>
              <a:t>сейшельская</a:t>
            </a:r>
            <a:r>
              <a:rPr lang="ru-RU" sz="3100" dirty="0" smtClean="0"/>
              <a:t> кошка не обладает хорошим интеллектом       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2) </a:t>
            </a:r>
            <a:r>
              <a:rPr lang="ru-RU" sz="3100" dirty="0" err="1" smtClean="0"/>
              <a:t>сейшельская</a:t>
            </a:r>
            <a:r>
              <a:rPr lang="ru-RU" sz="3100" dirty="0" smtClean="0"/>
              <a:t> кошка требует внимания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3) </a:t>
            </a:r>
            <a:r>
              <a:rPr lang="ru-RU" sz="3100" dirty="0" smtClean="0"/>
              <a:t>у </a:t>
            </a:r>
            <a:r>
              <a:rPr lang="ru-RU" sz="3100" dirty="0" err="1" smtClean="0"/>
              <a:t>сейшельских</a:t>
            </a:r>
            <a:r>
              <a:rPr lang="ru-RU" sz="3100" dirty="0" smtClean="0"/>
              <a:t> кошек прекрасная память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4) </a:t>
            </a:r>
            <a:r>
              <a:rPr lang="ru-RU" sz="3100" dirty="0" err="1" smtClean="0"/>
              <a:t>сейшельская</a:t>
            </a:r>
            <a:r>
              <a:rPr lang="ru-RU" sz="3100" dirty="0" smtClean="0"/>
              <a:t> кошка- это невероятно хитрое создание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Литарова Наталья.22-08\Desktop\КОТЫ ФОТО\Seychellois_c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309" y="3429000"/>
            <a:ext cx="3747381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1699</Words>
  <Application>Microsoft Office PowerPoint</Application>
  <PresentationFormat>Экран (4:3)</PresentationFormat>
  <Paragraphs>119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Викторина по читательской грамотности для обучающихся  5-х классов</vt:lpstr>
      <vt:lpstr>Цель занятия</vt:lpstr>
      <vt:lpstr>Выберите, пожалуйста, смайлик, соответствующий вашему эмоциональному настроению в начале нашей работы.</vt:lpstr>
      <vt:lpstr>  Читательская грамотность −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жизни.</vt:lpstr>
      <vt:lpstr> «У лукоморья дуб зелёный; Златая цепь на дубе том: И днём и ночью кот учёный Всё ходит по цепи кругом…» А.С.Пушкин</vt:lpstr>
      <vt:lpstr>1.Прочитайте текст и ответьте на вопросы. </vt:lpstr>
      <vt:lpstr>1. Определите на основании информации из текста, в каком значении слово «изящный» употреблено в  данном тексте. 1) полезный                         2) изысканно-красивый 3) грациозный </vt:lpstr>
      <vt:lpstr> Для справок: Изящный- изысканно-красивый, грациозный, воплощающий в себе тонкий художественный вкус (Толковый словарь Ушакова). </vt:lpstr>
      <vt:lpstr>      2. Выберите 2 верных утверждения, соответствующих тексту 1) сейшельская кошка не обладает хорошим интеллектом        2) сейшельская кошка требует внимания 3) у сейшельских кошек прекрасная память 4) сейшельская кошка- это невероятно хитрое создание </vt:lpstr>
      <vt:lpstr> 3.Подберите прилагательное и вставьте на месте  пропуска Кошка породы сейшельская отличается … нравом. </vt:lpstr>
      <vt:lpstr> 4. Подберите глагол и вставьте на месте пропуска Сейшельские кошки любят …  над другими животными. </vt:lpstr>
      <vt:lpstr>         5.Слово «доминировать» имеет несколько значений. На основании информации из текста определите, в каком значении это слово употреблено в данном тексте.  Укажи номер верного ответа.  1) быть самым главным              2)преобладать, быть основным 3) господствовать (возвышаться над окружающей местностью) </vt:lpstr>
      <vt:lpstr>Для справок:</vt:lpstr>
      <vt:lpstr>    6. Опираясь на текст, ответьте на вопрос. Какие пятна дополняют окрас сейшельских кошек?  1) темные                                          3) черные 2) светлые                                         4) белые  </vt:lpstr>
      <vt:lpstr>2.Прочитайте текст и ответьте на вопросы. </vt:lpstr>
      <vt:lpstr>     1. Слово «приземистый» имеет следующие значения. На основании информации из текста определите, в каком значении это слово употреблено в данном тексте. Укажи номер верного ответа. 1) малорослый, но плотного и крепкого телосложения                                2) маленький, низкий </vt:lpstr>
      <vt:lpstr> Для справок: Малорослый, но плотного и крепкого телосложения- Толковый словарь Ушакова </vt:lpstr>
      <vt:lpstr>    2. Выберите 2 верных утверждения, соответствующих тексту. 1) сибирская кошка выделяется хохлатыми ушами              2) хвост короткий 3) округлое тело и голова                                       4)стройные, длинные лапы </vt:lpstr>
      <vt:lpstr>    3. Опираясь на текст, ответьте на вопрос. Сколько килограммов весят сибирские кошки? 1) от 3 до 4 кг                                                3) от 6 до 7 кг 2) от 5 до 6 кг                                                4) от 7 до 8 кг </vt:lpstr>
      <vt:lpstr>   4. Опираясь на текст, ответьте на вопрос. Средняя продолжительность жизни сибирской кошки ? 1) около 15 лет                                   3) от 12 до 15 лет 2) около 12 лет                                   4) 15 лет </vt:lpstr>
      <vt:lpstr>    5. Опираясь на текст, ответьте на вопрос. Какой цвет глаз бывает у сибирской кошки? 1) зеленого оттенка                    3) коричневые 2) золотистого оттенка               4) голубые </vt:lpstr>
      <vt:lpstr> 6. Установите, опираясь на текст, соответствие между породой кошек и ее характерной особенностью </vt:lpstr>
      <vt:lpstr>Внимание!</vt:lpstr>
      <vt:lpstr>3.Прочитайте текст и ответьте на вопросы. </vt:lpstr>
      <vt:lpstr>Норвежская лесная кошка</vt:lpstr>
      <vt:lpstr>   1. Опираясь на текст, ответьте на вопрос. Определите число кошек, запряженных в колесницу богини Фрейи. 1) 2 кошки                                     3) 5 кошек 2) 6 кошек                                     4) 1 кошка </vt:lpstr>
      <vt:lpstr> 2. Опираясь на текст, ответьте на вопрос. За что ценили викинги кошек? Найдите несколько ответов. 1) за ловлю грызунов                 3) сообразительность 2) дисциплину                              4) ласку</vt:lpstr>
      <vt:lpstr>   3. Опираясь на текст, ответьте на вопрос. Откуда были завезены кошки торговыми судами? 1) Россия                                3) Англия 2) Турция                                4) Индия  </vt:lpstr>
      <vt:lpstr>  4. Опираясь на текст, ответьте на вопрос. В какой среде развивалась данная порода кошек? 1) искусственной                      2) естественной </vt:lpstr>
      <vt:lpstr>    5. Опираясь на текст, ответьте на вопрос. Какое название данной породы кошек пришло вследствие исторических закономерностей 1) сиам                                       3) кара кылак 2) скаукатт                                                               </vt:lpstr>
      <vt:lpstr>   6. Опираясь на текст, ответьте на вопрос. В каком году состоялась выставка норвежских лесных кошек в Осло? 1) 1940 год                                     3)1938 год 2) 1950 год                                     4)1935 год </vt:lpstr>
      <vt:lpstr>   7. Опираясь на текст, ответьте на вопрос. Какие отзывы заслужила норвежская лесная кошка на выставке в Осло в 1938 году? 1) отрицательные                  2) положительные </vt:lpstr>
      <vt:lpstr>    8. Опираясь на текст, ответьте на вопрос. Назовите предков норвежских лесных кошек? 1) ангорская кошка           3) сибирские кошки 2) сиамские кошки            4) персидские кошки </vt:lpstr>
      <vt:lpstr>4.Прочитайте текст и ответьте на вопросы. </vt:lpstr>
      <vt:lpstr>    1. Выберите 2 верных утверждения, соответствующих тексту. 1) кошка требует внимания         2) общительный 3) не нуждается во внимании     4) замкнутый </vt:lpstr>
      <vt:lpstr> 2. Подберите глагол и вставьте на месте пропуска Любит … за птицами из окна. </vt:lpstr>
      <vt:lpstr>   3. Подберите прилагательное и вставьте на месте пропуска Мейн кун- это отличный выбор для тех, кто часто путешествует и хочет, чтобы его … друг был всегда рядом. </vt:lpstr>
      <vt:lpstr>    4. Опираясь на текст, ответьте на вопрос. В каком климате может приспособиться к жизни Мейн кун? 1) в жарком                             3) в холодном 2) в любом                              4) в суровом </vt:lpstr>
      <vt:lpstr> 5. Опираясь на текст, ответьте на вопрос. С кем «ладит» Мейн кун? 1) с собаками                      3) с кошками других пород 2) с человеком                    4) с тигром</vt:lpstr>
      <vt:lpstr>    6. Опираясь на текст, ответьте на вопрос. Что легко переносит Мейн кун? 1) холода                                3) жизнь на улице 2) жару                                    4) жизнь в квартире </vt:lpstr>
      <vt:lpstr>5.Прочитайте текст и ответьте на вопросы. </vt:lpstr>
      <vt:lpstr>Сиамская кошка</vt:lpstr>
      <vt:lpstr> 1. Опираясь на текст, ответьте на вопрос. Какая шерсть у сиамских кошек? 1) длинная                                  3) пушистая 2) короткая                                 4) блестящая </vt:lpstr>
      <vt:lpstr>    2. Опираясь на текст, ответьте на вопрос. Сиамские кошки не требует особого ухода, как, например, … 1) мейн куны                        3) сейшельские кошки 2) сибирские кошки           4) персидские кошки </vt:lpstr>
      <vt:lpstr>    3. Опираясь на текст, ответьте на вопрос. Что необходимо сиамским кошкам, чтобы поддерживать их шерсть в хорошем состоянии с хорошим блеском? 1) еженедельная чистка             2) ежедневная чистка 3) вытирание кожаной замшей        4) купание</vt:lpstr>
      <vt:lpstr>  4. Опираясь на текст, ответьте на вопрос. Когда происходит линька сиамских кошек? 1) зимой и летом                    3) весной и осенью 2) только весной                     4) только осенью </vt:lpstr>
      <vt:lpstr>   5. Опираясь на текст, ответьте на вопрос. Что может привести к инфекции у сиамской кошки?  1) частая чистка шерсти         3) редкая чистка шерсти 2) накопление большого количества серы в ушах </vt:lpstr>
      <vt:lpstr>     6. Опираясь на текст, ответьте на вопрос. Когти сиамской кошки нуждаются в регулярной обрезке каждые … 1) 10 дней                                   3) 14 дней 2) 10-14 дней                             4) 20 дней </vt:lpstr>
      <vt:lpstr>    7. Опираясь на текст, ответьте на вопрос. С какого возраста необходимо приучать сиамскую кошку к регулярной чистке зубов? 1) в зрелом возрасте                   3) с младенчества 2) в раннем возрасте </vt:lpstr>
      <vt:lpstr>6.Прочитайте текст и ответьте на вопросы.</vt:lpstr>
      <vt:lpstr> Каракал</vt:lpstr>
      <vt:lpstr> Каракал</vt:lpstr>
      <vt:lpstr>   1. Подберите прилагательное к описанию кошки породы Каракал 1) изящная                             3) дикая 2) ласковая                            4) эффектная </vt:lpstr>
      <vt:lpstr>   2. Опираясь на текст, ответьте на вопрос. В каких условиях проживает больше данных животных? 1) диких                           3) выведенных в неволе 2) домашних </vt:lpstr>
      <vt:lpstr>   3. Опираясь на текст, ответьте на вопрос. В каких странах встречаются Каракалы? 1) Африка, Азия, Ближний восток       3) Россия 2) Туркмения, Киргизия         4) Узбекистан, Дагестан </vt:lpstr>
      <vt:lpstr>    4. Опираясь на текст, ответьте на вопрос. Название «Каракал» происходит от тюркского словосочетания «кара кылак», что означает  1) белое ухо                          3) белый глаз 2) черное ухо                        4) большие ноздри </vt:lpstr>
      <vt:lpstr>  5. Опираясь на текст, ответьте на вопрос. Как называли данных животных в Индии? 1) гепарды для богатых           3) гепарды для бедных 2) черное ухо                              4) кара кылак </vt:lpstr>
      <vt:lpstr>     6. Опираясь на текст, ответьте на вопрос. В какую книгу занесены данные животные, как «животные, вызывающие наименьшие опасения»? 1) зеленую                                     3) желтую 2) Красную                                    4) фиолетовую </vt:lpstr>
      <vt:lpstr>   7. Опираясь на текст, ответьте на вопрос. Почему одно время этих животных считали разновидностью рыси? 1) из-за черной каемки по внутреннему краю уха 2) из-за кисточек в ушах       3) из-за длинных лап </vt:lpstr>
      <vt:lpstr>   8. Опираясь на текст, ответьте на вопрос. Что потребуется для того, чтобы обзавестись каракалом в домашних условиях? 1) путешествие в Африку или Азию           Либо 2) внушительная сумма денег </vt:lpstr>
      <vt:lpstr>7.Прочитайте текст и ответьте на вопросы. </vt:lpstr>
      <vt:lpstr>Персидская кошка</vt:lpstr>
      <vt:lpstr>   1. Опираясь на текст, ответьте на вопрос. Происхождение персидской кошки. 1) Турция                               3) Персия (теперь Иран) 2) Россия                               4) Азия </vt:lpstr>
      <vt:lpstr>   2. Опираясь на текст, ответьте на вопрос. В каком году итальянский исследователь Пьетро делла Валле ввел породу в Европу? 1) в 1610 году                                3) в 1620 году 2) в 1650 году                                4) в 1680 году </vt:lpstr>
      <vt:lpstr>    3. Опираясь на текст, ответьте на вопрос. Итальянский исследователь Пьетро делла Валле описал данную породу кошек так: «… хвост имеет большую длину и покрыт шерстью длиной … 1) 5 дюймов                              3) 6 дюймов 2) 10 дюймов                            4) 8 дюймов </vt:lpstr>
      <vt:lpstr>  4. Опираясь на текст, ответьте на вопрос. В США порода персидских кошек появилась … 1) в конце 19-го века          3) в середине 19-го века 2) в начале 19-го века </vt:lpstr>
      <vt:lpstr>   5. Опираясь на текст, ответьте на вопрос. Сегодня персидская кошка является самой популярной породой кошек, зарегистрированных … 1) Ассоциацией любителей кошек 2) Ассоциацией любителей собак </vt:lpstr>
      <vt:lpstr>Выберите, пожалуйста, смайлик, соответствующий вашему эмоциональному настроению в конце нашей работы</vt:lpstr>
      <vt:lpstr>Спасибо за работу!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по читательской грамотности для обучающихся  5-х классов</dc:title>
  <dc:creator>Вендина Наталья</dc:creator>
  <cp:lastModifiedBy>User</cp:lastModifiedBy>
  <cp:revision>36</cp:revision>
  <dcterms:created xsi:type="dcterms:W3CDTF">2023-12-11T12:48:21Z</dcterms:created>
  <dcterms:modified xsi:type="dcterms:W3CDTF">2024-11-18T11:38:25Z</dcterms:modified>
</cp:coreProperties>
</file>