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2" r:id="rId2"/>
    <p:sldId id="263" r:id="rId3"/>
    <p:sldId id="257" r:id="rId4"/>
    <p:sldId id="261" r:id="rId5"/>
    <p:sldId id="258" r:id="rId6"/>
    <p:sldId id="264" r:id="rId7"/>
    <p:sldId id="268" r:id="rId8"/>
    <p:sldId id="270" r:id="rId9"/>
    <p:sldId id="271" r:id="rId10"/>
    <p:sldId id="272" r:id="rId11"/>
    <p:sldId id="274" r:id="rId12"/>
    <p:sldId id="275" r:id="rId13"/>
    <p:sldId id="273" r:id="rId14"/>
    <p:sldId id="280" r:id="rId15"/>
    <p:sldId id="279" r:id="rId16"/>
    <p:sldId id="281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6599C-A6B9-4B7F-8D04-3124C981E103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C6078-EE32-46DA-B205-74D9E70151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3096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6D1D76-C623-4A60-8A19-7782A08E53F6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90000D-3241-4BBE-A4A3-C1E66B8F3E7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1D76-C623-4A60-8A19-7782A08E53F6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000D-3241-4BBE-A4A3-C1E66B8F3E7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1D76-C623-4A60-8A19-7782A08E53F6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000D-3241-4BBE-A4A3-C1E66B8F3E7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1D76-C623-4A60-8A19-7782A08E53F6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000D-3241-4BBE-A4A3-C1E66B8F3E7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1D76-C623-4A60-8A19-7782A08E53F6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000D-3241-4BBE-A4A3-C1E66B8F3E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1D76-C623-4A60-8A19-7782A08E53F6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000D-3241-4BBE-A4A3-C1E66B8F3E7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1D76-C623-4A60-8A19-7782A08E53F6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000D-3241-4BBE-A4A3-C1E66B8F3E7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1D76-C623-4A60-8A19-7782A08E53F6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000D-3241-4BBE-A4A3-C1E66B8F3E7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1D76-C623-4A60-8A19-7782A08E53F6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000D-3241-4BBE-A4A3-C1E66B8F3E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1D76-C623-4A60-8A19-7782A08E53F6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000D-3241-4BBE-A4A3-C1E66B8F3E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1D76-C623-4A60-8A19-7782A08E53F6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000D-3241-4BBE-A4A3-C1E66B8F3E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36D1D76-C623-4A60-8A19-7782A08E53F6}" type="datetimeFigureOut">
              <a:rPr lang="ru-RU" smtClean="0"/>
              <a:pPr/>
              <a:t>13.11.2024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D90000D-3241-4BBE-A4A3-C1E66B8F3E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hyperlink" Target="http://s11.radikal.ru/i183/1107/3b/691de6f3ea4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1.liveinternet.ru/images/attach/c/0/42/519/42519670_0621161346.jpg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://img15.nnm.ru/c/e/f/2/2/9c589ef072a296cd3f9484e36dc_prev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7.jpeg"/><Relationship Id="rId5" Type="http://schemas.openxmlformats.org/officeDocument/2006/relationships/image" Target="../media/image10.jpeg"/><Relationship Id="rId10" Type="http://schemas.openxmlformats.org/officeDocument/2006/relationships/image" Target="../media/image6.jpeg"/><Relationship Id="rId4" Type="http://schemas.openxmlformats.org/officeDocument/2006/relationships/image" Target="../media/image9.jpeg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sluh.ru/system/post_images/original/233/233092/%D0%B0%D0%B2%D1%82%D0%BE%D0%B1%D1%83%D1%81.jpg?1312872395" TargetMode="External"/><Relationship Id="rId13" Type="http://schemas.openxmlformats.org/officeDocument/2006/relationships/hyperlink" Target="http://stat16.privet.ru/lr/0b11aa226f3366039a080dc1b9fb671b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12" Type="http://schemas.openxmlformats.org/officeDocument/2006/relationships/image" Target="../media/image24.jpeg"/><Relationship Id="rId2" Type="http://schemas.openxmlformats.org/officeDocument/2006/relationships/hyperlink" Target="http://cat124-page21.pluspicture.ru/images/14/124/orig_203_1297545505tBTk58Db3T.jpg" TargetMode="Externa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ering-picture.narod.ru/images/schetchik/00.JPG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0.jpeg"/><Relationship Id="rId15" Type="http://schemas.openxmlformats.org/officeDocument/2006/relationships/hyperlink" Target="http://uainfo.censor.net.ua/uploads/posts/2011-07/1309876695_kino.jpg" TargetMode="External"/><Relationship Id="rId10" Type="http://schemas.openxmlformats.org/officeDocument/2006/relationships/hyperlink" Target="http://top-valenki.ucoz.ru/_ph/1/924143720.jpg" TargetMode="External"/><Relationship Id="rId4" Type="http://schemas.openxmlformats.org/officeDocument/2006/relationships/hyperlink" Target="http://static2.aif.ru/public/article/192/c4e4323518222c1a997d7206694f7a06_big.jpg" TargetMode="External"/><Relationship Id="rId9" Type="http://schemas.openxmlformats.org/officeDocument/2006/relationships/image" Target="../media/image22.jpeg"/><Relationship Id="rId1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xcmgcranes.ru/en/images/flag-rossii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eenmama.ru/dn_images/02/27/24/14/1239184437dom2.jpg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hyperlink" Target="http://www.fotofact.ru/photos/big_thumbs/1196293667-60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exaw.com/NEWs/Fonds/Russia_stock_market/img226939_aktsii_sberbanka.jpg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www.admhmansy.ru/upload/news/images/322_1229764550.jpg" TargetMode="External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сения\Desktop\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8010" y="350234"/>
            <a:ext cx="2135899" cy="160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сения\Desktop\8a8321397fb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302994"/>
            <a:ext cx="2711624" cy="203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сения\Desktop\tD139403430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6771" y="-180780"/>
            <a:ext cx="2411719" cy="160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Ксения\Desktop\20110501-05211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3241" y="-266799"/>
            <a:ext cx="2830759" cy="212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Ксения\Desktop\1x64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1489" y="2786342"/>
            <a:ext cx="2083503" cy="178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Ксения\Desktop\Mineralstoff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3384" y="2790712"/>
            <a:ext cx="2464188" cy="164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Ксения\Desktop\1320745071_e_97150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7577" y="1403892"/>
            <a:ext cx="1849314" cy="184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Ксения\Desktop\861337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974" y="1846429"/>
            <a:ext cx="2764504" cy="176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Ксения\Desktop\lefanu-dairy_2647026b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0003" y="1513540"/>
            <a:ext cx="2604668" cy="163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497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453861" y="908720"/>
            <a:ext cx="84248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FFFF00"/>
                </a:solidFill>
              </a:rPr>
              <a:t>ПРОИЗВОДИТЕЛИ </a:t>
            </a:r>
            <a:r>
              <a:rPr lang="ru-RU" altLang="ru-RU" sz="2400" b="1" dirty="0"/>
              <a:t>– это люди, фирмы, т.е. те, </a:t>
            </a:r>
            <a:r>
              <a:rPr lang="en-US" altLang="ru-RU" sz="2400" b="1" dirty="0"/>
              <a:t>                    </a:t>
            </a:r>
            <a:r>
              <a:rPr lang="ru-RU" altLang="ru-RU" sz="2400" b="1" dirty="0"/>
              <a:t>кто изготавливает и продает товары </a:t>
            </a:r>
            <a:r>
              <a:rPr lang="en-US" altLang="ru-RU" sz="2400" b="1" dirty="0"/>
              <a:t>                                   </a:t>
            </a:r>
            <a:r>
              <a:rPr lang="ru-RU" altLang="ru-RU" sz="2400" b="1" dirty="0"/>
              <a:t>и предоставляет услуги</a:t>
            </a:r>
            <a:r>
              <a:rPr lang="ru-RU" altLang="ru-RU" sz="24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27835" y="2204864"/>
            <a:ext cx="8424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u="sng" dirty="0">
                <a:solidFill>
                  <a:srgbClr val="FF0000"/>
                </a:solidFill>
              </a:rPr>
              <a:t>Цель</a:t>
            </a:r>
            <a:r>
              <a:rPr lang="ru-RU" altLang="ru-RU" sz="2400" b="1" dirty="0">
                <a:solidFill>
                  <a:srgbClr val="0000CC"/>
                </a:solidFill>
              </a:rPr>
              <a:t> производителя – снижение затрат и получение максимальной прибыли.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5196" y="11806"/>
            <a:ext cx="9374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2060"/>
                </a:solidFill>
                <a:ea typeface="+mj-ea"/>
                <a:cs typeface="+mj-cs"/>
              </a:rPr>
              <a:t>2. Рациональное </a:t>
            </a:r>
            <a:r>
              <a:rPr lang="ru-RU" altLang="ru-RU" sz="3200" b="1" dirty="0">
                <a:solidFill>
                  <a:srgbClr val="002060"/>
                </a:solidFill>
                <a:ea typeface="+mj-ea"/>
                <a:cs typeface="+mj-cs"/>
              </a:rPr>
              <a:t>поведение производителя</a:t>
            </a:r>
            <a:endParaRPr lang="ru-RU" dirty="0"/>
          </a:p>
        </p:txBody>
      </p:sp>
      <p:pic>
        <p:nvPicPr>
          <p:cNvPr id="1026" name="Picture 2" descr="C:\Users\Ксения\Desktop\Screenshot_2015-02-01-23-57-4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16" b="23540"/>
          <a:stretch/>
        </p:blipFill>
        <p:spPr bwMode="auto">
          <a:xfrm>
            <a:off x="2728681" y="3046902"/>
            <a:ext cx="3875221" cy="3668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502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002060"/>
                </a:solidFill>
              </a:rPr>
              <a:t>Рациональное поведение производителя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50825" y="765175"/>
            <a:ext cx="8713788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i="1" u="sng">
                <a:solidFill>
                  <a:srgbClr val="FF0000"/>
                </a:solidFill>
              </a:rPr>
              <a:t>ОСНОВНЫЕ ВОПРОСЫ ПРОИЗВОДИТЕЛЯ:</a:t>
            </a:r>
            <a:endParaRPr lang="ru-RU" altLang="ru-RU" sz="2400" b="1">
              <a:solidFill>
                <a:schemeClr val="accent2"/>
              </a:solidFill>
            </a:endParaRP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250825" y="1557338"/>
            <a:ext cx="532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8000"/>
                </a:solidFill>
              </a:rPr>
              <a:t>ЧТО  ПРОИЗВОДИТЬ?</a:t>
            </a:r>
          </a:p>
        </p:txBody>
      </p:sp>
      <p:pic>
        <p:nvPicPr>
          <p:cNvPr id="31772" name="Picture 28" descr="Картинка 8 из 1279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484313"/>
            <a:ext cx="2628900" cy="1781175"/>
          </a:xfrm>
          <a:prstGeom prst="rect">
            <a:avLst/>
          </a:prstGeom>
          <a:noFill/>
          <a:ln w="22225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395288" y="3573463"/>
            <a:ext cx="5329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8000"/>
                </a:solidFill>
              </a:rPr>
              <a:t>КАК ПРОИЗВОДИТЬ?</a:t>
            </a:r>
          </a:p>
        </p:txBody>
      </p:sp>
      <p:pic>
        <p:nvPicPr>
          <p:cNvPr id="31775" name="Picture 31" descr="Картинка 1 из 3209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429000"/>
            <a:ext cx="2628900" cy="1903413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468313" y="6021388"/>
            <a:ext cx="5329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8000"/>
                </a:solidFill>
              </a:rPr>
              <a:t>ДЛЯ КОГО ПРОИЗВОДИТЬ?</a:t>
            </a:r>
          </a:p>
        </p:txBody>
      </p:sp>
      <p:pic>
        <p:nvPicPr>
          <p:cNvPr id="31778" name="Picture 34" descr="Картинка 2 из 8808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427413"/>
            <a:ext cx="3244850" cy="3235325"/>
          </a:xfrm>
          <a:prstGeom prst="rect">
            <a:avLst/>
          </a:prstGeom>
          <a:noFill/>
          <a:ln w="22225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113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0" grpId="0"/>
      <p:bldP spid="31773" grpId="0"/>
      <p:bldP spid="317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76672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FF00"/>
                </a:solidFill>
              </a:rPr>
              <a:t>ПРОИЗВОДИТЕЛЬНОСТЬ ТРУДА -  </a:t>
            </a:r>
            <a:r>
              <a:rPr lang="ru-RU" sz="2800" b="1" dirty="0">
                <a:solidFill>
                  <a:schemeClr val="bg1"/>
                </a:solidFill>
              </a:rPr>
              <a:t>экономический показатель эффективности использования производственных ресурсов. Характеризуется количеством продукции, производимой одним работником за одну единицу времени.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0" t="2969" r="3866" b="3913"/>
          <a:stretch/>
        </p:blipFill>
        <p:spPr bwMode="auto">
          <a:xfrm>
            <a:off x="609716" y="3224830"/>
            <a:ext cx="2664296" cy="3348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2322513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3779912" y="4712965"/>
            <a:ext cx="1800200" cy="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23928" y="393305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 час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58625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9379" y="260648"/>
            <a:ext cx="8625281" cy="1054250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Факторы, определяющие производительность труда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984776" cy="496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20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2656"/>
            <a:ext cx="9252520" cy="105425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«Человек в системе экономических отношений»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5"/>
            <a:ext cx="5978252" cy="465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flipH="1">
            <a:off x="395536" y="1772816"/>
            <a:ext cx="790491" cy="48936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Ь</a:t>
            </a: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8028383" y="2145431"/>
            <a:ext cx="790491" cy="415498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Ь</a:t>
            </a:r>
          </a:p>
        </p:txBody>
      </p:sp>
    </p:spTree>
    <p:extLst>
      <p:ext uri="{BB962C8B-B14F-4D97-AF65-F5344CB8AC3E}">
        <p14:creationId xmlns:p14="http://schemas.microsoft.com/office/powerpoint/2010/main" xmlns="" val="227766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171400"/>
            <a:ext cx="7756263" cy="105425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Экономические задачи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20688"/>
            <a:ext cx="8368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Задание №1. </a:t>
            </a:r>
            <a:r>
              <a:rPr lang="ru-RU" sz="2400" dirty="0"/>
              <a:t>Сколько энергии расходуется. Если в квартире в течение 5 часов включены следующие осветительные приборы: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4646465"/>
              </p:ext>
            </p:extLst>
          </p:nvPr>
        </p:nvGraphicFramePr>
        <p:xfrm>
          <a:off x="107504" y="1771670"/>
          <a:ext cx="4517776" cy="2453640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4517776"/>
              </a:tblGrid>
              <a:tr h="326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Условие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9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Люстра – 5 лампочек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Торшер – 2 лампочки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Бра – 1 лампочка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Светильники </a:t>
                      </a:r>
                      <a:r>
                        <a:rPr lang="ru-RU" sz="2000" dirty="0">
                          <a:effectLst/>
                        </a:rPr>
                        <a:t>на кухне и в коридоре – по 1 лампочке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Мощность 1 лампочки 100 ватт в час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3613707"/>
              </p:ext>
            </p:extLst>
          </p:nvPr>
        </p:nvGraphicFramePr>
        <p:xfrm>
          <a:off x="107504" y="4365104"/>
          <a:ext cx="4539372" cy="2089912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453937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Условие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5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Сколько семья заплатит за освещение в </a:t>
                      </a:r>
                      <a:r>
                        <a:rPr lang="ru-RU" sz="2000" dirty="0" smtClean="0">
                          <a:effectLst/>
                        </a:rPr>
                        <a:t>месяц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при </a:t>
                      </a:r>
                      <a:r>
                        <a:rPr lang="ru-RU" sz="2000" dirty="0">
                          <a:effectLst/>
                        </a:rPr>
                        <a:t>таком ежедневном расходе энергии, если стоимость 1 киловатт-часа 3 рубля. 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 кВт=1000 Вт.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8828577"/>
              </p:ext>
            </p:extLst>
          </p:nvPr>
        </p:nvGraphicFramePr>
        <p:xfrm>
          <a:off x="4625280" y="1813234"/>
          <a:ext cx="4518720" cy="2310129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4518720"/>
              </a:tblGrid>
              <a:tr h="326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Решение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9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</a:rPr>
                        <a:t>10 лампочек*</a:t>
                      </a:r>
                      <a:r>
                        <a:rPr lang="ru-RU" sz="36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100 ватт=1000ват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1000ват* 5ч=5000ват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0521662"/>
              </p:ext>
            </p:extLst>
          </p:nvPr>
        </p:nvGraphicFramePr>
        <p:xfrm>
          <a:off x="4668161" y="4293096"/>
          <a:ext cx="4497124" cy="2427224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449712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Решение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5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5000ват=</a:t>
                      </a:r>
                      <a:r>
                        <a:rPr lang="ru-RU" sz="28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5кВт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5кВт*3р=15р в день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 дней* 15 р=450 </a:t>
                      </a:r>
                      <a:r>
                        <a:rPr lang="ru-RU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2800" b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в месяц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5316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75697" y="36387"/>
            <a:ext cx="89681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Задача2. </a:t>
            </a:r>
            <a:r>
              <a:rPr lang="ru-RU" sz="2800" dirty="0" smtClean="0"/>
              <a:t>Рассчитайте </a:t>
            </a:r>
            <a:r>
              <a:rPr lang="ru-RU" sz="2800" dirty="0"/>
              <a:t>экономию электроэнергии в месяц, </a:t>
            </a:r>
            <a:r>
              <a:rPr lang="ru-RU" sz="2800" dirty="0" smtClean="0"/>
              <a:t> </a:t>
            </a:r>
            <a:r>
              <a:rPr lang="ru-RU" sz="2800" dirty="0"/>
              <a:t>если обычную лампу заменить на энергосберегающую.</a:t>
            </a:r>
          </a:p>
          <a:p>
            <a:pPr algn="ctr"/>
            <a:r>
              <a:rPr lang="ru-RU" sz="2800" dirty="0"/>
              <a:t>Мощность </a:t>
            </a:r>
            <a:r>
              <a:rPr lang="ru-RU" sz="2800" dirty="0" smtClean="0"/>
              <a:t>энергосберегающей лампочки - 20 </a:t>
            </a:r>
            <a:r>
              <a:rPr lang="ru-RU" sz="2800" dirty="0"/>
              <a:t>ватт.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988840"/>
            <a:ext cx="631844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</a:rPr>
              <a:t>10 лампочек* </a:t>
            </a:r>
            <a:r>
              <a:rPr lang="ru-RU" sz="2800" b="1" dirty="0" smtClean="0">
                <a:solidFill>
                  <a:srgbClr val="FF0000"/>
                </a:solidFill>
              </a:rPr>
              <a:t>20 ватт =200  ват</a:t>
            </a:r>
            <a:endParaRPr lang="ru-RU" sz="2800" b="1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200 ват</a:t>
            </a:r>
            <a:r>
              <a:rPr lang="ru-RU" sz="28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* </a:t>
            </a:r>
            <a:r>
              <a:rPr lang="ru-RU" sz="28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5ч=1000 ват</a:t>
            </a:r>
            <a:endParaRPr lang="ru-RU" sz="24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284984"/>
            <a:ext cx="5688632" cy="308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</a:rPr>
              <a:t>1000 ват</a:t>
            </a:r>
            <a:r>
              <a:rPr lang="ru-RU" sz="2800" b="1" dirty="0">
                <a:solidFill>
                  <a:srgbClr val="FF0000"/>
                </a:solidFill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</a:rPr>
              <a:t>1кВт</a:t>
            </a:r>
            <a:endParaRPr lang="ru-RU" sz="2800" b="1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1кВт*3р=3р </a:t>
            </a:r>
            <a:r>
              <a:rPr lang="ru-RU" sz="28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в день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30 дней* </a:t>
            </a:r>
            <a:r>
              <a:rPr lang="ru-RU" sz="28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3 р= 90 руб. </a:t>
            </a:r>
            <a:r>
              <a:rPr lang="ru-RU" sz="28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в </a:t>
            </a:r>
            <a:r>
              <a:rPr lang="ru-RU" sz="28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месяц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450 – 90 = 360 р. ЭКОНОМИЯ</a:t>
            </a:r>
            <a:endParaRPr lang="ru-RU" sz="32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55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0_253fb_1883cad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0"/>
            <a:ext cx="7056437" cy="633413"/>
          </a:xfrm>
        </p:spPr>
        <p:txBody>
          <a:bodyPr/>
          <a:lstStyle/>
          <a:p>
            <a:pPr eaLnBrk="1" hangingPunct="1"/>
            <a:r>
              <a:rPr lang="ru-RU" altLang="ru-RU" sz="3600" b="1" u="sng" smtClean="0">
                <a:solidFill>
                  <a:schemeClr val="accent2"/>
                </a:solidFill>
              </a:rPr>
              <a:t>Домашнее задание</a:t>
            </a:r>
            <a:endParaRPr lang="ru-RU" altLang="ru-RU" sz="4000" u="sng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2781300"/>
            <a:ext cx="7077075" cy="2735932"/>
          </a:xfrm>
          <a:noFill/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Написать эссе </a:t>
            </a: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</a:rPr>
              <a:t>по высказыванию </a:t>
            </a:r>
            <a:r>
              <a:rPr lang="ru-RU" altLang="ru-RU" sz="2800" b="1" dirty="0" err="1">
                <a:solidFill>
                  <a:schemeClr val="accent5">
                    <a:lumMod val="75000"/>
                  </a:schemeClr>
                </a:solidFill>
              </a:rPr>
              <a:t>Э.Сервуса</a:t>
            </a:r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</a:rPr>
              <a:t>, русского литератора</a:t>
            </a:r>
            <a:r>
              <a:rPr lang="ru-RU" altLang="ru-RU" sz="2800" b="1" dirty="0">
                <a:solidFill>
                  <a:srgbClr val="000099"/>
                </a:solidFill>
              </a:rPr>
              <a:t>:</a:t>
            </a:r>
          </a:p>
          <a:p>
            <a:pPr>
              <a:buNone/>
            </a:pPr>
            <a:endParaRPr lang="ru-RU" altLang="ru-RU" sz="2800" b="1" dirty="0">
              <a:solidFill>
                <a:srgbClr val="000099"/>
              </a:solidFill>
            </a:endParaRPr>
          </a:p>
          <a:p>
            <a:pPr algn="ctr">
              <a:buNone/>
            </a:pPr>
            <a:r>
              <a:rPr lang="ru-RU" altLang="ru-RU" sz="3500" b="1" dirty="0">
                <a:solidFill>
                  <a:schemeClr val="bg2">
                    <a:lumMod val="50000"/>
                  </a:schemeClr>
                </a:solidFill>
              </a:rPr>
              <a:t>«Человек с множеством достоинств добавит к ним ещё два, если окажется способным заработать и разумно </a:t>
            </a:r>
            <a:r>
              <a:rPr lang="ru-RU" altLang="ru-RU" sz="3500" b="1" dirty="0" smtClean="0">
                <a:solidFill>
                  <a:schemeClr val="bg2">
                    <a:lumMod val="50000"/>
                  </a:schemeClr>
                </a:solidFill>
              </a:rPr>
              <a:t>потратить </a:t>
            </a:r>
            <a:r>
              <a:rPr lang="ru-RU" altLang="ru-RU" sz="3500" b="1" dirty="0">
                <a:solidFill>
                  <a:schemeClr val="bg2">
                    <a:lumMod val="50000"/>
                  </a:schemeClr>
                </a:solidFill>
              </a:rPr>
              <a:t>большие деньги»</a:t>
            </a:r>
          </a:p>
          <a:p>
            <a:pPr eaLnBrk="1" hangingPunct="1">
              <a:buFontTx/>
              <a:buNone/>
            </a:pPr>
            <a:endParaRPr lang="ru-RU" altLang="ru-RU" sz="2800" b="1" dirty="0" smtClean="0">
              <a:solidFill>
                <a:srgbClr val="000099"/>
              </a:solidFill>
            </a:endParaRPr>
          </a:p>
        </p:txBody>
      </p:sp>
      <p:sp>
        <p:nvSpPr>
          <p:cNvPr id="20485" name="Line 8"/>
          <p:cNvSpPr>
            <a:spLocks noChangeShapeType="1"/>
          </p:cNvSpPr>
          <p:nvPr/>
        </p:nvSpPr>
        <p:spPr bwMode="auto">
          <a:xfrm>
            <a:off x="1403350" y="1484313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6" name="Line 9"/>
          <p:cNvSpPr>
            <a:spLocks noChangeShapeType="1"/>
          </p:cNvSpPr>
          <p:nvPr/>
        </p:nvSpPr>
        <p:spPr bwMode="auto">
          <a:xfrm>
            <a:off x="1979613" y="692150"/>
            <a:ext cx="2159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7" name="Line 10"/>
          <p:cNvSpPr>
            <a:spLocks noChangeShapeType="1"/>
          </p:cNvSpPr>
          <p:nvPr/>
        </p:nvSpPr>
        <p:spPr bwMode="auto">
          <a:xfrm>
            <a:off x="1979613" y="11969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8" name="Oval 11"/>
          <p:cNvSpPr>
            <a:spLocks noChangeArrowheads="1"/>
          </p:cNvSpPr>
          <p:nvPr/>
        </p:nvSpPr>
        <p:spPr bwMode="auto">
          <a:xfrm>
            <a:off x="2339975" y="692150"/>
            <a:ext cx="360363" cy="73025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9" name="Oval 12"/>
          <p:cNvSpPr>
            <a:spLocks noChangeArrowheads="1"/>
          </p:cNvSpPr>
          <p:nvPr/>
        </p:nvSpPr>
        <p:spPr bwMode="auto">
          <a:xfrm>
            <a:off x="1331913" y="549275"/>
            <a:ext cx="360362" cy="433388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600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Ксения\Desktop\8a8321397fb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302994"/>
            <a:ext cx="2711624" cy="203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Ксения\Desktop\1x6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1489" y="2786342"/>
            <a:ext cx="2083503" cy="178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Ксения\Desktop\Mineralstoff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3384" y="2790712"/>
            <a:ext cx="2464188" cy="164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Ксения\Desktop\1320745071_e_9715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7577" y="1403892"/>
            <a:ext cx="1849314" cy="184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Ксения\Desktop\86133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974" y="1846429"/>
            <a:ext cx="2764504" cy="176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381" y="3856580"/>
            <a:ext cx="6934360" cy="3810000"/>
          </a:xfrm>
          <a:prstGeom prst="rect">
            <a:avLst/>
          </a:prstGeom>
        </p:spPr>
      </p:pic>
      <p:pic>
        <p:nvPicPr>
          <p:cNvPr id="1034" name="Picture 10" descr="C:\Users\Ксения\Desktop\lefanu-dairy_2647026b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0003" y="1513540"/>
            <a:ext cx="2604668" cy="163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Ксения\Desktop\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8010" y="350234"/>
            <a:ext cx="2135899" cy="160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сения\Desktop\tD139403430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6771" y="-180780"/>
            <a:ext cx="2411719" cy="160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Ксения\Desktop\20110501-052110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3242" y="-266799"/>
            <a:ext cx="2663364" cy="199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68303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Потребительская корзина — это примерный расчётный набор, ассортимент товаров, характеризующий типичный уровень и структуру месячного (годового) потребления человека или семьи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84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0.26771 0.5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271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8906 0.835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4178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00191 0.693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465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01 0.03635 L 0.00104 0.17084 C 0.02188 0.19908 0.03403 0.24144 0.03403 0.28611 C 0.03403 0.33635 0.02188 0.37639 0.00104 0.40486 L -0.09201 0.54028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251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-0.0658 0.37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1851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88 0.11273 L -0.09688 0.23773 C -0.09688 0.29375 -0.02796 0.36273 0.02812 0.36273 L 0.15312 0.36273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0.11163 0.37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0" y="1888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-0.05121 0.4245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2122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32309 0.6606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63" y="3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628800"/>
            <a:ext cx="8856984" cy="1910716"/>
          </a:xfrm>
        </p:spPr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Тема урока: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Рациональное экономическое поведение потребителя и  производителя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13161"/>
            <a:ext cx="7632848" cy="273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7271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348880"/>
            <a:ext cx="8496944" cy="3877815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поведение </a:t>
            </a:r>
            <a:r>
              <a:rPr lang="ru-RU" sz="2800" dirty="0"/>
              <a:t>экономического объекта (потребителя, производителя, хозяйственной организации и т. п.), которое удовлетворяет некоторым заданным правилам установления </a:t>
            </a:r>
            <a:r>
              <a:rPr lang="ru-RU" sz="2800" dirty="0" smtClean="0"/>
              <a:t>предпочтений.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70156"/>
            <a:ext cx="8424936" cy="1054250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РАЦИОНАЛЬНОЕ ЭКОНОМИЧЕСКОЕ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ПОВЕДЕНИЕ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33056"/>
            <a:ext cx="2733968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3629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30185"/>
            <a:ext cx="8640960" cy="4021831"/>
          </a:xfrm>
        </p:spPr>
        <p:txBody>
          <a:bodyPr>
            <a:normAutofit/>
          </a:bodyPr>
          <a:lstStyle/>
          <a:p>
            <a:r>
              <a:rPr lang="ru-RU" sz="3200" b="1" u="sng" dirty="0">
                <a:solidFill>
                  <a:schemeClr val="bg2">
                    <a:lumMod val="75000"/>
                  </a:schemeClr>
                </a:solidFill>
              </a:rPr>
              <a:t>Потребитель</a:t>
            </a:r>
            <a:r>
              <a:rPr lang="ru-RU" sz="3200" dirty="0"/>
              <a:t> – это тот, кто приобретает и использует товары, заказывает работы и услуги для личных бытовых нужд, не связанных с извлечением </a:t>
            </a:r>
            <a:r>
              <a:rPr lang="ru-RU" sz="3200" dirty="0" smtClean="0"/>
              <a:t>прибыли.</a:t>
            </a:r>
          </a:p>
          <a:p>
            <a:r>
              <a:rPr lang="ru-RU" sz="3200" b="1" u="sng" dirty="0">
                <a:solidFill>
                  <a:schemeClr val="bg2">
                    <a:lumMod val="50000"/>
                  </a:schemeClr>
                </a:solidFill>
              </a:rPr>
              <a:t>Рациональное поведение </a:t>
            </a:r>
            <a:r>
              <a:rPr lang="ru-RU" sz="3200" dirty="0"/>
              <a:t>- поведение потребителя, направленное на максимизацию полезности потребляемых благ.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7985" y="478889"/>
            <a:ext cx="8910599" cy="105425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ru-RU" sz="3600" b="1" dirty="0">
                <a:solidFill>
                  <a:schemeClr val="bg2">
                    <a:lumMod val="75000"/>
                  </a:schemeClr>
                </a:solidFill>
              </a:rPr>
              <a:t>. Рациональное </a:t>
            </a: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  <a:t>экономическое поведение потребителя</a:t>
            </a:r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ru-RU" sz="4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852"/>
          <a:stretch/>
        </p:blipFill>
        <p:spPr bwMode="auto">
          <a:xfrm>
            <a:off x="6372200" y="5068061"/>
            <a:ext cx="2771800" cy="176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564"/>
            <a:ext cx="1620962" cy="168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010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Этапы рационального поведения потребителя: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844824"/>
            <a:ext cx="8496944" cy="481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093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468560" y="0"/>
            <a:ext cx="10513168" cy="868362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chemeClr val="bg2">
                    <a:lumMod val="50000"/>
                  </a:schemeClr>
                </a:solidFill>
              </a:rPr>
              <a:t>1. Рациональное поведение потребителя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424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/>
              <a:t>Потребительские расходы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50825" y="2276475"/>
            <a:ext cx="2952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66CC"/>
                </a:solidFill>
              </a:rPr>
              <a:t>Обязательные расходы 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651500" y="2276475"/>
            <a:ext cx="2952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6600"/>
                </a:solidFill>
              </a:rPr>
              <a:t>Произвольные расходы</a:t>
            </a: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H="1">
            <a:off x="2771775" y="1773238"/>
            <a:ext cx="1512888" cy="576262"/>
          </a:xfrm>
          <a:prstGeom prst="line">
            <a:avLst/>
          </a:prstGeom>
          <a:noFill/>
          <a:ln w="7302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5148263" y="1773238"/>
            <a:ext cx="1511300" cy="576262"/>
          </a:xfrm>
          <a:prstGeom prst="line">
            <a:avLst/>
          </a:prstGeom>
          <a:noFill/>
          <a:ln w="7302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3020" name="Picture 12" descr="Картинка 2 из 974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7563"/>
            <a:ext cx="4392613" cy="3289300"/>
          </a:xfrm>
          <a:prstGeom prst="rect">
            <a:avLst/>
          </a:prstGeom>
          <a:noFill/>
          <a:ln w="34925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28" name="Picture 20" descr="Картинка 3 из 2775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97225"/>
            <a:ext cx="3889375" cy="3465513"/>
          </a:xfrm>
          <a:prstGeom prst="rect">
            <a:avLst/>
          </a:prstGeom>
          <a:noFill/>
          <a:ln w="349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24" name="Picture 16" descr="Картинка 7 из 931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84538"/>
            <a:ext cx="4249738" cy="3181350"/>
          </a:xfrm>
          <a:prstGeom prst="rect">
            <a:avLst/>
          </a:prstGeom>
          <a:noFill/>
          <a:ln w="349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22" name="Picture 14" descr="Картинка 2 из 13600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4321175" cy="3235325"/>
          </a:xfrm>
          <a:prstGeom prst="rect">
            <a:avLst/>
          </a:prstGeom>
          <a:noFill/>
          <a:ln w="349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30" name="Picture 22" descr="Картинка 7 из 20464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16338"/>
            <a:ext cx="4464050" cy="2763837"/>
          </a:xfrm>
          <a:prstGeom prst="rect">
            <a:avLst/>
          </a:prstGeom>
          <a:noFill/>
          <a:ln w="349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32" name="Picture 24" descr="drive_r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213100"/>
            <a:ext cx="4500562" cy="3376613"/>
          </a:xfrm>
          <a:prstGeom prst="rect">
            <a:avLst/>
          </a:prstGeom>
          <a:noFill/>
          <a:ln w="34925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34" name="Picture 26" descr="Картинка 13 из 101288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192463"/>
            <a:ext cx="4424362" cy="3470275"/>
          </a:xfrm>
          <a:prstGeom prst="rect">
            <a:avLst/>
          </a:prstGeom>
          <a:noFill/>
          <a:ln w="34925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36" name="Picture 28" descr="Картинка 62 из 399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284538"/>
            <a:ext cx="5076825" cy="3371850"/>
          </a:xfrm>
          <a:prstGeom prst="rect">
            <a:avLst/>
          </a:prstGeom>
          <a:noFill/>
          <a:ln w="34925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125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3" grpId="0"/>
      <p:bldP spid="43014" grpId="0" animBg="1"/>
      <p:bldP spid="430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125883" y="0"/>
            <a:ext cx="9269883" cy="868362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chemeClr val="bg2">
                    <a:lumMod val="50000"/>
                  </a:schemeClr>
                </a:solidFill>
              </a:rPr>
              <a:t>1. Рациональное поведение потребителя</a:t>
            </a:r>
          </a:p>
        </p:txBody>
      </p:sp>
      <p:pic>
        <p:nvPicPr>
          <p:cNvPr id="34834" name="Picture 18" descr="Картинка 3 из 924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7199" y="3771042"/>
            <a:ext cx="27035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8" name="Picture 22" descr="2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3844508"/>
            <a:ext cx="2703512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23"/>
          <p:cNvSpPr txBox="1">
            <a:spLocks noChangeArrowheads="1"/>
          </p:cNvSpPr>
          <p:nvPr/>
        </p:nvSpPr>
        <p:spPr bwMode="auto">
          <a:xfrm>
            <a:off x="0" y="1124744"/>
            <a:ext cx="874871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 smtClean="0">
                <a:solidFill>
                  <a:srgbClr val="002060"/>
                </a:solidFill>
              </a:rPr>
              <a:t>Закон </a:t>
            </a:r>
            <a:r>
              <a:rPr lang="ru-RU" altLang="ru-RU" sz="2800" b="1" dirty="0" err="1">
                <a:solidFill>
                  <a:srgbClr val="002060"/>
                </a:solidFill>
              </a:rPr>
              <a:t>Энгеля</a:t>
            </a:r>
            <a:r>
              <a:rPr lang="ru-RU" altLang="ru-RU" sz="2800" b="1" dirty="0">
                <a:solidFill>
                  <a:srgbClr val="002060"/>
                </a:solidFill>
              </a:rPr>
              <a:t> (1821-1896): чем выше уровень доходов семьи, тем меньше доля её расходов на продовольственные товары и выше расходы на предметы роскоши, изысканные вещи, сбережения</a:t>
            </a:r>
            <a:r>
              <a:rPr lang="ru-RU" altLang="ru-RU" sz="2800" b="1" dirty="0"/>
              <a:t>. 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270669" y="5670550"/>
            <a:ext cx="3384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/>
              <a:t>Доля расходов на питание составляет 10-15% от дохода</a:t>
            </a:r>
          </a:p>
        </p:txBody>
      </p:sp>
      <p:sp>
        <p:nvSpPr>
          <p:cNvPr id="34841" name="Text Box 25"/>
          <p:cNvSpPr txBox="1">
            <a:spLocks noChangeArrowheads="1"/>
          </p:cNvSpPr>
          <p:nvPr/>
        </p:nvSpPr>
        <p:spPr bwMode="auto">
          <a:xfrm>
            <a:off x="5364163" y="5670550"/>
            <a:ext cx="3384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/>
              <a:t>Доля расходов на питание составляет 40-48% от дохода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240146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0" grpId="0"/>
      <p:bldP spid="348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7295" y="188640"/>
            <a:ext cx="8697913" cy="868362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chemeClr val="bg2">
                    <a:lumMod val="75000"/>
                  </a:schemeClr>
                </a:solidFill>
              </a:rPr>
              <a:t>1. Рациональное поведение потребителя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23850" y="1196975"/>
            <a:ext cx="8424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00CC"/>
                </a:solidFill>
              </a:rPr>
              <a:t>Рациональному потребителю важно грамотно размещать свои накопления.                                              </a:t>
            </a:r>
          </a:p>
        </p:txBody>
      </p:sp>
      <p:pic>
        <p:nvPicPr>
          <p:cNvPr id="44041" name="Picture 9" descr="Картинка 7 из 1136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3600"/>
            <a:ext cx="2808287" cy="2808288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43" name="Picture 11" descr="Картинка 18 из 12228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133600"/>
            <a:ext cx="2952750" cy="2798763"/>
          </a:xfrm>
          <a:prstGeom prst="rect">
            <a:avLst/>
          </a:prstGeom>
          <a:noFill/>
          <a:ln w="34925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45" name="Picture 13" descr="Картинка 59 из 1959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602163"/>
            <a:ext cx="3673475" cy="2255837"/>
          </a:xfrm>
          <a:prstGeom prst="rect">
            <a:avLst/>
          </a:prstGeom>
          <a:noFill/>
          <a:ln w="349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47" name="Picture 15" descr="Картинка 15 из 10140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041525"/>
            <a:ext cx="7272337" cy="4816475"/>
          </a:xfrm>
          <a:prstGeom prst="rect">
            <a:avLst/>
          </a:prstGeom>
          <a:noFill/>
          <a:ln w="349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784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Другая 3">
      <a:dk1>
        <a:sysClr val="windowText" lastClr="000000"/>
      </a:dk1>
      <a:lt1>
        <a:sysClr val="window" lastClr="FFFFFF"/>
      </a:lt1>
      <a:dk2>
        <a:srgbClr val="92D050"/>
      </a:dk2>
      <a:lt2>
        <a:srgbClr val="48CE32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472</Words>
  <Application>Microsoft Office PowerPoint</Application>
  <PresentationFormat>Экран (4:3)</PresentationFormat>
  <Paragraphs>85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Твердый переплет</vt:lpstr>
      <vt:lpstr>Слайд 1</vt:lpstr>
      <vt:lpstr>Слайд 2</vt:lpstr>
      <vt:lpstr>Тема урока: Рациональное экономическое поведение потребителя и  производителя</vt:lpstr>
      <vt:lpstr>РАЦИОНАЛЬНОЕ ЭКОНОМИЧЕСКОЕ ПОВЕДЕНИЕ </vt:lpstr>
      <vt:lpstr>1. Рациональное экономическое поведение потребителя.</vt:lpstr>
      <vt:lpstr>Этапы рационального поведения потребителя:</vt:lpstr>
      <vt:lpstr>1. Рациональное поведение потребителя</vt:lpstr>
      <vt:lpstr>1. Рациональное поведение потребителя</vt:lpstr>
      <vt:lpstr>1. Рациональное поведение потребителя</vt:lpstr>
      <vt:lpstr>Слайд 10</vt:lpstr>
      <vt:lpstr>Рациональное поведение производителя</vt:lpstr>
      <vt:lpstr>Слайд 12</vt:lpstr>
      <vt:lpstr>Факторы, определяющие производительность труда</vt:lpstr>
      <vt:lpstr>«Человек в системе экономических отношений»</vt:lpstr>
      <vt:lpstr>Экономические задачи</vt:lpstr>
      <vt:lpstr>Слайд 16</vt:lpstr>
      <vt:lpstr>Домашнее задание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</dc:creator>
  <cp:lastModifiedBy>HomePC</cp:lastModifiedBy>
  <cp:revision>28</cp:revision>
  <dcterms:created xsi:type="dcterms:W3CDTF">2014-12-15T21:18:59Z</dcterms:created>
  <dcterms:modified xsi:type="dcterms:W3CDTF">2024-11-13T18:58:13Z</dcterms:modified>
</cp:coreProperties>
</file>