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17" r:id="rId21"/>
    <p:sldId id="275" r:id="rId22"/>
    <p:sldId id="314" r:id="rId23"/>
    <p:sldId id="277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281" userDrawn="1">
          <p15:clr>
            <a:srgbClr val="A4A3A4"/>
          </p15:clr>
        </p15:guide>
        <p15:guide id="2" pos="4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7BC"/>
    <a:srgbClr val="EF7D00"/>
    <a:srgbClr val="004F9F"/>
    <a:srgbClr val="009757"/>
    <a:srgbClr val="E62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7"/>
    <p:restoredTop sz="94646"/>
  </p:normalViewPr>
  <p:slideViewPr>
    <p:cSldViewPr snapToGrid="0" snapToObjects="1" showGuides="1">
      <p:cViewPr varScale="1">
        <p:scale>
          <a:sx n="54" d="100"/>
          <a:sy n="54" d="100"/>
        </p:scale>
        <p:origin x="1072" y="224"/>
      </p:cViewPr>
      <p:guideLst>
        <p:guide orient="horz" pos="1281"/>
        <p:guide pos="4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113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Arial" panose="020B0604020202020204" pitchFamily="34" charset="0"/>
        <a:ea typeface="Helvetica Neue"/>
        <a:cs typeface="Arial" panose="020B06040202020202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5" name="3.jpg" descr="3.jpg">
            <a:extLst>
              <a:ext uri="{FF2B5EF4-FFF2-40B4-BE49-F238E27FC236}">
                <a16:creationId xmlns:a16="http://schemas.microsoft.com/office/drawing/2014/main" id="{0508C786-3D28-504C-86E6-E2EC04361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476148" cy="13775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6C42E-5D13-7741-87EF-351E562E52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4" name="1.jpg" descr="1.jpg">
            <a:extLst>
              <a:ext uri="{FF2B5EF4-FFF2-40B4-BE49-F238E27FC236}">
                <a16:creationId xmlns:a16="http://schemas.microsoft.com/office/drawing/2014/main" id="{5BBD207A-3FD6-5D4E-9B6C-882C8A976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0732"/>
            <a:ext cx="24384000" cy="3061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Дизайн без названия (8).png" descr="Дизайн без названия (8).png">
            <a:extLst>
              <a:ext uri="{FF2B5EF4-FFF2-40B4-BE49-F238E27FC236}">
                <a16:creationId xmlns:a16="http://schemas.microsoft.com/office/drawing/2014/main" id="{9D47EFD1-BC47-0149-BCC8-2DB8442DA6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471714"/>
            <a:ext cx="24384000" cy="63320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145170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.jpg" descr="3.jpg">
            <a:extLst>
              <a:ext uri="{FF2B5EF4-FFF2-40B4-BE49-F238E27FC236}">
                <a16:creationId xmlns:a16="http://schemas.microsoft.com/office/drawing/2014/main" id="{74669416-B2B0-464C-84F1-59DB683AB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755" y="-29632"/>
            <a:ext cx="24476148" cy="137752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167538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6001" y="13081000"/>
            <a:ext cx="479298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 i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usic.yandex.ru/album/20254097/track/97923167?activeTab=about&amp;dir=des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c.yandex.ru/album/20254097/track/97923167?activeTab=about&amp;dir=desc" TargetMode="External"/><Relationship Id="rId2" Type="http://schemas.openxmlformats.org/officeDocument/2006/relationships/hyperlink" Target="https://olympiads.uchi.ru/olymp/finan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obrenok.oc3.ru/" TargetMode="External"/><Relationship Id="rId4" Type="http://schemas.openxmlformats.org/officeDocument/2006/relationships/hyperlink" Target="https://xn--80apaohbc3aw9e.xn--p1ai/materials/azbuka-finansovoj-gramotnosti-so-smesharikami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t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"/>
          <p:cNvSpPr/>
          <p:nvPr/>
        </p:nvSpPr>
        <p:spPr>
          <a:xfrm>
            <a:off x="5092027" y="3361350"/>
            <a:ext cx="10551523" cy="36895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УРОК ФИНЗОЖ"/>
          <p:cNvSpPr txBox="1"/>
          <p:nvPr/>
        </p:nvSpPr>
        <p:spPr>
          <a:xfrm>
            <a:off x="858523" y="3854230"/>
            <a:ext cx="11562461" cy="1933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15400"/>
              </a:lnSpc>
              <a:defRPr sz="12000">
                <a:solidFill>
                  <a:srgbClr val="393B3B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УРОК ФИНЗОЖ</a:t>
            </a:r>
          </a:p>
        </p:txBody>
      </p:sp>
      <p:sp>
        <p:nvSpPr>
          <p:cNvPr id="32" name="ЧТО ЗНАЧИТ БЫТЬ ФИНАНСОВО ГРАМОТНЫМ?"/>
          <p:cNvSpPr txBox="1"/>
          <p:nvPr/>
        </p:nvSpPr>
        <p:spPr>
          <a:xfrm>
            <a:off x="858523" y="6741005"/>
            <a:ext cx="16475701" cy="854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5333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ЧТО ЗНАЧИТ БЫТЬ ФИНАНСОВО ГРАМОТНЫМ?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Студентка Анна пошла в торговый центр, чтобы купить джинсы. В одном из магазинов она увидела потрясающее платье и решила, что его надо обязательно купить! Платье стоило 15000 рублей, что составляло всю ее зарплату. Примерив платье, Анна поняла, что у нее"/>
          <p:cNvSpPr txBox="1"/>
          <p:nvPr/>
        </p:nvSpPr>
        <p:spPr>
          <a:xfrm>
            <a:off x="721286" y="5223214"/>
            <a:ext cx="13951632" cy="279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Студентка Анна пошла в торговый центр, чтобы купить джинсы. В одном из магазинов она увидела потрясающее платье и решила, что его надо обязательно купить! Платье стоило 15000 рублей, что составляло всю ее зарплату. Примерив платье, Анна поняла, что у нее нет подходящих туфель и так нужных ей джинсов.</a:t>
            </a:r>
          </a:p>
        </p:txBody>
      </p:sp>
      <p:sp>
        <p:nvSpPr>
          <p:cNvPr id="143" name="Shape"/>
          <p:cNvSpPr/>
          <p:nvPr/>
        </p:nvSpPr>
        <p:spPr>
          <a:xfrm>
            <a:off x="15633508" y="3494534"/>
            <a:ext cx="7897548" cy="8159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0" h="20965" extrusionOk="0">
                <a:moveTo>
                  <a:pt x="10077" y="91"/>
                </a:moveTo>
                <a:cubicBezTo>
                  <a:pt x="12180" y="514"/>
                  <a:pt x="13474" y="2374"/>
                  <a:pt x="14996" y="3826"/>
                </a:cubicBezTo>
                <a:cubicBezTo>
                  <a:pt x="16647" y="5403"/>
                  <a:pt x="18735" y="6588"/>
                  <a:pt x="19878" y="8554"/>
                </a:cubicBezTo>
                <a:cubicBezTo>
                  <a:pt x="21372" y="11124"/>
                  <a:pt x="20945" y="14300"/>
                  <a:pt x="19090" y="16665"/>
                </a:cubicBezTo>
                <a:cubicBezTo>
                  <a:pt x="16935" y="19411"/>
                  <a:pt x="13501" y="20384"/>
                  <a:pt x="10111" y="20801"/>
                </a:cubicBezTo>
                <a:cubicBezTo>
                  <a:pt x="7019" y="21182"/>
                  <a:pt x="3799" y="21059"/>
                  <a:pt x="1674" y="18658"/>
                </a:cubicBezTo>
                <a:cubicBezTo>
                  <a:pt x="571" y="17411"/>
                  <a:pt x="139" y="15771"/>
                  <a:pt x="30" y="14130"/>
                </a:cubicBezTo>
                <a:cubicBezTo>
                  <a:pt x="-228" y="10226"/>
                  <a:pt x="1206" y="6431"/>
                  <a:pt x="3664" y="3331"/>
                </a:cubicBezTo>
                <a:cubicBezTo>
                  <a:pt x="5282" y="1290"/>
                  <a:pt x="7548" y="-418"/>
                  <a:pt x="10077" y="91"/>
                </a:cubicBezTo>
                <a:close/>
              </a:path>
            </a:pathLst>
          </a:custGeom>
          <a:solidFill>
            <a:srgbClr val="DDDCD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4" name="online-shopping.png" descr="online-shopp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8482" y="4546600"/>
            <a:ext cx="6502401" cy="65024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СИТУАЦИЯ 12">
            <a:extLst>
              <a:ext uri="{FF2B5EF4-FFF2-40B4-BE49-F238E27FC236}">
                <a16:creationId xmlns:a16="http://schemas.microsoft.com/office/drawing/2014/main" id="{A493EE78-E454-EF49-AD29-CCC374523F6A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№4. модница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Юре на телефон пришло сообщение: «Поздравляем! Вы выиграли 100 000 рублей! Чтобы получить их пройдите по ссылке для оформления выигрыша».…"/>
          <p:cNvSpPr txBox="1"/>
          <p:nvPr/>
        </p:nvSpPr>
        <p:spPr>
          <a:xfrm>
            <a:off x="707874" y="5190876"/>
            <a:ext cx="13951632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Юре на телефон пришло сообщение: «Поздравляем! Вы выиграли 100 000 рублей! Чтобы получить их пройдите по ссылке для оформления выигрыша».</a:t>
            </a:r>
          </a:p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Юра решил не спешить, показал сообщение папе и тот объяснил, что так мошенники хотели украсть деньги с банковской карты. Хорошо, что Юра не стал переходить по ссылке в сообщении.</a:t>
            </a:r>
          </a:p>
        </p:txBody>
      </p:sp>
      <p:grpSp>
        <p:nvGrpSpPr>
          <p:cNvPr id="151" name="Group"/>
          <p:cNvGrpSpPr/>
          <p:nvPr/>
        </p:nvGrpSpPr>
        <p:grpSpPr>
          <a:xfrm>
            <a:off x="16232521" y="4334685"/>
            <a:ext cx="6941073" cy="6926230"/>
            <a:chOff x="0" y="0"/>
            <a:chExt cx="6941071" cy="6926228"/>
          </a:xfrm>
        </p:grpSpPr>
        <p:sp>
          <p:nvSpPr>
            <p:cNvPr id="148" name="Shape"/>
            <p:cNvSpPr/>
            <p:nvPr/>
          </p:nvSpPr>
          <p:spPr>
            <a:xfrm>
              <a:off x="0" y="29470"/>
              <a:ext cx="6941072" cy="6896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784" extrusionOk="0">
                  <a:moveTo>
                    <a:pt x="9392" y="445"/>
                  </a:moveTo>
                  <a:cubicBezTo>
                    <a:pt x="12866" y="-588"/>
                    <a:pt x="16800" y="117"/>
                    <a:pt x="18059" y="3189"/>
                  </a:cubicBezTo>
                  <a:cubicBezTo>
                    <a:pt x="18828" y="5064"/>
                    <a:pt x="18088" y="7107"/>
                    <a:pt x="18501" y="9038"/>
                  </a:cubicBezTo>
                  <a:cubicBezTo>
                    <a:pt x="19033" y="11526"/>
                    <a:pt x="21486" y="13473"/>
                    <a:pt x="21285" y="16113"/>
                  </a:cubicBezTo>
                  <a:cubicBezTo>
                    <a:pt x="20959" y="20390"/>
                    <a:pt x="15720" y="20820"/>
                    <a:pt x="11263" y="20782"/>
                  </a:cubicBezTo>
                  <a:cubicBezTo>
                    <a:pt x="7858" y="20753"/>
                    <a:pt x="4319" y="21012"/>
                    <a:pt x="1845" y="18363"/>
                  </a:cubicBezTo>
                  <a:cubicBezTo>
                    <a:pt x="562" y="16988"/>
                    <a:pt x="81" y="15117"/>
                    <a:pt x="10" y="13251"/>
                  </a:cubicBezTo>
                  <a:cubicBezTo>
                    <a:pt x="-114" y="10009"/>
                    <a:pt x="937" y="6809"/>
                    <a:pt x="3100" y="4356"/>
                  </a:cubicBezTo>
                  <a:cubicBezTo>
                    <a:pt x="4757" y="2476"/>
                    <a:pt x="6970" y="1165"/>
                    <a:pt x="9392" y="445"/>
                  </a:cubicBezTo>
                  <a:close/>
                </a:path>
              </a:pathLst>
            </a:custGeom>
            <a:solidFill>
              <a:srgbClr val="DDDC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9" name="fraud (1).png" descr="fraud (1)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229" y="0"/>
              <a:ext cx="6632615" cy="6632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Shape"/>
            <p:cNvSpPr/>
            <p:nvPr/>
          </p:nvSpPr>
          <p:spPr>
            <a:xfrm>
              <a:off x="6124051" y="196885"/>
              <a:ext cx="765450" cy="662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48" h="19747" extrusionOk="0">
                  <a:moveTo>
                    <a:pt x="14841" y="3392"/>
                  </a:moveTo>
                  <a:cubicBezTo>
                    <a:pt x="21257" y="9212"/>
                    <a:pt x="20153" y="19060"/>
                    <a:pt x="14841" y="19720"/>
                  </a:cubicBezTo>
                  <a:cubicBezTo>
                    <a:pt x="12143" y="20056"/>
                    <a:pt x="10307" y="17118"/>
                    <a:pt x="8097" y="15429"/>
                  </a:cubicBezTo>
                  <a:cubicBezTo>
                    <a:pt x="5434" y="13395"/>
                    <a:pt x="1739" y="12858"/>
                    <a:pt x="405" y="9365"/>
                  </a:cubicBezTo>
                  <a:cubicBezTo>
                    <a:pt x="-343" y="7406"/>
                    <a:pt x="-15" y="5134"/>
                    <a:pt x="1064" y="3392"/>
                  </a:cubicBezTo>
                  <a:cubicBezTo>
                    <a:pt x="4120" y="-1544"/>
                    <a:pt x="10332" y="-698"/>
                    <a:pt x="14841" y="3392"/>
                  </a:cubicBezTo>
                  <a:close/>
                </a:path>
              </a:pathLst>
            </a:custGeom>
            <a:solidFill>
              <a:srgbClr val="DDDC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СИТУАЦИЯ 12">
            <a:extLst>
              <a:ext uri="{FF2B5EF4-FFF2-40B4-BE49-F238E27FC236}">
                <a16:creationId xmlns:a16="http://schemas.microsoft.com/office/drawing/2014/main" id="{0A9AF3C2-ABCA-DC4A-9A94-2135DE09D5CB}"/>
              </a:ext>
            </a:extLst>
          </p:cNvPr>
          <p:cNvSpPr txBox="1"/>
          <p:nvPr/>
        </p:nvSpPr>
        <p:spPr>
          <a:xfrm>
            <a:off x="707874" y="1496653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№5. «везунчик»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Двадцатилетний Семён не любит долгие планы и размышления. У него хорошая стипендия, да и родители дают денег. Каждый месяц, получив деньги, он покупает новые компьютерные игры, проходится по магазинам и берет то, что захочет.…"/>
          <p:cNvSpPr txBox="1"/>
          <p:nvPr/>
        </p:nvSpPr>
        <p:spPr>
          <a:xfrm>
            <a:off x="743588" y="3679340"/>
            <a:ext cx="22807462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Двадцатилетний Семён не любит долгие планы и размышления. У него хорошая стипендия, да и родители дают денег. Каждый месяц, получив деньги, он покупает новые компьютерные игры, проходится по магазинам и берет то, что захочет. </a:t>
            </a:r>
          </a:p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Жаль, но этот период быстро заканчивается – пара тройка дней и от денег не остается и следа.</a:t>
            </a:r>
          </a:p>
        </p:txBody>
      </p:sp>
      <p:pic>
        <p:nvPicPr>
          <p:cNvPr id="155" name="Обучение.png" descr="Обучение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894" y="6556594"/>
            <a:ext cx="14748212" cy="62181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ИТУАЦИЯ 12">
            <a:extLst>
              <a:ext uri="{FF2B5EF4-FFF2-40B4-BE49-F238E27FC236}">
                <a16:creationId xmlns:a16="http://schemas.microsoft.com/office/drawing/2014/main" id="{99F0C03E-CF2B-264D-85D6-665C5684B894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№6. транжира 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Артем любит играть в компьютерные игры. Просматривая сайты с новинками, он увидел рекламу новой игры: «60 минут игры – бесплатно!». Артем прошел по ссылке и выполнил действия, которые всплывали в сообщениях. Однако, игра так и не установилась, но во весь"/>
          <p:cNvSpPr txBox="1"/>
          <p:nvPr/>
        </p:nvSpPr>
        <p:spPr>
          <a:xfrm>
            <a:off x="719517" y="3674244"/>
            <a:ext cx="22855603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Артем любит играть в компьютерные игры. Просматривая сайты с новинками, он увидел рекламу новой игры: «60 минут игры – бесплатно!». Артем прошел по ссылке и выполнил действия, которые всплывали в сообщениях. Однако, игра так и не установилась, но во весь экран появился баннер, убрать который можно было, только заплатив 3 000 рублей.</a:t>
            </a:r>
          </a:p>
        </p:txBody>
      </p:sp>
      <p:pic>
        <p:nvPicPr>
          <p:cNvPr id="159" name="404.png" descr="40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098" y="7498493"/>
            <a:ext cx="13004439" cy="527628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ИТУАЦИЯ 12">
            <a:extLst>
              <a:ext uri="{FF2B5EF4-FFF2-40B4-BE49-F238E27FC236}">
                <a16:creationId xmlns:a16="http://schemas.microsoft.com/office/drawing/2014/main" id="{1029EC36-0742-1249-8E78-496BDF3A174B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</a:t>
            </a:r>
            <a:r>
              <a:rPr lang="en-US" sz="5100" dirty="0"/>
              <a:t>7</a:t>
            </a:r>
            <a:r>
              <a:rPr lang="ru-RU" sz="5100" dirty="0"/>
              <a:t>. геймер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В семье Ивановых каждый месяц принято подсчитывать свои доходы и расходы, проверять, сколько потратили воды и электричества, не было ли необдуманных покупок. Ведь у них есть цель – летом они хотят поехать отдыхать на море, поэтому откладывают каждый меся"/>
          <p:cNvSpPr txBox="1"/>
          <p:nvPr/>
        </p:nvSpPr>
        <p:spPr>
          <a:xfrm>
            <a:off x="712626" y="3690737"/>
            <a:ext cx="22835519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В семье Ивановых каждый месяц принято подсчитывать свои доходы и расходы, проверять, сколько потратили воды и электричества, не было ли необдуманных покупок. Ведь у них есть цель – летом они хотят поехать отдыхать на море, поэтому откладывают каждый месяц по 10 000 рублей.</a:t>
            </a:r>
          </a:p>
        </p:txBody>
      </p:sp>
      <p:pic>
        <p:nvPicPr>
          <p:cNvPr id="163" name="Управление расходами.png" descr="Управление расходам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360" y="6858000"/>
            <a:ext cx="13855280" cy="581340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ИТУАЦИЯ 12">
            <a:extLst>
              <a:ext uri="{FF2B5EF4-FFF2-40B4-BE49-F238E27FC236}">
                <a16:creationId xmlns:a16="http://schemas.microsoft.com/office/drawing/2014/main" id="{D6B557E5-DD19-6D4C-AF0D-AB8BB991B90B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№8. финансовое планирование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В семье Сидоровых любимая присказка «деньги любят счет». В начале месяца они садятся за стол, подсчитывают свои доходы и раскладывают их в несколько конвертов:  на оплату квартплаты,  на еду,  на транспорт, на секции,  другие важные покупки (лекарства, о"/>
          <p:cNvSpPr txBox="1"/>
          <p:nvPr/>
        </p:nvSpPr>
        <p:spPr>
          <a:xfrm>
            <a:off x="709721" y="3692995"/>
            <a:ext cx="22807464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В семье Сидоровых любимая присказка «деньги любят счет». В начале месяца они садятся за стол, подсчитывают свои доходы и раскладывают их в несколько конвертов:  на оплату квартплаты,  на еду,  на транспорт, на секции,  другие важные покупки (лекарства, одежда и др.). И только после этого они решают, могут ли потратить в этом месяце деньги на отдых, развлечения, подарки.</a:t>
            </a:r>
          </a:p>
        </p:txBody>
      </p:sp>
      <p:pic>
        <p:nvPicPr>
          <p:cNvPr id="167" name="Планирование расходов.png" descr="Планирование расходо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166" y="6915624"/>
            <a:ext cx="13964306" cy="58591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ИТУАЦИЯ 12">
            <a:extLst>
              <a:ext uri="{FF2B5EF4-FFF2-40B4-BE49-F238E27FC236}">
                <a16:creationId xmlns:a16="http://schemas.microsoft.com/office/drawing/2014/main" id="{AF9AD0E6-3947-804E-907A-20DBDABDDE12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№9. семейный бюджет   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Семья Пети Лопухова все время берет деньги в долг. Получив зарплату, его папа и мама сначала идут в кафе, потом - в магазин, где каждый делает желанную покупку, ведь у них же не хватает денег на всё, так хотя бы раз в месяц себя надо побаловать! Не пройд"/>
          <p:cNvSpPr txBox="1"/>
          <p:nvPr/>
        </p:nvSpPr>
        <p:spPr>
          <a:xfrm>
            <a:off x="726656" y="3695646"/>
            <a:ext cx="22807461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Семья Пети Лопухова все время берет деньги в долг. Получив зарплату, его папа и мама сначала идут в кафе, потом - в магазин, где каждый делает желанную покупку, ведь у них же не хватает денег на всё, так хотя бы раз в месяц себя надо побаловать! Не пройдет и двух недель как Лопуховы снова пойдут одалживать деньги – ведь впереди еще половина месяца, а средств нет даже на еду.</a:t>
            </a:r>
          </a:p>
        </p:txBody>
      </p:sp>
      <p:pic>
        <p:nvPicPr>
          <p:cNvPr id="171" name="Кредиты и займы.png" descr="Кредиты и займ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631" y="6974284"/>
            <a:ext cx="13772738" cy="577877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ИТУАЦИЯ 12">
            <a:extLst>
              <a:ext uri="{FF2B5EF4-FFF2-40B4-BE49-F238E27FC236}">
                <a16:creationId xmlns:a16="http://schemas.microsoft.com/office/drawing/2014/main" id="{AE27D926-F435-7A44-AB3F-6DA428DA647F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№10. семья должников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Мама попросила Надю сходить в магазин за йогуртами и хлебом. По пути домой Надя увидела, что у одной из купленных ей баночек йогурта закончился срок хранения. Надя вернулась в магазин, показала просроченный йогурт, чек о покупке…"/>
          <p:cNvSpPr txBox="1"/>
          <p:nvPr/>
        </p:nvSpPr>
        <p:spPr>
          <a:xfrm>
            <a:off x="705488" y="3518792"/>
            <a:ext cx="22883661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Мама попросила Надю сходить в магазин за йогуртами и хлебом. По пути домой Надя увидела, что у одной из купленных ей баночек йогурта закончился срок хранения. Надя вернулась в магазин, показала просроченный йогурт, чек о покупке</a:t>
            </a:r>
            <a:r>
              <a:rPr lang="ru-RU" sz="3500" dirty="0"/>
              <a:t> </a:t>
            </a:r>
            <a:r>
              <a:rPr sz="3500" dirty="0"/>
              <a:t>и попросила заменить продукт на свежий.</a:t>
            </a:r>
          </a:p>
        </p:txBody>
      </p:sp>
      <p:pic>
        <p:nvPicPr>
          <p:cNvPr id="175" name="Защита прав потребителей.png" descr="Защита прав потребителей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654" y="6770513"/>
            <a:ext cx="13621330" cy="571547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ИТУАЦИЯ 12">
            <a:extLst>
              <a:ext uri="{FF2B5EF4-FFF2-40B4-BE49-F238E27FC236}">
                <a16:creationId xmlns:a16="http://schemas.microsoft.com/office/drawing/2014/main" id="{CFCF6E3F-D9FC-5143-9D9A-77521EE56570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№11. срок годности …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Ирина Петровна захотела сделать модную прическу. В салоне красоты она показала фото прически, и мастер пообещала сделать такую же. Через час Ирина Петровна с ужасом увидела, что ее волосы подстрижены клоками и прическа совсем не похожа на фото. Мастер ск"/>
          <p:cNvSpPr txBox="1"/>
          <p:nvPr/>
        </p:nvSpPr>
        <p:spPr>
          <a:xfrm>
            <a:off x="718188" y="3689017"/>
            <a:ext cx="22858263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Ирина Петровна захотела сделать модную прическу. В салоне красоты она показала фото прически, и мастер пообещала сделать такую же. Через час Ирина Петровна с ужасом увидела, что ее волосы подстрижены клоками и прическа совсем не похожа на фото. Мастер сказала, что причина в непослушных волосах клиентки. Грустная Ирина Петровна в слезах ушла домой, заплатив 1500 рублей.</a:t>
            </a:r>
          </a:p>
        </p:txBody>
      </p:sp>
      <p:sp>
        <p:nvSpPr>
          <p:cNvPr id="178" name="СИТУАЦИЯ 12"/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№12. случай в салоне красоты</a:t>
            </a:r>
            <a:endParaRPr sz="5100" dirty="0"/>
          </a:p>
        </p:txBody>
      </p:sp>
      <p:pic>
        <p:nvPicPr>
          <p:cNvPr id="179" name="Жизненные ситуации.png" descr="Жизненные ситуаци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917" y="7206018"/>
            <a:ext cx="13560166" cy="5689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ФИНАНСОВО…"/>
          <p:cNvSpPr txBox="1"/>
          <p:nvPr/>
        </p:nvSpPr>
        <p:spPr>
          <a:xfrm>
            <a:off x="699554" y="1094175"/>
            <a:ext cx="14464834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100" dirty="0"/>
              <a:t>ФИНАНСОВО </a:t>
            </a:r>
          </a:p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100" dirty="0"/>
              <a:t>ГРАМОТНЫЙ ЧЕЛОВЕК</a:t>
            </a:r>
          </a:p>
        </p:txBody>
      </p:sp>
      <p:sp>
        <p:nvSpPr>
          <p:cNvPr id="182" name="Square"/>
          <p:cNvSpPr/>
          <p:nvPr/>
        </p:nvSpPr>
        <p:spPr>
          <a:xfrm>
            <a:off x="812184" y="4210815"/>
            <a:ext cx="1260548" cy="1260549"/>
          </a:xfrm>
          <a:prstGeom prst="rect">
            <a:avLst/>
          </a:prstGeom>
          <a:solidFill>
            <a:srgbClr val="0097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Square"/>
          <p:cNvSpPr/>
          <p:nvPr/>
        </p:nvSpPr>
        <p:spPr>
          <a:xfrm>
            <a:off x="812184" y="6678882"/>
            <a:ext cx="1260548" cy="1260549"/>
          </a:xfrm>
          <a:prstGeom prst="rect">
            <a:avLst/>
          </a:prstGeom>
          <a:solidFill>
            <a:srgbClr val="0097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Square"/>
          <p:cNvSpPr/>
          <p:nvPr/>
        </p:nvSpPr>
        <p:spPr>
          <a:xfrm>
            <a:off x="812184" y="8981777"/>
            <a:ext cx="1260548" cy="1260548"/>
          </a:xfrm>
          <a:prstGeom prst="rect">
            <a:avLst/>
          </a:prstGeom>
          <a:solidFill>
            <a:srgbClr val="0097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Планирует свои доходы и расходы (ведет семейный бюджет)"/>
          <p:cNvSpPr txBox="1"/>
          <p:nvPr/>
        </p:nvSpPr>
        <p:spPr>
          <a:xfrm>
            <a:off x="2338360" y="4366144"/>
            <a:ext cx="6152237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Планирует свои доходы и расходы (ведет семейный бюджет)</a:t>
            </a:r>
          </a:p>
        </p:txBody>
      </p:sp>
      <p:sp>
        <p:nvSpPr>
          <p:cNvPr id="186" name="Не имеет долгов, которые не может отдавать"/>
          <p:cNvSpPr txBox="1"/>
          <p:nvPr/>
        </p:nvSpPr>
        <p:spPr>
          <a:xfrm>
            <a:off x="2338360" y="6836985"/>
            <a:ext cx="5884998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Не имеет долгов, которые не может отдавать</a:t>
            </a:r>
            <a:r>
              <a:rPr sz="1200" b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187" name="Откладывает деньги, умеет копить"/>
          <p:cNvSpPr txBox="1"/>
          <p:nvPr/>
        </p:nvSpPr>
        <p:spPr>
          <a:xfrm>
            <a:off x="2338360" y="9127587"/>
            <a:ext cx="4038516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Откладывает деньги, умеет копить</a:t>
            </a:r>
            <a:r>
              <a:rPr sz="1200" b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pic>
        <p:nvPicPr>
          <p:cNvPr id="188" name="ИКОНКИ_Проектная -деятельность.png" descr="ИКОНКИ_Проектная -деятельность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986" y="4094786"/>
            <a:ext cx="7406028" cy="7406028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quare"/>
          <p:cNvSpPr/>
          <p:nvPr/>
        </p:nvSpPr>
        <p:spPr>
          <a:xfrm>
            <a:off x="812184" y="11284671"/>
            <a:ext cx="1260548" cy="1260548"/>
          </a:xfrm>
          <a:prstGeom prst="rect">
            <a:avLst/>
          </a:prstGeom>
          <a:solidFill>
            <a:srgbClr val="0097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Сравнивает условия при покупке товаров, смотрит, где дешевле и лучшего качества"/>
          <p:cNvSpPr txBox="1"/>
          <p:nvPr/>
        </p:nvSpPr>
        <p:spPr>
          <a:xfrm>
            <a:off x="2338360" y="11194235"/>
            <a:ext cx="5409077" cy="14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Сравнивает условия при покупке товаров, смотрит, где дешевле и лучшего качества</a:t>
            </a:r>
            <a:r>
              <a:rPr sz="1200" b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191" name="Square"/>
          <p:cNvSpPr/>
          <p:nvPr/>
        </p:nvSpPr>
        <p:spPr>
          <a:xfrm>
            <a:off x="16860365" y="4223924"/>
            <a:ext cx="1260548" cy="1260548"/>
          </a:xfrm>
          <a:prstGeom prst="rect">
            <a:avLst/>
          </a:prstGeom>
          <a:solidFill>
            <a:srgbClr val="0097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Square"/>
          <p:cNvSpPr/>
          <p:nvPr/>
        </p:nvSpPr>
        <p:spPr>
          <a:xfrm>
            <a:off x="16860365" y="6691991"/>
            <a:ext cx="1260548" cy="1260548"/>
          </a:xfrm>
          <a:prstGeom prst="rect">
            <a:avLst/>
          </a:prstGeom>
          <a:solidFill>
            <a:srgbClr val="0097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Square"/>
          <p:cNvSpPr/>
          <p:nvPr/>
        </p:nvSpPr>
        <p:spPr>
          <a:xfrm>
            <a:off x="16860365" y="8994885"/>
            <a:ext cx="1260548" cy="1260548"/>
          </a:xfrm>
          <a:prstGeom prst="rect">
            <a:avLst/>
          </a:prstGeom>
          <a:solidFill>
            <a:srgbClr val="0097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Не попадается на обман…"/>
          <p:cNvSpPr txBox="1"/>
          <p:nvPr/>
        </p:nvSpPr>
        <p:spPr>
          <a:xfrm>
            <a:off x="18386542" y="4156114"/>
            <a:ext cx="5214917" cy="14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Не попадается на обман </a:t>
            </a:r>
          </a:p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с деньгами (финансовое мошенничеств</a:t>
            </a:r>
            <a:r>
              <a:rPr lang="ru-RU" dirty="0"/>
              <a:t>о</a:t>
            </a:r>
            <a:r>
              <a:rPr dirty="0"/>
              <a:t>)</a:t>
            </a:r>
          </a:p>
        </p:txBody>
      </p:sp>
      <p:sp>
        <p:nvSpPr>
          <p:cNvPr id="195" name="Распределяет свои траты: сначала покупает самое необходимо, а только потом то, что хочется"/>
          <p:cNvSpPr txBox="1"/>
          <p:nvPr/>
        </p:nvSpPr>
        <p:spPr>
          <a:xfrm>
            <a:off x="18386542" y="6411919"/>
            <a:ext cx="5214917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Распределяет свои траты: сначала покупает самое необходимо</a:t>
            </a:r>
            <a:r>
              <a:rPr lang="ru-RU" dirty="0"/>
              <a:t>е</a:t>
            </a:r>
            <a:r>
              <a:rPr dirty="0"/>
              <a:t>, а только потом то, что хочется</a:t>
            </a:r>
            <a:r>
              <a:rPr sz="1200" b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196" name="Знает свои права и может их защитить"/>
          <p:cNvSpPr txBox="1"/>
          <p:nvPr/>
        </p:nvSpPr>
        <p:spPr>
          <a:xfrm>
            <a:off x="18386542" y="9127587"/>
            <a:ext cx="5028891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Знает свои права и может их защитить</a:t>
            </a:r>
            <a:r>
              <a:rPr sz="1200" b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pic>
        <p:nvPicPr>
          <p:cNvPr id="197" name="calculator (4).png" descr="calculator (4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82" y="4377213"/>
            <a:ext cx="927752" cy="927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bankruptcy.png" descr="bankruptc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83" y="6925392"/>
            <a:ext cx="860749" cy="860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ggy-bank.png" descr="piggy-bank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31" y="9081224"/>
            <a:ext cx="1036253" cy="1036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check-list.png" descr="check-list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31" y="11463360"/>
            <a:ext cx="1036253" cy="1036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cash.png" descr="cash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6763" y="6891891"/>
            <a:ext cx="927752" cy="927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mace.png" descr="mac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8247" y="9160110"/>
            <a:ext cx="964784" cy="964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credit.png" descr="credit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5212" y="4358697"/>
            <a:ext cx="1036253" cy="1036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ЧТО ТАКОЕ ДЕНЬГИ?"/>
          <p:cNvSpPr txBox="1"/>
          <p:nvPr/>
        </p:nvSpPr>
        <p:spPr>
          <a:xfrm>
            <a:off x="698009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100" dirty="0"/>
              <a:t>ЧТО ТАКОЕ ДЕНЬГИ?</a:t>
            </a:r>
          </a:p>
        </p:txBody>
      </p:sp>
      <p:sp>
        <p:nvSpPr>
          <p:cNvPr id="35" name="ДЕНЬГИ – это универсальный товар, средство, позволяющее изменять стоимость товаров  услуг, совершать обмен, копить на будущие покупки."/>
          <p:cNvSpPr txBox="1"/>
          <p:nvPr/>
        </p:nvSpPr>
        <p:spPr>
          <a:xfrm>
            <a:off x="736109" y="5497198"/>
            <a:ext cx="11584797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>
                <a:solidFill>
                  <a:srgbClr val="009757"/>
                </a:solidFill>
              </a:rPr>
              <a:t>ДЕНЬГИ</a:t>
            </a:r>
            <a:r>
              <a:rPr sz="3500" dirty="0"/>
              <a:t> – это универсальный товар, средство, позволяющее изменять стоимость товаров  услуг, совершать обмен, копить на будущие покупки.</a:t>
            </a:r>
          </a:p>
        </p:txBody>
      </p:sp>
      <p:grpSp>
        <p:nvGrpSpPr>
          <p:cNvPr id="39" name="Group"/>
          <p:cNvGrpSpPr/>
          <p:nvPr/>
        </p:nvGrpSpPr>
        <p:grpSpPr>
          <a:xfrm>
            <a:off x="13529729" y="2808907"/>
            <a:ext cx="9949072" cy="9729119"/>
            <a:chOff x="0" y="0"/>
            <a:chExt cx="9949071" cy="9729118"/>
          </a:xfrm>
        </p:grpSpPr>
        <p:pic>
          <p:nvPicPr>
            <p:cNvPr id="36" name="ИКОНКИ_Финансы и жилье.png" descr="ИКОНКИ_Финансы и жилье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4375" y="4476918"/>
              <a:ext cx="5244697" cy="5241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" name="ИКОНКИ_Калькулятор кредита -на неотложные нужды.png" descr="ИКОНКИ_Калькулятор кредита -на неотложные нужды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968123"/>
              <a:ext cx="4758142" cy="47609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ИКОНКИ_Кредиты и займы.png" descr="ИКОНКИ_Кредиты и займы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296" y="0"/>
              <a:ext cx="4949143" cy="49491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ЧТО МОЖНО СДЕЛАТЬ,…"/>
          <p:cNvSpPr txBox="1"/>
          <p:nvPr/>
        </p:nvSpPr>
        <p:spPr>
          <a:xfrm>
            <a:off x="730384" y="1019763"/>
            <a:ext cx="14464834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5100" dirty="0"/>
              <a:t>Сюжеты финансовой грамотности в классической литературе</a:t>
            </a:r>
            <a:r>
              <a:rPr sz="51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grpSp>
        <p:nvGrpSpPr>
          <p:cNvPr id="211" name="Group"/>
          <p:cNvGrpSpPr/>
          <p:nvPr/>
        </p:nvGrpSpPr>
        <p:grpSpPr>
          <a:xfrm>
            <a:off x="730384" y="3544397"/>
            <a:ext cx="16171533" cy="3164969"/>
            <a:chOff x="0" y="-747495"/>
            <a:chExt cx="16171532" cy="3164968"/>
          </a:xfrm>
        </p:grpSpPr>
        <p:sp>
          <p:nvSpPr>
            <p:cNvPr id="209" name="ПОСЛУШАТЬ ПОДКАСТЫ «КРОШ И ГРОШ»…"/>
            <p:cNvSpPr txBox="1"/>
            <p:nvPr/>
          </p:nvSpPr>
          <p:spPr>
            <a:xfrm>
              <a:off x="731959" y="-747495"/>
              <a:ext cx="15439573" cy="3164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«Волшебная лампа Аладдина»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– б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cs typeface="Arial"/>
                </a:rPr>
                <a:t>едность и богатство, внезапное обогащение и распоряжение деньгами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«Золотая антилопа»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– б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cs typeface="Arial"/>
                </a:rPr>
                <a:t>едность и богатство, разумное потребление</a:t>
              </a:r>
              <a:endParaRPr lang="ru-RU" sz="2900" b="0" cap="small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Родари Дж. «Приключения Чиполлино»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несправедливая финансовая система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Толстой А.Н. «Золотой ключик, или Приключения Буратино»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мошенники и мошенничество</a:t>
              </a:r>
              <a:endParaRPr sz="2900" b="0" dirty="0">
                <a:solidFill>
                  <a:srgbClr val="393B3B"/>
                </a:solidFill>
                <a:latin typeface="Arial"/>
                <a:ea typeface="Arial"/>
                <a:cs typeface="Arial"/>
                <a:hlinkClick r:id="rId2"/>
              </a:endParaRPr>
            </a:p>
          </p:txBody>
        </p:sp>
        <p:sp>
          <p:nvSpPr>
            <p:cNvPr id="210" name="B"/>
            <p:cNvSpPr txBox="1"/>
            <p:nvPr/>
          </p:nvSpPr>
          <p:spPr>
            <a:xfrm>
              <a:off x="0" y="-69773"/>
              <a:ext cx="859210" cy="1733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144E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dirty="0">
                  <a:solidFill>
                    <a:srgbClr val="004F9F"/>
                  </a:solidFill>
                </a:rPr>
                <a:t>3</a:t>
              </a:r>
              <a:endParaRPr dirty="0">
                <a:solidFill>
                  <a:srgbClr val="004F9F"/>
                </a:solidFill>
              </a:endParaRPr>
            </a:p>
          </p:txBody>
        </p:sp>
      </p:grpSp>
      <p:grpSp>
        <p:nvGrpSpPr>
          <p:cNvPr id="214" name="Group"/>
          <p:cNvGrpSpPr/>
          <p:nvPr/>
        </p:nvGrpSpPr>
        <p:grpSpPr>
          <a:xfrm>
            <a:off x="813730" y="7561747"/>
            <a:ext cx="20648672" cy="3294095"/>
            <a:chOff x="0" y="0"/>
            <a:chExt cx="20648671" cy="2477152"/>
          </a:xfrm>
        </p:grpSpPr>
        <p:sp>
          <p:nvSpPr>
            <p:cNvPr id="212" name="ПОСМОТРЕТЬ МУЛЬТФИЛЬМЫ:…"/>
            <p:cNvSpPr txBox="1"/>
            <p:nvPr/>
          </p:nvSpPr>
          <p:spPr>
            <a:xfrm>
              <a:off x="731959" y="0"/>
              <a:ext cx="19916712" cy="2477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«Баллады о Робин Гуде»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социальная ответственность богатых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</a:rPr>
                <a:t>Носов Н.Н. </a:t>
              </a: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«Незнайка на Луне»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финансовые взаимоотношения и инструменты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Олеша Ю.К. «Три толстяка»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несправедливая финансовая система 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Пушкин А.С. «Сказка о рыбаке и рыбке»</a:t>
              </a:r>
              <a:r>
                <a:rPr lang="ru-RU" sz="3300" b="0" dirty="0">
                  <a:sym typeface="Arial"/>
                </a:rPr>
                <a:t>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cs typeface="Arial"/>
                </a:rPr>
                <a:t>от «владычицы морской» до «разбитого корыта»</a:t>
              </a:r>
            </a:p>
            <a:p>
              <a:pPr marL="762000" algn="l">
                <a:spcBef>
                  <a:spcPts val="1000"/>
                </a:spcBef>
                <a:buClr>
                  <a:srgbClr val="393B3B"/>
                </a:buClr>
                <a:buSzPct val="100000"/>
                <a:defRPr sz="33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900" b="0" cap="small" dirty="0">
                  <a:solidFill>
                    <a:srgbClr val="31B7BB"/>
                  </a:solidFill>
                  <a:latin typeface="Arial"/>
                  <a:ea typeface="Arial"/>
                  <a:cs typeface="Arial"/>
                  <a:sym typeface="Arial"/>
                </a:rPr>
                <a:t>Твен М. «Принц и нищий» </a:t>
              </a:r>
              <a:r>
                <a:rPr lang="ru-RU" sz="2900" b="0" dirty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rPr>
                <a:t>- социальная ответственность богатых</a:t>
              </a:r>
              <a:endParaRPr lang="ru-RU" sz="2900" b="0" dirty="0">
                <a:solidFill>
                  <a:srgbClr val="393B3B"/>
                </a:solidFill>
                <a:latin typeface="Arial"/>
                <a:cs typeface="Arial"/>
              </a:endParaRPr>
            </a:p>
          </p:txBody>
        </p:sp>
        <p:sp>
          <p:nvSpPr>
            <p:cNvPr id="213" name="C"/>
            <p:cNvSpPr txBox="1"/>
            <p:nvPr/>
          </p:nvSpPr>
          <p:spPr>
            <a:xfrm>
              <a:off x="0" y="441445"/>
              <a:ext cx="1463918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10600" cap="all">
                  <a:solidFill>
                    <a:srgbClr val="DF822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dirty="0">
                  <a:solidFill>
                    <a:srgbClr val="EF7D00"/>
                  </a:solidFill>
                </a:rPr>
                <a:t>4</a:t>
              </a:r>
              <a:endParaRPr dirty="0">
                <a:solidFill>
                  <a:srgbClr val="EF7D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42903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ЧТО МОЖНО СДЕЛАТЬ,…"/>
          <p:cNvSpPr txBox="1"/>
          <p:nvPr/>
        </p:nvSpPr>
        <p:spPr>
          <a:xfrm>
            <a:off x="730384" y="1083558"/>
            <a:ext cx="14464834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100" dirty="0"/>
              <a:t>ЧТО МОЖНО СДЕЛАТЬ, ЧТОБЫ ПОВЫСИТЬ СВОЮ ФИНАНСОВУЮ ГРАМОТНОСТЬ</a:t>
            </a:r>
            <a:r>
              <a:rPr sz="51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grpSp>
        <p:nvGrpSpPr>
          <p:cNvPr id="208" name="Group"/>
          <p:cNvGrpSpPr/>
          <p:nvPr/>
        </p:nvGrpSpPr>
        <p:grpSpPr>
          <a:xfrm>
            <a:off x="779214" y="3516174"/>
            <a:ext cx="21138676" cy="3518912"/>
            <a:chOff x="0" y="-101779"/>
            <a:chExt cx="21138675" cy="3518911"/>
          </a:xfrm>
        </p:grpSpPr>
        <p:sp>
          <p:nvSpPr>
            <p:cNvPr id="206" name="ПРИНЯТЬ УЧАСТИЕ В ОЛИМПИАДЕ ПО ФИНАНСОВОЙ ГРАМОТНОСТИ И ПРЕДПРИНИМАТЕЛЬСТВУ…"/>
            <p:cNvSpPr txBox="1"/>
            <p:nvPr/>
          </p:nvSpPr>
          <p:spPr>
            <a:xfrm>
              <a:off x="1418725" y="-101779"/>
              <a:ext cx="19719950" cy="35189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defRPr sz="2400">
                  <a:solidFill>
                    <a:srgbClr val="5EB4B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>
                  <a:solidFill>
                    <a:srgbClr val="31B7BC"/>
                  </a:solidFill>
                </a:rPr>
                <a:t>ПРИНЯТЬ УЧАСТИЕ В ОЛИМПИАДЕ ПО ФИНАНСОВОЙ ГРАМОТНОСТИ И ПРЕДПРИНИМАТЕЛЬСТВУ</a:t>
              </a:r>
            </a:p>
            <a:p>
              <a:pPr algn="l" defTabSz="457200">
                <a:defRPr sz="24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cap="small" dirty="0"/>
                <a:t>организатор: </a:t>
              </a:r>
              <a:r>
                <a:rPr dirty="0"/>
                <a:t>портал «Учи.ру» при поддержке Минфина России, Банка России, Минэкономразвития России, НИФИ Минфина России и др.</a:t>
              </a:r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cap="small" dirty="0"/>
                <a:t>для кого проводится: </a:t>
              </a:r>
              <a:r>
                <a:rPr dirty="0"/>
                <a:t>1-4, 5-9 классы общеобразовательных организаций</a:t>
              </a:r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cap="small" dirty="0"/>
                <a:t>сайт олимпиады: </a:t>
              </a:r>
              <a:r>
                <a:rPr dirty="0"/>
                <a:t> </a:t>
              </a:r>
              <a:r>
                <a:rPr dirty="0">
                  <a:hlinkClick r:id="rId2"/>
                </a:rPr>
                <a:t>https://olympiads.uchi.ru/olymp/finance/</a:t>
              </a:r>
              <a:r>
                <a:rPr dirty="0"/>
                <a:t> </a:t>
              </a:r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cap="small" dirty="0"/>
                <a:t>сроки проведения:</a:t>
              </a:r>
              <a:r>
                <a:rPr dirty="0"/>
                <a:t> март 2023 г. </a:t>
              </a:r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cap="small" dirty="0"/>
                <a:t>призы:</a:t>
              </a:r>
              <a:r>
                <a:rPr dirty="0"/>
                <a:t>  дипломы и грамоты</a:t>
              </a:r>
            </a:p>
          </p:txBody>
        </p:sp>
        <p:sp>
          <p:nvSpPr>
            <p:cNvPr id="207" name="А"/>
            <p:cNvSpPr txBox="1"/>
            <p:nvPr/>
          </p:nvSpPr>
          <p:spPr>
            <a:xfrm>
              <a:off x="0" y="790772"/>
              <a:ext cx="1083630" cy="1733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5EB4B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>
                  <a:solidFill>
                    <a:srgbClr val="31B7BC"/>
                  </a:solidFill>
                </a:rPr>
                <a:t>А</a:t>
              </a:r>
            </a:p>
          </p:txBody>
        </p:sp>
      </p:grpSp>
      <p:grpSp>
        <p:nvGrpSpPr>
          <p:cNvPr id="211" name="Group"/>
          <p:cNvGrpSpPr/>
          <p:nvPr/>
        </p:nvGrpSpPr>
        <p:grpSpPr>
          <a:xfrm>
            <a:off x="779214" y="7462111"/>
            <a:ext cx="16858300" cy="1733808"/>
            <a:chOff x="0" y="-69773"/>
            <a:chExt cx="16858299" cy="1733807"/>
          </a:xfrm>
        </p:grpSpPr>
        <p:sp>
          <p:nvSpPr>
            <p:cNvPr id="209" name="ПОСЛУШАТЬ ПОДКАСТЫ «КРОШ И ГРОШ»…"/>
            <p:cNvSpPr txBox="1"/>
            <p:nvPr/>
          </p:nvSpPr>
          <p:spPr>
            <a:xfrm>
              <a:off x="1418726" y="245698"/>
              <a:ext cx="15439573" cy="1102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defRPr sz="2400">
                  <a:solidFill>
                    <a:srgbClr val="144E9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>
                  <a:solidFill>
                    <a:srgbClr val="004F9F"/>
                  </a:solidFill>
                </a:rPr>
                <a:t>ПОСЛУШАТЬ ПОДКАСТЫ «КРОШ И ГРОШ»</a:t>
              </a:r>
              <a:endParaRPr sz="1200" b="0" dirty="0">
                <a:solidFill>
                  <a:srgbClr val="004F9F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endParaRPr>
            </a:p>
            <a:p>
              <a:pPr algn="l" defTabSz="457200">
                <a:defRPr sz="24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2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endParaRPr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u="sng" dirty="0">
                  <a:hlinkClick r:id="rId3"/>
                </a:rPr>
                <a:t>https://music.yandex.ru/album/20254097/track/97923167?activeTab=about&amp;dir=desc</a:t>
              </a:r>
            </a:p>
          </p:txBody>
        </p:sp>
        <p:sp>
          <p:nvSpPr>
            <p:cNvPr id="210" name="B"/>
            <p:cNvSpPr txBox="1"/>
            <p:nvPr/>
          </p:nvSpPr>
          <p:spPr>
            <a:xfrm>
              <a:off x="0" y="-69773"/>
              <a:ext cx="1083630" cy="1733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0600" cap="all">
                  <a:solidFill>
                    <a:srgbClr val="144E9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>
                  <a:solidFill>
                    <a:srgbClr val="004F9F"/>
                  </a:solidFill>
                </a:rPr>
                <a:t>B</a:t>
              </a:r>
            </a:p>
          </p:txBody>
        </p:sp>
      </p:grpSp>
      <p:grpSp>
        <p:nvGrpSpPr>
          <p:cNvPr id="214" name="Group"/>
          <p:cNvGrpSpPr/>
          <p:nvPr/>
        </p:nvGrpSpPr>
        <p:grpSpPr>
          <a:xfrm>
            <a:off x="779213" y="9705815"/>
            <a:ext cx="21332642" cy="2477153"/>
            <a:chOff x="0" y="0"/>
            <a:chExt cx="21332641" cy="2477152"/>
          </a:xfrm>
        </p:grpSpPr>
        <p:sp>
          <p:nvSpPr>
            <p:cNvPr id="212" name="ПОСМОТРЕТЬ МУЛЬТФИЛЬМЫ:…"/>
            <p:cNvSpPr txBox="1"/>
            <p:nvPr/>
          </p:nvSpPr>
          <p:spPr>
            <a:xfrm>
              <a:off x="1415929" y="0"/>
              <a:ext cx="19916712" cy="2477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2400">
                  <a:solidFill>
                    <a:srgbClr val="DF822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>
                  <a:solidFill>
                    <a:srgbClr val="EF7D00"/>
                  </a:solidFill>
                </a:rPr>
                <a:t>ПОСМОТРЕТЬ МУЛЬТФИЛЬМЫ:</a:t>
              </a:r>
              <a:endParaRPr sz="1200" b="0" dirty="0">
                <a:solidFill>
                  <a:srgbClr val="EF7D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endParaRPr>
            </a:p>
            <a:p>
              <a:pPr algn="l" defTabSz="457200">
                <a:defRPr sz="24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2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endParaRPr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- «Азбука финансовой грамотности со Смешариками»: </a:t>
              </a:r>
              <a:endParaRPr lang="ru-RU" dirty="0"/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>
                  <a:hlinkClick r:id="rId4"/>
                </a:rPr>
                <a:t>https://моифинансы.рф/materials/azbuka-finansovoj-gramotnosti-so-smesharikami/</a:t>
              </a:r>
              <a:r>
                <a:rPr dirty="0"/>
                <a:t> </a:t>
              </a:r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- «Богатый бобренок»: </a:t>
              </a:r>
              <a:r>
                <a:rPr dirty="0">
                  <a:hlinkClick r:id="rId5"/>
                </a:rPr>
                <a:t>https://bobrenok.oc3.ru/</a:t>
              </a:r>
              <a:r>
                <a:rPr dirty="0"/>
                <a:t> </a:t>
              </a:r>
            </a:p>
            <a:p>
              <a:pPr algn="l" defTabSz="457200">
                <a:defRPr sz="2900" b="0">
                  <a:solidFill>
                    <a:srgbClr val="393B3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- </a:t>
              </a:r>
              <a:r>
                <a:rPr lang="x-none"/>
                <a:t>«</a:t>
              </a:r>
              <a:r>
                <a:rPr lang="ru-RU" dirty="0"/>
                <a:t>Новое Простоквашино»</a:t>
              </a:r>
              <a:r>
                <a:rPr dirty="0"/>
                <a:t>, Серия: «Миллионер из Простоквашино» </a:t>
              </a:r>
            </a:p>
          </p:txBody>
        </p:sp>
        <p:sp>
          <p:nvSpPr>
            <p:cNvPr id="213" name="C"/>
            <p:cNvSpPr txBox="1"/>
            <p:nvPr/>
          </p:nvSpPr>
          <p:spPr>
            <a:xfrm>
              <a:off x="0" y="441445"/>
              <a:ext cx="1463918" cy="1594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10600" cap="all">
                  <a:solidFill>
                    <a:srgbClr val="DF822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>
                  <a:solidFill>
                    <a:srgbClr val="EF7D00"/>
                  </a:solidFill>
                </a:rPr>
                <a:t>C</a:t>
              </a:r>
            </a:p>
          </p:txBody>
        </p: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Персональный навигатор…"/>
          <p:cNvSpPr txBox="1"/>
          <p:nvPr/>
        </p:nvSpPr>
        <p:spPr>
          <a:xfrm>
            <a:off x="695386" y="879620"/>
            <a:ext cx="18137384" cy="324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noProof="1"/>
              <a:t>Персональный навигатор</a:t>
            </a:r>
          </a:p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noProof="1"/>
              <a:t>по финансовой грамотности </a:t>
            </a:r>
          </a:p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noProof="1"/>
              <a:t>для всех возрастов</a:t>
            </a:r>
          </a:p>
        </p:txBody>
      </p:sp>
      <p:sp>
        <p:nvSpPr>
          <p:cNvPr id="363" name="Финансовые калькуляторы…"/>
          <p:cNvSpPr txBox="1"/>
          <p:nvPr/>
        </p:nvSpPr>
        <p:spPr>
          <a:xfrm>
            <a:off x="-94593" y="7137383"/>
            <a:ext cx="8834134" cy="4180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651000" indent="-889000" algn="l">
              <a:spcBef>
                <a:spcPts val="3000"/>
              </a:spcBef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300" b="0" dirty="0">
                <a:solidFill>
                  <a:srgbClr val="393B3B"/>
                </a:solidFill>
                <a:latin typeface="Arial"/>
                <a:cs typeface="Arial"/>
              </a:rPr>
              <a:t>Мультфильмы</a:t>
            </a:r>
            <a:endParaRPr sz="3300" b="0" dirty="0">
              <a:solidFill>
                <a:srgbClr val="393B3B"/>
              </a:solidFill>
              <a:latin typeface="Arial"/>
              <a:cs typeface="Arial"/>
            </a:endParaRPr>
          </a:p>
          <a:p>
            <a:pPr marL="1651000" indent="-889000" algn="l">
              <a:spcBef>
                <a:spcPts val="3000"/>
              </a:spcBef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300" b="0" dirty="0">
                <a:solidFill>
                  <a:srgbClr val="393B3B"/>
                </a:solidFill>
                <a:latin typeface="Arial"/>
                <a:cs typeface="Arial"/>
              </a:rPr>
              <a:t>Подкасты</a:t>
            </a:r>
            <a:endParaRPr sz="3300" b="0" dirty="0">
              <a:solidFill>
                <a:srgbClr val="393B3B"/>
              </a:solidFill>
              <a:latin typeface="Arial"/>
              <a:cs typeface="Arial"/>
            </a:endParaRPr>
          </a:p>
          <a:p>
            <a:pPr marL="1651000" indent="-889000" algn="l">
              <a:spcBef>
                <a:spcPts val="3000"/>
              </a:spcBef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300" b="0" dirty="0">
                <a:solidFill>
                  <a:srgbClr val="393B3B"/>
                </a:solidFill>
                <a:latin typeface="Arial"/>
                <a:cs typeface="Arial"/>
              </a:rPr>
              <a:t>Игры и квесты по финграмотности</a:t>
            </a:r>
          </a:p>
          <a:p>
            <a:pPr marL="1651000" indent="-889000" algn="l">
              <a:spcBef>
                <a:spcPts val="3000"/>
              </a:spcBef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0" b="0" dirty="0">
                <a:solidFill>
                  <a:srgbClr val="393B3B"/>
                </a:solidFill>
                <a:latin typeface="Arial"/>
                <a:cs typeface="Arial"/>
              </a:rPr>
              <a:t>Анонсы ФинЗОЖ-мероприятий</a:t>
            </a:r>
          </a:p>
          <a:p>
            <a:pPr marL="1651000" indent="-889000" algn="l">
              <a:spcBef>
                <a:spcPts val="3000"/>
              </a:spcBef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0" b="0" dirty="0">
                <a:solidFill>
                  <a:srgbClr val="393B3B"/>
                </a:solidFill>
                <a:latin typeface="Arial"/>
                <a:cs typeface="Arial"/>
              </a:rPr>
              <a:t>Библиотека учебных материалов</a:t>
            </a:r>
          </a:p>
        </p:txBody>
      </p:sp>
      <p:sp>
        <p:nvSpPr>
          <p:cNvPr id="364" name="моифинансы.рф"/>
          <p:cNvSpPr txBox="1"/>
          <p:nvPr/>
        </p:nvSpPr>
        <p:spPr>
          <a:xfrm>
            <a:off x="724747" y="5386719"/>
            <a:ext cx="5153655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1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моифинансы.рф </a:t>
            </a:r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905" y="9281484"/>
            <a:ext cx="3571865" cy="3571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75D82A-84FF-0A5E-1163-EE981776BF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7680" y="4580022"/>
            <a:ext cx="13538313" cy="45559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9.jpg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83833" y="-30063"/>
            <a:ext cx="24551665" cy="13834804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Rectangle"/>
          <p:cNvSpPr/>
          <p:nvPr/>
        </p:nvSpPr>
        <p:spPr>
          <a:xfrm>
            <a:off x="10265560" y="4958728"/>
            <a:ext cx="14250798" cy="41686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СПАСИБО ЗА ВНИМАНИЕ!"/>
          <p:cNvSpPr txBox="1"/>
          <p:nvPr/>
        </p:nvSpPr>
        <p:spPr>
          <a:xfrm>
            <a:off x="6425843" y="6410853"/>
            <a:ext cx="13093742" cy="95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СПАСИБО ЗА ВНИМАНИЕ!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НА ЧТО ГОСУДАРСТВУ…"/>
          <p:cNvSpPr txBox="1"/>
          <p:nvPr/>
        </p:nvSpPr>
        <p:spPr>
          <a:xfrm>
            <a:off x="688023" y="1104115"/>
            <a:ext cx="16875161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100" dirty="0"/>
              <a:t>НА ЧТО ГОСУДАРСТВУ НУЖНЫ ДЕНЬГИ</a:t>
            </a:r>
          </a:p>
        </p:txBody>
      </p:sp>
      <p:sp>
        <p:nvSpPr>
          <p:cNvPr id="42" name="Square"/>
          <p:cNvSpPr/>
          <p:nvPr/>
        </p:nvSpPr>
        <p:spPr>
          <a:xfrm>
            <a:off x="794661" y="3799335"/>
            <a:ext cx="1260548" cy="1260549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quare"/>
          <p:cNvSpPr/>
          <p:nvPr/>
        </p:nvSpPr>
        <p:spPr>
          <a:xfrm>
            <a:off x="6616037" y="3799335"/>
            <a:ext cx="1260548" cy="1260549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quare"/>
          <p:cNvSpPr/>
          <p:nvPr/>
        </p:nvSpPr>
        <p:spPr>
          <a:xfrm>
            <a:off x="12437413" y="3799335"/>
            <a:ext cx="1260548" cy="1260549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quare"/>
          <p:cNvSpPr/>
          <p:nvPr/>
        </p:nvSpPr>
        <p:spPr>
          <a:xfrm>
            <a:off x="18258790" y="3799335"/>
            <a:ext cx="1260548" cy="1260549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Square"/>
          <p:cNvSpPr/>
          <p:nvPr/>
        </p:nvSpPr>
        <p:spPr>
          <a:xfrm>
            <a:off x="794661" y="6292803"/>
            <a:ext cx="1260548" cy="1260548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Square"/>
          <p:cNvSpPr/>
          <p:nvPr/>
        </p:nvSpPr>
        <p:spPr>
          <a:xfrm>
            <a:off x="6616037" y="6292803"/>
            <a:ext cx="1260548" cy="1260548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quare"/>
          <p:cNvSpPr/>
          <p:nvPr/>
        </p:nvSpPr>
        <p:spPr>
          <a:xfrm>
            <a:off x="12437413" y="6291023"/>
            <a:ext cx="1260548" cy="1260548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quare"/>
          <p:cNvSpPr/>
          <p:nvPr/>
        </p:nvSpPr>
        <p:spPr>
          <a:xfrm>
            <a:off x="18258790" y="6292803"/>
            <a:ext cx="1260548" cy="1260548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quare"/>
          <p:cNvSpPr/>
          <p:nvPr/>
        </p:nvSpPr>
        <p:spPr>
          <a:xfrm>
            <a:off x="6616037" y="8784490"/>
            <a:ext cx="1260548" cy="1260548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quare"/>
          <p:cNvSpPr/>
          <p:nvPr/>
        </p:nvSpPr>
        <p:spPr>
          <a:xfrm>
            <a:off x="794661" y="8784490"/>
            <a:ext cx="1260548" cy="1260548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Square"/>
          <p:cNvSpPr/>
          <p:nvPr/>
        </p:nvSpPr>
        <p:spPr>
          <a:xfrm>
            <a:off x="12437413" y="8784490"/>
            <a:ext cx="1260548" cy="1260548"/>
          </a:xfrm>
          <a:prstGeom prst="rect">
            <a:avLst/>
          </a:prstGeom>
          <a:solidFill>
            <a:srgbClr val="31B7B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Здравоохранение"/>
          <p:cNvSpPr txBox="1"/>
          <p:nvPr/>
        </p:nvSpPr>
        <p:spPr>
          <a:xfrm>
            <a:off x="2185960" y="4177802"/>
            <a:ext cx="3212282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Здравоохранение</a:t>
            </a:r>
            <a:r>
              <a:rPr sz="1200" b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54" name="Образование"/>
          <p:cNvSpPr txBox="1"/>
          <p:nvPr/>
        </p:nvSpPr>
        <p:spPr>
          <a:xfrm>
            <a:off x="8011964" y="4177802"/>
            <a:ext cx="2539265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Образование</a:t>
            </a:r>
            <a:r>
              <a:rPr sz="1200" b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55" name="Культура"/>
          <p:cNvSpPr txBox="1"/>
          <p:nvPr/>
        </p:nvSpPr>
        <p:spPr>
          <a:xfrm>
            <a:off x="13828113" y="4177802"/>
            <a:ext cx="1762098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Культура</a:t>
            </a:r>
            <a:r>
              <a:rPr sz="1200" b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56" name="Спорт"/>
          <p:cNvSpPr txBox="1"/>
          <p:nvPr/>
        </p:nvSpPr>
        <p:spPr>
          <a:xfrm>
            <a:off x="19647557" y="4155175"/>
            <a:ext cx="1152947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Спорт</a:t>
            </a:r>
          </a:p>
        </p:txBody>
      </p:sp>
      <p:sp>
        <p:nvSpPr>
          <p:cNvPr id="57" name="Помощь людям"/>
          <p:cNvSpPr txBox="1"/>
          <p:nvPr/>
        </p:nvSpPr>
        <p:spPr>
          <a:xfrm>
            <a:off x="2185960" y="6648643"/>
            <a:ext cx="2809318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Помощь людям </a:t>
            </a:r>
          </a:p>
        </p:txBody>
      </p:sp>
      <p:sp>
        <p:nvSpPr>
          <p:cNvPr id="58" name="Общественный порядок"/>
          <p:cNvSpPr txBox="1"/>
          <p:nvPr/>
        </p:nvSpPr>
        <p:spPr>
          <a:xfrm>
            <a:off x="8011107" y="6425505"/>
            <a:ext cx="2915477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Общественный порядок</a:t>
            </a:r>
            <a:r>
              <a:rPr sz="1200" b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59" name="Армия"/>
          <p:cNvSpPr txBox="1"/>
          <p:nvPr/>
        </p:nvSpPr>
        <p:spPr>
          <a:xfrm>
            <a:off x="13828113" y="6648643"/>
            <a:ext cx="1558132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Армия</a:t>
            </a:r>
          </a:p>
        </p:txBody>
      </p:sp>
      <p:sp>
        <p:nvSpPr>
          <p:cNvPr id="60" name="Дороги, мосты, парки"/>
          <p:cNvSpPr txBox="1"/>
          <p:nvPr/>
        </p:nvSpPr>
        <p:spPr>
          <a:xfrm>
            <a:off x="19647557" y="6648643"/>
            <a:ext cx="3906519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Дороги, мосты, парки </a:t>
            </a:r>
          </a:p>
        </p:txBody>
      </p:sp>
      <p:sp>
        <p:nvSpPr>
          <p:cNvPr id="61" name="Развитие экономики"/>
          <p:cNvSpPr txBox="1"/>
          <p:nvPr/>
        </p:nvSpPr>
        <p:spPr>
          <a:xfrm>
            <a:off x="2185960" y="9140330"/>
            <a:ext cx="3731791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Развитие экономики </a:t>
            </a:r>
          </a:p>
        </p:txBody>
      </p:sp>
      <p:sp>
        <p:nvSpPr>
          <p:cNvPr id="62" name="Забота об экологии"/>
          <p:cNvSpPr txBox="1"/>
          <p:nvPr/>
        </p:nvSpPr>
        <p:spPr>
          <a:xfrm>
            <a:off x="8006645" y="9140330"/>
            <a:ext cx="3593933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Забота об экологии </a:t>
            </a:r>
          </a:p>
        </p:txBody>
      </p:sp>
      <p:sp>
        <p:nvSpPr>
          <p:cNvPr id="63" name="Государственное управление"/>
          <p:cNvSpPr txBox="1"/>
          <p:nvPr/>
        </p:nvSpPr>
        <p:spPr>
          <a:xfrm>
            <a:off x="13828113" y="8942307"/>
            <a:ext cx="3212282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Государственное управление</a:t>
            </a:r>
          </a:p>
        </p:txBody>
      </p:sp>
      <p:pic>
        <p:nvPicPr>
          <p:cNvPr id="64" name="medicine.png" descr="medicin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58" y="3965734"/>
            <a:ext cx="922954" cy="922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eace.png" descr="peac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06" y="6494152"/>
            <a:ext cx="922953" cy="922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theatre-mask.png" descr="theatre-mas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3811" y="3988360"/>
            <a:ext cx="927752" cy="927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captain.png" descr="captai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2965" y="6483606"/>
            <a:ext cx="969445" cy="969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education.png" descr="educatio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009" y="3965733"/>
            <a:ext cx="927752" cy="927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eco.png" descr="eco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100" y="8952668"/>
            <a:ext cx="974422" cy="974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growth.png" descr="growth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979" y="8944108"/>
            <a:ext cx="927752" cy="927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olice-car.png" descr="police-car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551" y="6402577"/>
            <a:ext cx="974422" cy="974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stadium.png" descr="stadiu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1853" y="3965025"/>
            <a:ext cx="974422" cy="974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road.png" descr="road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1853" y="6490029"/>
            <a:ext cx="974422" cy="974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government.png" descr="government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7777" y="8946173"/>
            <a:ext cx="974421" cy="974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КТО УПРАВЛЯЕТ…"/>
          <p:cNvSpPr txBox="1"/>
          <p:nvPr/>
        </p:nvSpPr>
        <p:spPr>
          <a:xfrm>
            <a:off x="682474" y="1093736"/>
            <a:ext cx="14464834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100" dirty="0"/>
              <a:t>КТО УПРАВЛЯЕТ </a:t>
            </a:r>
          </a:p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100" dirty="0"/>
              <a:t>ДЕНЬГАМИ ГОСУДАРСТВА</a:t>
            </a:r>
            <a:r>
              <a:rPr sz="51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77" name="Министерство финансов России…"/>
          <p:cNvSpPr txBox="1"/>
          <p:nvPr/>
        </p:nvSpPr>
        <p:spPr>
          <a:xfrm>
            <a:off x="739974" y="3659251"/>
            <a:ext cx="1554447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1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500" dirty="0"/>
              <a:t>Министерство финансов</a:t>
            </a:r>
          </a:p>
          <a:p>
            <a:pPr algn="l">
              <a:defRPr sz="51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500" dirty="0"/>
              <a:t>было образовано 8 сентября 1802 года</a:t>
            </a:r>
          </a:p>
        </p:txBody>
      </p:sp>
      <p:pic>
        <p:nvPicPr>
          <p:cNvPr id="78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9164" y="6148234"/>
            <a:ext cx="5100744" cy="5100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9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69298" y="6145901"/>
            <a:ext cx="5105313" cy="5105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0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44002" y="6148691"/>
            <a:ext cx="5099709" cy="5099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1" name="васильев алексей иванович…"/>
          <p:cNvSpPr txBox="1"/>
          <p:nvPr/>
        </p:nvSpPr>
        <p:spPr>
          <a:xfrm>
            <a:off x="673465" y="11636397"/>
            <a:ext cx="5753178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2300" cap="small">
                <a:solidFill>
                  <a:srgbClr val="DF82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EF7D00"/>
                </a:solidFill>
              </a:rPr>
              <a:t>васильев алексей иванович</a:t>
            </a:r>
          </a:p>
          <a:p>
            <a:pPr defTabSz="457200">
              <a:defRPr sz="23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министр финансов российской империи</a:t>
            </a:r>
          </a:p>
          <a:p>
            <a:pPr defTabSz="457200">
              <a:defRPr sz="23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с 1802 г. по 1807 г.</a:t>
            </a:r>
          </a:p>
        </p:txBody>
      </p:sp>
      <p:sp>
        <p:nvSpPr>
          <p:cNvPr id="82" name="гарбузов василий фёдорович…"/>
          <p:cNvSpPr txBox="1"/>
          <p:nvPr/>
        </p:nvSpPr>
        <p:spPr>
          <a:xfrm>
            <a:off x="9980343" y="11636397"/>
            <a:ext cx="4283224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2300" cap="small">
                <a:solidFill>
                  <a:srgbClr val="144E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004F9F"/>
                </a:solidFill>
              </a:rPr>
              <a:t>гарбузов василий фёдорович</a:t>
            </a:r>
          </a:p>
          <a:p>
            <a:pPr defTabSz="457200">
              <a:defRPr sz="23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министр финансов ссср </a:t>
            </a:r>
          </a:p>
          <a:p>
            <a:pPr defTabSz="457200">
              <a:defRPr sz="23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с 1960 г. по 1985 г.</a:t>
            </a:r>
          </a:p>
        </p:txBody>
      </p:sp>
      <p:sp>
        <p:nvSpPr>
          <p:cNvPr id="83" name="силуанов антон германович…"/>
          <p:cNvSpPr txBox="1"/>
          <p:nvPr/>
        </p:nvSpPr>
        <p:spPr>
          <a:xfrm>
            <a:off x="18561060" y="11636397"/>
            <a:ext cx="4265591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2300" cap="small">
                <a:solidFill>
                  <a:srgbClr val="0093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009757"/>
                </a:solidFill>
              </a:rPr>
              <a:t>силуанов антон германович</a:t>
            </a:r>
          </a:p>
          <a:p>
            <a:pPr defTabSz="457200">
              <a:defRPr sz="23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министр финансов рф</a:t>
            </a:r>
          </a:p>
          <a:p>
            <a:pPr defTabSz="457200">
              <a:defRPr sz="23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с 2011 г. по настоящее время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ВОПРОСЫ К МУЛЬТФИЛЬМУ"/>
          <p:cNvSpPr txBox="1"/>
          <p:nvPr/>
        </p:nvSpPr>
        <p:spPr>
          <a:xfrm>
            <a:off x="6951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100" dirty="0"/>
              <a:t>ВОПРОСЫ К МУЛЬТФИЛЬМУ</a:t>
            </a:r>
            <a:r>
              <a:rPr sz="51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86" name="Square"/>
          <p:cNvSpPr/>
          <p:nvPr/>
        </p:nvSpPr>
        <p:spPr>
          <a:xfrm>
            <a:off x="795573" y="3059709"/>
            <a:ext cx="1260548" cy="1260548"/>
          </a:xfrm>
          <a:prstGeom prst="rect">
            <a:avLst/>
          </a:prstGeom>
          <a:solidFill>
            <a:srgbClr val="E621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1"/>
          <p:cNvSpPr txBox="1"/>
          <p:nvPr/>
        </p:nvSpPr>
        <p:spPr>
          <a:xfrm>
            <a:off x="1265341" y="3106962"/>
            <a:ext cx="862993" cy="159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88" name="Square"/>
          <p:cNvSpPr/>
          <p:nvPr/>
        </p:nvSpPr>
        <p:spPr>
          <a:xfrm>
            <a:off x="795573" y="5018376"/>
            <a:ext cx="1260548" cy="1260549"/>
          </a:xfrm>
          <a:prstGeom prst="rect">
            <a:avLst/>
          </a:prstGeom>
          <a:solidFill>
            <a:srgbClr val="E621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2"/>
          <p:cNvSpPr txBox="1"/>
          <p:nvPr/>
        </p:nvSpPr>
        <p:spPr>
          <a:xfrm>
            <a:off x="1193128" y="5065629"/>
            <a:ext cx="862993" cy="159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90" name="Square"/>
          <p:cNvSpPr/>
          <p:nvPr/>
        </p:nvSpPr>
        <p:spPr>
          <a:xfrm>
            <a:off x="795573" y="6977043"/>
            <a:ext cx="1260548" cy="1260549"/>
          </a:xfrm>
          <a:prstGeom prst="rect">
            <a:avLst/>
          </a:prstGeom>
          <a:solidFill>
            <a:srgbClr val="E621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3"/>
          <p:cNvSpPr txBox="1"/>
          <p:nvPr/>
        </p:nvSpPr>
        <p:spPr>
          <a:xfrm>
            <a:off x="1193128" y="7047923"/>
            <a:ext cx="862993" cy="159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92" name="Square"/>
          <p:cNvSpPr/>
          <p:nvPr/>
        </p:nvSpPr>
        <p:spPr>
          <a:xfrm>
            <a:off x="795573" y="8935710"/>
            <a:ext cx="1260548" cy="1260549"/>
          </a:xfrm>
          <a:prstGeom prst="rect">
            <a:avLst/>
          </a:prstGeom>
          <a:solidFill>
            <a:srgbClr val="E621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4"/>
          <p:cNvSpPr txBox="1"/>
          <p:nvPr/>
        </p:nvSpPr>
        <p:spPr>
          <a:xfrm>
            <a:off x="1193128" y="8982963"/>
            <a:ext cx="862993" cy="159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4</a:t>
            </a:r>
          </a:p>
        </p:txBody>
      </p:sp>
      <p:sp>
        <p:nvSpPr>
          <p:cNvPr id="94" name="Square"/>
          <p:cNvSpPr/>
          <p:nvPr/>
        </p:nvSpPr>
        <p:spPr>
          <a:xfrm>
            <a:off x="795573" y="10894377"/>
            <a:ext cx="1260548" cy="1260549"/>
          </a:xfrm>
          <a:prstGeom prst="rect">
            <a:avLst/>
          </a:prstGeom>
          <a:solidFill>
            <a:srgbClr val="E6215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5"/>
          <p:cNvSpPr txBox="1"/>
          <p:nvPr/>
        </p:nvSpPr>
        <p:spPr>
          <a:xfrm>
            <a:off x="1193128" y="10941630"/>
            <a:ext cx="862993" cy="159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96" name="Где работала Нюша, чем она занималась?"/>
          <p:cNvSpPr txBox="1"/>
          <p:nvPr/>
        </p:nvSpPr>
        <p:spPr>
          <a:xfrm>
            <a:off x="2488350" y="3415549"/>
            <a:ext cx="7569380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Где работала Нюша, чем она занималась?</a:t>
            </a:r>
          </a:p>
        </p:txBody>
      </p:sp>
      <p:sp>
        <p:nvSpPr>
          <p:cNvPr id="97" name="Почему Нюша сделала много покупок?"/>
          <p:cNvSpPr txBox="1"/>
          <p:nvPr/>
        </p:nvSpPr>
        <p:spPr>
          <a:xfrm>
            <a:off x="2488350" y="5374216"/>
            <a:ext cx="6888104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Почему Нюша сделала много покупок?</a:t>
            </a:r>
          </a:p>
        </p:txBody>
      </p:sp>
      <p:sp>
        <p:nvSpPr>
          <p:cNvPr id="98" name="Что случилось с Нюшей?…"/>
          <p:cNvSpPr txBox="1"/>
          <p:nvPr/>
        </p:nvSpPr>
        <p:spPr>
          <a:xfrm>
            <a:off x="2488350" y="6886608"/>
            <a:ext cx="7397859" cy="14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Что случилось с Нюшей? </a:t>
            </a:r>
          </a:p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Почему у неё не оказалось кучи денег? </a:t>
            </a:r>
          </a:p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Какие последствия для Нюши наступили?</a:t>
            </a:r>
          </a:p>
        </p:txBody>
      </p:sp>
      <p:sp>
        <p:nvSpPr>
          <p:cNvPr id="99" name="Правильно ли поступила Нюша?…"/>
          <p:cNvSpPr txBox="1"/>
          <p:nvPr/>
        </p:nvSpPr>
        <p:spPr>
          <a:xfrm>
            <a:off x="2488350" y="9068413"/>
            <a:ext cx="8705909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Правильно ли поступила Нюша? </a:t>
            </a:r>
          </a:p>
          <a:p>
            <a: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Было ли ее поведение «финансово грамотным?»</a:t>
            </a:r>
          </a:p>
        </p:txBody>
      </p:sp>
      <p:sp>
        <p:nvSpPr>
          <p:cNvPr id="100" name="Какие советы дала Совунья, к которым стоит прислушаться? Считаете ли вы эти советы правильными?"/>
          <p:cNvSpPr txBox="1"/>
          <p:nvPr/>
        </p:nvSpPr>
        <p:spPr>
          <a:xfrm>
            <a:off x="2488350" y="11027080"/>
            <a:ext cx="10494435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Какие советы дала Совунья, к которым стоит прислушаться? Считаете ли вы эти советы правильными?</a:t>
            </a:r>
          </a:p>
        </p:txBody>
      </p:sp>
      <p:grpSp>
        <p:nvGrpSpPr>
          <p:cNvPr id="103" name="Group"/>
          <p:cNvGrpSpPr/>
          <p:nvPr/>
        </p:nvGrpSpPr>
        <p:grpSpPr>
          <a:xfrm>
            <a:off x="15258298" y="2607455"/>
            <a:ext cx="4715476" cy="5011314"/>
            <a:chOff x="0" y="0"/>
            <a:chExt cx="4715475" cy="5011313"/>
          </a:xfrm>
        </p:grpSpPr>
        <p:sp>
          <p:nvSpPr>
            <p:cNvPr id="101" name="Shape"/>
            <p:cNvSpPr/>
            <p:nvPr/>
          </p:nvSpPr>
          <p:spPr>
            <a:xfrm>
              <a:off x="0" y="0"/>
              <a:ext cx="4715476" cy="4685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784" extrusionOk="0">
                  <a:moveTo>
                    <a:pt x="9392" y="445"/>
                  </a:moveTo>
                  <a:cubicBezTo>
                    <a:pt x="12866" y="-588"/>
                    <a:pt x="16800" y="117"/>
                    <a:pt x="18059" y="3189"/>
                  </a:cubicBezTo>
                  <a:cubicBezTo>
                    <a:pt x="18828" y="5064"/>
                    <a:pt x="18088" y="7107"/>
                    <a:pt x="18501" y="9038"/>
                  </a:cubicBezTo>
                  <a:cubicBezTo>
                    <a:pt x="19033" y="11526"/>
                    <a:pt x="21486" y="13473"/>
                    <a:pt x="21285" y="16113"/>
                  </a:cubicBezTo>
                  <a:cubicBezTo>
                    <a:pt x="20959" y="20390"/>
                    <a:pt x="15720" y="20820"/>
                    <a:pt x="11263" y="20782"/>
                  </a:cubicBezTo>
                  <a:cubicBezTo>
                    <a:pt x="7858" y="20753"/>
                    <a:pt x="4319" y="21012"/>
                    <a:pt x="1845" y="18363"/>
                  </a:cubicBezTo>
                  <a:cubicBezTo>
                    <a:pt x="562" y="16988"/>
                    <a:pt x="81" y="15117"/>
                    <a:pt x="10" y="13251"/>
                  </a:cubicBezTo>
                  <a:cubicBezTo>
                    <a:pt x="-114" y="10009"/>
                    <a:pt x="937" y="6809"/>
                    <a:pt x="3100" y="4356"/>
                  </a:cubicBezTo>
                  <a:cubicBezTo>
                    <a:pt x="4757" y="2476"/>
                    <a:pt x="6970" y="1165"/>
                    <a:pt x="9392" y="445"/>
                  </a:cubicBezTo>
                  <a:close/>
                </a:path>
              </a:pathLst>
            </a:custGeom>
            <a:solidFill>
              <a:srgbClr val="D4D6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373" y="163826"/>
              <a:ext cx="3713803" cy="4847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6" name="Group"/>
          <p:cNvGrpSpPr/>
          <p:nvPr/>
        </p:nvGrpSpPr>
        <p:grpSpPr>
          <a:xfrm>
            <a:off x="18786634" y="6416330"/>
            <a:ext cx="4872562" cy="4728438"/>
            <a:chOff x="0" y="0"/>
            <a:chExt cx="4872560" cy="4728436"/>
          </a:xfrm>
        </p:grpSpPr>
        <p:sp>
          <p:nvSpPr>
            <p:cNvPr id="104" name="Shape"/>
            <p:cNvSpPr/>
            <p:nvPr/>
          </p:nvSpPr>
          <p:spPr>
            <a:xfrm>
              <a:off x="0" y="27653"/>
              <a:ext cx="4872561" cy="4673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0269" extrusionOk="0">
                  <a:moveTo>
                    <a:pt x="8835" y="819"/>
                  </a:moveTo>
                  <a:cubicBezTo>
                    <a:pt x="11204" y="-1184"/>
                    <a:pt x="14498" y="795"/>
                    <a:pt x="16826" y="3436"/>
                  </a:cubicBezTo>
                  <a:cubicBezTo>
                    <a:pt x="17992" y="4759"/>
                    <a:pt x="19111" y="6110"/>
                    <a:pt x="19852" y="7702"/>
                  </a:cubicBezTo>
                  <a:cubicBezTo>
                    <a:pt x="21051" y="10274"/>
                    <a:pt x="21198" y="13285"/>
                    <a:pt x="19800" y="15763"/>
                  </a:cubicBezTo>
                  <a:cubicBezTo>
                    <a:pt x="17923" y="19090"/>
                    <a:pt x="14144" y="19985"/>
                    <a:pt x="10560" y="20216"/>
                  </a:cubicBezTo>
                  <a:cubicBezTo>
                    <a:pt x="7452" y="20416"/>
                    <a:pt x="4351" y="20137"/>
                    <a:pt x="1877" y="17909"/>
                  </a:cubicBezTo>
                  <a:cubicBezTo>
                    <a:pt x="476" y="16646"/>
                    <a:pt x="-402" y="14799"/>
                    <a:pt x="185" y="13034"/>
                  </a:cubicBezTo>
                  <a:cubicBezTo>
                    <a:pt x="1113" y="10246"/>
                    <a:pt x="4812" y="9939"/>
                    <a:pt x="6329" y="7544"/>
                  </a:cubicBezTo>
                  <a:cubicBezTo>
                    <a:pt x="7634" y="5482"/>
                    <a:pt x="6921" y="2438"/>
                    <a:pt x="8835" y="819"/>
                  </a:cubicBezTo>
                  <a:close/>
                </a:path>
              </a:pathLst>
            </a:custGeom>
            <a:solidFill>
              <a:srgbClr val="D4D6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5" name="Image" descr="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062" y="0"/>
              <a:ext cx="4136438" cy="47284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9" name="Group"/>
          <p:cNvGrpSpPr/>
          <p:nvPr/>
        </p:nvGrpSpPr>
        <p:grpSpPr>
          <a:xfrm>
            <a:off x="13882884" y="7613277"/>
            <a:ext cx="4715477" cy="4813584"/>
            <a:chOff x="0" y="0"/>
            <a:chExt cx="4715475" cy="4813582"/>
          </a:xfrm>
        </p:grpSpPr>
        <p:sp>
          <p:nvSpPr>
            <p:cNvPr id="107" name="Shape"/>
            <p:cNvSpPr/>
            <p:nvPr/>
          </p:nvSpPr>
          <p:spPr>
            <a:xfrm>
              <a:off x="-1" y="-1"/>
              <a:ext cx="4715477" cy="4813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0023" extrusionOk="0">
                  <a:moveTo>
                    <a:pt x="9404" y="887"/>
                  </a:moveTo>
                  <a:cubicBezTo>
                    <a:pt x="13642" y="-809"/>
                    <a:pt x="18611" y="-130"/>
                    <a:pt x="19579" y="3431"/>
                  </a:cubicBezTo>
                  <a:cubicBezTo>
                    <a:pt x="20074" y="5250"/>
                    <a:pt x="18971" y="7037"/>
                    <a:pt x="19113" y="8872"/>
                  </a:cubicBezTo>
                  <a:cubicBezTo>
                    <a:pt x="19289" y="11146"/>
                    <a:pt x="21386" y="13084"/>
                    <a:pt x="21044" y="15413"/>
                  </a:cubicBezTo>
                  <a:cubicBezTo>
                    <a:pt x="20475" y="19294"/>
                    <a:pt x="15429" y="19444"/>
                    <a:pt x="11235" y="19742"/>
                  </a:cubicBezTo>
                  <a:cubicBezTo>
                    <a:pt x="7191" y="20029"/>
                    <a:pt x="2680" y="20791"/>
                    <a:pt x="638" y="17429"/>
                  </a:cubicBezTo>
                  <a:cubicBezTo>
                    <a:pt x="-214" y="16026"/>
                    <a:pt x="-57" y="14350"/>
                    <a:pt x="221" y="12760"/>
                  </a:cubicBezTo>
                  <a:cubicBezTo>
                    <a:pt x="686" y="10094"/>
                    <a:pt x="1451" y="7433"/>
                    <a:pt x="3173" y="5254"/>
                  </a:cubicBezTo>
                  <a:cubicBezTo>
                    <a:pt x="4742" y="3270"/>
                    <a:pt x="6974" y="1859"/>
                    <a:pt x="9404" y="887"/>
                  </a:cubicBezTo>
                  <a:close/>
                </a:path>
              </a:pathLst>
            </a:custGeom>
            <a:solidFill>
              <a:srgbClr val="D4D6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8" name="pngegg.png" descr="pngegg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408" y="542459"/>
              <a:ext cx="3912694" cy="40267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КОГО МОЖНО НАЗВАТЬ ФИНАНСОВО ГРАМОТНЫМ?"/>
          <p:cNvSpPr txBox="1"/>
          <p:nvPr/>
        </p:nvSpPr>
        <p:spPr>
          <a:xfrm>
            <a:off x="691759" y="1104305"/>
            <a:ext cx="11698361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100" dirty="0"/>
              <a:t>КОГО МОЖНО НАЗВАТЬ ФИНАНСОВО ГРАМОТНЫМ?</a:t>
            </a:r>
            <a:r>
              <a:rPr sz="5100" b="0" dirty="0"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 </a:t>
            </a:r>
          </a:p>
        </p:txBody>
      </p:sp>
      <p:sp>
        <p:nvSpPr>
          <p:cNvPr id="112" name="Square"/>
          <p:cNvSpPr/>
          <p:nvPr/>
        </p:nvSpPr>
        <p:spPr>
          <a:xfrm>
            <a:off x="799435" y="3420775"/>
            <a:ext cx="1260548" cy="1260549"/>
          </a:xfrm>
          <a:prstGeom prst="rect">
            <a:avLst/>
          </a:prstGeom>
          <a:solidFill>
            <a:srgbClr val="004F9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1"/>
          <p:cNvSpPr txBox="1"/>
          <p:nvPr/>
        </p:nvSpPr>
        <p:spPr>
          <a:xfrm>
            <a:off x="1290468" y="3468028"/>
            <a:ext cx="862993" cy="159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114" name="Square"/>
          <p:cNvSpPr/>
          <p:nvPr/>
        </p:nvSpPr>
        <p:spPr>
          <a:xfrm>
            <a:off x="799435" y="5379443"/>
            <a:ext cx="1260548" cy="1260548"/>
          </a:xfrm>
          <a:prstGeom prst="rect">
            <a:avLst/>
          </a:prstGeom>
          <a:solidFill>
            <a:srgbClr val="004F9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2"/>
          <p:cNvSpPr txBox="1"/>
          <p:nvPr/>
        </p:nvSpPr>
        <p:spPr>
          <a:xfrm>
            <a:off x="1196990" y="5426696"/>
            <a:ext cx="862993" cy="159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116" name="Square"/>
          <p:cNvSpPr/>
          <p:nvPr/>
        </p:nvSpPr>
        <p:spPr>
          <a:xfrm>
            <a:off x="799435" y="7338110"/>
            <a:ext cx="1260548" cy="1260548"/>
          </a:xfrm>
          <a:prstGeom prst="rect">
            <a:avLst/>
          </a:prstGeom>
          <a:solidFill>
            <a:srgbClr val="004F9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3"/>
          <p:cNvSpPr txBox="1"/>
          <p:nvPr/>
        </p:nvSpPr>
        <p:spPr>
          <a:xfrm>
            <a:off x="1196990" y="7408989"/>
            <a:ext cx="862993" cy="159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118" name="Square"/>
          <p:cNvSpPr/>
          <p:nvPr/>
        </p:nvSpPr>
        <p:spPr>
          <a:xfrm>
            <a:off x="799435" y="9296777"/>
            <a:ext cx="1260548" cy="1260548"/>
          </a:xfrm>
          <a:prstGeom prst="rect">
            <a:avLst/>
          </a:prstGeom>
          <a:solidFill>
            <a:srgbClr val="004F9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4"/>
          <p:cNvSpPr txBox="1"/>
          <p:nvPr/>
        </p:nvSpPr>
        <p:spPr>
          <a:xfrm>
            <a:off x="1196990" y="9344030"/>
            <a:ext cx="862993" cy="159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4</a:t>
            </a:r>
          </a:p>
        </p:txBody>
      </p:sp>
      <p:sp>
        <p:nvSpPr>
          <p:cNvPr id="120" name="Square"/>
          <p:cNvSpPr/>
          <p:nvPr/>
        </p:nvSpPr>
        <p:spPr>
          <a:xfrm>
            <a:off x="799435" y="11255443"/>
            <a:ext cx="1260548" cy="1260548"/>
          </a:xfrm>
          <a:prstGeom prst="rect">
            <a:avLst/>
          </a:prstGeom>
          <a:solidFill>
            <a:srgbClr val="004F9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E8923D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5"/>
          <p:cNvSpPr txBox="1"/>
          <p:nvPr/>
        </p:nvSpPr>
        <p:spPr>
          <a:xfrm>
            <a:off x="1196990" y="11302696"/>
            <a:ext cx="862993" cy="159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6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22" name="Планирует свои доходы и расходы (ведет семейный бюджет)"/>
          <p:cNvSpPr txBox="1"/>
          <p:nvPr/>
        </p:nvSpPr>
        <p:spPr>
          <a:xfrm>
            <a:off x="2513477" y="3553478"/>
            <a:ext cx="6813297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Планирует свои доходы и расходы (ведет семейный бюджет)</a:t>
            </a:r>
          </a:p>
        </p:txBody>
      </p:sp>
      <p:sp>
        <p:nvSpPr>
          <p:cNvPr id="123" name="Не имеет долгов, которые не может отдавать"/>
          <p:cNvSpPr txBox="1"/>
          <p:nvPr/>
        </p:nvSpPr>
        <p:spPr>
          <a:xfrm>
            <a:off x="2513477" y="5735283"/>
            <a:ext cx="8021427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Не имеет долгов, которые не может отдавать</a:t>
            </a:r>
          </a:p>
        </p:txBody>
      </p:sp>
      <p:sp>
        <p:nvSpPr>
          <p:cNvPr id="124" name="Line"/>
          <p:cNvSpPr/>
          <p:nvPr/>
        </p:nvSpPr>
        <p:spPr>
          <a:xfrm>
            <a:off x="2513477" y="7968383"/>
            <a:ext cx="787701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Line"/>
          <p:cNvSpPr/>
          <p:nvPr/>
        </p:nvSpPr>
        <p:spPr>
          <a:xfrm>
            <a:off x="2513477" y="9927050"/>
            <a:ext cx="787701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Line"/>
          <p:cNvSpPr/>
          <p:nvPr/>
        </p:nvSpPr>
        <p:spPr>
          <a:xfrm>
            <a:off x="2513477" y="11885717"/>
            <a:ext cx="787701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7" name="Управление расходами.png" descr="Управление расходами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0939" y="4445250"/>
            <a:ext cx="11500772" cy="482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ете очень хотелось получить новый скейтборд, который стоил 1500 рублей.…"/>
          <p:cNvSpPr txBox="1"/>
          <p:nvPr/>
        </p:nvSpPr>
        <p:spPr>
          <a:xfrm>
            <a:off x="706517" y="4951125"/>
            <a:ext cx="13951632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Пете очень хотелось получить новый скейтборд, который стоил 1500 рублей. </a:t>
            </a:r>
          </a:p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Он решил, что сможет самостоятельно накопить эту сумму, откладывая по 125 рублей в неделю</a:t>
            </a:r>
            <a:r>
              <a:rPr lang="ru-RU" sz="3500" dirty="0"/>
              <a:t> из</a:t>
            </a:r>
            <a:r>
              <a:rPr sz="3500" dirty="0"/>
              <a:t> карманных денег, которые ему дают родители. Через 3 месяца Петя катался на новом скейтборде.</a:t>
            </a:r>
          </a:p>
        </p:txBody>
      </p:sp>
      <p:pic>
        <p:nvPicPr>
          <p:cNvPr id="131" name="ИКОНКИ_Рост благосостояния -граждан и улучшение -пространства для жизни (1).png" descr="ИКОНКИ_Рост благосостояния -граждан и улучшение -пространства для жизни (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2992" y="3975052"/>
            <a:ext cx="8591272" cy="859127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ИТУАЦИЯ 12">
            <a:extLst>
              <a:ext uri="{FF2B5EF4-FFF2-40B4-BE49-F238E27FC236}">
                <a16:creationId xmlns:a16="http://schemas.microsoft.com/office/drawing/2014/main" id="{E088637F-E281-1748-8DA6-92A1ABA1E1FE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№1. скейтбордист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Студентка Оля нашла подходящее платье в магазине «Мода» стоимостью 4500 рублей. Но прежде чем купить, Оля решила зайти в три других магазина в городе, потом посмотреть цены в интернет-магазинах и на сайте производителя. Оказалось, что покупка на сайте пр"/>
          <p:cNvSpPr txBox="1"/>
          <p:nvPr/>
        </p:nvSpPr>
        <p:spPr>
          <a:xfrm>
            <a:off x="722930" y="3661474"/>
            <a:ext cx="22799350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500" dirty="0"/>
              <a:t>Студентка Оля нашла подходящее платье в магазине «Мода» стоимостью 4500 рублей. Но прежде чем купить, Оля решила зайти в три других магазина в городе, потом посмотреть цены в интернет-магазинах и на сайте производителя. Оказалось, что покупка на сайте производителя будет дешевле на 800 рублей.</a:t>
            </a:r>
            <a:endParaRPr sz="3500" dirty="0">
              <a:solidFill>
                <a:srgbClr val="000000"/>
              </a:solidFill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</p:txBody>
      </p:sp>
      <p:pic>
        <p:nvPicPr>
          <p:cNvPr id="135" name="Форс мажоры.png" descr="Форс мажор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051" y="6290620"/>
            <a:ext cx="15453898" cy="648415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ИТУАЦИЯ 12">
            <a:extLst>
              <a:ext uri="{FF2B5EF4-FFF2-40B4-BE49-F238E27FC236}">
                <a16:creationId xmlns:a16="http://schemas.microsoft.com/office/drawing/2014/main" id="{0748FA70-F91D-2F4E-8238-F433785A4DB4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№2. сравнить предложения … </a:t>
            </a:r>
            <a:endParaRPr sz="510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Ване очень хотелось новый самокат, стоимостью 7000 рублей. Родители давали ему каждую неделю 200 рублей на карманные расходы.…"/>
          <p:cNvSpPr txBox="1"/>
          <p:nvPr/>
        </p:nvSpPr>
        <p:spPr>
          <a:xfrm>
            <a:off x="710930" y="4951129"/>
            <a:ext cx="14170930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Ване очень хотелось новый самокат, стоимостью 7000 рублей. Родители давали ему каждую неделю 200 рублей на карманные расходы. </a:t>
            </a:r>
          </a:p>
          <a:p>
            <a:pPr algn="l">
              <a:defRPr sz="45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dirty="0"/>
              <a:t>К тому же на день рождения бабушка подарила Ване 5000 рублей. Он решил, что копить слишком долго и не интересно, потратил все деньги на кино, сладости и мелкие игрушки за три дня.</a:t>
            </a:r>
            <a:endParaRPr sz="3500" b="0" dirty="0">
              <a:solidFill>
                <a:srgbClr val="000000"/>
              </a:solidFill>
              <a:latin typeface="Arial" panose="020B0604020202020204" pitchFamily="34" charset="0"/>
              <a:ea typeface="Times Roman"/>
              <a:cs typeface="Arial" panose="020B0604020202020204" pitchFamily="34" charset="0"/>
              <a:sym typeface="Times Roman"/>
            </a:endParaRPr>
          </a:p>
        </p:txBody>
      </p:sp>
      <p:pic>
        <p:nvPicPr>
          <p:cNvPr id="139" name="ИКОНКИ_Личные сбережения и пенсии.png" descr="ИКОНКИ_Личные сбережения и пенсии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5640" y="3919686"/>
            <a:ext cx="7756228" cy="775622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СИТУАЦИЯ 12">
            <a:extLst>
              <a:ext uri="{FF2B5EF4-FFF2-40B4-BE49-F238E27FC236}">
                <a16:creationId xmlns:a16="http://schemas.microsoft.com/office/drawing/2014/main" id="{51D25036-FBD5-5645-B33B-5E8B88E9FC7F}"/>
              </a:ext>
            </a:extLst>
          </p:cNvPr>
          <p:cNvSpPr txBox="1"/>
          <p:nvPr/>
        </p:nvSpPr>
        <p:spPr>
          <a:xfrm>
            <a:off x="707874" y="1098069"/>
            <a:ext cx="1446483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5100" dirty="0"/>
              <a:t>№3. сладкоежка</a:t>
            </a:r>
            <a:endParaRPr sz="5100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1379</Words>
  <Application>Microsoft Macintosh PowerPoint</Application>
  <PresentationFormat>Произвольный</PresentationFormat>
  <Paragraphs>131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Helvetica Neue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23</cp:revision>
  <dcterms:modified xsi:type="dcterms:W3CDTF">2022-11-15T12:09:35Z</dcterms:modified>
</cp:coreProperties>
</file>