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9D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966" t="93245" r="1840" b="3385"/>
          <a:stretch>
            <a:fillRect/>
          </a:stretch>
        </p:blipFill>
        <p:spPr bwMode="auto">
          <a:xfrm>
            <a:off x="0" y="6165305"/>
            <a:ext cx="9144000" cy="6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966" t="2956" r="1840" b="3385"/>
          <a:stretch>
            <a:fillRect/>
          </a:stretch>
        </p:blipFill>
        <p:spPr bwMode="auto">
          <a:xfrm>
            <a:off x="-1" y="0"/>
            <a:ext cx="9144000" cy="622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4" descr="https://top-fon.com/uploads/posts/2023-01/1674947604_top-fon-com-p-fon-dlya-prezentatsii-myatnii-nezhnii-97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2"/>
            </a:avLst>
          </a:prstGeom>
          <a:solidFill>
            <a:srgbClr val="69D9A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504E-353D-4242-A151-19047B2422B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36728-A35C-41D4-AC6E-723632256FB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>
            <a:lum bright="20000"/>
          </a:blip>
          <a:srcRect l="89607" t="2956" r="2484" b="87313"/>
          <a:stretch>
            <a:fillRect/>
          </a:stretch>
        </p:blipFill>
        <p:spPr bwMode="auto">
          <a:xfrm>
            <a:off x="0" y="0"/>
            <a:ext cx="9144000" cy="684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2"/>
            </a:avLst>
          </a:prstGeom>
          <a:solidFill>
            <a:srgbClr val="69D9A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8a/fe/fe/8afefef53bbd8bb30f31ee1cb98403b9.jpg" TargetMode="External"/><Relationship Id="rId2" Type="http://schemas.openxmlformats.org/officeDocument/2006/relationships/hyperlink" Target="http://papik.pro/uploads/posts/2021-12/1639206933_34-papik-pro-p-klipart-belka-3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gas-kvas.com/uploads/posts/2023-01/1673489804_gas-kvas-com-p-risunok-detskii-yel-11.png" TargetMode="External"/><Relationship Id="rId4" Type="http://schemas.openxmlformats.org/officeDocument/2006/relationships/hyperlink" Target="http://p.phgk.ru/b/v/300316/2128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blob:null/e9dbf232-2332-482b-991e-3263d3eb68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2" name="AutoShape 4" descr="blob:null/e9dbf232-2332-482b-991e-3263d3eb68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 descr="бб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9F5"/>
              </a:clrFrom>
              <a:clrTo>
                <a:srgbClr val="FEF9F5">
                  <a:alpha val="0"/>
                </a:srgbClr>
              </a:clrTo>
            </a:clrChange>
          </a:blip>
          <a:srcRect l="7476" t="51890" r="4641" b="23540"/>
          <a:stretch>
            <a:fillRect/>
          </a:stretch>
        </p:blipFill>
        <p:spPr>
          <a:xfrm>
            <a:off x="1259632" y="2204864"/>
            <a:ext cx="6696744" cy="9361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79812" y="6021288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выполнила учитель начальных классов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МБОУ «Школа-лицей №2»</a:t>
            </a:r>
          </a:p>
          <a:p>
            <a:pPr algn="ctr"/>
            <a:r>
              <a:rPr lang="ru-RU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Евтушенко Р.Г.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 descr="https://x-lines.ru/letters/i/cyrillicfancy/0827/2d8226/40/1/4nk7dyqtomemmwcb4gbpbcsoszem5wf74n9n5wf74napdy6to9em5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91926"/>
            <a:ext cx="5600700" cy="504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72482"/>
            <a:ext cx="7551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52E15"/>
                </a:solidFill>
                <a:latin typeface="Comic Sans MS" pitchFamily="66" charset="0"/>
              </a:rPr>
              <a:t>                       Дорогой друг!</a:t>
            </a:r>
          </a:p>
          <a:p>
            <a:pPr algn="just"/>
            <a:r>
              <a:rPr lang="ru-RU" sz="2000" b="1" dirty="0" smtClean="0">
                <a:solidFill>
                  <a:srgbClr val="652E15"/>
                </a:solidFill>
                <a:latin typeface="Comic Sans MS" pitchFamily="66" charset="0"/>
              </a:rPr>
              <a:t>     Для того чтобы быть успешным в обучении, ты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</a:t>
            </a:r>
          </a:p>
          <a:p>
            <a:pPr algn="just"/>
            <a:r>
              <a:rPr lang="ru-RU" sz="2000" b="1" dirty="0" smtClean="0">
                <a:solidFill>
                  <a:srgbClr val="652E15"/>
                </a:solidFill>
                <a:latin typeface="Comic Sans MS" pitchFamily="66" charset="0"/>
              </a:rPr>
              <a:t>     Функциональная грамотность – это способность применять знания, полученные в школе, для решения повседневных задач.</a:t>
            </a:r>
          </a:p>
          <a:p>
            <a:pPr algn="just"/>
            <a:r>
              <a:rPr lang="ru-RU" sz="2000" b="1" dirty="0" smtClean="0">
                <a:solidFill>
                  <a:srgbClr val="652E15"/>
                </a:solidFill>
                <a:latin typeface="Comic Sans MS" pitchFamily="66" charset="0"/>
              </a:rPr>
              <a:t>      Выполняя задания из раздела «Естественно—научная грамотность», ты окунёшься в удивительный мир наблюдений  и экспериментов. Ты будешь проводить необычные опыты с яблоком, морковью и свёклой. Познакомишься с чудесными свойствами мёда, овощей, почвы и корней растений. </a:t>
            </a:r>
          </a:p>
          <a:p>
            <a:pPr algn="just"/>
            <a:r>
              <a:rPr lang="ru-RU" sz="2000" b="1" dirty="0" smtClean="0">
                <a:solidFill>
                  <a:srgbClr val="652E15"/>
                </a:solidFill>
                <a:latin typeface="Comic Sans MS" pitchFamily="66" charset="0"/>
              </a:rPr>
              <a:t>                        Желаю удачи!</a:t>
            </a:r>
            <a:endParaRPr lang="ru-RU" sz="2000" b="1" dirty="0">
              <a:solidFill>
                <a:srgbClr val="652E15"/>
              </a:solidFill>
              <a:latin typeface="Comic Sans MS" pitchFamily="66" charset="0"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424480" y="6525344"/>
            <a:ext cx="468000" cy="2160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8640960" cy="1477328"/>
          </a:xfrm>
          <a:prstGeom prst="rect">
            <a:avLst/>
          </a:prstGeom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Однажды декабрьским утром собралась белочка на поиски тайничков с орехами и желудями. Выглянула из дупла, а в лесу пурга да метель бушует. Холод такой, что носа из дупла не высунешь.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— Нет, пожалуй, я сегодня останусь дома, — подумала белочка. — Дождусь, когда выглянет солнышко.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1660738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9888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       Белочка любила бегать на поиски тайничков в солнечную погоду, когда температура воздуха не опускалась ниже 20 градусов мороза. Каждый день белочка вела и записывала наблюдения за погодой.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92494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Внимательно рассмотри таблицу. Как ты думаешь, что обозначают записанные в ней числа 4, 5, 6, 7...?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Как ты думаешь, почему некоторые их них записаны красным цветом?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0687" t="40604" r="22401" b="36136"/>
          <a:stretch>
            <a:fillRect/>
          </a:stretch>
        </p:blipFill>
        <p:spPr bwMode="auto">
          <a:xfrm>
            <a:off x="323528" y="3861048"/>
            <a:ext cx="4437493" cy="20882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60032" y="472514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протяжении какого времени белочка вела наблюдения, записанные в таблице? 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Отметь свой ответ так   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99792" y="6093296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9592" y="6093296"/>
            <a:ext cx="1260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неделя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5744" y="6093296"/>
            <a:ext cx="360040" cy="36004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131840" y="6102424"/>
            <a:ext cx="1260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недели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64088" y="6102424"/>
            <a:ext cx="1260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 дней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4932040" y="6093296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467544" y="6093296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96336" y="6111552"/>
            <a:ext cx="1260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месяц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7164480" y="6102424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96336" y="5589240"/>
            <a:ext cx="288032" cy="288032"/>
          </a:xfrm>
          <a:prstGeom prst="rect">
            <a:avLst/>
          </a:prstGeom>
        </p:spPr>
      </p:pic>
      <p:sp>
        <p:nvSpPr>
          <p:cNvPr id="23" name="Рамка 22"/>
          <p:cNvSpPr/>
          <p:nvPr/>
        </p:nvSpPr>
        <p:spPr>
          <a:xfrm>
            <a:off x="4211960" y="4941168"/>
            <a:ext cx="288032" cy="25200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3635896" y="4005064"/>
            <a:ext cx="288032" cy="25200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мка 24"/>
          <p:cNvSpPr/>
          <p:nvPr/>
        </p:nvSpPr>
        <p:spPr>
          <a:xfrm>
            <a:off x="4211960" y="4005064"/>
            <a:ext cx="288032" cy="25200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3635896" y="4941168"/>
            <a:ext cx="288032" cy="25200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Picture 2" descr="https://i.pinimg.com/originals/8a/fe/fe/8afefef53bbd8bb30f31ee1cb98403b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593" t="63994" b="13821"/>
          <a:stretch>
            <a:fillRect/>
          </a:stretch>
        </p:blipFill>
        <p:spPr bwMode="auto">
          <a:xfrm>
            <a:off x="6156176" y="3789040"/>
            <a:ext cx="1224136" cy="1028409"/>
          </a:xfrm>
          <a:prstGeom prst="rect">
            <a:avLst/>
          </a:prstGeom>
          <a:noFill/>
        </p:spPr>
      </p:pic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424480" y="6525344"/>
            <a:ext cx="468000" cy="2160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8a/fe/fe/8afefef53bbd8bb30f31ee1cb98403b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593" t="63994" b="13821"/>
          <a:stretch>
            <a:fillRect/>
          </a:stretch>
        </p:blipFill>
        <p:spPr bwMode="auto">
          <a:xfrm flipH="1">
            <a:off x="5652120" y="5085184"/>
            <a:ext cx="1938794" cy="162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Однажды в гости к белочке заглянула её соседка и увидела, как белочка делает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какие-то записи.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— Чем ты занимаешься? — спросила соседка.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— Записываю свои наблюдения за </a:t>
            </a:r>
            <a:r>
              <a:rPr lang="ru-RU" b="1" dirty="0" smtClean="0">
                <a:solidFill>
                  <a:srgbClr val="FF0000"/>
                </a:solidFill>
              </a:rPr>
              <a:t>погодой,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— ответила белочка.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— А что такое «погода»?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Помоги белочке объяснить подружке, что такое «погода».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Погода — это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1297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Какие характеристики погоды отражены в наблюдениях белочки? Отметь все подходящие варианты так    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4077072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662264"/>
            <a:ext cx="3240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Направление ветра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488" y="4077072"/>
            <a:ext cx="360040" cy="36004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827584" y="4086200"/>
            <a:ext cx="3240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Температура воздуха днём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395536" y="4662264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5229240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488" y="5229240"/>
            <a:ext cx="360040" cy="36004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827584" y="5238368"/>
            <a:ext cx="3240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Температура воздуха ночью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68184" y="4077072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4136" y="4077072"/>
            <a:ext cx="360040" cy="36004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5400232" y="4086200"/>
            <a:ext cx="2556144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Виды осадков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04048" y="4653176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5" name="Рисунок 24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0000" y="4653176"/>
            <a:ext cx="360040" cy="36004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5436096" y="4662304"/>
            <a:ext cx="252028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Облачность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7" name="Рисунок 26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8064" y="3501008"/>
            <a:ext cx="360040" cy="360040"/>
          </a:xfrm>
          <a:prstGeom prst="rect">
            <a:avLst/>
          </a:prstGeom>
        </p:spPr>
      </p:pic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424480" y="6525344"/>
            <a:ext cx="468000" cy="2160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460432" y="3284984"/>
            <a:ext cx="396000" cy="396000"/>
          </a:xfrm>
          <a:prstGeom prst="ellipse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 l="10687" t="40604" r="22401" b="36136"/>
          <a:stretch>
            <a:fillRect/>
          </a:stretch>
        </p:blipFill>
        <p:spPr bwMode="auto">
          <a:xfrm>
            <a:off x="2366755" y="476672"/>
            <a:ext cx="4437493" cy="20882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1" name="TextBox 3"/>
          <p:cNvSpPr txBox="1"/>
          <p:nvPr/>
        </p:nvSpPr>
        <p:spPr>
          <a:xfrm>
            <a:off x="1763688" y="2492896"/>
            <a:ext cx="5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2708920"/>
            <a:ext cx="6624736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сочетание температуры воздуха, облачности, осадков и ветра.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2" name="TextBox 3"/>
          <p:cNvSpPr txBox="1"/>
          <p:nvPr/>
        </p:nvSpPr>
        <p:spPr>
          <a:xfrm>
            <a:off x="8388424" y="2996952"/>
            <a:ext cx="5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33" name="TextBox 3"/>
          <p:cNvSpPr txBox="1"/>
          <p:nvPr/>
        </p:nvSpPr>
        <p:spPr>
          <a:xfrm>
            <a:off x="323528" y="3789040"/>
            <a:ext cx="5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/>
          <p:nvPr/>
        </p:nvSpPr>
        <p:spPr>
          <a:xfrm>
            <a:off x="4067944" y="3302042"/>
            <a:ext cx="936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 2 раза!</a:t>
            </a:r>
            <a:endParaRPr lang="ru-RU" sz="105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— Я очень люблю хорошую погоду. Можно порезвиться на снегу, попрыгать с ветки на ветку, — сказала белочка.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170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Придумай ещё несколько слов, которые мы используем для описания погоды. Запиши их в пустые карточки.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556" y="99350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Закрась карточки со словами, которые подходят к характеристике «хорошей» погоды, жёлтым карандашом, а слова, подходящие к характеристике «плохой» погоды, - голубым.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44000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солнечная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2276872"/>
            <a:ext cx="162000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безветренная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2276872"/>
            <a:ext cx="144000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дождливая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2276872"/>
            <a:ext cx="144000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ненастная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6296" y="2276872"/>
            <a:ext cx="144000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пасмурная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i.pinimg.com/originals/8a/fe/fe/8afefef53bbd8bb30f31ee1cb98403b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82" t="27304" r="28848" b="50511"/>
          <a:stretch>
            <a:fillRect/>
          </a:stretch>
        </p:blipFill>
        <p:spPr bwMode="auto">
          <a:xfrm>
            <a:off x="6732240" y="4599912"/>
            <a:ext cx="1872208" cy="2116409"/>
          </a:xfrm>
          <a:prstGeom prst="rect">
            <a:avLst/>
          </a:prstGeom>
          <a:noFill/>
        </p:spPr>
      </p:pic>
      <p:pic>
        <p:nvPicPr>
          <p:cNvPr id="5124" name="Picture 4" descr="https://i.pinimg.com/originals/8a/fe/fe/8afefef53bbd8bb30f31ee1cb98403b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7" t="49489" r="74430" b="27473"/>
          <a:stretch>
            <a:fillRect/>
          </a:stretch>
        </p:blipFill>
        <p:spPr bwMode="auto">
          <a:xfrm flipH="1">
            <a:off x="683568" y="4490171"/>
            <a:ext cx="1584176" cy="2251197"/>
          </a:xfrm>
          <a:prstGeom prst="rect">
            <a:avLst/>
          </a:prstGeom>
          <a:noFill/>
        </p:spPr>
      </p:pic>
      <p:pic>
        <p:nvPicPr>
          <p:cNvPr id="17" name="Picture 8" descr="https://avatars.mds.yandex.net/get-yapic/21377/enc-4f58435f8ed23892b4bddb3c38c83268/islands-retina-50"/>
          <p:cNvPicPr>
            <a:picLocks noChangeAspect="1" noChangeArrowheads="1"/>
          </p:cNvPicPr>
          <p:nvPr/>
        </p:nvPicPr>
        <p:blipFill>
          <a:blip r:embed="rId3" cstate="print"/>
          <a:srcRect l="8333" t="8333" r="8333" b="8333"/>
          <a:stretch>
            <a:fillRect/>
          </a:stretch>
        </p:blipFill>
        <p:spPr bwMode="auto">
          <a:xfrm>
            <a:off x="2339752" y="4365104"/>
            <a:ext cx="864096" cy="864096"/>
          </a:xfrm>
          <a:prstGeom prst="rect">
            <a:avLst/>
          </a:prstGeom>
          <a:noFill/>
        </p:spPr>
      </p:pic>
      <p:sp>
        <p:nvSpPr>
          <p:cNvPr id="18" name="Облако 17"/>
          <p:cNvSpPr/>
          <p:nvPr/>
        </p:nvSpPr>
        <p:spPr>
          <a:xfrm>
            <a:off x="5796136" y="4509120"/>
            <a:ext cx="864008" cy="648000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https://gas-kvas.com/uploads/posts/2023-01/1673489804_gas-kvas-com-p-risunok-detskii-yel-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464496"/>
            <a:ext cx="1638210" cy="2276872"/>
          </a:xfrm>
          <a:prstGeom prst="rect">
            <a:avLst/>
          </a:prstGeom>
          <a:noFill/>
        </p:spPr>
      </p:pic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424480" y="6525344"/>
            <a:ext cx="468000" cy="2160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87784" y="2924944"/>
            <a:ext cx="144000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ясная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43808" y="2924944"/>
            <a:ext cx="144000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хмурая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6016" y="2924944"/>
            <a:ext cx="144000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тёплая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44368" y="2924944"/>
            <a:ext cx="144000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туманная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TextBox 3"/>
          <p:cNvSpPr txBox="1"/>
          <p:nvPr/>
        </p:nvSpPr>
        <p:spPr>
          <a:xfrm>
            <a:off x="755576" y="2060848"/>
            <a:ext cx="5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D7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D7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ED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ED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ED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D73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ED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D73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ED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3"/>
          <p:cNvSpPr txBox="1"/>
          <p:nvPr/>
        </p:nvSpPr>
        <p:spPr>
          <a:xfrm>
            <a:off x="8460432" y="3284984"/>
            <a:ext cx="5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24" name="TextBox 3"/>
          <p:cNvSpPr txBox="1"/>
          <p:nvPr/>
        </p:nvSpPr>
        <p:spPr>
          <a:xfrm>
            <a:off x="1403648" y="2492896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pic>
        <p:nvPicPr>
          <p:cNvPr id="16" name="Picture 8" descr="https://avatars.mds.yandex.net/get-yapic/21377/enc-4f58435f8ed23892b4bddb3c38c83268/islands-retina-50"/>
          <p:cNvPicPr>
            <a:picLocks noChangeAspect="1" noChangeArrowheads="1"/>
          </p:cNvPicPr>
          <p:nvPr/>
        </p:nvPicPr>
        <p:blipFill>
          <a:blip r:embed="rId2" cstate="print"/>
          <a:srcRect l="8333" t="8333" r="8333" b="8333"/>
          <a:stretch>
            <a:fillRect/>
          </a:stretch>
        </p:blipFill>
        <p:spPr bwMode="auto">
          <a:xfrm>
            <a:off x="5940152" y="2420888"/>
            <a:ext cx="648072" cy="64807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 — Ой, я, кажется, догадалась, что обозначают значки-рисунки в твоей таблице! - радостно произнесла белочка-соседка. — Так ты обозначала </a:t>
            </a:r>
            <a:r>
              <a:rPr lang="ru-RU" b="1" dirty="0" smtClean="0">
                <a:solidFill>
                  <a:srgbClr val="FF0000"/>
                </a:solidFill>
              </a:rPr>
              <a:t>облачность.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196752"/>
            <a:ext cx="67687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Облачность </a:t>
            </a:r>
            <a:r>
              <a:rPr lang="ru-RU" b="1" dirty="0" smtClean="0"/>
              <a:t>— один из важных факторов, определяющих погоду. Облачность характеризует степень покрытия неба облаками.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516" y="20608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Подумай, как белочка-соседка объяснила значение рисунков в таблице.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2708920"/>
            <a:ext cx="1440000" cy="324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Ясно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2080" y="2708920"/>
            <a:ext cx="1440000" cy="324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Пасмурно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400" y="2708920"/>
            <a:ext cx="1440000" cy="324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Переменно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8" name="AutoShape 4" descr="https://svgsilh.com/svg/3350806-ffc10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s://svgsilh.com/svg/3350806-ffc10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2" name="Picture 8" descr="https://avatars.mds.yandex.net/get-yapic/21377/enc-4f58435f8ed23892b4bddb3c38c83268/islands-retina-50"/>
          <p:cNvPicPr>
            <a:picLocks noChangeAspect="1" noChangeArrowheads="1"/>
          </p:cNvPicPr>
          <p:nvPr/>
        </p:nvPicPr>
        <p:blipFill>
          <a:blip r:embed="rId2" cstate="print"/>
          <a:srcRect l="8333" t="8333" r="8333" b="8333"/>
          <a:stretch>
            <a:fillRect/>
          </a:stretch>
        </p:blipFill>
        <p:spPr bwMode="auto">
          <a:xfrm>
            <a:off x="323528" y="2564904"/>
            <a:ext cx="648072" cy="648072"/>
          </a:xfrm>
          <a:prstGeom prst="rect">
            <a:avLst/>
          </a:prstGeom>
          <a:noFill/>
        </p:spPr>
      </p:pic>
      <p:sp>
        <p:nvSpPr>
          <p:cNvPr id="14" name="Облако 13"/>
          <p:cNvSpPr/>
          <p:nvPr/>
        </p:nvSpPr>
        <p:spPr>
          <a:xfrm>
            <a:off x="3131840" y="2636912"/>
            <a:ext cx="612016" cy="468000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5976208" y="2636912"/>
            <a:ext cx="612016" cy="468000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1540" y="328498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Пользуясь данными, которые записала белочка, ответь на вопросы.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3861048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Сколько дней в течение двух декабрьских недель солнышко на небе не появлялось?</a:t>
            </a:r>
          </a:p>
          <a:p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Сколько дней за это время выпадали осадки?</a:t>
            </a:r>
          </a:p>
          <a:p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какой день недели была самая морозная погода?</a:t>
            </a:r>
          </a:p>
          <a:p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Сколько раз за две недели белочка могла отправиться на поиски тайничков?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1907704" y="4221088"/>
            <a:ext cx="1224000" cy="252000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 дней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5796136" y="4725144"/>
            <a:ext cx="1224000" cy="252000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 дня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6444208" y="5301208"/>
            <a:ext cx="2412000" cy="252000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13 декабря, в среду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1763688" y="6129328"/>
            <a:ext cx="1224000" cy="252000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 дня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532440" y="3573016"/>
            <a:ext cx="396000" cy="396000"/>
          </a:xfrm>
          <a:prstGeom prst="ellipse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10687" t="40604" r="22401" b="36136"/>
          <a:stretch>
            <a:fillRect/>
          </a:stretch>
        </p:blipFill>
        <p:spPr bwMode="auto">
          <a:xfrm>
            <a:off x="2366755" y="476672"/>
            <a:ext cx="4437493" cy="20882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424480" y="6525344"/>
            <a:ext cx="468000" cy="2160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     Долгими зимними вечерами белочки записывали и обсуждали результаты своих наблюдений за погодой. Пролетел декабрь, промчались январь и февраль. Наступил март. Солнышко днём стало припекать сильнее, а ночью всё ещё держались морозы.</a:t>
            </a:r>
          </a:p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— А ты заметила, соседка, что с наступлением </a:t>
            </a:r>
            <a:r>
              <a:rPr lang="ru-RU" b="1" dirty="0" smtClean="0">
                <a:solidFill>
                  <a:srgbClr val="C00000"/>
                </a:solidFill>
              </a:rPr>
              <a:t>оттепелей</a:t>
            </a:r>
            <a:r>
              <a:rPr lang="ru-RU" b="1" dirty="0" smtClean="0">
                <a:solidFill>
                  <a:srgbClr val="663300"/>
                </a:solidFill>
              </a:rPr>
              <a:t> доставать орешки и жёлуди из тайничков стало намного труднее?</a:t>
            </a:r>
          </a:p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— Да, действительно, добраться до любимых лакомств становится сложнее. Только я не совсем поняла, что такое «оттепель».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612" y="285293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Помоги белочкам разобраться, что называют оттепелью. Отметь  правильный, на твой взгляд, вариант ответа.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589240"/>
            <a:ext cx="820891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Справка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Наст</a:t>
            </a:r>
            <a:r>
              <a:rPr lang="ru-RU" b="1" dirty="0" smtClean="0"/>
              <a:t> — плотная корка снега на поверхности снежного покрова, образуется в результате </a:t>
            </a:r>
            <a:r>
              <a:rPr lang="ru-RU" b="1" dirty="0" err="1" smtClean="0"/>
              <a:t>подтаивания</a:t>
            </a:r>
            <a:r>
              <a:rPr lang="ru-RU" b="1" dirty="0" smtClean="0"/>
              <a:t> и последующего замерзания снега.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21990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 — После оттепели ударяют морозы и появляется наст.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6456" y="3573016"/>
            <a:ext cx="540000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—  это осадки в виде очень тёплого дождя в конце зимы или начале весны.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844408" y="3573016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4408" y="4139992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80360" y="4139992"/>
            <a:ext cx="360040" cy="36004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276456" y="4149120"/>
            <a:ext cx="540000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—  это тёплая погода (зимой или ранней весной),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сопровождающаяся таянием снега.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6456" y="4725184"/>
            <a:ext cx="540000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— это установление тёплой погоды, после чего температура уже не опускается ниже 0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844408" y="4725184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6" name="Picture 6" descr="https://i.pinimg.com/originals/8a/fe/fe/8afefef53bbd8bb30f31ee1cb98403b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17" t="853" r="32183" b="72696"/>
          <a:stretch>
            <a:fillRect/>
          </a:stretch>
        </p:blipFill>
        <p:spPr bwMode="auto">
          <a:xfrm>
            <a:off x="179512" y="3140968"/>
            <a:ext cx="1224136" cy="2232248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1403648" y="3717032"/>
            <a:ext cx="1224136" cy="612648"/>
          </a:xfrm>
          <a:prstGeom prst="cloudCallout">
            <a:avLst>
              <a:gd name="adj1" fmla="val -91763"/>
              <a:gd name="adj2" fmla="val 208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Оттепель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424480" y="6525344"/>
            <a:ext cx="468000" cy="2160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Перечитай отрывок из рассказа М. Пришвина «Беличья память».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849486"/>
            <a:ext cx="8712968" cy="923330"/>
          </a:xfrm>
          <a:prstGeom prst="rect">
            <a:avLst/>
          </a:prstGeom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Ловкая белка пробилась сквозь снег в мох, достала там с осени спрятанные два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ореха, тут же их съела... Потом отбежала десяток метров, опять нырнула, опять оставила на снегу скорлупу и через несколько метров сделала третью вылазку…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21328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Как ты можешь объяснить слова белки о том, что после оттепели добывать лакомства стало труднее? Отметь свой ответ так   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212936"/>
            <a:ext cx="4500000" cy="118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Когда на снегу образуется наст, белочке трудно передвигаться по снежному покрову. Она скользит по нему, как на катке.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51520" y="3645064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941168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7472" y="4941168"/>
            <a:ext cx="360040" cy="36004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68" y="4725232"/>
            <a:ext cx="4500000" cy="86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 Наст очень плотный и твёрдый, поэтому белочке трудно его раскопать, чтобы добраться до тайничка.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p.phgk.ru/b/v/300316/212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79" y="3212976"/>
            <a:ext cx="3561427" cy="2376264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endshow"/>
          </p:cNvPr>
          <p:cNvSpPr/>
          <p:nvPr/>
        </p:nvSpPr>
        <p:spPr>
          <a:xfrm>
            <a:off x="8424480" y="6525344"/>
            <a:ext cx="468000" cy="2160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0312" y="2420888"/>
            <a:ext cx="36004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http://papik.pro/uploads/posts/2021-12/1639206933_34-papik-pro-p-klipart-belka-39.jpg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https://i.pinimg.com/originals/8a/fe/fe/8afefef53bbd8bb30f31ee1cb98403b9.jpg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4"/>
              </a:rPr>
              <a:t>http://p.phgk.ru/b/v/300316/212801.jpg</a:t>
            </a:r>
            <a:r>
              <a:rPr lang="ru-RU" sz="1600" dirty="0" smtClean="0"/>
              <a:t> </a:t>
            </a:r>
          </a:p>
          <a:p>
            <a:r>
              <a:rPr lang="en-US" sz="1600" dirty="0" smtClean="0">
                <a:hlinkClick r:id="rId5"/>
              </a:rPr>
              <a:t>https://gas-kvas.com/uploads/posts/2023-01/1673489804_gas-kvas-com-p-risunok-detskii-yel-11.png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sp>
        <p:nvSpPr>
          <p:cNvPr id="21506" name="AutoShape 2" descr="https://st4.depositphotos.com/5971520/24453/v/1600/depositphotos_244536794-stock-illustration-cute-animated-fluffy-squirrel-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i.pinimg.com/originals/8a/fe/fe/8afefef53bbd8bb30f31ee1cb98403b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17" t="853" r="32183" b="72696"/>
          <a:stretch>
            <a:fillRect/>
          </a:stretch>
        </p:blipFill>
        <p:spPr bwMode="auto">
          <a:xfrm>
            <a:off x="3707904" y="2780928"/>
            <a:ext cx="1440160" cy="26261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6021288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2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921</Words>
  <Application>Microsoft Office PowerPoint</Application>
  <PresentationFormat>Экран (4:3)</PresentationFormat>
  <Paragraphs>97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Я</cp:lastModifiedBy>
  <cp:revision>13</cp:revision>
  <dcterms:created xsi:type="dcterms:W3CDTF">2023-04-17T18:54:14Z</dcterms:created>
  <dcterms:modified xsi:type="dcterms:W3CDTF">2024-11-13T17:33:21Z</dcterms:modified>
</cp:coreProperties>
</file>