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Lst>
  <p:notesMasterIdLst>
    <p:notesMasterId r:id="rId20"/>
  </p:notesMasterIdLst>
  <p:sldIdLst>
    <p:sldId id="315" r:id="rId2"/>
    <p:sldId id="318" r:id="rId3"/>
    <p:sldId id="289" r:id="rId4"/>
    <p:sldId id="260" r:id="rId5"/>
    <p:sldId id="292" r:id="rId6"/>
    <p:sldId id="322" r:id="rId7"/>
    <p:sldId id="323" r:id="rId8"/>
    <p:sldId id="321" r:id="rId9"/>
    <p:sldId id="294" r:id="rId10"/>
    <p:sldId id="300" r:id="rId11"/>
    <p:sldId id="305" r:id="rId12"/>
    <p:sldId id="306" r:id="rId13"/>
    <p:sldId id="307" r:id="rId14"/>
    <p:sldId id="319" r:id="rId15"/>
    <p:sldId id="320" r:id="rId16"/>
    <p:sldId id="311" r:id="rId17"/>
    <p:sldId id="314" r:id="rId18"/>
    <p:sldId id="31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371526"/>
    <a:srgbClr val="FFE9BD"/>
    <a:srgbClr val="FFDD99"/>
    <a:srgbClr val="F6E4D3"/>
    <a:srgbClr val="3A6D89"/>
    <a:srgbClr val="EE6C68"/>
    <a:srgbClr val="C6ECFD"/>
    <a:srgbClr val="FFFCE7"/>
    <a:srgbClr val="F7E4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74"/>
  </p:normalViewPr>
  <p:slideViewPr>
    <p:cSldViewPr snapToGrid="0" snapToObjects="1" showGuides="1">
      <p:cViewPr varScale="1">
        <p:scale>
          <a:sx n="116" d="100"/>
          <a:sy n="116" d="100"/>
        </p:scale>
        <p:origin x="360" y="108"/>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BBCF85-89F0-44D0-976A-175F14543B9B}" type="datetimeFigureOut">
              <a:rPr lang="ru-RU" smtClean="0"/>
              <a:pPr/>
              <a:t>16.11.2024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D57AC8-BFB4-4EED-A017-C7D096379652}" type="slidenum">
              <a:rPr lang="ru-RU" smtClean="0"/>
              <a:pPr/>
              <a:t>‹#›</a:t>
            </a:fld>
            <a:endParaRPr lang="ru-RU"/>
          </a:p>
        </p:txBody>
      </p:sp>
    </p:spTree>
    <p:extLst>
      <p:ext uri="{BB962C8B-B14F-4D97-AF65-F5344CB8AC3E}">
        <p14:creationId xmlns:p14="http://schemas.microsoft.com/office/powerpoint/2010/main" val="132646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4D57AC8-BFB4-4EED-A017-C7D096379652}" type="slidenum">
              <a:rPr lang="ru-RU" smtClean="0"/>
              <a:pPr/>
              <a:t>4</a:t>
            </a:fld>
            <a:endParaRPr lang="ru-RU"/>
          </a:p>
        </p:txBody>
      </p:sp>
    </p:spTree>
    <p:extLst>
      <p:ext uri="{BB962C8B-B14F-4D97-AF65-F5344CB8AC3E}">
        <p14:creationId xmlns:p14="http://schemas.microsoft.com/office/powerpoint/2010/main" val="313980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E6673ED-44FF-426B-9D89-6F8B4DB1C997}" type="datetime1">
              <a:rPr lang="ru-RU" smtClean="0"/>
              <a:pPr/>
              <a:t>16.11.2024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r>
              <a:rPr lang="en-US" smtClean="0"/>
              <a:t>1</a:t>
            </a:r>
            <a:endParaRPr lang="ru-RU" dirty="0"/>
          </a:p>
        </p:txBody>
      </p:sp>
    </p:spTree>
    <p:extLst>
      <p:ext uri="{BB962C8B-B14F-4D97-AF65-F5344CB8AC3E}">
        <p14:creationId xmlns:p14="http://schemas.microsoft.com/office/powerpoint/2010/main" val="374215832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6673ED-44FF-426B-9D89-6F8B4DB1C997}" type="datetime1">
              <a:rPr lang="ru-RU" smtClean="0"/>
              <a:pPr/>
              <a:t>16.11.2024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r>
              <a:rPr lang="en-US" smtClean="0"/>
              <a:t>1</a:t>
            </a:r>
            <a:endParaRPr lang="ru-RU" dirty="0"/>
          </a:p>
        </p:txBody>
      </p:sp>
    </p:spTree>
    <p:extLst>
      <p:ext uri="{BB962C8B-B14F-4D97-AF65-F5344CB8AC3E}">
        <p14:creationId xmlns:p14="http://schemas.microsoft.com/office/powerpoint/2010/main" val="12950553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6673ED-44FF-426B-9D89-6F8B4DB1C997}" type="datetime1">
              <a:rPr lang="ru-RU" smtClean="0"/>
              <a:pPr/>
              <a:t>16.11.2024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r>
              <a:rPr lang="en-US" smtClean="0"/>
              <a:t>1</a:t>
            </a:r>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17000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E6673ED-44FF-426B-9D89-6F8B4DB1C997}" type="datetime1">
              <a:rPr lang="ru-RU" smtClean="0"/>
              <a:pPr/>
              <a:t>16.11.2024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r>
              <a:rPr lang="en-US" smtClean="0"/>
              <a:t>1</a:t>
            </a:r>
            <a:endParaRPr lang="ru-RU" dirty="0"/>
          </a:p>
        </p:txBody>
      </p:sp>
    </p:spTree>
    <p:extLst>
      <p:ext uri="{BB962C8B-B14F-4D97-AF65-F5344CB8AC3E}">
        <p14:creationId xmlns:p14="http://schemas.microsoft.com/office/powerpoint/2010/main" val="133293120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E6673ED-44FF-426B-9D89-6F8B4DB1C997}" type="datetime1">
              <a:rPr lang="ru-RU" smtClean="0"/>
              <a:pPr/>
              <a:t>16.11.2024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r>
              <a:rPr lang="en-US" smtClean="0"/>
              <a:t>1</a:t>
            </a:r>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737193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E6673ED-44FF-426B-9D89-6F8B4DB1C997}" type="datetime1">
              <a:rPr lang="ru-RU" smtClean="0"/>
              <a:pPr/>
              <a:t>16.11.2024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r>
              <a:rPr lang="en-US" smtClean="0"/>
              <a:t>1</a:t>
            </a:r>
            <a:endParaRPr lang="ru-RU" dirty="0"/>
          </a:p>
        </p:txBody>
      </p:sp>
    </p:spTree>
    <p:extLst>
      <p:ext uri="{BB962C8B-B14F-4D97-AF65-F5344CB8AC3E}">
        <p14:creationId xmlns:p14="http://schemas.microsoft.com/office/powerpoint/2010/main" val="199102574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6673ED-44FF-426B-9D89-6F8B4DB1C997}" type="datetime1">
              <a:rPr lang="ru-RU" smtClean="0"/>
              <a:pPr/>
              <a:t>16.11.2024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360085893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6673ED-44FF-426B-9D89-6F8B4DB1C997}" type="datetime1">
              <a:rPr lang="ru-RU" smtClean="0"/>
              <a:pPr/>
              <a:t>16.11.2024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259970661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6673ED-44FF-426B-9D89-6F8B4DB1C997}" type="datetime1">
              <a:rPr lang="ru-RU" smtClean="0"/>
              <a:pPr/>
              <a:t>16.11.2024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260781363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6673ED-44FF-426B-9D89-6F8B4DB1C997}" type="datetime1">
              <a:rPr lang="ru-RU" smtClean="0"/>
              <a:pPr/>
              <a:t>16.11.2024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r>
              <a:rPr lang="en-US" smtClean="0"/>
              <a:t>1</a:t>
            </a:r>
            <a:endParaRPr lang="ru-RU" dirty="0"/>
          </a:p>
        </p:txBody>
      </p:sp>
    </p:spTree>
    <p:extLst>
      <p:ext uri="{BB962C8B-B14F-4D97-AF65-F5344CB8AC3E}">
        <p14:creationId xmlns:p14="http://schemas.microsoft.com/office/powerpoint/2010/main" val="27242337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E6673ED-44FF-426B-9D89-6F8B4DB1C997}" type="datetime1">
              <a:rPr lang="ru-RU" smtClean="0"/>
              <a:pPr/>
              <a:t>16.11.2024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r>
              <a:rPr lang="en-US" smtClean="0"/>
              <a:t>1</a:t>
            </a:r>
            <a:endParaRPr lang="ru-RU" dirty="0"/>
          </a:p>
        </p:txBody>
      </p:sp>
    </p:spTree>
    <p:extLst>
      <p:ext uri="{BB962C8B-B14F-4D97-AF65-F5344CB8AC3E}">
        <p14:creationId xmlns:p14="http://schemas.microsoft.com/office/powerpoint/2010/main" val="147973836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E6673ED-44FF-426B-9D89-6F8B4DB1C997}" type="datetime1">
              <a:rPr lang="ru-RU" smtClean="0"/>
              <a:pPr/>
              <a:t>16.11.2024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r>
              <a:rPr lang="en-US" smtClean="0"/>
              <a:t>1</a:t>
            </a:r>
            <a:endParaRPr lang="ru-RU" dirty="0"/>
          </a:p>
        </p:txBody>
      </p:sp>
    </p:spTree>
    <p:extLst>
      <p:ext uri="{BB962C8B-B14F-4D97-AF65-F5344CB8AC3E}">
        <p14:creationId xmlns:p14="http://schemas.microsoft.com/office/powerpoint/2010/main" val="25915513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E6673ED-44FF-426B-9D89-6F8B4DB1C997}" type="datetime1">
              <a:rPr lang="ru-RU" smtClean="0"/>
              <a:pPr/>
              <a:t>16.11.2024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331327489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673ED-44FF-426B-9D89-6F8B4DB1C997}" type="datetime1">
              <a:rPr lang="ru-RU" smtClean="0"/>
              <a:pPr/>
              <a:t>16.11.2024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232681531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6673ED-44FF-426B-9D89-6F8B4DB1C997}" type="datetime1">
              <a:rPr lang="ru-RU" smtClean="0"/>
              <a:pPr/>
              <a:t>16.11.2024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17539387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6673ED-44FF-426B-9D89-6F8B4DB1C997}" type="datetime1">
              <a:rPr lang="ru-RU" smtClean="0"/>
              <a:pPr/>
              <a:t>16.11.2024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r>
              <a:rPr lang="en-US" smtClean="0"/>
              <a:t>1</a:t>
            </a:r>
            <a:endParaRPr lang="ru-RU" dirty="0"/>
          </a:p>
        </p:txBody>
      </p:sp>
    </p:spTree>
    <p:extLst>
      <p:ext uri="{BB962C8B-B14F-4D97-AF65-F5344CB8AC3E}">
        <p14:creationId xmlns:p14="http://schemas.microsoft.com/office/powerpoint/2010/main" val="14491774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6673ED-44FF-426B-9D89-6F8B4DB1C997}" type="datetime1">
              <a:rPr lang="ru-RU" smtClean="0"/>
              <a:pPr/>
              <a:t>16.11.2024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r>
              <a:rPr lang="en-US" smtClean="0"/>
              <a:t>1</a:t>
            </a:r>
            <a:endParaRPr lang="ru-RU" dirty="0"/>
          </a:p>
        </p:txBody>
      </p:sp>
    </p:spTree>
    <p:extLst>
      <p:ext uri="{BB962C8B-B14F-4D97-AF65-F5344CB8AC3E}">
        <p14:creationId xmlns:p14="http://schemas.microsoft.com/office/powerpoint/2010/main" val="361142569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4813" y="478766"/>
            <a:ext cx="8915399" cy="2262781"/>
          </a:xfrm>
        </p:spPr>
        <p:txBody>
          <a:bodyPr/>
          <a:lstStyle/>
          <a:p>
            <a:r>
              <a:rPr lang="ru-RU" dirty="0" smtClean="0"/>
              <a:t>Тема: Деньги. Роль денег в жизни человека </a:t>
            </a:r>
            <a:endParaRPr lang="ru-RU" dirty="0"/>
          </a:p>
        </p:txBody>
      </p:sp>
      <p:sp>
        <p:nvSpPr>
          <p:cNvPr id="3" name="Подзаголовок 2"/>
          <p:cNvSpPr>
            <a:spLocks noGrp="1"/>
          </p:cNvSpPr>
          <p:nvPr>
            <p:ph type="subTitle" idx="1"/>
          </p:nvPr>
        </p:nvSpPr>
        <p:spPr/>
        <p:txBody>
          <a:bodyPr>
            <a:normAutofit/>
          </a:bodyPr>
          <a:lstStyle/>
          <a:p>
            <a:endParaRPr lang="ru-RU" dirty="0"/>
          </a:p>
        </p:txBody>
      </p:sp>
    </p:spTree>
    <p:extLst>
      <p:ext uri="{BB962C8B-B14F-4D97-AF65-F5344CB8AC3E}">
        <p14:creationId xmlns:p14="http://schemas.microsoft.com/office/powerpoint/2010/main" val="1336639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973" y="1340076"/>
            <a:ext cx="9539728" cy="603565"/>
          </a:xfrm>
        </p:spPr>
        <p:txBody>
          <a:bodyPr>
            <a:noAutofit/>
          </a:bodyPr>
          <a:lstStyle/>
          <a:p>
            <a:r>
              <a:rPr lang="ru-RU" sz="2800" b="1" dirty="0" smtClean="0">
                <a:solidFill>
                  <a:schemeClr val="tx1"/>
                </a:solidFill>
              </a:rPr>
              <a:t>Деньги – </a:t>
            </a:r>
            <a:r>
              <a:rPr lang="ru-RU" sz="2800" dirty="0" smtClean="0">
                <a:solidFill>
                  <a:schemeClr val="tx1"/>
                </a:solidFill>
              </a:rPr>
              <a:t>великое </a:t>
            </a:r>
            <a:r>
              <a:rPr lang="ru-RU" sz="2800" dirty="0">
                <a:solidFill>
                  <a:schemeClr val="tx1"/>
                </a:solidFill>
              </a:rPr>
              <a:t>изобретение людей. </a:t>
            </a:r>
            <a:br>
              <a:rPr lang="ru-RU" sz="2800" dirty="0">
                <a:solidFill>
                  <a:schemeClr val="tx1"/>
                </a:solidFill>
              </a:rPr>
            </a:br>
            <a:r>
              <a:rPr lang="ru-RU" sz="2800" dirty="0">
                <a:solidFill>
                  <a:schemeClr val="tx1"/>
                </a:solidFill>
              </a:rPr>
              <a:t>Если бы люди не придумали деньги, ещё неизвестно, как бы мы сегодня жили.</a:t>
            </a:r>
            <a:br>
              <a:rPr lang="ru-RU" sz="2800" dirty="0">
                <a:solidFill>
                  <a:schemeClr val="tx1"/>
                </a:solidFill>
              </a:rPr>
            </a:br>
            <a:r>
              <a:rPr lang="ru-RU" sz="2800" dirty="0">
                <a:solidFill>
                  <a:schemeClr val="tx1"/>
                </a:solidFill>
              </a:rPr>
              <a:t>Дело в том, что жизнь людей невозможна без обмена товарами или услугами</a:t>
            </a:r>
            <a:r>
              <a:rPr lang="ru-RU" sz="2800" b="1" dirty="0" smtClean="0">
                <a:solidFill>
                  <a:schemeClr val="tx1"/>
                </a:solidFill>
              </a:rPr>
              <a:t>.</a:t>
            </a:r>
            <a:r>
              <a:rPr lang="ru-RU" sz="2800" b="1" dirty="0">
                <a:solidFill>
                  <a:schemeClr val="tx1"/>
                </a:solidFill>
              </a:rPr>
              <a:t/>
            </a:r>
            <a:br>
              <a:rPr lang="ru-RU" sz="2800" b="1" dirty="0">
                <a:solidFill>
                  <a:schemeClr val="tx1"/>
                </a:solidFill>
              </a:rPr>
            </a:br>
            <a:r>
              <a:rPr lang="ru-RU" sz="2800" b="1" dirty="0">
                <a:solidFill>
                  <a:schemeClr val="tx1"/>
                </a:solidFill>
                <a:latin typeface="YS Text"/>
              </a:rPr>
              <a:t>Деньги</a:t>
            </a:r>
            <a:r>
              <a:rPr lang="ru-RU" sz="2800" dirty="0">
                <a:solidFill>
                  <a:schemeClr val="tx1"/>
                </a:solidFill>
                <a:latin typeface="YS Text"/>
              </a:rPr>
              <a:t> — это всеобщий товарный эквивалент, который выражает стоимость всех товаров и служит посредником при их обмене друг на друга.</a:t>
            </a:r>
            <a:r>
              <a:rPr lang="ru-RU" sz="4000" b="1" dirty="0">
                <a:solidFill>
                  <a:srgbClr val="7030A0"/>
                </a:solidFill>
              </a:rPr>
              <a:t/>
            </a:r>
            <a:br>
              <a:rPr lang="ru-RU" sz="4000" b="1" dirty="0">
                <a:solidFill>
                  <a:srgbClr val="7030A0"/>
                </a:solidFill>
              </a:rPr>
            </a:br>
            <a:endParaRPr lang="ru-RU" sz="4000" b="1" dirty="0">
              <a:solidFill>
                <a:srgbClr val="7030A0"/>
              </a:solidFill>
            </a:endParaRPr>
          </a:p>
        </p:txBody>
      </p:sp>
      <p:sp>
        <p:nvSpPr>
          <p:cNvPr id="14" name="Объект 13">
            <a:extLst>
              <a:ext uri="{FF2B5EF4-FFF2-40B4-BE49-F238E27FC236}">
                <a16:creationId xmlns="" xmlns:a16="http://schemas.microsoft.com/office/drawing/2014/main" id="{D0CA81F4-5555-4E68-9A58-BDDB34BA9BC5}"/>
              </a:ext>
            </a:extLst>
          </p:cNvPr>
          <p:cNvSpPr>
            <a:spLocks noGrp="1"/>
          </p:cNvSpPr>
          <p:nvPr>
            <p:ph sz="half" idx="1"/>
          </p:nvPr>
        </p:nvSpPr>
        <p:spPr>
          <a:xfrm>
            <a:off x="5902842" y="-543588"/>
            <a:ext cx="4663440" cy="3767328"/>
          </a:xfrm>
        </p:spPr>
        <p:txBody>
          <a:bodyPr/>
          <a:lstStyle/>
          <a:p>
            <a:endParaRPr lang="ru-RU" dirty="0"/>
          </a:p>
          <a:p>
            <a:endParaRPr lang="ru-RU" dirty="0"/>
          </a:p>
          <a:p>
            <a:endParaRPr lang="ru-RU" dirty="0"/>
          </a:p>
          <a:p>
            <a:endParaRPr lang="ru-RU" dirty="0"/>
          </a:p>
        </p:txBody>
      </p:sp>
      <p:pic>
        <p:nvPicPr>
          <p:cNvPr id="3" name="Рисунок 2">
            <a:extLst>
              <a:ext uri="{FF2B5EF4-FFF2-40B4-BE49-F238E27FC236}">
                <a16:creationId xmlns="" xmlns:a16="http://schemas.microsoft.com/office/drawing/2014/main" id="{C59C8391-6BB7-4AA3-8F94-011CD698D4CD}"/>
              </a:ext>
            </a:extLst>
          </p:cNvPr>
          <p:cNvPicPr>
            <a:picLocks noChangeAspect="1"/>
          </p:cNvPicPr>
          <p:nvPr/>
        </p:nvPicPr>
        <p:blipFill>
          <a:blip r:embed="rId2"/>
          <a:stretch>
            <a:fillRect/>
          </a:stretch>
        </p:blipFill>
        <p:spPr>
          <a:xfrm>
            <a:off x="8597824" y="4517965"/>
            <a:ext cx="3384266" cy="214618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dirty="0"/>
          </a:p>
        </p:txBody>
      </p:sp>
      <p:sp>
        <p:nvSpPr>
          <p:cNvPr id="7" name="Объект 6"/>
          <p:cNvSpPr>
            <a:spLocks noGrp="1"/>
          </p:cNvSpPr>
          <p:nvPr>
            <p:ph idx="1"/>
          </p:nvPr>
        </p:nvSpPr>
        <p:spPr>
          <a:xfrm>
            <a:off x="1670539" y="1772520"/>
            <a:ext cx="10080258" cy="5123440"/>
          </a:xfrm>
        </p:spPr>
        <p:txBody>
          <a:bodyPr>
            <a:normAutofit/>
          </a:bodyPr>
          <a:lstStyle/>
          <a:p>
            <a:r>
              <a:rPr lang="ru-RU" sz="2800" dirty="0" smtClean="0"/>
              <a:t>Оплачивая покупки наличными, нужно уметь быстро и правильно рассчитать сумму покупки и размер сдачи. Особенно это актуально для покупок в местах, где продавец может обмануть покупателя, или по невнимательности выдать неправильную сумму сдачи: </a:t>
            </a:r>
          </a:p>
          <a:p>
            <a:pPr marL="457200" indent="-457200" algn="just">
              <a:buFont typeface="+mj-lt"/>
              <a:buAutoNum type="arabicPeriod"/>
            </a:pPr>
            <a:r>
              <a:rPr lang="ru-RU" sz="2800" dirty="0"/>
              <a:t>н</a:t>
            </a:r>
            <a:r>
              <a:rPr lang="ru-RU" sz="2800" dirty="0" smtClean="0"/>
              <a:t>а рынке;</a:t>
            </a:r>
          </a:p>
          <a:p>
            <a:pPr marL="457200" indent="-457200" algn="just">
              <a:buFont typeface="+mj-lt"/>
              <a:buAutoNum type="arabicPeriod"/>
            </a:pPr>
            <a:r>
              <a:rPr lang="ru-RU" sz="2800" dirty="0"/>
              <a:t>п</a:t>
            </a:r>
            <a:r>
              <a:rPr lang="ru-RU" sz="2800" dirty="0" smtClean="0"/>
              <a:t>ри покупке товара с рук;</a:t>
            </a:r>
          </a:p>
          <a:p>
            <a:pPr marL="457200" indent="-457200" algn="just">
              <a:buFont typeface="+mj-lt"/>
              <a:buAutoNum type="arabicPeriod"/>
            </a:pPr>
            <a:r>
              <a:rPr lang="ru-RU" sz="2800" dirty="0"/>
              <a:t>п</a:t>
            </a:r>
            <a:r>
              <a:rPr lang="ru-RU" sz="2800" dirty="0" smtClean="0"/>
              <a:t>ри оплате товара курьеру.</a:t>
            </a:r>
            <a:endParaRPr lang="ru-RU" sz="2800" dirty="0"/>
          </a:p>
        </p:txBody>
      </p:sp>
      <p:sp>
        <p:nvSpPr>
          <p:cNvPr id="5" name="Номер слайда 4"/>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36681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4159624" y="262171"/>
            <a:ext cx="4105835" cy="616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930564" y="262171"/>
            <a:ext cx="10515600" cy="1325563"/>
          </a:xfrm>
        </p:spPr>
        <p:txBody>
          <a:bodyPr/>
          <a:lstStyle/>
          <a:p>
            <a:pPr algn="ctr"/>
            <a:r>
              <a:rPr lang="ru-RU" dirty="0" smtClean="0">
                <a:solidFill>
                  <a:schemeClr val="bg1"/>
                </a:solidFill>
              </a:rPr>
              <a:t>Способы оплаты</a:t>
            </a:r>
            <a:endParaRPr lang="ru-RU" dirty="0">
              <a:solidFill>
                <a:schemeClr val="bg1"/>
              </a:solidFill>
            </a:endParaRPr>
          </a:p>
        </p:txBody>
      </p:sp>
      <p:sp>
        <p:nvSpPr>
          <p:cNvPr id="3" name="Объект 2"/>
          <p:cNvSpPr>
            <a:spLocks noGrp="1"/>
          </p:cNvSpPr>
          <p:nvPr>
            <p:ph idx="1"/>
          </p:nvPr>
        </p:nvSpPr>
        <p:spPr/>
        <p:txBody>
          <a:bodyPr/>
          <a:lstStyle/>
          <a:p>
            <a:pPr marL="0" indent="0" algn="ctr">
              <a:buNone/>
            </a:pPr>
            <a:r>
              <a:rPr lang="ru-RU" dirty="0" smtClean="0"/>
              <a:t>Терминал        Мобильный телефон     Банкомат Банковская карта                                  </a:t>
            </a:r>
          </a:p>
          <a:p>
            <a:pPr marL="0" indent="0" algn="ctr">
              <a:buNone/>
            </a:pPr>
            <a:endParaRPr lang="ru-RU" dirty="0"/>
          </a:p>
          <a:p>
            <a:pPr marL="0" indent="0" algn="ctr">
              <a:buNone/>
            </a:pPr>
            <a:r>
              <a:rPr lang="ru-RU" dirty="0" smtClean="0"/>
              <a:t>Наличные </a:t>
            </a:r>
            <a:endParaRPr lang="ru-RU" dirty="0"/>
          </a:p>
        </p:txBody>
      </p:sp>
      <p:sp>
        <p:nvSpPr>
          <p:cNvPr id="4" name="Номер слайда 3"/>
          <p:cNvSpPr>
            <a:spLocks noGrp="1"/>
          </p:cNvSpPr>
          <p:nvPr>
            <p:ph type="sldNum" sz="quarter" idx="12"/>
          </p:nvPr>
        </p:nvSpPr>
        <p:spPr/>
        <p:txBody>
          <a:bodyPr/>
          <a:lstStyle/>
          <a:p>
            <a:r>
              <a:rPr lang="en-US" smtClean="0"/>
              <a:t>1</a:t>
            </a:r>
            <a:endParaRPr lang="ru-RU" dirty="0"/>
          </a:p>
        </p:txBody>
      </p:sp>
      <p:cxnSp>
        <p:nvCxnSpPr>
          <p:cNvPr id="6" name="Прямая со стрелкой 5"/>
          <p:cNvCxnSpPr/>
          <p:nvPr/>
        </p:nvCxnSpPr>
        <p:spPr>
          <a:xfrm flipH="1">
            <a:off x="3877063" y="1052339"/>
            <a:ext cx="1299883" cy="9470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5593670" y="1237503"/>
            <a:ext cx="17929" cy="48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7614484" y="1260366"/>
            <a:ext cx="71717" cy="624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8005482" y="1201271"/>
            <a:ext cx="896471" cy="624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7328874" y="1316453"/>
            <a:ext cx="27709" cy="16342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409575" y="3429000"/>
            <a:ext cx="2389043" cy="2352288"/>
          </a:xfrm>
          <a:prstGeom prst="rect">
            <a:avLst/>
          </a:prstGeom>
        </p:spPr>
      </p:pic>
      <p:pic>
        <p:nvPicPr>
          <p:cNvPr id="16" name="Рисунок 15"/>
          <p:cNvPicPr>
            <a:picLocks noChangeAspect="1"/>
          </p:cNvPicPr>
          <p:nvPr/>
        </p:nvPicPr>
        <p:blipFill>
          <a:blip r:embed="rId3"/>
          <a:stretch>
            <a:fillRect/>
          </a:stretch>
        </p:blipFill>
        <p:spPr>
          <a:xfrm>
            <a:off x="3017100" y="3573320"/>
            <a:ext cx="2159846" cy="2472079"/>
          </a:xfrm>
          <a:prstGeom prst="rect">
            <a:avLst/>
          </a:prstGeom>
        </p:spPr>
      </p:pic>
      <p:pic>
        <p:nvPicPr>
          <p:cNvPr id="1032" name="Picture 8" descr="Александера карту банка фунтов Рассела жилья счета корнями Великобритании 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6369" y="2645613"/>
            <a:ext cx="2726171" cy="20430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sh. возврат страховки по кредиту в новосибирске. "/>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188568" y="3338225"/>
            <a:ext cx="1999592" cy="1568308"/>
          </a:xfrm>
          <a:prstGeom prst="rect">
            <a:avLst/>
          </a:prstGeom>
          <a:noFill/>
          <a:extLst>
            <a:ext uri="{909E8E84-426E-40DD-AFC4-6F175D3DCCD1}">
              <a14:hiddenFill xmlns:a14="http://schemas.microsoft.com/office/drawing/2010/main">
                <a:solidFill>
                  <a:srgbClr val="FFFFFF"/>
                </a:solidFill>
              </a14:hiddenFill>
            </a:ext>
          </a:extLst>
        </p:spPr>
      </p:pic>
      <p:pic>
        <p:nvPicPr>
          <p:cNvPr id="20" name="Рисунок 19"/>
          <p:cNvPicPr>
            <a:picLocks noChangeAspect="1"/>
          </p:cNvPicPr>
          <p:nvPr/>
        </p:nvPicPr>
        <p:blipFill rotWithShape="1">
          <a:blip r:embed="rId6"/>
          <a:srcRect l="22273" t="8675" r="18502" b="-8372"/>
          <a:stretch/>
        </p:blipFill>
        <p:spPr>
          <a:xfrm>
            <a:off x="7356583" y="3429000"/>
            <a:ext cx="1574847" cy="3534729"/>
          </a:xfrm>
          <a:prstGeom prst="rect">
            <a:avLst/>
          </a:prstGeom>
        </p:spPr>
      </p:pic>
    </p:spTree>
    <p:extLst>
      <p:ext uri="{BB962C8B-B14F-4D97-AF65-F5344CB8AC3E}">
        <p14:creationId xmlns:p14="http://schemas.microsoft.com/office/powerpoint/2010/main" val="3439329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492188" y="412376"/>
            <a:ext cx="3272118" cy="977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b="1" dirty="0" smtClean="0">
                <a:solidFill>
                  <a:schemeClr val="bg1"/>
                </a:solidFill>
              </a:rPr>
              <a:t>Задача № 1.</a:t>
            </a:r>
            <a:endParaRPr lang="ru-RU" b="1" dirty="0">
              <a:solidFill>
                <a:schemeClr val="bg1"/>
              </a:solidFill>
            </a:endParaRPr>
          </a:p>
        </p:txBody>
      </p:sp>
      <p:sp>
        <p:nvSpPr>
          <p:cNvPr id="3" name="Объект 2"/>
          <p:cNvSpPr>
            <a:spLocks noGrp="1"/>
          </p:cNvSpPr>
          <p:nvPr>
            <p:ph idx="1"/>
          </p:nvPr>
        </p:nvSpPr>
        <p:spPr/>
        <p:txBody>
          <a:bodyPr/>
          <a:lstStyle/>
          <a:p>
            <a:pPr marL="0" indent="0">
              <a:buNone/>
            </a:pPr>
            <a:r>
              <a:rPr lang="ru-RU" sz="2800" dirty="0" smtClean="0"/>
              <a:t>	Вы </a:t>
            </a:r>
            <a:r>
              <a:rPr lang="ru-RU" sz="2800" dirty="0"/>
              <a:t>получили сдачу купюрой, на которой что- то написано, да еще и надорван уголок и очень расстроились, что не заметили вовремя, ведь теперь ее никто не возьмёт у вас. Какую купюру считают платежеспособной</a:t>
            </a:r>
            <a:r>
              <a:rPr lang="ru-RU" sz="2800" dirty="0" smtClean="0"/>
              <a:t>?</a:t>
            </a:r>
          </a:p>
          <a:p>
            <a:pPr marL="0" indent="0">
              <a:buNone/>
            </a:pPr>
            <a:endParaRPr lang="ru-RU" dirty="0"/>
          </a:p>
          <a:p>
            <a:pPr marL="0" indent="0">
              <a:buNone/>
            </a:pPr>
            <a:endParaRPr lang="ru-RU" dirty="0"/>
          </a:p>
        </p:txBody>
      </p:sp>
      <p:sp>
        <p:nvSpPr>
          <p:cNvPr id="4" name="Номер слайда 3"/>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2862267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распознать фальшивые </a:t>
            </a:r>
            <a:r>
              <a:rPr lang="ru-RU" dirty="0" err="1" smtClean="0"/>
              <a:t>дуньги</a:t>
            </a:r>
            <a:r>
              <a:rPr lang="ru-RU" dirty="0" smtClean="0"/>
              <a:t>?</a:t>
            </a:r>
            <a:endParaRPr lang="ru-RU" dirty="0"/>
          </a:p>
        </p:txBody>
      </p:sp>
      <p:sp>
        <p:nvSpPr>
          <p:cNvPr id="3" name="Объект 2"/>
          <p:cNvSpPr>
            <a:spLocks noGrp="1"/>
          </p:cNvSpPr>
          <p:nvPr>
            <p:ph idx="1"/>
          </p:nvPr>
        </p:nvSpPr>
        <p:spPr>
          <a:xfrm>
            <a:off x="1383957" y="1383957"/>
            <a:ext cx="10120655" cy="5123935"/>
          </a:xfrm>
        </p:spPr>
        <p:txBody>
          <a:bodyPr>
            <a:normAutofit/>
          </a:bodyPr>
          <a:lstStyle/>
          <a:p>
            <a:r>
              <a:rPr lang="ru-RU" dirty="0"/>
              <a:t>Подробная информация о том, как можно распознать фальшивые деньги содержится на официальном сайте Центрального Банка России в сети Интернет по адресу: http:/www.cbr.ru</a:t>
            </a:r>
            <a:r>
              <a:rPr lang="ru-RU" dirty="0" smtClean="0"/>
              <a:t>.</a:t>
            </a:r>
          </a:p>
          <a:p>
            <a:pPr algn="ctr"/>
            <a:r>
              <a:rPr lang="ru-RU" b="1" dirty="0">
                <a:solidFill>
                  <a:srgbClr val="000000"/>
                </a:solidFill>
                <a:latin typeface="PT Sans"/>
              </a:rPr>
              <a:t>Признаки подлинности, контролируемые на </a:t>
            </a:r>
            <a:r>
              <a:rPr lang="ru-RU" b="1" dirty="0" smtClean="0">
                <a:solidFill>
                  <a:srgbClr val="000000"/>
                </a:solidFill>
                <a:latin typeface="PT Sans"/>
              </a:rPr>
              <a:t>просвет 500 купюры</a:t>
            </a:r>
            <a:endParaRPr lang="ru-RU" dirty="0">
              <a:solidFill>
                <a:srgbClr val="000000"/>
              </a:solidFill>
              <a:latin typeface="PT Sans"/>
            </a:endParaRPr>
          </a:p>
          <a:p>
            <a:pPr lvl="1" algn="just">
              <a:buFont typeface="Arial" panose="020B0604020202020204" pitchFamily="34" charset="0"/>
              <a:buChar char="•"/>
            </a:pPr>
            <a:r>
              <a:rPr lang="ru-RU" dirty="0">
                <a:solidFill>
                  <a:srgbClr val="000000"/>
                </a:solidFill>
                <a:latin typeface="PT Sans"/>
              </a:rPr>
              <a:t>Комбинированный водяной знак. Он расположен на правом купонном поле и включает в себя полутоновый водяной знак (портрет Петра I) и примыкающий к нему филигранный водяной знак — цифровое обозначение номинала (число 500). Филигранный водяной знак имеет участки более светлые, чем бумага и полутоновый водяной знак. Его отличает наличие темных штрихов, оттеняющих цифры и создающих эффект их объемности.</a:t>
            </a:r>
          </a:p>
          <a:p>
            <a:pPr lvl="1" algn="just">
              <a:buFont typeface="Arial" panose="020B0604020202020204" pitchFamily="34" charset="0"/>
              <a:buChar char="•"/>
            </a:pPr>
            <a:r>
              <a:rPr lang="ru-RU" dirty="0">
                <a:solidFill>
                  <a:srgbClr val="000000"/>
                </a:solidFill>
                <a:latin typeface="PT Sans"/>
              </a:rPr>
              <a:t>Защитная нить. В бумагу внедрена металлизированная защитная нить шириной 5 мм с периодически повторяющимся изображением (число «500» в прямом и перевернутом начертании и ромб), выполненным </a:t>
            </a:r>
            <a:r>
              <a:rPr lang="ru-RU" dirty="0" err="1">
                <a:solidFill>
                  <a:srgbClr val="000000"/>
                </a:solidFill>
                <a:latin typeface="PT Sans"/>
              </a:rPr>
              <a:t>деметаллизацией</a:t>
            </a:r>
            <a:r>
              <a:rPr lang="ru-RU" dirty="0">
                <a:solidFill>
                  <a:srgbClr val="000000"/>
                </a:solidFill>
                <a:latin typeface="PT Sans"/>
              </a:rPr>
              <a:t>. С оборотной стороны банкноты защитная нить выглядит в виде серой полосы с темными повторяющимися числами «500», разделенными ромбами. На просвет числа и ромбы выглядят светлыми на темном поле.</a:t>
            </a:r>
          </a:p>
          <a:p>
            <a:pPr lvl="1" algn="just">
              <a:buFont typeface="Arial" panose="020B0604020202020204" pitchFamily="34" charset="0"/>
              <a:buChar char="•"/>
            </a:pPr>
            <a:r>
              <a:rPr lang="ru-RU" dirty="0">
                <a:solidFill>
                  <a:srgbClr val="000000"/>
                </a:solidFill>
                <a:latin typeface="PT Sans"/>
              </a:rPr>
              <a:t>Микроперфорация. При рассматривании банкноты против источника света справа от изображения парусника наблюдается число «500», выполненное абсолютно ровными параллельными рядами микроотверстий, неосязаемых на ощупь.</a:t>
            </a:r>
          </a:p>
          <a:p>
            <a:endParaRPr lang="ru-RU" dirty="0"/>
          </a:p>
        </p:txBody>
      </p:sp>
      <p:sp>
        <p:nvSpPr>
          <p:cNvPr id="4" name="Номер слайда 3"/>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198024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89212" y="1301578"/>
            <a:ext cx="8915400" cy="4609644"/>
          </a:xfrm>
        </p:spPr>
        <p:txBody>
          <a:bodyPr>
            <a:normAutofit/>
          </a:bodyPr>
          <a:lstStyle/>
          <a:p>
            <a:pPr algn="just"/>
            <a:r>
              <a:rPr lang="ru-RU" dirty="0">
                <a:solidFill>
                  <a:srgbClr val="000000"/>
                </a:solidFill>
                <a:latin typeface="inherit"/>
              </a:rPr>
              <a:t>Если предлагаемая вам денежная купюра вызывает сомнение в подлинности, не отказывайтесь от «подозрительной» банкноты и не возвращайте её сбытчику. Незамедлительно вызовите сотрудников полиции, под любым предлогом (например, отсутствия сдачи) постарайтесь задержать сбытчика до прибытия сотрудников органов внутренних дел, запомните приметы этого человека, транспорт, на котором он приехал. Полицию можно вызвать по телефонам 02 или с сотового телефона 112, 102.</a:t>
            </a:r>
          </a:p>
          <a:p>
            <a:pPr algn="just"/>
            <a:r>
              <a:rPr lang="ru-RU" dirty="0">
                <a:solidFill>
                  <a:srgbClr val="000000"/>
                </a:solidFill>
                <a:latin typeface="inherit"/>
              </a:rPr>
              <a:t>Не пытайтесь сами сбыть поддельную банкноту! Не забывайте, что в случае сбыта поддельных денег, человек сбывший купюру, несет уголовную ответственность по ст. 186 УК РФ «Изготовление или сбыт поддельных денег или ценных бумаг». Максимальное наказание, предусмотренное частью 1 статьи 186 УК РФ, - лишение свободы на срок до восьми лет со штрафом в размере до одного миллиона рублей или в размере заработной платы или иного дохода осужденного за период до пяти лет или без такового.</a:t>
            </a:r>
          </a:p>
          <a:p>
            <a:endParaRPr lang="ru-RU" dirty="0"/>
          </a:p>
        </p:txBody>
      </p:sp>
      <p:sp>
        <p:nvSpPr>
          <p:cNvPr id="4" name="Номер слайда 3"/>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411101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92925" y="624110"/>
            <a:ext cx="2911404" cy="684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b="1" dirty="0" smtClean="0">
                <a:solidFill>
                  <a:schemeClr val="bg1"/>
                </a:solidFill>
              </a:rPr>
              <a:t>Блиц опрос</a:t>
            </a:r>
            <a:endParaRPr lang="ru-RU" b="1" dirty="0">
              <a:solidFill>
                <a:schemeClr val="bg1"/>
              </a:solidFill>
            </a:endParaRPr>
          </a:p>
        </p:txBody>
      </p:sp>
      <p:sp>
        <p:nvSpPr>
          <p:cNvPr id="3" name="Объект 2"/>
          <p:cNvSpPr>
            <a:spLocks noGrp="1"/>
          </p:cNvSpPr>
          <p:nvPr>
            <p:ph idx="1"/>
          </p:nvPr>
        </p:nvSpPr>
        <p:spPr>
          <a:xfrm>
            <a:off x="2209649" y="1650521"/>
            <a:ext cx="8915400" cy="3777622"/>
          </a:xfrm>
        </p:spPr>
        <p:txBody>
          <a:bodyPr>
            <a:noAutofit/>
          </a:bodyPr>
          <a:lstStyle/>
          <a:p>
            <a:pPr lvl="0"/>
            <a:r>
              <a:rPr lang="ru-RU" sz="2000" dirty="0"/>
              <a:t>Как называется плата за работу? </a:t>
            </a:r>
          </a:p>
          <a:p>
            <a:pPr marL="0" lvl="0" indent="0">
              <a:buNone/>
            </a:pPr>
            <a:r>
              <a:rPr lang="ru-RU" sz="2000" dirty="0" smtClean="0"/>
              <a:t>(</a:t>
            </a:r>
            <a:r>
              <a:rPr lang="ru-RU" sz="2000" dirty="0"/>
              <a:t>Зарплата)</a:t>
            </a:r>
          </a:p>
          <a:p>
            <a:pPr lvl="0"/>
            <a:r>
              <a:rPr lang="ru-RU" sz="2000" dirty="0"/>
              <a:t>Прямой обмен товаров одних на другие? </a:t>
            </a:r>
            <a:endParaRPr lang="ru-RU" sz="2000" dirty="0" smtClean="0"/>
          </a:p>
          <a:p>
            <a:pPr marL="0" lvl="0" indent="0">
              <a:buNone/>
            </a:pPr>
            <a:r>
              <a:rPr lang="ru-RU" sz="2000" dirty="0" smtClean="0"/>
              <a:t>(</a:t>
            </a:r>
            <a:r>
              <a:rPr lang="ru-RU" sz="2000" dirty="0"/>
              <a:t>Бартер)</a:t>
            </a:r>
          </a:p>
          <a:p>
            <a:pPr lvl="0"/>
            <a:r>
              <a:rPr lang="ru-RU" sz="2000" dirty="0"/>
              <a:t>Часть гривны, которую отрубали</a:t>
            </a:r>
            <a:r>
              <a:rPr lang="ru-RU" sz="2000" dirty="0" smtClean="0"/>
              <a:t>?</a:t>
            </a:r>
          </a:p>
          <a:p>
            <a:pPr marL="0" lvl="0" indent="0">
              <a:buNone/>
            </a:pPr>
            <a:r>
              <a:rPr lang="ru-RU" sz="2000" dirty="0" smtClean="0"/>
              <a:t> </a:t>
            </a:r>
            <a:r>
              <a:rPr lang="ru-RU" sz="2000" dirty="0"/>
              <a:t>(Рубли)</a:t>
            </a:r>
          </a:p>
          <a:p>
            <a:pPr lvl="0"/>
            <a:r>
              <a:rPr lang="ru-RU" sz="2000" dirty="0"/>
              <a:t>Особый товар, который можно обменять на любые товарные и услуги? </a:t>
            </a:r>
            <a:endParaRPr lang="ru-RU" sz="2000" dirty="0" smtClean="0"/>
          </a:p>
          <a:p>
            <a:pPr marL="0" lvl="0" indent="0">
              <a:buNone/>
            </a:pPr>
            <a:r>
              <a:rPr lang="ru-RU" sz="2000" dirty="0" smtClean="0"/>
              <a:t>(</a:t>
            </a:r>
            <a:r>
              <a:rPr lang="ru-RU" sz="2000" dirty="0"/>
              <a:t>Деньги)</a:t>
            </a:r>
          </a:p>
          <a:p>
            <a:r>
              <a:rPr lang="ru-RU" sz="2000" dirty="0"/>
              <a:t>Деньги, которые откладывают на </a:t>
            </a:r>
            <a:r>
              <a:rPr lang="ru-RU" sz="2000" dirty="0" smtClean="0"/>
              <a:t>будущее?</a:t>
            </a:r>
          </a:p>
          <a:p>
            <a:pPr marL="0" indent="0">
              <a:buNone/>
            </a:pPr>
            <a:r>
              <a:rPr lang="ru-RU" sz="2000" dirty="0" smtClean="0"/>
              <a:t>(Сбережения</a:t>
            </a:r>
            <a:r>
              <a:rPr lang="ru-RU" sz="2000" dirty="0"/>
              <a:t>)</a:t>
            </a:r>
          </a:p>
        </p:txBody>
      </p:sp>
      <p:sp>
        <p:nvSpPr>
          <p:cNvPr id="4" name="Номер слайда 3"/>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32960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419600" y="1020762"/>
            <a:ext cx="2904565" cy="637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a:xfrm>
            <a:off x="595384" y="1020762"/>
            <a:ext cx="10515600" cy="1325563"/>
          </a:xfrm>
        </p:spPr>
        <p:txBody>
          <a:bodyPr/>
          <a:lstStyle/>
          <a:p>
            <a:pPr algn="ctr"/>
            <a:r>
              <a:rPr lang="ru-RU" b="1" dirty="0" smtClean="0">
                <a:solidFill>
                  <a:schemeClr val="bg1"/>
                </a:solidFill>
              </a:rPr>
              <a:t>Рефлексия</a:t>
            </a:r>
            <a:endParaRPr lang="ru-RU" b="1" dirty="0">
              <a:solidFill>
                <a:schemeClr val="bg1"/>
              </a:solidFill>
            </a:endParaRPr>
          </a:p>
        </p:txBody>
      </p:sp>
      <p:sp>
        <p:nvSpPr>
          <p:cNvPr id="4" name="Номер слайда 3"/>
          <p:cNvSpPr>
            <a:spLocks noGrp="1"/>
          </p:cNvSpPr>
          <p:nvPr>
            <p:ph type="sldNum" sz="quarter" idx="12"/>
          </p:nvPr>
        </p:nvSpPr>
        <p:spPr/>
        <p:txBody>
          <a:bodyPr/>
          <a:lstStyle/>
          <a:p>
            <a:r>
              <a:rPr lang="en-US" smtClean="0"/>
              <a:t>1</a:t>
            </a:r>
            <a:endParaRPr lang="ru-RU" dirty="0"/>
          </a:p>
        </p:txBody>
      </p:sp>
      <p:pic>
        <p:nvPicPr>
          <p:cNvPr id="6" name="Рисунок 5"/>
          <p:cNvPicPr>
            <a:picLocks noChangeAspect="1"/>
          </p:cNvPicPr>
          <p:nvPr/>
        </p:nvPicPr>
        <p:blipFill>
          <a:blip r:embed="rId2"/>
          <a:stretch>
            <a:fillRect/>
          </a:stretch>
        </p:blipFill>
        <p:spPr>
          <a:xfrm>
            <a:off x="3562350" y="2120660"/>
            <a:ext cx="4581669" cy="4469921"/>
          </a:xfrm>
          <a:prstGeom prst="rect">
            <a:avLst/>
          </a:prstGeom>
        </p:spPr>
      </p:pic>
    </p:spTree>
    <p:extLst>
      <p:ext uri="{BB962C8B-B14F-4D97-AF65-F5344CB8AC3E}">
        <p14:creationId xmlns:p14="http://schemas.microsoft.com/office/powerpoint/2010/main" val="3415642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411506" y="555812"/>
            <a:ext cx="2474259" cy="833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b="1" dirty="0" smtClean="0">
                <a:solidFill>
                  <a:schemeClr val="bg1"/>
                </a:solidFill>
              </a:rPr>
              <a:t>Выводы:</a:t>
            </a:r>
            <a:endParaRPr lang="ru-RU" b="1" dirty="0">
              <a:solidFill>
                <a:schemeClr val="bg1"/>
              </a:solidFill>
            </a:endParaRPr>
          </a:p>
        </p:txBody>
      </p:sp>
      <p:sp>
        <p:nvSpPr>
          <p:cNvPr id="3" name="Объект 2"/>
          <p:cNvSpPr>
            <a:spLocks noGrp="1"/>
          </p:cNvSpPr>
          <p:nvPr>
            <p:ph idx="1"/>
          </p:nvPr>
        </p:nvSpPr>
        <p:spPr/>
        <p:txBody>
          <a:bodyPr>
            <a:normAutofit/>
          </a:bodyPr>
          <a:lstStyle/>
          <a:p>
            <a:r>
              <a:rPr lang="ru-RU" sz="3200" i="1" dirty="0"/>
              <a:t>Что я узнал нового?</a:t>
            </a:r>
            <a:endParaRPr lang="ru-RU" sz="3200" dirty="0"/>
          </a:p>
          <a:p>
            <a:r>
              <a:rPr lang="ru-RU" sz="3200" i="1" dirty="0"/>
              <a:t>Какие вопросы появились?</a:t>
            </a:r>
            <a:endParaRPr lang="ru-RU" sz="3200" dirty="0"/>
          </a:p>
          <a:p>
            <a:r>
              <a:rPr lang="ru-RU" sz="3200" i="1" dirty="0"/>
              <a:t>Что захотелось узнать?</a:t>
            </a:r>
            <a:endParaRPr lang="ru-RU" sz="3200" dirty="0"/>
          </a:p>
          <a:p>
            <a:r>
              <a:rPr lang="ru-RU" sz="3200" i="1" dirty="0"/>
              <a:t>Что оказалось трудным для понимания?</a:t>
            </a:r>
            <a:endParaRPr lang="ru-RU" sz="3200" dirty="0"/>
          </a:p>
          <a:p>
            <a:r>
              <a:rPr lang="ru-RU" sz="3200" i="1" dirty="0"/>
              <a:t>Что понравилось/не понравилось на уроке?</a:t>
            </a:r>
            <a:endParaRPr lang="ru-RU" sz="3200" dirty="0"/>
          </a:p>
        </p:txBody>
      </p:sp>
      <p:sp>
        <p:nvSpPr>
          <p:cNvPr id="4" name="Номер слайда 3"/>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3852741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531812" y="2868706"/>
            <a:ext cx="11104376" cy="887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3541059" y="1848831"/>
            <a:ext cx="4796117" cy="733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84673" y="1848831"/>
            <a:ext cx="12597442" cy="4206682"/>
          </a:xfrm>
        </p:spPr>
        <p:txBody>
          <a:bodyPr>
            <a:normAutofit/>
          </a:bodyPr>
          <a:lstStyle/>
          <a:p>
            <a:pPr algn="ctr"/>
            <a:r>
              <a:rPr lang="ru-RU" b="1" dirty="0">
                <a:solidFill>
                  <a:schemeClr val="bg1"/>
                </a:solidFill>
                <a:latin typeface="Times New Roman" panose="02020603050405020304" pitchFamily="18" charset="0"/>
                <a:ea typeface="Times New Roman" panose="02020603050405020304" pitchFamily="18" charset="0"/>
              </a:rPr>
              <a:t>Девиз нашего </a:t>
            </a:r>
            <a:r>
              <a:rPr lang="ru-RU" b="1" dirty="0" smtClean="0">
                <a:solidFill>
                  <a:schemeClr val="bg1"/>
                </a:solidFill>
                <a:latin typeface="Times New Roman" panose="02020603050405020304" pitchFamily="18" charset="0"/>
                <a:ea typeface="Times New Roman" panose="02020603050405020304" pitchFamily="18" charset="0"/>
              </a:rPr>
              <a:t>урока:</a:t>
            </a:r>
            <a:r>
              <a:rPr lang="ru-RU" b="1" dirty="0" smtClean="0">
                <a:solidFill>
                  <a:schemeClr val="tx1"/>
                </a:solidFill>
                <a:latin typeface="Times New Roman" panose="02020603050405020304" pitchFamily="18" charset="0"/>
                <a:ea typeface="Times New Roman" panose="02020603050405020304" pitchFamily="18" charset="0"/>
              </a:rPr>
              <a:t/>
            </a:r>
            <a:br>
              <a:rPr lang="ru-RU" b="1" dirty="0" smtClean="0">
                <a:solidFill>
                  <a:schemeClr val="tx1"/>
                </a:solidFill>
                <a:latin typeface="Times New Roman" panose="02020603050405020304" pitchFamily="18" charset="0"/>
                <a:ea typeface="Times New Roman" panose="02020603050405020304" pitchFamily="18" charset="0"/>
              </a:rPr>
            </a:br>
            <a:r>
              <a:rPr lang="ru-RU" b="1" dirty="0" smtClean="0">
                <a:solidFill>
                  <a:schemeClr val="tx1"/>
                </a:solidFill>
                <a:latin typeface="Times New Roman" panose="02020603050405020304" pitchFamily="18" charset="0"/>
                <a:ea typeface="Times New Roman" panose="02020603050405020304" pitchFamily="18" charset="0"/>
              </a:rPr>
              <a:t/>
            </a:r>
            <a:br>
              <a:rPr lang="ru-RU" b="1" dirty="0" smtClean="0">
                <a:solidFill>
                  <a:schemeClr val="tx1"/>
                </a:solidFill>
                <a:latin typeface="Times New Roman" panose="02020603050405020304" pitchFamily="18" charset="0"/>
                <a:ea typeface="Times New Roman" panose="02020603050405020304" pitchFamily="18" charset="0"/>
              </a:rPr>
            </a:br>
            <a:r>
              <a:rPr lang="ru-RU" sz="4800" b="1" dirty="0" smtClean="0">
                <a:solidFill>
                  <a:schemeClr val="bg1"/>
                </a:solidFill>
                <a:latin typeface="Times New Roman" panose="02020603050405020304" pitchFamily="18" charset="0"/>
                <a:ea typeface="Times New Roman" panose="02020603050405020304" pitchFamily="18" charset="0"/>
              </a:rPr>
              <a:t> </a:t>
            </a:r>
            <a:r>
              <a:rPr lang="ru-RU" sz="4800" b="1" dirty="0">
                <a:solidFill>
                  <a:schemeClr val="bg1"/>
                </a:solidFill>
                <a:latin typeface="Times New Roman" panose="02020603050405020304" pitchFamily="18" charset="0"/>
                <a:ea typeface="Times New Roman" panose="02020603050405020304" pitchFamily="18" charset="0"/>
              </a:rPr>
              <a:t>«Знаешь – говори, не знаешь – слушай»</a:t>
            </a:r>
            <a:r>
              <a:rPr lang="ru-RU" sz="4800" b="1" dirty="0">
                <a:solidFill>
                  <a:schemeClr val="tx1"/>
                </a:solidFill>
                <a:latin typeface="Times New Roman" panose="02020603050405020304" pitchFamily="18" charset="0"/>
                <a:ea typeface="Times New Roman" panose="02020603050405020304" pitchFamily="18" charset="0"/>
              </a:rPr>
              <a:t> </a:t>
            </a:r>
            <a:r>
              <a:rPr lang="ru-RU" dirty="0">
                <a:solidFill>
                  <a:srgbClr val="00B050"/>
                </a:solidFill>
                <a:latin typeface="Times New Roman" panose="02020603050405020304" pitchFamily="18" charset="0"/>
                <a:ea typeface="Times New Roman" panose="02020603050405020304" pitchFamily="18" charset="0"/>
              </a:rPr>
              <a:t/>
            </a:r>
            <a:br>
              <a:rPr lang="ru-RU" dirty="0">
                <a:solidFill>
                  <a:srgbClr val="00B050"/>
                </a:solidFill>
                <a:latin typeface="Times New Roman" panose="02020603050405020304" pitchFamily="18" charset="0"/>
                <a:ea typeface="Times New Roman" panose="02020603050405020304" pitchFamily="18" charset="0"/>
              </a:rPr>
            </a:br>
            <a:endParaRPr lang="ru-RU" dirty="0"/>
          </a:p>
        </p:txBody>
      </p:sp>
      <p:sp>
        <p:nvSpPr>
          <p:cNvPr id="4" name="Номер слайда 3"/>
          <p:cNvSpPr>
            <a:spLocks noGrp="1"/>
          </p:cNvSpPr>
          <p:nvPr>
            <p:ph type="sldNum" sz="quarter" idx="12"/>
          </p:nvPr>
        </p:nvSpPr>
        <p:spPr/>
        <p:txBody>
          <a:bodyPr/>
          <a:lstStyle/>
          <a:p>
            <a:r>
              <a:rPr lang="en-US" smtClean="0"/>
              <a:t>1</a:t>
            </a:r>
            <a:endParaRPr lang="ru-RU" dirty="0"/>
          </a:p>
        </p:txBody>
      </p:sp>
    </p:spTree>
    <p:extLst>
      <p:ext uri="{BB962C8B-B14F-4D97-AF65-F5344CB8AC3E}">
        <p14:creationId xmlns:p14="http://schemas.microsoft.com/office/powerpoint/2010/main" val="4131632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4589929" y="753507"/>
            <a:ext cx="2133600" cy="689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3"/>
          <p:cNvSpPr>
            <a:spLocks noGrp="1"/>
          </p:cNvSpPr>
          <p:nvPr>
            <p:ph type="title"/>
          </p:nvPr>
        </p:nvSpPr>
        <p:spPr>
          <a:xfrm>
            <a:off x="1204072" y="753507"/>
            <a:ext cx="8911687" cy="1280890"/>
          </a:xfrm>
        </p:spPr>
        <p:txBody>
          <a:bodyPr/>
          <a:lstStyle/>
          <a:p>
            <a:pPr algn="ctr"/>
            <a:r>
              <a:rPr lang="ru-RU" b="1" dirty="0">
                <a:solidFill>
                  <a:schemeClr val="bg1"/>
                </a:solidFill>
              </a:rPr>
              <a:t>Загадки</a:t>
            </a:r>
          </a:p>
        </p:txBody>
      </p:sp>
      <p:sp>
        <p:nvSpPr>
          <p:cNvPr id="5" name="Объект 4"/>
          <p:cNvSpPr>
            <a:spLocks noGrp="1"/>
          </p:cNvSpPr>
          <p:nvPr>
            <p:ph idx="1"/>
          </p:nvPr>
        </p:nvSpPr>
        <p:spPr/>
        <p:txBody>
          <a:bodyPr>
            <a:normAutofit fontScale="92500" lnSpcReduction="10000"/>
          </a:bodyPr>
          <a:lstStyle/>
          <a:p>
            <a:pPr marL="0" indent="0" algn="just">
              <a:lnSpc>
                <a:spcPct val="115000"/>
              </a:lnSpc>
              <a:buNone/>
            </a:pPr>
            <a:r>
              <a:rPr lang="ru-RU"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ru-RU"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Маленькая</a:t>
            </a:r>
            <a:r>
              <a:rPr lang="ru-RU"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кругленькая</a:t>
            </a:r>
            <a:endParaRPr lang="ru-RU" sz="32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buNone/>
            </a:pPr>
            <a:r>
              <a:rPr lang="ru-RU"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 </a:t>
            </a:r>
            <a:r>
              <a:rPr lang="ru-RU"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кармана в карман скачет. </a:t>
            </a:r>
          </a:p>
          <a:p>
            <a:pPr algn="just">
              <a:lnSpc>
                <a:spcPct val="115000"/>
              </a:lnSpc>
            </a:pPr>
            <a:r>
              <a:rPr lang="ru-RU"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монета)</a:t>
            </a:r>
            <a:endParaRPr lang="ru-RU" sz="32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buNone/>
            </a:pPr>
            <a:r>
              <a:rPr lang="ru-RU"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Для </a:t>
            </a:r>
            <a:r>
              <a:rPr lang="ru-RU"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всех мы в обилии рождаемся на </a:t>
            </a:r>
            <a:r>
              <a:rPr lang="ru-RU"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свет.</a:t>
            </a:r>
            <a:endParaRPr lang="ru-RU" sz="32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buNone/>
            </a:pPr>
            <a:r>
              <a:rPr lang="ru-RU"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ru-RU"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одних нас </a:t>
            </a:r>
            <a:r>
              <a:rPr lang="ru-RU"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много</a:t>
            </a:r>
            <a:r>
              <a:rPr lang="ru-RU"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у других нас нет.</a:t>
            </a:r>
          </a:p>
          <a:p>
            <a:pPr algn="just">
              <a:lnSpc>
                <a:spcPct val="115000"/>
              </a:lnSpc>
            </a:pPr>
            <a:r>
              <a:rPr lang="ru-RU"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(деньги)</a:t>
            </a:r>
            <a:endParaRPr lang="ru-RU" sz="3200" dirty="0">
              <a:latin typeface="Calibri" panose="020F0502020204030204" pitchFamily="34" charset="0"/>
              <a:ea typeface="Times New Roman" panose="02020603050405020304" pitchFamily="18" charset="0"/>
              <a:cs typeface="Times New Roman" panose="02020603050405020304"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DCDD568-F24F-1D41-920B-35FA4FDA4757}"/>
              </a:ext>
            </a:extLst>
          </p:cNvPr>
          <p:cNvSpPr>
            <a:spLocks noGrp="1"/>
          </p:cNvSpPr>
          <p:nvPr>
            <p:ph type="ctrTitle"/>
          </p:nvPr>
        </p:nvSpPr>
        <p:spPr>
          <a:xfrm>
            <a:off x="1140456" y="2093210"/>
            <a:ext cx="10237079" cy="2387600"/>
          </a:xfrm>
        </p:spPr>
        <p:style>
          <a:lnRef idx="0">
            <a:schemeClr val="accent2"/>
          </a:lnRef>
          <a:fillRef idx="3">
            <a:schemeClr val="accent2"/>
          </a:fillRef>
          <a:effectRef idx="3">
            <a:schemeClr val="accent2"/>
          </a:effectRef>
          <a:fontRef idx="minor">
            <a:schemeClr val="lt1"/>
          </a:fontRef>
        </p:style>
        <p:txBody>
          <a:bodyPr anchor="ctr">
            <a:noAutofit/>
          </a:bodyPr>
          <a:lstStyle/>
          <a:p>
            <a:r>
              <a:rPr lang="ru-RU" sz="4800" b="1" dirty="0">
                <a:solidFill>
                  <a:schemeClr val="tx1">
                    <a:lumMod val="95000"/>
                    <a:lumOff val="5000"/>
                  </a:schemeClr>
                </a:solidFill>
                <a:ea typeface="Roboto" panose="02000000000000000000" pitchFamily="2" charset="0"/>
              </a:rPr>
              <a:t>Деньги. </a:t>
            </a:r>
            <a:br>
              <a:rPr lang="ru-RU" sz="4800" b="1" dirty="0">
                <a:solidFill>
                  <a:schemeClr val="tx1">
                    <a:lumMod val="95000"/>
                    <a:lumOff val="5000"/>
                  </a:schemeClr>
                </a:solidFill>
                <a:ea typeface="Roboto" panose="02000000000000000000" pitchFamily="2" charset="0"/>
              </a:rPr>
            </a:br>
            <a:r>
              <a:rPr lang="ru-RU" sz="4800" b="1" dirty="0">
                <a:solidFill>
                  <a:schemeClr val="tx1">
                    <a:lumMod val="95000"/>
                    <a:lumOff val="5000"/>
                  </a:schemeClr>
                </a:solidFill>
                <a:ea typeface="Roboto" panose="02000000000000000000" pitchFamily="2" charset="0"/>
              </a:rPr>
              <a:t>Роль денег в </a:t>
            </a:r>
            <a:r>
              <a:rPr lang="ru-RU" sz="4800" b="1">
                <a:solidFill>
                  <a:schemeClr val="tx1">
                    <a:lumMod val="95000"/>
                    <a:lumOff val="5000"/>
                  </a:schemeClr>
                </a:solidFill>
                <a:ea typeface="Roboto" panose="02000000000000000000" pitchFamily="2" charset="0"/>
              </a:rPr>
              <a:t>жизни человека.</a:t>
            </a:r>
            <a:endParaRPr lang="ru-RU" sz="4800" dirty="0">
              <a:solidFill>
                <a:schemeClr val="tx1">
                  <a:lumMod val="95000"/>
                  <a:lumOff val="5000"/>
                </a:schemeClr>
              </a:solidFill>
            </a:endParaRPr>
          </a:p>
        </p:txBody>
      </p:sp>
    </p:spTree>
    <p:extLst>
      <p:ext uri="{BB962C8B-B14F-4D97-AF65-F5344CB8AC3E}">
        <p14:creationId xmlns:p14="http://schemas.microsoft.com/office/powerpoint/2010/main" val="145682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4488" y="191562"/>
            <a:ext cx="4737651" cy="1296340"/>
          </a:xfrm>
        </p:spPr>
        <p:style>
          <a:lnRef idx="2">
            <a:schemeClr val="accent1">
              <a:shade val="50000"/>
            </a:schemeClr>
          </a:lnRef>
          <a:fillRef idx="1">
            <a:schemeClr val="accent1"/>
          </a:fillRef>
          <a:effectRef idx="0">
            <a:schemeClr val="accent1"/>
          </a:effectRef>
          <a:fontRef idx="minor">
            <a:schemeClr val="lt1"/>
          </a:fontRef>
        </p:style>
        <p:txBody>
          <a:bodyPr/>
          <a:lstStyle/>
          <a:p>
            <a:pPr algn="r"/>
            <a:r>
              <a:rPr lang="ru-RU" dirty="0">
                <a:solidFill>
                  <a:schemeClr val="bg1"/>
                </a:solidFill>
              </a:rPr>
              <a:t>Задачи занятия</a:t>
            </a:r>
          </a:p>
        </p:txBody>
      </p:sp>
      <p:sp>
        <p:nvSpPr>
          <p:cNvPr id="3" name="Содержимое 2"/>
          <p:cNvSpPr>
            <a:spLocks noGrp="1"/>
          </p:cNvSpPr>
          <p:nvPr>
            <p:ph idx="1"/>
          </p:nvPr>
        </p:nvSpPr>
        <p:spPr>
          <a:xfrm>
            <a:off x="929861" y="1815413"/>
            <a:ext cx="10332278" cy="4759518"/>
          </a:xfrm>
        </p:spPr>
        <p:txBody>
          <a:bodyPr>
            <a:normAutofit fontScale="92500" lnSpcReduction="20000"/>
          </a:bodyPr>
          <a:lstStyle/>
          <a:p>
            <a:r>
              <a:rPr lang="ru-RU" sz="3600" dirty="0">
                <a:solidFill>
                  <a:srgbClr val="7030A0"/>
                </a:solidFill>
              </a:rPr>
              <a:t>Что вы уже знаете о деньгах? </a:t>
            </a:r>
          </a:p>
          <a:p>
            <a:r>
              <a:rPr lang="ru-RU" sz="3600" dirty="0">
                <a:solidFill>
                  <a:srgbClr val="7030A0"/>
                </a:solidFill>
              </a:rPr>
              <a:t>Чему хотите научиться на этом занятии? </a:t>
            </a:r>
          </a:p>
          <a:p>
            <a:r>
              <a:rPr lang="ru-RU" sz="3600" dirty="0">
                <a:solidFill>
                  <a:srgbClr val="7030A0"/>
                </a:solidFill>
              </a:rPr>
              <a:t>Какие учебные задачи мы должны решить?</a:t>
            </a:r>
          </a:p>
          <a:p>
            <a:endParaRPr lang="ru-RU" sz="3600" b="1" dirty="0">
              <a:solidFill>
                <a:srgbClr val="7030A0"/>
              </a:solidFill>
            </a:endParaRPr>
          </a:p>
          <a:p>
            <a:endParaRPr lang="ru-RU" sz="3600" b="1" dirty="0">
              <a:solidFill>
                <a:srgbClr val="7030A0"/>
              </a:solidFill>
            </a:endParaRPr>
          </a:p>
          <a:p>
            <a:r>
              <a:rPr lang="ru-RU" b="1" dirty="0">
                <a:solidFill>
                  <a:srgbClr val="002060"/>
                </a:solidFill>
              </a:rPr>
              <a:t>             </a:t>
            </a:r>
            <a:r>
              <a:rPr lang="ru-RU" sz="3200" b="1" dirty="0">
                <a:solidFill>
                  <a:srgbClr val="002060"/>
                </a:solidFill>
              </a:rPr>
              <a:t>Задачи занятия:</a:t>
            </a:r>
          </a:p>
          <a:p>
            <a:r>
              <a:rPr lang="ru-RU" sz="3200" b="1" i="1" dirty="0">
                <a:solidFill>
                  <a:srgbClr val="002060"/>
                </a:solidFill>
              </a:rPr>
              <a:t>              выяснить… </a:t>
            </a:r>
          </a:p>
          <a:p>
            <a:pPr>
              <a:buNone/>
            </a:pPr>
            <a:r>
              <a:rPr lang="ru-RU" sz="3200" b="1" i="1" dirty="0">
                <a:solidFill>
                  <a:srgbClr val="002060"/>
                </a:solidFill>
              </a:rPr>
              <a:t>               научиться…</a:t>
            </a:r>
          </a:p>
          <a:p>
            <a:pPr>
              <a:buNone/>
            </a:pPr>
            <a:r>
              <a:rPr lang="ru-RU" sz="3200" b="1" i="1" dirty="0">
                <a:solidFill>
                  <a:srgbClr val="002060"/>
                </a:solidFill>
              </a:rPr>
              <a:t>               уметь…</a:t>
            </a:r>
          </a:p>
          <a:p>
            <a:endParaRPr lang="ru-RU" dirty="0"/>
          </a:p>
        </p:txBody>
      </p:sp>
      <p:pic>
        <p:nvPicPr>
          <p:cNvPr id="4" name="Рисунок 3">
            <a:extLst>
              <a:ext uri="{FF2B5EF4-FFF2-40B4-BE49-F238E27FC236}">
                <a16:creationId xmlns="" xmlns:a16="http://schemas.microsoft.com/office/drawing/2014/main" id="{D54EF784-4BCC-403D-952D-57E4A765F148}"/>
              </a:ext>
            </a:extLst>
          </p:cNvPr>
          <p:cNvPicPr>
            <a:picLocks noChangeAspect="1"/>
          </p:cNvPicPr>
          <p:nvPr/>
        </p:nvPicPr>
        <p:blipFill>
          <a:blip r:embed="rId2"/>
          <a:stretch>
            <a:fillRect/>
          </a:stretch>
        </p:blipFill>
        <p:spPr>
          <a:xfrm>
            <a:off x="6950784" y="3306292"/>
            <a:ext cx="4904875" cy="32686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2" dur="500"/>
                                        <p:tgtEl>
                                          <p:spTgt spid="3">
                                            <p:txEl>
                                              <p:pRg st="7" end="7"/>
                                            </p:txEl>
                                          </p:spTgt>
                                        </p:tgtEl>
                                      </p:cBhvr>
                                    </p:animEffect>
                                  </p:childTnLst>
                                </p:cTn>
                              </p:par>
                              <p:par>
                                <p:cTn id="43" presetID="53"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p:cTn id="4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было до создания денежных единиц - бартер</a:t>
            </a:r>
            <a:endParaRPr lang="ru-RU" dirty="0"/>
          </a:p>
        </p:txBody>
      </p:sp>
      <p:sp>
        <p:nvSpPr>
          <p:cNvPr id="4" name="Номер слайда 3"/>
          <p:cNvSpPr>
            <a:spLocks noGrp="1"/>
          </p:cNvSpPr>
          <p:nvPr>
            <p:ph type="sldNum" sz="quarter" idx="12"/>
          </p:nvPr>
        </p:nvSpPr>
        <p:spPr/>
        <p:txBody>
          <a:bodyPr/>
          <a:lstStyle/>
          <a:p>
            <a:r>
              <a:rPr lang="en-US" smtClean="0"/>
              <a:t>1</a:t>
            </a:r>
            <a:endParaRPr lang="ru-RU" dirty="0"/>
          </a:p>
        </p:txBody>
      </p:sp>
      <p:pic>
        <p:nvPicPr>
          <p:cNvPr id="2050" name="Picture 2" descr="Picture backgrou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6565" y="2240692"/>
            <a:ext cx="8415591"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90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r>
              <a:rPr lang="en-US" smtClean="0"/>
              <a:t>1</a:t>
            </a:r>
            <a:endParaRPr lang="ru-RU" dirty="0"/>
          </a:p>
        </p:txBody>
      </p:sp>
      <p:pic>
        <p:nvPicPr>
          <p:cNvPr id="3074" name="Picture 2" descr="Picture backgrou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2719" y="624110"/>
            <a:ext cx="7507400" cy="563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20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89212" y="1152907"/>
            <a:ext cx="8915400" cy="4758315"/>
          </a:xfrm>
        </p:spPr>
        <p:txBody>
          <a:bodyPr>
            <a:normAutofit/>
          </a:bodyPr>
          <a:lstStyle/>
          <a:p>
            <a:endParaRPr lang="ru-RU" sz="2000" b="0" i="0" dirty="0">
              <a:solidFill>
                <a:srgbClr val="333333"/>
              </a:solidFill>
              <a:effectLst/>
              <a:latin typeface="YS Text"/>
            </a:endParaRPr>
          </a:p>
        </p:txBody>
      </p:sp>
      <p:sp>
        <p:nvSpPr>
          <p:cNvPr id="4" name="Номер слайда 3"/>
          <p:cNvSpPr>
            <a:spLocks noGrp="1"/>
          </p:cNvSpPr>
          <p:nvPr>
            <p:ph type="sldNum" sz="quarter" idx="12"/>
          </p:nvPr>
        </p:nvSpPr>
        <p:spPr/>
        <p:txBody>
          <a:bodyPr/>
          <a:lstStyle/>
          <a:p>
            <a:r>
              <a:rPr lang="en-US" smtClean="0"/>
              <a:t>1</a:t>
            </a:r>
            <a:endParaRPr lang="ru-RU" dirty="0"/>
          </a:p>
        </p:txBody>
      </p:sp>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849" y="371071"/>
            <a:ext cx="8411777" cy="630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334871" y="681318"/>
            <a:ext cx="7297270" cy="8785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4551" y="787782"/>
            <a:ext cx="10772775" cy="1658198"/>
          </a:xfrm>
        </p:spPr>
        <p:txBody>
          <a:bodyPr/>
          <a:lstStyle/>
          <a:p>
            <a:pPr algn="r"/>
            <a:r>
              <a:rPr lang="ru-RU" b="1" dirty="0">
                <a:solidFill>
                  <a:schemeClr val="bg1"/>
                </a:solidFill>
              </a:rPr>
              <a:t>Основные понятия и термины</a:t>
            </a:r>
          </a:p>
        </p:txBody>
      </p:sp>
      <p:sp>
        <p:nvSpPr>
          <p:cNvPr id="3" name="Содержимое 2"/>
          <p:cNvSpPr>
            <a:spLocks noGrp="1"/>
          </p:cNvSpPr>
          <p:nvPr>
            <p:ph idx="1"/>
          </p:nvPr>
        </p:nvSpPr>
        <p:spPr>
          <a:xfrm>
            <a:off x="1191869" y="1895440"/>
            <a:ext cx="10753725" cy="3766185"/>
          </a:xfrm>
        </p:spPr>
        <p:txBody>
          <a:bodyPr>
            <a:noAutofit/>
          </a:bodyPr>
          <a:lstStyle/>
          <a:p>
            <a:pPr>
              <a:buClr>
                <a:srgbClr val="7030A0"/>
              </a:buClr>
              <a:buFont typeface="Wingdings" panose="05000000000000000000" pitchFamily="2" charset="2"/>
              <a:buChar char="v"/>
            </a:pPr>
            <a:r>
              <a:rPr lang="ru-RU" sz="3600" dirty="0">
                <a:solidFill>
                  <a:srgbClr val="371526"/>
                </a:solidFill>
                <a:latin typeface="Arial Unicode MS"/>
              </a:rPr>
              <a:t>Бартер</a:t>
            </a:r>
          </a:p>
          <a:p>
            <a:pPr>
              <a:buClr>
                <a:srgbClr val="7030A0"/>
              </a:buClr>
              <a:buFont typeface="Wingdings" panose="05000000000000000000" pitchFamily="2" charset="2"/>
              <a:buChar char="v"/>
            </a:pPr>
            <a:r>
              <a:rPr lang="ru-RU" sz="3600" dirty="0" smtClean="0">
                <a:solidFill>
                  <a:srgbClr val="371526"/>
                </a:solidFill>
                <a:latin typeface="Arial Unicode MS"/>
              </a:rPr>
              <a:t>Монета</a:t>
            </a:r>
            <a:endParaRPr lang="ru-RU" sz="3600" dirty="0">
              <a:solidFill>
                <a:srgbClr val="371526"/>
              </a:solidFill>
              <a:latin typeface="Arial Unicode MS"/>
            </a:endParaRPr>
          </a:p>
          <a:p>
            <a:pPr>
              <a:buClr>
                <a:srgbClr val="7030A0"/>
              </a:buClr>
              <a:buFont typeface="Wingdings" panose="05000000000000000000" pitchFamily="2" charset="2"/>
              <a:buChar char="v"/>
            </a:pPr>
            <a:r>
              <a:rPr lang="ru-RU" sz="3600" dirty="0">
                <a:solidFill>
                  <a:srgbClr val="371526"/>
                </a:solidFill>
                <a:latin typeface="Arial Unicode MS"/>
              </a:rPr>
              <a:t>Купюра</a:t>
            </a:r>
          </a:p>
          <a:p>
            <a:pPr>
              <a:buClr>
                <a:srgbClr val="7030A0"/>
              </a:buClr>
              <a:buFont typeface="Wingdings" panose="05000000000000000000" pitchFamily="2" charset="2"/>
              <a:buChar char="v"/>
            </a:pPr>
            <a:r>
              <a:rPr lang="ru-RU" sz="3600" dirty="0">
                <a:solidFill>
                  <a:srgbClr val="371526"/>
                </a:solidFill>
                <a:latin typeface="Arial Unicode MS"/>
              </a:rPr>
              <a:t>Фальшивые деньги</a:t>
            </a:r>
          </a:p>
          <a:p>
            <a:pPr>
              <a:buClr>
                <a:srgbClr val="7030A0"/>
              </a:buClr>
              <a:buFont typeface="Wingdings" panose="05000000000000000000" pitchFamily="2" charset="2"/>
              <a:buChar char="v"/>
            </a:pPr>
            <a:r>
              <a:rPr lang="ru-RU" sz="3600" dirty="0">
                <a:solidFill>
                  <a:srgbClr val="371526"/>
                </a:solidFill>
                <a:latin typeface="Arial Unicode MS"/>
              </a:rPr>
              <a:t>Наличные и безналичные деньги</a:t>
            </a:r>
          </a:p>
        </p:txBody>
      </p:sp>
      <p:sp>
        <p:nvSpPr>
          <p:cNvPr id="4" name="Номер слайда 3"/>
          <p:cNvSpPr>
            <a:spLocks noGrp="1"/>
          </p:cNvSpPr>
          <p:nvPr>
            <p:ph type="sldNum" sz="quarter" idx="12"/>
          </p:nvPr>
        </p:nvSpPr>
        <p:spPr/>
        <p:txBody>
          <a:bodyPr/>
          <a:lstStyle/>
          <a:p>
            <a:r>
              <a:rPr lang="en-US"/>
              <a:t>1</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22696</TotalTime>
  <Words>486</Words>
  <Application>Microsoft Office PowerPoint</Application>
  <PresentationFormat>Широкоэкранный</PresentationFormat>
  <Paragraphs>80</Paragraphs>
  <Slides>18</Slides>
  <Notes>1</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18</vt:i4>
      </vt:variant>
    </vt:vector>
  </HeadingPairs>
  <TitlesOfParts>
    <vt:vector size="30" baseType="lpstr">
      <vt:lpstr>Arial Unicode MS</vt:lpstr>
      <vt:lpstr>Arial</vt:lpstr>
      <vt:lpstr>Calibri</vt:lpstr>
      <vt:lpstr>Century Gothic</vt:lpstr>
      <vt:lpstr>inherit</vt:lpstr>
      <vt:lpstr>PT Sans</vt:lpstr>
      <vt:lpstr>Roboto</vt:lpstr>
      <vt:lpstr>Times New Roman</vt:lpstr>
      <vt:lpstr>Wingdings</vt:lpstr>
      <vt:lpstr>Wingdings 3</vt:lpstr>
      <vt:lpstr>YS Text</vt:lpstr>
      <vt:lpstr>Легкий дым</vt:lpstr>
      <vt:lpstr>Тема: Деньги. Роль денег в жизни человека </vt:lpstr>
      <vt:lpstr>Девиз нашего урока:   «Знаешь – говори, не знаешь – слушай»  </vt:lpstr>
      <vt:lpstr>Загадки</vt:lpstr>
      <vt:lpstr>Деньги.  Роль денег в жизни человека.</vt:lpstr>
      <vt:lpstr>Задачи занятия</vt:lpstr>
      <vt:lpstr>Что было до создания денежных единиц - бартер</vt:lpstr>
      <vt:lpstr>Презентация PowerPoint</vt:lpstr>
      <vt:lpstr>Презентация PowerPoint</vt:lpstr>
      <vt:lpstr>Основные понятия и термины</vt:lpstr>
      <vt:lpstr>Деньги – великое изобретение людей.  Если бы люди не придумали деньги, ещё неизвестно, как бы мы сегодня жили. Дело в том, что жизнь людей невозможна без обмена товарами или услугами. Деньги — это всеобщий товарный эквивалент, который выражает стоимость всех товаров и служит посредником при их обмене друг на друга. </vt:lpstr>
      <vt:lpstr>Презентация PowerPoint</vt:lpstr>
      <vt:lpstr>Способы оплаты</vt:lpstr>
      <vt:lpstr>Задача № 1.</vt:lpstr>
      <vt:lpstr>Как распознать фальшивые дуньги?</vt:lpstr>
      <vt:lpstr>Презентация PowerPoint</vt:lpstr>
      <vt:lpstr>Блиц опрос</vt:lpstr>
      <vt:lpstr>Рефлексия</vt:lpstr>
      <vt:lpstr>Выводы: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Какие бывают деньги,  и что от них ожидать?</dc:title>
  <dc:creator>Microsoft Office User</dc:creator>
  <cp:lastModifiedBy>Игоревич Олег</cp:lastModifiedBy>
  <cp:revision>144</cp:revision>
  <dcterms:created xsi:type="dcterms:W3CDTF">2019-11-07T13:06:38Z</dcterms:created>
  <dcterms:modified xsi:type="dcterms:W3CDTF">2024-11-16T19:34:37Z</dcterms:modified>
</cp:coreProperties>
</file>