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3" r:id="rId17"/>
    <p:sldId id="276" r:id="rId18"/>
    <p:sldId id="277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74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F234E9-32B2-4603-9345-EAC2CCC68311}" type="pres">
      <dgm:prSet presAssocID="{5BE07E89-CFC0-446D-AD29-8762F0CF37B3}" presName="parentText" presStyleLbl="node1" presStyleIdx="0" presStyleCnt="5" custLinFactNeighborX="-868" custLinFactNeighborY="-6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0D06E-C045-46D3-A5EA-6B2A737D8416}" type="pres">
      <dgm:prSet presAssocID="{BD91BA10-6C8D-42DD-BBE8-4531799BBFDD}" presName="spacer" presStyleCnt="0"/>
      <dgm:spPr/>
      <dgm:t>
        <a:bodyPr/>
        <a:lstStyle/>
        <a:p>
          <a:endParaRPr lang="ru-RU"/>
        </a:p>
      </dgm:t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15143-DD6F-4D9D-A359-78F2CD7BDAA1}" type="pres">
      <dgm:prSet presAssocID="{B4C9A160-DD40-4BB5-A771-4B494200BA89}" presName="spacer" presStyleCnt="0"/>
      <dgm:spPr/>
      <dgm:t>
        <a:bodyPr/>
        <a:lstStyle/>
        <a:p>
          <a:endParaRPr lang="ru-RU"/>
        </a:p>
      </dgm:t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1FD8C-9ED7-4F40-AA4F-D092561D6D4F}" type="pres">
      <dgm:prSet presAssocID="{35969F29-E1D8-41E3-94EA-45D2FFAFD369}" presName="spacer" presStyleCnt="0"/>
      <dgm:spPr/>
      <dgm:t>
        <a:bodyPr/>
        <a:lstStyle/>
        <a:p>
          <a:endParaRPr lang="ru-RU"/>
        </a:p>
      </dgm:t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968C-45B5-434C-8E6E-FE7D4908D8C1}" type="pres">
      <dgm:prSet presAssocID="{F1553C92-9AB8-4200-91BB-981587BB4790}" presName="spacer" presStyleCnt="0"/>
      <dgm:spPr/>
      <dgm:t>
        <a:bodyPr/>
        <a:lstStyle/>
        <a:p>
          <a:endParaRPr lang="ru-RU"/>
        </a:p>
      </dgm:t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9A1005-0AED-4465-8969-582954D1EE68}" type="presOf" srcId="{C3404A39-4C89-4197-B2F6-F2FC912339D8}" destId="{45CFF9DE-50E9-494A-9527-E172E9EA87C7}" srcOrd="0" destOrd="0" presId="urn:microsoft.com/office/officeart/2005/8/layout/vList2"/>
    <dgm:cxn modelId="{5C30BB93-B31A-42BC-BA00-87605997AD1C}" type="presOf" srcId="{5CB6E894-3CFF-4C66-AAAB-F5351ED59987}" destId="{905765B8-07BD-4E72-AA1F-AF51D5040DF2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9FBF0A71-F01B-49D7-9DE7-3F1C85D73BF9}" type="presOf" srcId="{D2270F81-58DC-49E8-8A66-35A9C33228E1}" destId="{0A6A6963-B32E-40B7-A635-38314618755E}" srcOrd="0" destOrd="0" presId="urn:microsoft.com/office/officeart/2005/8/layout/vList2"/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0DDF5717-087F-448C-A94F-0642D584C5FF}" type="presOf" srcId="{5BE07E89-CFC0-446D-AD29-8762F0CF37B3}" destId="{65F234E9-32B2-4603-9345-EAC2CCC68311}" srcOrd="0" destOrd="0" presId="urn:microsoft.com/office/officeart/2005/8/layout/vList2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5B817EC7-F5E8-4C8C-B10F-158D513026F8}" type="presOf" srcId="{3E1BCB2E-9F85-4CC8-8661-E2ADE1D20A37}" destId="{546A7023-3E8D-40DC-A7B9-262E596755EF}" srcOrd="0" destOrd="0" presId="urn:microsoft.com/office/officeart/2005/8/layout/vList2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8D7EE026-958F-4295-AE69-86941C52780B}" type="presOf" srcId="{0B159792-9AA1-4E0B-BCFC-6D33ED49FC47}" destId="{AD4D2CAE-C594-460C-B406-DBF4B8203B80}" srcOrd="0" destOrd="0" presId="urn:microsoft.com/office/officeart/2005/8/layout/vList2"/>
    <dgm:cxn modelId="{FA8D1921-7D0E-4AE5-831A-BDB87FD5AE14}" type="presParOf" srcId="{AD4D2CAE-C594-460C-B406-DBF4B8203B80}" destId="{65F234E9-32B2-4603-9345-EAC2CCC68311}" srcOrd="0" destOrd="0" presId="urn:microsoft.com/office/officeart/2005/8/layout/vList2"/>
    <dgm:cxn modelId="{E20DB2F6-5B1A-407C-A50B-6F91DBBE4280}" type="presParOf" srcId="{AD4D2CAE-C594-460C-B406-DBF4B8203B80}" destId="{4740D06E-C045-46D3-A5EA-6B2A737D8416}" srcOrd="1" destOrd="0" presId="urn:microsoft.com/office/officeart/2005/8/layout/vList2"/>
    <dgm:cxn modelId="{6CD76FD4-9F4D-4827-8A2A-E2A086E240B7}" type="presParOf" srcId="{AD4D2CAE-C594-460C-B406-DBF4B8203B80}" destId="{45CFF9DE-50E9-494A-9527-E172E9EA87C7}" srcOrd="2" destOrd="0" presId="urn:microsoft.com/office/officeart/2005/8/layout/vList2"/>
    <dgm:cxn modelId="{153C58DE-D056-4912-B845-9584EA6EABBA}" type="presParOf" srcId="{AD4D2CAE-C594-460C-B406-DBF4B8203B80}" destId="{2D315143-DD6F-4D9D-A359-78F2CD7BDAA1}" srcOrd="3" destOrd="0" presId="urn:microsoft.com/office/officeart/2005/8/layout/vList2"/>
    <dgm:cxn modelId="{9D5EB94C-841E-4198-9C41-169729A58F88}" type="presParOf" srcId="{AD4D2CAE-C594-460C-B406-DBF4B8203B80}" destId="{0A6A6963-B32E-40B7-A635-38314618755E}" srcOrd="4" destOrd="0" presId="urn:microsoft.com/office/officeart/2005/8/layout/vList2"/>
    <dgm:cxn modelId="{04DF90DF-A41E-4C53-9A7F-05178BE43B11}" type="presParOf" srcId="{AD4D2CAE-C594-460C-B406-DBF4B8203B80}" destId="{62C1FD8C-9ED7-4F40-AA4F-D092561D6D4F}" srcOrd="5" destOrd="0" presId="urn:microsoft.com/office/officeart/2005/8/layout/vList2"/>
    <dgm:cxn modelId="{BA18B26F-139E-4AC2-8B4B-51C1B485188E}" type="presParOf" srcId="{AD4D2CAE-C594-460C-B406-DBF4B8203B80}" destId="{546A7023-3E8D-40DC-A7B9-262E596755EF}" srcOrd="6" destOrd="0" presId="urn:microsoft.com/office/officeart/2005/8/layout/vList2"/>
    <dgm:cxn modelId="{6CE6DFA2-0A84-4F8F-B807-34F92679BD71}" type="presParOf" srcId="{AD4D2CAE-C594-460C-B406-DBF4B8203B80}" destId="{E926968C-45B5-434C-8E6E-FE7D4908D8C1}" srcOrd="7" destOrd="0" presId="urn:microsoft.com/office/officeart/2005/8/layout/vList2"/>
    <dgm:cxn modelId="{6BC9D126-F1FA-422E-8D34-AE9E920544FE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90FA9-3C21-430F-A47F-FA3515446FD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EF982042-F9C1-4420-8922-52FBEBB1CC4F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600" b="1" dirty="0" smtClean="0">
              <a:latin typeface="Calibri" pitchFamily="34" charset="0"/>
            </a:rPr>
          </a:br>
          <a:r>
            <a:rPr lang="ru-RU" sz="1600" b="1" dirty="0" smtClean="0">
              <a:latin typeface="Calibri" pitchFamily="34" charset="0"/>
            </a:rPr>
            <a:t>с взрослым</a:t>
          </a:r>
        </a:p>
        <a:p>
          <a:pPr algn="l"/>
          <a:r>
            <a:rPr lang="ru-RU" sz="1600" b="1" dirty="0" smtClean="0">
              <a:latin typeface="Calibri" pitchFamily="34" charset="0"/>
            </a:rPr>
            <a:t> Манипулирование с предметами и познавательно-исследовательские действия</a:t>
          </a:r>
        </a:p>
        <a:p>
          <a:pPr algn="l"/>
          <a:r>
            <a:rPr lang="ru-RU" sz="1600" b="1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algn="l"/>
          <a:r>
            <a:rPr lang="ru-RU" sz="1400" b="1" dirty="0" smtClean="0">
              <a:latin typeface="Calibri" pitchFamily="34" charset="0"/>
            </a:rPr>
            <a:t>Двигательная активность</a:t>
          </a:r>
          <a:br>
            <a:rPr lang="ru-RU" sz="1400" b="1" dirty="0" smtClean="0">
              <a:latin typeface="Calibri" pitchFamily="34" charset="0"/>
            </a:rPr>
          </a:br>
          <a:r>
            <a:rPr lang="ru-RU" sz="1400" b="1" dirty="0" smtClean="0">
              <a:latin typeface="Calibri" pitchFamily="34" charset="0"/>
            </a:rPr>
            <a:t>и тактильно-двигательные </a:t>
          </a:r>
          <a:r>
            <a:rPr lang="ru-RU" sz="1600" b="1" dirty="0" smtClean="0">
              <a:latin typeface="Calibri" pitchFamily="34" charset="0"/>
            </a:rPr>
            <a:t>игры</a:t>
          </a:r>
          <a:endParaRPr lang="ru-RU" sz="1600" b="1" dirty="0">
            <a:latin typeface="Calibri" pitchFamily="34" charset="0"/>
          </a:endParaRPr>
        </a:p>
      </dgm:t>
    </dgm:pt>
    <dgm:pt modelId="{A863B747-B49B-487F-A21F-523A9B836800}" type="parTrans" cxnId="{A9A4D7A8-F3A0-47BA-8C26-66B34CA3E9AB}">
      <dgm:prSet/>
      <dgm:spPr/>
      <dgm:t>
        <a:bodyPr/>
        <a:lstStyle/>
        <a:p>
          <a:endParaRPr lang="ru-RU"/>
        </a:p>
      </dgm:t>
    </dgm:pt>
    <dgm:pt modelId="{C9399749-B234-4069-A7FE-CC053B8C9ED6}" type="sibTrans" cxnId="{A9A4D7A8-F3A0-47BA-8C26-66B34CA3E9AB}">
      <dgm:prSet/>
      <dgm:spPr/>
      <dgm:t>
        <a:bodyPr/>
        <a:lstStyle/>
        <a:p>
          <a:endParaRPr lang="ru-RU"/>
        </a:p>
      </dgm:t>
    </dgm:pt>
    <dgm:pt modelId="{B4881BDA-8267-4A5F-B39B-D1A063CC77CA}">
      <dgm:prSet phldrT="[Текст]" custT="1"/>
      <dgm:spPr/>
      <dgm:t>
        <a:bodyPr/>
        <a:lstStyle/>
        <a:p>
          <a:pPr algn="l">
            <a:lnSpc>
              <a:spcPct val="80000"/>
            </a:lnSpc>
          </a:pPr>
          <a:endParaRPr lang="ru-RU" sz="1600" b="1" dirty="0" smtClean="0">
            <a:latin typeface="Calibri" pitchFamily="34" charset="0"/>
          </a:endParaRP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Экспериментирование</a:t>
          </a:r>
          <a:br>
            <a:rPr lang="ru-RU" sz="1600" b="1" dirty="0" smtClean="0">
              <a:latin typeface="Calibri" pitchFamily="34" charset="0"/>
            </a:rPr>
          </a:br>
          <a:r>
            <a:rPr lang="ru-RU" sz="1600" b="1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algn="l">
            <a:lnSpc>
              <a:spcPct val="80000"/>
            </a:lnSpc>
          </a:pPr>
          <a:r>
            <a:rPr lang="ru-RU" sz="1600" b="1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600" b="1" dirty="0">
            <a:latin typeface="Calibri" pitchFamily="34" charset="0"/>
          </a:endParaRPr>
        </a:p>
      </dgm:t>
    </dgm:pt>
    <dgm:pt modelId="{2F8F0DA4-C8E8-42C0-9D1B-66CA850C1B3D}" type="parTrans" cxnId="{4DFBBD45-3602-4AE2-87BC-5468AF42D215}">
      <dgm:prSet/>
      <dgm:spPr/>
      <dgm:t>
        <a:bodyPr/>
        <a:lstStyle/>
        <a:p>
          <a:endParaRPr lang="ru-RU"/>
        </a:p>
      </dgm:t>
    </dgm:pt>
    <dgm:pt modelId="{ECDC85AF-D658-49FC-8B8E-06D18E2F1D98}" type="sibTrans" cxnId="{4DFBBD45-3602-4AE2-87BC-5468AF42D215}">
      <dgm:prSet/>
      <dgm:spPr/>
      <dgm:t>
        <a:bodyPr/>
        <a:lstStyle/>
        <a:p>
          <a:endParaRPr lang="ru-RU"/>
        </a:p>
      </dgm:t>
    </dgm:pt>
    <dgm:pt modelId="{69B1BC6A-F50F-4596-A661-7DE32EA524F5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Игровая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Музыкальная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Изобразительная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Двигательная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Трудовая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Познавательно-исследовательская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Calibri" pitchFamily="34" charset="0"/>
            </a:rPr>
            <a:t>Коммуникативная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Calibri" pitchFamily="34" charset="0"/>
            </a:rPr>
            <a:t>Конструктивная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100000"/>
            </a:lnSpc>
            <a:spcAft>
              <a:spcPct val="35000"/>
            </a:spcAft>
          </a:pPr>
          <a:endParaRPr lang="ru-RU" sz="2000" dirty="0" smtClean="0">
            <a:latin typeface="Calibri" pitchFamily="34" charset="0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900" dirty="0" smtClean="0">
            <a:latin typeface="Calibri" pitchFamily="34" charset="0"/>
          </a:endParaRPr>
        </a:p>
      </dgm:t>
    </dgm:pt>
    <dgm:pt modelId="{73C0F08E-12EF-46CF-82FF-E5FFF0656D56}" type="parTrans" cxnId="{8C660385-CCC7-44A0-979F-B588853ABD81}">
      <dgm:prSet/>
      <dgm:spPr/>
      <dgm:t>
        <a:bodyPr/>
        <a:lstStyle/>
        <a:p>
          <a:endParaRPr lang="ru-RU"/>
        </a:p>
      </dgm:t>
    </dgm:pt>
    <dgm:pt modelId="{B0084C10-3E88-4406-B5FD-E3128F8DD39F}" type="sibTrans" cxnId="{8C660385-CCC7-44A0-979F-B588853ABD81}">
      <dgm:prSet/>
      <dgm:spPr/>
      <dgm:t>
        <a:bodyPr/>
        <a:lstStyle/>
        <a:p>
          <a:endParaRPr lang="ru-RU"/>
        </a:p>
      </dgm:t>
    </dgm:pt>
    <dgm:pt modelId="{53CACEE0-B064-43EB-8E81-970FAD226FB8}" type="pres">
      <dgm:prSet presAssocID="{13590FA9-3C21-430F-A47F-FA3515446FDA}" presName="Name0" presStyleCnt="0">
        <dgm:presLayoutVars>
          <dgm:dir/>
          <dgm:resizeHandles val="exact"/>
        </dgm:presLayoutVars>
      </dgm:prSet>
      <dgm:spPr/>
    </dgm:pt>
    <dgm:pt modelId="{6F0D62C9-01DA-4299-9B69-6BD49A6D34C0}" type="pres">
      <dgm:prSet presAssocID="{13590FA9-3C21-430F-A47F-FA3515446FDA}" presName="bkgdShp" presStyleLbl="alignAccFollowNode1" presStyleIdx="0" presStyleCnt="1" custLinFactNeighborY="6775"/>
      <dgm:spPr/>
    </dgm:pt>
    <dgm:pt modelId="{03E552B4-2937-4039-8FC8-F90CA2518B0C}" type="pres">
      <dgm:prSet presAssocID="{13590FA9-3C21-430F-A47F-FA3515446FDA}" presName="linComp" presStyleCnt="0"/>
      <dgm:spPr/>
    </dgm:pt>
    <dgm:pt modelId="{4873ECD9-E205-44D0-95F8-9D3DBD495981}" type="pres">
      <dgm:prSet presAssocID="{EF982042-F9C1-4420-8922-52FBEBB1CC4F}" presName="compNode" presStyleCnt="0"/>
      <dgm:spPr/>
    </dgm:pt>
    <dgm:pt modelId="{1A894428-79CB-423C-BB4D-30A6C3E77BCE}" type="pres">
      <dgm:prSet presAssocID="{EF982042-F9C1-4420-8922-52FBEBB1CC4F}" presName="node" presStyleLbl="node1" presStyleIdx="0" presStyleCnt="3" custScaleX="256836" custScaleY="115703" custLinFactNeighborX="-5810" custLinFactNeighborY="-8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4ADE-628E-4169-B7F9-2A2F81C4F94D}" type="pres">
      <dgm:prSet presAssocID="{EF982042-F9C1-4420-8922-52FBEBB1CC4F}" presName="invisiNode" presStyleLbl="node1" presStyleIdx="0" presStyleCnt="3"/>
      <dgm:spPr/>
    </dgm:pt>
    <dgm:pt modelId="{EFF86632-F075-422D-A5F0-BA26FE2CFA75}" type="pres">
      <dgm:prSet presAssocID="{EF982042-F9C1-4420-8922-52FBEBB1CC4F}" presName="imagNode" presStyleLbl="fgImgPlace1" presStyleIdx="0" presStyleCnt="3" custScaleX="142637" custScaleY="78524" custLinFactNeighborX="-22383" custLinFactNeighborY="-15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9E37DD-4998-4BF3-9F17-687C889A11A7}" type="pres">
      <dgm:prSet presAssocID="{C9399749-B234-4069-A7FE-CC053B8C9ED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5BC70F-FA51-4927-A137-C13F60649B8D}" type="pres">
      <dgm:prSet presAssocID="{B4881BDA-8267-4A5F-B39B-D1A063CC77CA}" presName="compNode" presStyleCnt="0"/>
      <dgm:spPr/>
    </dgm:pt>
    <dgm:pt modelId="{51541D23-952B-4D22-B39C-31786E038924}" type="pres">
      <dgm:prSet presAssocID="{B4881BDA-8267-4A5F-B39B-D1A063CC77CA}" presName="node" presStyleLbl="node1" presStyleIdx="1" presStyleCnt="3" custScaleX="363654" custScaleY="131921" custLinFactNeighborX="-2904" custLinFactNeighborY="-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80836-B2A4-41EB-9E73-1B9F9850BD97}" type="pres">
      <dgm:prSet presAssocID="{B4881BDA-8267-4A5F-B39B-D1A063CC77CA}" presName="invisiNode" presStyleLbl="node1" presStyleIdx="1" presStyleCnt="3"/>
      <dgm:spPr/>
    </dgm:pt>
    <dgm:pt modelId="{A9DC371F-F86A-4FCC-A5AC-A91CED73D335}" type="pres">
      <dgm:prSet presAssocID="{B4881BDA-8267-4A5F-B39B-D1A063CC77CA}" presName="imagNode" presStyleLbl="fgImgPlace1" presStyleIdx="1" presStyleCnt="3" custScaleX="145511" custScaleY="81032" custLinFactNeighborX="-7579" custLinFactNeighborY="-64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9F6B771-BEB7-44A4-91AC-1CA6C263E81C}" type="pres">
      <dgm:prSet presAssocID="{ECDC85AF-D658-49FC-8B8E-06D18E2F1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AF7534-704A-48CB-A511-F7F252A9F3A7}" type="pres">
      <dgm:prSet presAssocID="{69B1BC6A-F50F-4596-A661-7DE32EA524F5}" presName="compNode" presStyleCnt="0"/>
      <dgm:spPr/>
    </dgm:pt>
    <dgm:pt modelId="{9F34CAC0-CB82-4436-B173-B3BD25665D1E}" type="pres">
      <dgm:prSet presAssocID="{69B1BC6A-F50F-4596-A661-7DE32EA524F5}" presName="node" presStyleLbl="node1" presStyleIdx="2" presStyleCnt="3" custScaleX="194486" custScaleY="103796" custLinFactNeighborX="10213" custLinFactNeighborY="-4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2D41-3125-4E44-8D0D-ACBABE168383}" type="pres">
      <dgm:prSet presAssocID="{69B1BC6A-F50F-4596-A661-7DE32EA524F5}" presName="invisiNode" presStyleLbl="node1" presStyleIdx="2" presStyleCnt="3"/>
      <dgm:spPr/>
    </dgm:pt>
    <dgm:pt modelId="{AC6D28BA-13B8-447C-BB0C-C95CAFF52532}" type="pres">
      <dgm:prSet presAssocID="{69B1BC6A-F50F-4596-A661-7DE32EA524F5}" presName="imagNode" presStyleLbl="fgImgPlace1" presStyleIdx="2" presStyleCnt="3" custScaleX="177868" custScaleY="75295" custLinFactNeighborX="584" custLinFactNeighborY="-152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AC0DF59-3158-4A4E-9B32-2AEC7BB8D6BE}" type="presOf" srcId="{69B1BC6A-F50F-4596-A661-7DE32EA524F5}" destId="{9F34CAC0-CB82-4436-B173-B3BD25665D1E}" srcOrd="0" destOrd="0" presId="urn:microsoft.com/office/officeart/2005/8/layout/pList2#1"/>
    <dgm:cxn modelId="{5A57D7CD-FC91-4CD6-A530-6A886A9C69B5}" type="presOf" srcId="{C9399749-B234-4069-A7FE-CC053B8C9ED6}" destId="{C09E37DD-4998-4BF3-9F17-687C889A11A7}" srcOrd="0" destOrd="0" presId="urn:microsoft.com/office/officeart/2005/8/layout/pList2#1"/>
    <dgm:cxn modelId="{0956F842-EF2D-428A-89AB-C279A684E70D}" type="presOf" srcId="{EF982042-F9C1-4420-8922-52FBEBB1CC4F}" destId="{1A894428-79CB-423C-BB4D-30A6C3E77BCE}" srcOrd="0" destOrd="0" presId="urn:microsoft.com/office/officeart/2005/8/layout/pList2#1"/>
    <dgm:cxn modelId="{D0435CB0-8039-4F77-B982-3C6098387DCC}" type="presOf" srcId="{ECDC85AF-D658-49FC-8B8E-06D18E2F1D98}" destId="{89F6B771-BEB7-44A4-91AC-1CA6C263E81C}" srcOrd="0" destOrd="0" presId="urn:microsoft.com/office/officeart/2005/8/layout/pList2#1"/>
    <dgm:cxn modelId="{ADA0821F-31EB-4CE1-81DA-F75A22FE03F9}" type="presOf" srcId="{13590FA9-3C21-430F-A47F-FA3515446FDA}" destId="{53CACEE0-B064-43EB-8E81-970FAD226FB8}" srcOrd="0" destOrd="0" presId="urn:microsoft.com/office/officeart/2005/8/layout/pList2#1"/>
    <dgm:cxn modelId="{8C660385-CCC7-44A0-979F-B588853ABD81}" srcId="{13590FA9-3C21-430F-A47F-FA3515446FDA}" destId="{69B1BC6A-F50F-4596-A661-7DE32EA524F5}" srcOrd="2" destOrd="0" parTransId="{73C0F08E-12EF-46CF-82FF-E5FFF0656D56}" sibTransId="{B0084C10-3E88-4406-B5FD-E3128F8DD39F}"/>
    <dgm:cxn modelId="{7021F56E-52B2-4F3C-855C-EE3D14D99672}" type="presOf" srcId="{B4881BDA-8267-4A5F-B39B-D1A063CC77CA}" destId="{51541D23-952B-4D22-B39C-31786E038924}" srcOrd="0" destOrd="0" presId="urn:microsoft.com/office/officeart/2005/8/layout/pList2#1"/>
    <dgm:cxn modelId="{A9A4D7A8-F3A0-47BA-8C26-66B34CA3E9AB}" srcId="{13590FA9-3C21-430F-A47F-FA3515446FDA}" destId="{EF982042-F9C1-4420-8922-52FBEBB1CC4F}" srcOrd="0" destOrd="0" parTransId="{A863B747-B49B-487F-A21F-523A9B836800}" sibTransId="{C9399749-B234-4069-A7FE-CC053B8C9ED6}"/>
    <dgm:cxn modelId="{4DFBBD45-3602-4AE2-87BC-5468AF42D215}" srcId="{13590FA9-3C21-430F-A47F-FA3515446FDA}" destId="{B4881BDA-8267-4A5F-B39B-D1A063CC77CA}" srcOrd="1" destOrd="0" parTransId="{2F8F0DA4-C8E8-42C0-9D1B-66CA850C1B3D}" sibTransId="{ECDC85AF-D658-49FC-8B8E-06D18E2F1D98}"/>
    <dgm:cxn modelId="{399607C0-F841-4FD3-BE64-6FAF448CFF67}" type="presParOf" srcId="{53CACEE0-B064-43EB-8E81-970FAD226FB8}" destId="{6F0D62C9-01DA-4299-9B69-6BD49A6D34C0}" srcOrd="0" destOrd="0" presId="urn:microsoft.com/office/officeart/2005/8/layout/pList2#1"/>
    <dgm:cxn modelId="{F885A9F3-8E63-40F0-BBE9-9FCAC7CAAEEF}" type="presParOf" srcId="{53CACEE0-B064-43EB-8E81-970FAD226FB8}" destId="{03E552B4-2937-4039-8FC8-F90CA2518B0C}" srcOrd="1" destOrd="0" presId="urn:microsoft.com/office/officeart/2005/8/layout/pList2#1"/>
    <dgm:cxn modelId="{5661AE3F-A522-4138-8ACA-D1143F9B9F00}" type="presParOf" srcId="{03E552B4-2937-4039-8FC8-F90CA2518B0C}" destId="{4873ECD9-E205-44D0-95F8-9D3DBD495981}" srcOrd="0" destOrd="0" presId="urn:microsoft.com/office/officeart/2005/8/layout/pList2#1"/>
    <dgm:cxn modelId="{614D0B95-E70C-41CE-85A1-D5FAD7949F89}" type="presParOf" srcId="{4873ECD9-E205-44D0-95F8-9D3DBD495981}" destId="{1A894428-79CB-423C-BB4D-30A6C3E77BCE}" srcOrd="0" destOrd="0" presId="urn:microsoft.com/office/officeart/2005/8/layout/pList2#1"/>
    <dgm:cxn modelId="{35679CAA-9C19-4E49-A5FD-AF2B1ADD9C6D}" type="presParOf" srcId="{4873ECD9-E205-44D0-95F8-9D3DBD495981}" destId="{D89F4ADE-628E-4169-B7F9-2A2F81C4F94D}" srcOrd="1" destOrd="0" presId="urn:microsoft.com/office/officeart/2005/8/layout/pList2#1"/>
    <dgm:cxn modelId="{85A1C2DD-7F52-452A-8E68-7ED2FA632DAC}" type="presParOf" srcId="{4873ECD9-E205-44D0-95F8-9D3DBD495981}" destId="{EFF86632-F075-422D-A5F0-BA26FE2CFA75}" srcOrd="2" destOrd="0" presId="urn:microsoft.com/office/officeart/2005/8/layout/pList2#1"/>
    <dgm:cxn modelId="{60DF190A-EBAB-459C-A176-8B90962E4325}" type="presParOf" srcId="{03E552B4-2937-4039-8FC8-F90CA2518B0C}" destId="{C09E37DD-4998-4BF3-9F17-687C889A11A7}" srcOrd="1" destOrd="0" presId="urn:microsoft.com/office/officeart/2005/8/layout/pList2#1"/>
    <dgm:cxn modelId="{AEEED58C-0645-4DD6-9C72-F0D4197ECFD1}" type="presParOf" srcId="{03E552B4-2937-4039-8FC8-F90CA2518B0C}" destId="{CD5BC70F-FA51-4927-A137-C13F60649B8D}" srcOrd="2" destOrd="0" presId="urn:microsoft.com/office/officeart/2005/8/layout/pList2#1"/>
    <dgm:cxn modelId="{57FBE790-7399-47E3-95D7-A2EE63B8EAC1}" type="presParOf" srcId="{CD5BC70F-FA51-4927-A137-C13F60649B8D}" destId="{51541D23-952B-4D22-B39C-31786E038924}" srcOrd="0" destOrd="0" presId="urn:microsoft.com/office/officeart/2005/8/layout/pList2#1"/>
    <dgm:cxn modelId="{A7A6C629-D92C-4061-AE02-6F62ADBB6EC3}" type="presParOf" srcId="{CD5BC70F-FA51-4927-A137-C13F60649B8D}" destId="{52D80836-B2A4-41EB-9E73-1B9F9850BD97}" srcOrd="1" destOrd="0" presId="urn:microsoft.com/office/officeart/2005/8/layout/pList2#1"/>
    <dgm:cxn modelId="{5042048E-3506-4922-AA1E-C36C3DFD0EF9}" type="presParOf" srcId="{CD5BC70F-FA51-4927-A137-C13F60649B8D}" destId="{A9DC371F-F86A-4FCC-A5AC-A91CED73D335}" srcOrd="2" destOrd="0" presId="urn:microsoft.com/office/officeart/2005/8/layout/pList2#1"/>
    <dgm:cxn modelId="{004A83F9-AA1A-4F1F-83EC-201F7BC04F29}" type="presParOf" srcId="{03E552B4-2937-4039-8FC8-F90CA2518B0C}" destId="{89F6B771-BEB7-44A4-91AC-1CA6C263E81C}" srcOrd="3" destOrd="0" presId="urn:microsoft.com/office/officeart/2005/8/layout/pList2#1"/>
    <dgm:cxn modelId="{9A911AD3-6E1F-428C-9DC8-B25D39FE6DF3}" type="presParOf" srcId="{03E552B4-2937-4039-8FC8-F90CA2518B0C}" destId="{17AF7534-704A-48CB-A511-F7F252A9F3A7}" srcOrd="4" destOrd="0" presId="urn:microsoft.com/office/officeart/2005/8/layout/pList2#1"/>
    <dgm:cxn modelId="{2F7474F0-F7F4-4534-BC55-50E4DFA4A2E2}" type="presParOf" srcId="{17AF7534-704A-48CB-A511-F7F252A9F3A7}" destId="{9F34CAC0-CB82-4436-B173-B3BD25665D1E}" srcOrd="0" destOrd="0" presId="urn:microsoft.com/office/officeart/2005/8/layout/pList2#1"/>
    <dgm:cxn modelId="{B1AB8ADA-A972-4DBB-8542-E62A1B6E7810}" type="presParOf" srcId="{17AF7534-704A-48CB-A511-F7F252A9F3A7}" destId="{BE652D41-3125-4E44-8D0D-ACBABE168383}" srcOrd="1" destOrd="0" presId="urn:microsoft.com/office/officeart/2005/8/layout/pList2#1"/>
    <dgm:cxn modelId="{1747FC71-87DB-432E-9FD8-611B608BFD15}" type="presParOf" srcId="{17AF7534-704A-48CB-A511-F7F252A9F3A7}" destId="{AC6D28BA-13B8-447C-BB0C-C95CAFF52532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34E9-32B2-4603-9345-EAC2CCC68311}">
      <dsp:nvSpPr>
        <dsp:cNvPr id="0" name=""/>
        <dsp:cNvSpPr/>
      </dsp:nvSpPr>
      <dsp:spPr>
        <a:xfrm>
          <a:off x="0" y="0"/>
          <a:ext cx="82296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sp:txBody>
      <dsp:txXfrm>
        <a:off x="37467" y="37467"/>
        <a:ext cx="8154666" cy="692586"/>
      </dsp:txXfrm>
    </dsp:sp>
    <dsp:sp modelId="{45CFF9DE-50E9-494A-9527-E172E9EA87C7}">
      <dsp:nvSpPr>
        <dsp:cNvPr id="0" name=""/>
        <dsp:cNvSpPr/>
      </dsp:nvSpPr>
      <dsp:spPr>
        <a:xfrm>
          <a:off x="0" y="893609"/>
          <a:ext cx="8229600" cy="767520"/>
        </a:xfrm>
        <a:prstGeom prst="roundRect">
          <a:avLst/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</a:p>
      </dsp:txBody>
      <dsp:txXfrm>
        <a:off x="37467" y="931076"/>
        <a:ext cx="8154666" cy="692586"/>
      </dsp:txXfrm>
    </dsp:sp>
    <dsp:sp modelId="{0A6A6963-B32E-40B7-A635-38314618755E}">
      <dsp:nvSpPr>
        <dsp:cNvPr id="0" name=""/>
        <dsp:cNvSpPr/>
      </dsp:nvSpPr>
      <dsp:spPr>
        <a:xfrm>
          <a:off x="0" y="1779209"/>
          <a:ext cx="8229600" cy="767520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67" y="1816676"/>
        <a:ext cx="8154666" cy="692586"/>
      </dsp:txXfrm>
    </dsp:sp>
    <dsp:sp modelId="{546A7023-3E8D-40DC-A7B9-262E596755EF}">
      <dsp:nvSpPr>
        <dsp:cNvPr id="0" name=""/>
        <dsp:cNvSpPr/>
      </dsp:nvSpPr>
      <dsp:spPr>
        <a:xfrm>
          <a:off x="0" y="2664809"/>
          <a:ext cx="8229600" cy="767520"/>
        </a:xfrm>
        <a:prstGeom prst="roundRect">
          <a:avLst/>
        </a:prstGeom>
        <a:solidFill>
          <a:schemeClr val="accent3">
            <a:hueOff val="8718455"/>
            <a:satOff val="-27859"/>
            <a:lumOff val="-7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67" y="2702276"/>
        <a:ext cx="8154666" cy="692586"/>
      </dsp:txXfrm>
    </dsp:sp>
    <dsp:sp modelId="{905765B8-07BD-4E72-AA1F-AF51D5040DF2}">
      <dsp:nvSpPr>
        <dsp:cNvPr id="0" name=""/>
        <dsp:cNvSpPr/>
      </dsp:nvSpPr>
      <dsp:spPr>
        <a:xfrm>
          <a:off x="0" y="3550409"/>
          <a:ext cx="8229600" cy="767520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67" y="3587876"/>
        <a:ext cx="81546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D62C9-01DA-4299-9B69-6BD49A6D34C0}">
      <dsp:nvSpPr>
        <dsp:cNvPr id="0" name=""/>
        <dsp:cNvSpPr/>
      </dsp:nvSpPr>
      <dsp:spPr>
        <a:xfrm>
          <a:off x="0" y="167702"/>
          <a:ext cx="9001156" cy="247531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86632-F075-422D-A5F0-BA26FE2CFA75}">
      <dsp:nvSpPr>
        <dsp:cNvPr id="0" name=""/>
        <dsp:cNvSpPr/>
      </dsp:nvSpPr>
      <dsp:spPr>
        <a:xfrm>
          <a:off x="626035" y="126538"/>
          <a:ext cx="1443820" cy="14253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94428-79CB-423C-BB4D-30A6C3E77BCE}">
      <dsp:nvSpPr>
        <dsp:cNvPr id="0" name=""/>
        <dsp:cNvSpPr/>
      </dsp:nvSpPr>
      <dsp:spPr>
        <a:xfrm rot="10800000">
          <a:off x="215812" y="1857373"/>
          <a:ext cx="2599781" cy="35004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Непосредственное эмоциональное общение</a:t>
          </a:r>
          <a:br>
            <a:rPr lang="ru-RU" sz="1600" b="1" kern="1200" dirty="0" smtClean="0">
              <a:latin typeface="Calibri" pitchFamily="34" charset="0"/>
            </a:rPr>
          </a:br>
          <a:r>
            <a:rPr lang="ru-RU" sz="1600" b="1" kern="1200" dirty="0" smtClean="0">
              <a:latin typeface="Calibri" pitchFamily="34" charset="0"/>
            </a:rPr>
            <a:t>с взрослым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 Манипулирование с предметами и познавательно-исследовательские действия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 Восприятие музыки, детских песен и стихов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</a:rPr>
            <a:t>Двигательная активность</a:t>
          </a:r>
          <a:br>
            <a:rPr lang="ru-RU" sz="1400" b="1" kern="1200" dirty="0" smtClean="0">
              <a:latin typeface="Calibri" pitchFamily="34" charset="0"/>
            </a:rPr>
          </a:br>
          <a:r>
            <a:rPr lang="ru-RU" sz="1400" b="1" kern="1200" dirty="0" smtClean="0">
              <a:latin typeface="Calibri" pitchFamily="34" charset="0"/>
            </a:rPr>
            <a:t>и тактильно-двигательные </a:t>
          </a:r>
          <a:r>
            <a:rPr lang="ru-RU" sz="1600" b="1" kern="1200" dirty="0" smtClean="0">
              <a:latin typeface="Calibri" pitchFamily="34" charset="0"/>
            </a:rPr>
            <a:t>игры</a:t>
          </a:r>
          <a:endParaRPr lang="ru-RU" sz="1600" b="1" kern="1200" dirty="0">
            <a:latin typeface="Calibri" pitchFamily="34" charset="0"/>
          </a:endParaRPr>
        </a:p>
      </dsp:txBody>
      <dsp:txXfrm rot="10800000">
        <a:off x="295764" y="1857373"/>
        <a:ext cx="2439877" cy="3420510"/>
      </dsp:txXfrm>
    </dsp:sp>
    <dsp:sp modelId="{A9DC371F-F86A-4FCC-A5AC-A91CED73D335}">
      <dsp:nvSpPr>
        <dsp:cNvPr id="0" name=""/>
        <dsp:cNvSpPr/>
      </dsp:nvSpPr>
      <dsp:spPr>
        <a:xfrm>
          <a:off x="4002968" y="142866"/>
          <a:ext cx="1472911" cy="1470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41D23-952B-4D22-B39C-31786E038924}">
      <dsp:nvSpPr>
        <dsp:cNvPr id="0" name=""/>
        <dsp:cNvSpPr/>
      </dsp:nvSpPr>
      <dsp:spPr>
        <a:xfrm rot="10800000">
          <a:off x="2946232" y="1509589"/>
          <a:ext cx="3681029" cy="399111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Calibri" pitchFamily="34" charset="0"/>
          </a:endParaRPr>
        </a:p>
        <a:p>
          <a:pPr lvl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Предметная деятельность и игры с составными и динамическими игрушками</a:t>
          </a:r>
        </a:p>
        <a:p>
          <a:pPr lvl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Экспериментирование</a:t>
          </a:r>
          <a:br>
            <a:rPr lang="ru-RU" sz="1600" b="1" kern="1200" dirty="0" smtClean="0">
              <a:latin typeface="Calibri" pitchFamily="34" charset="0"/>
            </a:rPr>
          </a:br>
          <a:r>
            <a:rPr lang="ru-RU" sz="1600" b="1" kern="1200" dirty="0" smtClean="0">
              <a:latin typeface="Calibri" pitchFamily="34" charset="0"/>
            </a:rPr>
            <a:t>с материалами и веществами (песок, вода, тесто и пр.)</a:t>
          </a:r>
        </a:p>
        <a:p>
          <a:pPr lvl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Общение с взрослым и совместные игры со сверстниками под руководством взрослого</a:t>
          </a:r>
        </a:p>
        <a:p>
          <a:pPr lvl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Самообслуживание  и действия с бытовыми предметами-орудиями (ложка, совок, лопатка и пр.)</a:t>
          </a:r>
        </a:p>
        <a:p>
          <a:pPr lvl="0" algn="l" defTabSz="7112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</a:rPr>
            <a:t>Восприятие смысла музыки, сказок, стихов, рассматривание картинок, двигательная активность</a:t>
          </a:r>
          <a:endParaRPr lang="ru-RU" sz="1600" b="1" kern="1200" dirty="0">
            <a:latin typeface="Calibri" pitchFamily="34" charset="0"/>
          </a:endParaRPr>
        </a:p>
      </dsp:txBody>
      <dsp:txXfrm rot="10800000">
        <a:off x="3059436" y="1509589"/>
        <a:ext cx="3454621" cy="3877915"/>
      </dsp:txXfrm>
    </dsp:sp>
    <dsp:sp modelId="{AC6D28BA-13B8-447C-BB0C-C95CAFF52532}">
      <dsp:nvSpPr>
        <dsp:cNvPr id="0" name=""/>
        <dsp:cNvSpPr/>
      </dsp:nvSpPr>
      <dsp:spPr>
        <a:xfrm>
          <a:off x="6847897" y="249261"/>
          <a:ext cx="1800440" cy="13667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4CAC0-CB82-4436-B173-B3BD25665D1E}">
      <dsp:nvSpPr>
        <dsp:cNvPr id="0" name=""/>
        <dsp:cNvSpPr/>
      </dsp:nvSpPr>
      <dsp:spPr>
        <a:xfrm rot="10800000">
          <a:off x="6861259" y="2254099"/>
          <a:ext cx="1968653" cy="31402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libri" pitchFamily="34" charset="0"/>
            </a:rPr>
            <a:t>Игровая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libri" pitchFamily="34" charset="0"/>
            </a:rPr>
            <a:t>Музыкальная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Calibri" pitchFamily="34" charset="0"/>
            </a:rPr>
            <a:t>Изобразительная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libri" pitchFamily="34" charset="0"/>
            </a:rPr>
            <a:t>Двигательная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libri" pitchFamily="34" charset="0"/>
            </a:rPr>
            <a:t>Трудовая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Calibri" pitchFamily="34" charset="0"/>
            </a:rPr>
            <a:t>Познавательно-исследовательская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Calibri" pitchFamily="34" charset="0"/>
            </a:rPr>
            <a:t>Коммуникативная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libri" pitchFamily="34" charset="0"/>
            </a:rPr>
            <a:t>Конструктивная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latin typeface="Calibri" pitchFamily="34" charset="0"/>
          </a:endParaRP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latin typeface="Calibri" pitchFamily="34" charset="0"/>
          </a:endParaRP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latin typeface="Calibri" pitchFamily="34" charset="0"/>
          </a:endParaRP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Calibri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latin typeface="Calibri" pitchFamily="34" charset="0"/>
          </a:endParaRPr>
        </a:p>
      </dsp:txBody>
      <dsp:txXfrm rot="10800000">
        <a:off x="6921802" y="2254099"/>
        <a:ext cx="1847567" cy="3079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E416-9115-424F-B739-62F0801CF069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6D82-DC08-4619-A7DB-07914340A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E6D82-DC08-4619-A7DB-07914340AE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</a:t>
            </a:r>
          </a:p>
          <a:p>
            <a:r>
              <a:rPr lang="ru-RU" dirty="0" smtClean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5D6F1A-F9B3-4131-AEA9-E50C30FA96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42918"/>
            <a:ext cx="8458200" cy="27146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Федеральный государственный образовательный  стандарт  дошкольного образования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101010" cy="15001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Особенности построения образовательного процесса в дошкольных образовательных организациях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500858" cy="410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Познавательное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715016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интересов, любознательности и познавательной мотивации.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действий, становление сознания.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творческой активности.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себе, других людях, объектах окружающего мира, их свойствах и отношениях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народа, об отечественных традициях и праздниках, планете Земля как общем доме людей, об особенностях природы, многообразии стран и народов мира.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429288" cy="553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Речевое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785794"/>
            <a:ext cx="8572496" cy="578647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 различных жанров детской литературы.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синтетической активности как предпосылки обучения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1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00990" cy="50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Художественно - эстетическое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14422"/>
            <a:ext cx="8607330" cy="509489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музыки, художественной литературы, фольклора.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т.д.).</a:t>
            </a:r>
          </a:p>
        </p:txBody>
      </p:sp>
    </p:spTree>
    <p:extLst>
      <p:ext uri="{BB962C8B-B14F-4D97-AF65-F5344CB8AC3E}">
        <p14:creationId xmlns:p14="http://schemas.microsoft.com/office/powerpoint/2010/main" val="128757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5929354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Физическое 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1142984"/>
            <a:ext cx="8750206" cy="5238344"/>
          </a:xfrm>
        </p:spPr>
        <p:txBody>
          <a:bodyPr>
            <a:noAutofit/>
          </a:bodyPr>
          <a:lstStyle/>
          <a:p>
            <a:r>
              <a:rPr lang="ru-RU" sz="2000" dirty="0"/>
              <a:t>Приобретение опыта в двигательной деятельности, связанной  с выполнением упражнений, направленных на развитие таких физических качеств, как координация и гибкость</a:t>
            </a:r>
          </a:p>
          <a:p>
            <a:r>
              <a:rPr lang="ru-RU" sz="2000" dirty="0"/>
              <a:t>Правильное формирование </a:t>
            </a:r>
            <a:r>
              <a:rPr lang="ru-RU" sz="2000" dirty="0" err="1"/>
              <a:t>опорно</a:t>
            </a:r>
            <a:r>
              <a:rPr lang="ru-RU" sz="2000" dirty="0"/>
              <a:t> – двигательной системы организма, развитие равновесия, координации движений, крупной и мелкой моторики обеих рук.</a:t>
            </a:r>
          </a:p>
          <a:p>
            <a:r>
              <a:rPr lang="ru-RU" sz="2000" dirty="0"/>
              <a:t>Правильное выполнение основных движений (ходьба. Бег, мягкие прыжки, повороты в обе стороны).</a:t>
            </a:r>
          </a:p>
          <a:p>
            <a:r>
              <a:rPr lang="ru-RU" sz="2000" dirty="0"/>
              <a:t>Формирование начальных представлений о некоторых видах спорта.</a:t>
            </a:r>
          </a:p>
          <a:p>
            <a:r>
              <a:rPr lang="ru-RU" sz="2000" dirty="0"/>
              <a:t>Овладение подвижными играми с правилами.</a:t>
            </a:r>
          </a:p>
          <a:p>
            <a:r>
              <a:rPr lang="ru-RU" sz="2000" dirty="0"/>
              <a:t>Становление целенаправленности и </a:t>
            </a:r>
            <a:r>
              <a:rPr lang="ru-RU" sz="2000" dirty="0" err="1"/>
              <a:t>саморегуляции</a:t>
            </a:r>
            <a:r>
              <a:rPr lang="ru-RU" sz="2000" dirty="0"/>
              <a:t> в двигательной сфере.</a:t>
            </a:r>
          </a:p>
          <a:p>
            <a:r>
              <a:rPr lang="ru-RU" sz="2000" dirty="0"/>
              <a:t>Становление ценностей здорового образа жизни, овладение  его элементарными нормами и правилами ( в питании, двигательном режиме, закаливании, при формировании полезных привычек и т.д.)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9994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86808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Содержание образовательных областей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зависит от возраста детей и должно реализовываться в определённых видах деятельности. </a:t>
            </a:r>
            <a:endParaRPr lang="ru-RU" sz="2700" b="1" dirty="0">
              <a:solidFill>
                <a:srgbClr val="7030A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357298"/>
          <a:ext cx="900115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4" y="2571744"/>
            <a:ext cx="2774112" cy="715089"/>
          </a:xfrm>
          <a:prstGeom prst="round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Младенческий возраст (2 мес. – 1 год)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643182"/>
            <a:ext cx="3429024" cy="408623"/>
          </a:xfrm>
          <a:prstGeom prst="round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Ранний возраст (1-3 года)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643182"/>
            <a:ext cx="2000232" cy="1021556"/>
          </a:xfrm>
          <a:prstGeom prst="round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Дошкольный возраст </a:t>
            </a:r>
            <a:endParaRPr lang="en-U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(3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года –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 лет)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3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5001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 В Стандартах </a:t>
            </a:r>
            <a:r>
              <a:rPr lang="ru-RU" sz="2400" b="1" u="sng" dirty="0" smtClean="0"/>
              <a:t>нет требований к структуре образовательного процесса</a:t>
            </a:r>
            <a:r>
              <a:rPr lang="ru-RU" sz="2400" b="1" dirty="0" smtClean="0"/>
              <a:t>: </a:t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3266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994215"/>
              </p:ext>
            </p:extLst>
          </p:nvPr>
        </p:nvGraphicFramePr>
        <p:xfrm>
          <a:off x="214313" y="1857375"/>
          <a:ext cx="85725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Слайд" r:id="rId3" imgW="2380144" imgH="1785496" progId="PowerPoint.Slide.8">
                  <p:embed/>
                </p:oleObj>
              </mc:Choice>
              <mc:Fallback>
                <p:oleObj name="Слайд" r:id="rId3" imgW="2380144" imgH="1785496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57375"/>
                        <a:ext cx="8572500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501122" cy="4500594"/>
          </a:xfrm>
        </p:spPr>
        <p:txBody>
          <a:bodyPr>
            <a:noAutofit/>
          </a:bodyPr>
          <a:lstStyle/>
          <a:p>
            <a:pPr marL="355600">
              <a:lnSpc>
                <a:spcPct val="150000"/>
              </a:lnSpc>
            </a:pPr>
            <a:r>
              <a:rPr lang="ru-RU" sz="2400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Целевые ориентиры </a:t>
            </a:r>
            <a:r>
              <a:rPr lang="ru-RU" sz="2400" dirty="0" smtClean="0"/>
              <a:t>дошкольного образования - социально-нормативные  возрастные характеристики возможных  достижений ребёнка на этапе завершения уровня дошкольного образования: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● </a:t>
            </a:r>
            <a:r>
              <a:rPr lang="ru-RU" sz="2400" b="1" dirty="0" smtClean="0">
                <a:solidFill>
                  <a:srgbClr val="7030A0"/>
                </a:solidFill>
              </a:rPr>
              <a:t>целевые ориентиры образования в  раннем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возрасте;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● </a:t>
            </a:r>
            <a:r>
              <a:rPr lang="ru-RU" sz="2400" b="1" dirty="0" smtClean="0">
                <a:solidFill>
                  <a:srgbClr val="7030A0"/>
                </a:solidFill>
              </a:rPr>
              <a:t>целевые ориентиры образования на этапе 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завершения дошкольного образования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7148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 К  РЕЗУЛЬТАТАМ  ОСВОЕНИЯ  ПРОГРАММЫ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48718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 дошкольного образования </a:t>
            </a:r>
            <a:endParaRPr lang="ru-RU" dirty="0"/>
          </a:p>
        </p:txBody>
      </p:sp>
      <p:sp>
        <p:nvSpPr>
          <p:cNvPr id="12" name="Полилиния 11"/>
          <p:cNvSpPr/>
          <p:nvPr/>
        </p:nvSpPr>
        <p:spPr>
          <a:xfrm>
            <a:off x="428596" y="2214554"/>
            <a:ext cx="8229600" cy="1584176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just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Представляют собой социально – нормативные возрастные характеристики </a:t>
            </a:r>
            <a:r>
              <a:rPr lang="ru-RU" sz="2400" u="sng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возможных</a:t>
            </a:r>
            <a:r>
              <a:rPr lang="ru-RU" sz="24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достижений ребёнка на этапе завершения уровня ДО.</a:t>
            </a:r>
            <a:endParaRPr lang="ru-RU" sz="24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596" y="3929066"/>
            <a:ext cx="8229600" cy="1152128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250663"/>
              <a:satOff val="834"/>
              <a:lumOff val="2549"/>
              <a:alphaOff val="0"/>
            </a:schemeClr>
          </a:fillRef>
          <a:effectRef idx="0">
            <a:schemeClr val="accent2">
              <a:hueOff val="2250663"/>
              <a:satOff val="834"/>
              <a:lumOff val="2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just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Определяются независимо от форм реализации Программы,</a:t>
            </a:r>
            <a:b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также от её  характера, особенностей развития  детей</a:t>
            </a:r>
            <a:b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видов Организации, реализующей Программу.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428596" y="5214950"/>
            <a:ext cx="8229600" cy="1278865"/>
          </a:xfrm>
          <a:custGeom>
            <a:avLst/>
            <a:gdLst>
              <a:gd name="connsiteX0" fmla="*/ 0 w 8229600"/>
              <a:gd name="connsiteY0" fmla="*/ 191134 h 1146782"/>
              <a:gd name="connsiteX1" fmla="*/ 55982 w 8229600"/>
              <a:gd name="connsiteY1" fmla="*/ 55982 h 1146782"/>
              <a:gd name="connsiteX2" fmla="*/ 191134 w 8229600"/>
              <a:gd name="connsiteY2" fmla="*/ 0 h 1146782"/>
              <a:gd name="connsiteX3" fmla="*/ 8038466 w 8229600"/>
              <a:gd name="connsiteY3" fmla="*/ 0 h 1146782"/>
              <a:gd name="connsiteX4" fmla="*/ 8173618 w 8229600"/>
              <a:gd name="connsiteY4" fmla="*/ 55982 h 1146782"/>
              <a:gd name="connsiteX5" fmla="*/ 8229600 w 8229600"/>
              <a:gd name="connsiteY5" fmla="*/ 191134 h 1146782"/>
              <a:gd name="connsiteX6" fmla="*/ 8229600 w 8229600"/>
              <a:gd name="connsiteY6" fmla="*/ 955648 h 1146782"/>
              <a:gd name="connsiteX7" fmla="*/ 8173618 w 8229600"/>
              <a:gd name="connsiteY7" fmla="*/ 1090800 h 1146782"/>
              <a:gd name="connsiteX8" fmla="*/ 8038466 w 8229600"/>
              <a:gd name="connsiteY8" fmla="*/ 1146782 h 1146782"/>
              <a:gd name="connsiteX9" fmla="*/ 191134 w 8229600"/>
              <a:gd name="connsiteY9" fmla="*/ 1146782 h 1146782"/>
              <a:gd name="connsiteX10" fmla="*/ 55982 w 8229600"/>
              <a:gd name="connsiteY10" fmla="*/ 1090800 h 1146782"/>
              <a:gd name="connsiteX11" fmla="*/ 0 w 8229600"/>
              <a:gd name="connsiteY11" fmla="*/ 955648 h 1146782"/>
              <a:gd name="connsiteX12" fmla="*/ 0 w 8229600"/>
              <a:gd name="connsiteY12" fmla="*/ 191134 h 114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146782">
                <a:moveTo>
                  <a:pt x="0" y="191134"/>
                </a:moveTo>
                <a:cubicBezTo>
                  <a:pt x="0" y="140442"/>
                  <a:pt x="20137" y="91826"/>
                  <a:pt x="55982" y="55982"/>
                </a:cubicBezTo>
                <a:cubicBezTo>
                  <a:pt x="91827" y="20137"/>
                  <a:pt x="140442" y="0"/>
                  <a:pt x="191134" y="0"/>
                </a:cubicBezTo>
                <a:lnTo>
                  <a:pt x="8038466" y="0"/>
                </a:lnTo>
                <a:cubicBezTo>
                  <a:pt x="8089158" y="0"/>
                  <a:pt x="8137774" y="20137"/>
                  <a:pt x="8173618" y="55982"/>
                </a:cubicBezTo>
                <a:cubicBezTo>
                  <a:pt x="8209463" y="91827"/>
                  <a:pt x="8229600" y="140442"/>
                  <a:pt x="8229600" y="191134"/>
                </a:cubicBezTo>
                <a:lnTo>
                  <a:pt x="8229600" y="955648"/>
                </a:lnTo>
                <a:cubicBezTo>
                  <a:pt x="8229600" y="1006340"/>
                  <a:pt x="8209463" y="1054956"/>
                  <a:pt x="8173618" y="1090800"/>
                </a:cubicBezTo>
                <a:cubicBezTo>
                  <a:pt x="8137773" y="1126645"/>
                  <a:pt x="8089158" y="1146782"/>
                  <a:pt x="8038466" y="1146782"/>
                </a:cubicBezTo>
                <a:lnTo>
                  <a:pt x="191134" y="1146782"/>
                </a:lnTo>
                <a:cubicBezTo>
                  <a:pt x="140442" y="1146782"/>
                  <a:pt x="91826" y="1126645"/>
                  <a:pt x="55982" y="1090800"/>
                </a:cubicBezTo>
                <a:cubicBezTo>
                  <a:pt x="20137" y="1054955"/>
                  <a:pt x="0" y="1006340"/>
                  <a:pt x="0" y="955648"/>
                </a:cubicBezTo>
                <a:lnTo>
                  <a:pt x="0" y="1911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501327"/>
              <a:satOff val="1667"/>
              <a:lumOff val="5097"/>
              <a:alphaOff val="0"/>
            </a:schemeClr>
          </a:fillRef>
          <a:effectRef idx="0">
            <a:schemeClr val="accent2">
              <a:hueOff val="4501327"/>
              <a:satOff val="1667"/>
              <a:lumOff val="50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51" tIns="120751" rIns="120751" bIns="120751" numCol="1" spcCol="1270" anchor="ctr" anchorCtr="0">
            <a:noAutofit/>
          </a:bodyPr>
          <a:lstStyle/>
          <a:p>
            <a:pPr lvl="0" algn="just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подлежат непосредственной оценке, в том числе в виде педагогической диагностики (мониторинга), </a:t>
            </a:r>
            <a:r>
              <a:rPr lang="ru-RU" sz="20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0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являются основой объективной оценки подготовки детей.</a:t>
            </a:r>
            <a:endParaRPr lang="ru-RU" sz="2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Целевые  ориентиры  </a:t>
            </a:r>
            <a:r>
              <a:rPr lang="ru-RU" dirty="0" smtClean="0">
                <a:solidFill>
                  <a:srgbClr val="FF0000"/>
                </a:solidFill>
              </a:rPr>
              <a:t>НЕ МОГУТ  </a:t>
            </a:r>
            <a:r>
              <a:rPr lang="ru-RU" dirty="0" smtClean="0"/>
              <a:t>служить  основанием для: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78621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</a:rPr>
              <a:t>аттестации педагогических кадров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/>
                </a:solidFill>
              </a:rPr>
              <a:t>оценки качества образования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/>
                </a:solidFill>
              </a:rPr>
              <a:t>оценки </a:t>
            </a:r>
            <a:r>
              <a:rPr lang="ru-RU" b="1" dirty="0" smtClean="0">
                <a:solidFill>
                  <a:schemeClr val="accent1"/>
                </a:solidFill>
              </a:rPr>
              <a:t>уровня</a:t>
            </a:r>
            <a:r>
              <a:rPr lang="ru-RU" dirty="0" smtClean="0">
                <a:solidFill>
                  <a:schemeClr val="accent1"/>
                </a:solidFill>
              </a:rPr>
              <a:t> развития детей, в т.ч. в рамках мониторинга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/>
                </a:solidFill>
              </a:rPr>
              <a:t>оценки выполнения муниципального (государственного) задания посредством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их включения в показатели качества выполнения задания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распределения стимулирующего фонда оплаты труда работников ДОО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57554" y="4500570"/>
            <a:ext cx="2205262" cy="2205262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653" tIns="335653" rIns="335653" bIns="335653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  <a:endParaRPr lang="ru-RU" sz="2000" b="1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5643570" y="4429132"/>
            <a:ext cx="3232219" cy="2179673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464"/>
              <a:ext cx="18207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2248" y="4292714"/>
              <a:ext cx="2577163" cy="1675999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568" tIns="79568" rIns="79568" bIns="79568" numCol="1" spcCol="1270" anchor="b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kern="1200" dirty="0" err="1" smtClean="0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kern="1200" dirty="0" smtClean="0">
                  <a:latin typeface="Arial" pitchFamily="34" charset="0"/>
                  <a:cs typeface="Arial" pitchFamily="34" charset="0"/>
                </a:rPr>
                <a:t> среда</a:t>
              </a:r>
              <a:endParaRPr lang="ru-RU" sz="16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3" name="Группа 23"/>
          <p:cNvGrpSpPr/>
          <p:nvPr/>
        </p:nvGrpSpPr>
        <p:grpSpPr>
          <a:xfrm>
            <a:off x="5143504" y="2214554"/>
            <a:ext cx="2937362" cy="2240552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515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финансовые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4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5" name="Группа 22"/>
          <p:cNvGrpSpPr/>
          <p:nvPr/>
        </p:nvGrpSpPr>
        <p:grpSpPr>
          <a:xfrm>
            <a:off x="3428992" y="1500174"/>
            <a:ext cx="2094999" cy="2948497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2183" y="2765700"/>
              <a:ext cx="1698551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267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6" name="Группа 20"/>
          <p:cNvGrpSpPr/>
          <p:nvPr/>
        </p:nvGrpSpPr>
        <p:grpSpPr>
          <a:xfrm>
            <a:off x="857224" y="2357430"/>
            <a:ext cx="2382818" cy="2862551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592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5403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6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7" name="Группа 21"/>
          <p:cNvGrpSpPr/>
          <p:nvPr/>
        </p:nvGrpSpPr>
        <p:grpSpPr>
          <a:xfrm>
            <a:off x="285720" y="4357694"/>
            <a:ext cx="3005974" cy="2179673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8226" y="4816464"/>
              <a:ext cx="15692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727" y="429271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7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24" name="Заголовок 2"/>
          <p:cNvSpPr txBox="1">
            <a:spLocks/>
          </p:cNvSpPr>
          <p:nvPr/>
        </p:nvSpPr>
        <p:spPr>
          <a:xfrm>
            <a:off x="500034" y="214290"/>
            <a:ext cx="7772400" cy="121444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Kalinga" pitchFamily="34" charset="0"/>
              </a:rPr>
              <a:t>ФЕДЕРАЛЬНЫЙ ГОСУДАРСТВЕННЫЙ ОБРАЗОВАТЕЛЬНЫЙ СТАНДАРТ</a:t>
            </a:r>
            <a:br>
              <a:rPr kumimoji="0" lang="ru-RU" sz="24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Kalinga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Kalinga" pitchFamily="34" charset="0"/>
              </a:rPr>
              <a:t>ДОШКОЛЬНОГО ОБРАЗОВАНИЯ </a:t>
            </a:r>
            <a:endParaRPr kumimoji="0" lang="ru-RU" sz="2400" b="1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Kaling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effectLst/>
              </a:rPr>
              <a:t>ФЗ  «Об образовании в Российской    </a:t>
            </a:r>
            <a:br>
              <a:rPr lang="ru-RU" sz="3600" b="1" dirty="0" smtClean="0">
                <a:solidFill>
                  <a:srgbClr val="7030A0"/>
                </a:solidFill>
                <a:effectLst/>
              </a:rPr>
            </a:br>
            <a:r>
              <a:rPr lang="ru-RU" sz="3600" b="1" dirty="0" smtClean="0">
                <a:solidFill>
                  <a:srgbClr val="7030A0"/>
                </a:solidFill>
                <a:effectLst/>
              </a:rPr>
              <a:t>                федерации»</a:t>
            </a:r>
            <a:r>
              <a:rPr lang="ru-RU" sz="3600" dirty="0" smtClean="0">
                <a:solidFill>
                  <a:srgbClr val="FF0000"/>
                </a:solidFill>
                <a:effectLst/>
              </a:rPr>
              <a:t>    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29.12.2013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24918" cy="46609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Статья 10. Структура системы образования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п.3.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«Общее образование и профессиональное образование реализуются по уровням образования».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Изменена структура системы образования, добавлены два новых уровня: дошкольное образование и подготовка кадров высшей квалификации включены в систему общего образования.</a:t>
            </a:r>
          </a:p>
          <a:p>
            <a:pPr indent="461314" defTabSz="922626">
              <a:buNone/>
              <a:defRPr/>
            </a:pPr>
            <a:endParaRPr lang="ru-RU" sz="1900" i="1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Для сравнения: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прежде статус дошкольного образования не был определен. Дошкольное образование юридически не считалось уровнем или ступенью уровня образования.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Уровень ДО – особенный:</a:t>
            </a: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1) необязательность уровня ДО в РФ</a:t>
            </a: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отсутствие возможности вменения ребёнку какой-</a:t>
            </a:r>
          </a:p>
          <a:p>
            <a:pPr indent="461314" defTabSz="922626"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либо ответственности за результат.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Цели  ФГОС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Повышение </a:t>
            </a:r>
            <a:r>
              <a:rPr lang="ru-RU" b="1" dirty="0" smtClean="0"/>
              <a:t>социального статуса </a:t>
            </a:r>
            <a:r>
              <a:rPr lang="ru-RU" dirty="0" smtClean="0"/>
              <a:t>ДО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Обеспечение государством </a:t>
            </a:r>
            <a:r>
              <a:rPr lang="ru-RU" b="1" dirty="0" smtClean="0"/>
              <a:t>равенства возможностей</a:t>
            </a:r>
            <a:r>
              <a:rPr lang="ru-RU" dirty="0" smtClean="0"/>
              <a:t> для каждого ребёнка в получении качественного дошкольного образования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Обеспечение государственных </a:t>
            </a:r>
            <a:r>
              <a:rPr lang="ru-RU" b="1" dirty="0" smtClean="0"/>
              <a:t>гарантий уровня</a:t>
            </a:r>
            <a:br>
              <a:rPr lang="ru-RU" b="1" dirty="0" smtClean="0"/>
            </a:br>
            <a:r>
              <a:rPr lang="ru-RU" b="1" dirty="0" smtClean="0"/>
              <a:t>и качества</a:t>
            </a:r>
            <a:r>
              <a:rPr lang="ru-RU" dirty="0" smtClean="0"/>
              <a:t> образования на основе единства обязательных требований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Сохранение </a:t>
            </a:r>
            <a:r>
              <a:rPr lang="ru-RU" b="1" dirty="0" smtClean="0"/>
              <a:t>единства образовательного пространства РФ </a:t>
            </a:r>
            <a:r>
              <a:rPr lang="ru-RU" dirty="0" smtClean="0"/>
              <a:t>относительно уровня дошкольного образования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 Стандарта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389120"/>
          </a:xfrm>
        </p:spPr>
        <p:txBody>
          <a:bodyPr>
            <a:noAutofit/>
          </a:bodyPr>
          <a:lstStyle/>
          <a:p>
            <a:pPr marL="452628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Охрана</a:t>
            </a:r>
            <a:r>
              <a:rPr lang="ru-RU" sz="1800" b="1" dirty="0" smtClean="0"/>
              <a:t> </a:t>
            </a:r>
            <a:r>
              <a:rPr lang="ru-RU" sz="1800" dirty="0" smtClean="0"/>
              <a:t>и укрепление </a:t>
            </a:r>
            <a:r>
              <a:rPr lang="ru-RU" sz="1800" b="1" dirty="0" smtClean="0"/>
              <a:t>физического и психического здоровья</a:t>
            </a:r>
            <a:r>
              <a:rPr lang="ru-RU" sz="1800" dirty="0" smtClean="0"/>
              <a:t> детей, </a:t>
            </a:r>
            <a:br>
              <a:rPr lang="ru-RU" sz="1800" dirty="0" smtClean="0"/>
            </a:br>
            <a:r>
              <a:rPr lang="ru-RU" sz="1800" dirty="0" smtClean="0"/>
              <a:t>в том числе их эмоционального благополучия.</a:t>
            </a:r>
          </a:p>
          <a:p>
            <a:pPr marL="452628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равных возможностей </a:t>
            </a:r>
            <a:r>
              <a:rPr lang="ru-RU" sz="1800" b="1" dirty="0" smtClean="0"/>
              <a:t> </a:t>
            </a:r>
            <a:r>
              <a:rPr lang="ru-RU" sz="1800" dirty="0" smtClean="0"/>
              <a:t>для</a:t>
            </a:r>
            <a:r>
              <a:rPr lang="ru-RU" sz="1800" b="1" dirty="0" smtClean="0"/>
              <a:t> </a:t>
            </a:r>
            <a:r>
              <a:rPr lang="ru-RU" sz="1800" dirty="0" smtClean="0"/>
              <a:t>полноценного </a:t>
            </a:r>
            <a:r>
              <a:rPr lang="ru-RU" sz="1800" dirty="0"/>
              <a:t>развития каждого ребёнка в период дошкольного детства независимо от места проживания, пола, нации, языка, социального статуса, </a:t>
            </a:r>
            <a:r>
              <a:rPr lang="ru-RU" sz="1800" dirty="0" smtClean="0"/>
              <a:t>психофизиологических  и других особенностей </a:t>
            </a:r>
            <a:r>
              <a:rPr lang="ru-RU" sz="1800" dirty="0"/>
              <a:t>(в том числе ОВЗ</a:t>
            </a:r>
            <a:r>
              <a:rPr lang="ru-RU" sz="1800" dirty="0" smtClean="0"/>
              <a:t>).</a:t>
            </a:r>
            <a:endParaRPr lang="ru-RU" sz="1800" dirty="0"/>
          </a:p>
          <a:p>
            <a:pPr marL="452628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преемственности </a:t>
            </a:r>
            <a:r>
              <a:rPr lang="ru-RU" sz="1800" dirty="0"/>
              <a:t>ООП  </a:t>
            </a:r>
            <a:r>
              <a:rPr lang="ru-RU" sz="1800" b="1" dirty="0"/>
              <a:t>ДО</a:t>
            </a:r>
            <a:r>
              <a:rPr lang="ru-RU" sz="1800" dirty="0"/>
              <a:t> и </a:t>
            </a:r>
            <a:r>
              <a:rPr lang="ru-RU" sz="1800" b="1" dirty="0" smtClean="0"/>
              <a:t>НОО</a:t>
            </a:r>
            <a:endParaRPr lang="ru-RU" sz="1800" b="1" dirty="0"/>
          </a:p>
          <a:p>
            <a:pPr marL="452628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Создание </a:t>
            </a:r>
            <a:r>
              <a:rPr lang="ru-RU" sz="1800" b="1" dirty="0" smtClean="0"/>
              <a:t>благоприятных условий развития </a:t>
            </a:r>
            <a:r>
              <a:rPr lang="ru-RU" sz="1800" dirty="0" smtClean="0"/>
              <a:t>детей в соответствии с их возрастными и индивидуальными особенностями и склонностями, развитие  способностей и творческого потенциала каждого ребёнка …</a:t>
            </a:r>
          </a:p>
          <a:p>
            <a:pPr marL="452628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/>
              <a:t>Объединение обучения и воспитания  </a:t>
            </a:r>
            <a:r>
              <a:rPr lang="ru-RU" sz="1800" dirty="0" smtClean="0"/>
              <a:t>в целостный образовательный процесс на основе духовно-нравственных и социокультурных ценностей и принятых в обществе правил и норм поведения…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Autofit/>
          </a:bodyPr>
          <a:lstStyle/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Формирование </a:t>
            </a:r>
            <a:r>
              <a:rPr lang="ru-RU" sz="1800" b="1" dirty="0" smtClean="0"/>
              <a:t>общей культуры личности </a:t>
            </a:r>
            <a:r>
              <a:rPr lang="ru-RU" sz="1800" dirty="0" smtClean="0"/>
              <a:t>детей, в том числе ценностей здорового образа жизни, развитие их социальных, нравственных, эстетических, интеллектуальных, физических </a:t>
            </a:r>
            <a:r>
              <a:rPr lang="ru-RU" sz="1800" b="1" dirty="0" smtClean="0"/>
              <a:t>качеств</a:t>
            </a:r>
            <a:r>
              <a:rPr lang="ru-RU" sz="1800" dirty="0" smtClean="0"/>
              <a:t>, инициативности, самостоятельности и ответственности, формирование </a:t>
            </a:r>
            <a:r>
              <a:rPr lang="ru-RU" sz="1800" b="1" dirty="0" smtClean="0"/>
              <a:t>предпосылок учебной деятельности.</a:t>
            </a:r>
          </a:p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ru-RU" sz="800" dirty="0" smtClean="0"/>
          </a:p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Обеспечение </a:t>
            </a:r>
            <a:r>
              <a:rPr lang="ru-RU" sz="1800" b="1" dirty="0" smtClean="0"/>
              <a:t>вариативности и разнообразия </a:t>
            </a:r>
            <a:r>
              <a:rPr lang="ru-RU" sz="1800" dirty="0" smtClean="0"/>
              <a:t>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детей.</a:t>
            </a:r>
          </a:p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ru-RU" sz="800" dirty="0" smtClean="0"/>
          </a:p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Формирование </a:t>
            </a:r>
            <a:r>
              <a:rPr lang="ru-RU" sz="1800" b="1" dirty="0" smtClean="0"/>
              <a:t>социокультурной среды</a:t>
            </a:r>
            <a:r>
              <a:rPr lang="ru-RU" sz="1800" dirty="0" smtClean="0"/>
              <a:t>, соответствующей возрастным, индивидуальным, психологическим и физиологическим особенностям детей.</a:t>
            </a:r>
          </a:p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endParaRPr lang="ru-RU" sz="800" dirty="0" smtClean="0"/>
          </a:p>
          <a:p>
            <a:pPr marL="624078" indent="-51435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 smtClean="0"/>
              <a:t>Обеспечение психолого-педагогической </a:t>
            </a:r>
            <a:r>
              <a:rPr lang="ru-RU" sz="1800" b="1" dirty="0" smtClean="0"/>
              <a:t>поддержки семьи</a:t>
            </a:r>
            <a:br>
              <a:rPr lang="ru-RU" sz="1800" b="1" dirty="0" smtClean="0"/>
            </a:br>
            <a:r>
              <a:rPr lang="ru-RU" sz="1800" dirty="0" smtClean="0"/>
              <a:t>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ФГОС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Образовательные области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b="1" i="1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956458"/>
              </p:ext>
            </p:extLst>
          </p:nvPr>
        </p:nvGraphicFramePr>
        <p:xfrm>
          <a:off x="428596" y="2285992"/>
          <a:ext cx="8229600" cy="432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34687"/>
              </p:ext>
            </p:extLst>
          </p:nvPr>
        </p:nvGraphicFramePr>
        <p:xfrm>
          <a:off x="460369" y="764704"/>
          <a:ext cx="8223261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Слайд" r:id="rId3" imgW="3547759" imgH="2660859" progId="PowerPoint.Slide.8">
                  <p:embed/>
                </p:oleObj>
              </mc:Choice>
              <mc:Fallback>
                <p:oleObj name="Слайд" r:id="rId3" imgW="3547759" imgH="2660859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69" y="764704"/>
                        <a:ext cx="8223261" cy="5976664"/>
                      </a:xfrm>
                      <a:prstGeom prst="rect">
                        <a:avLst/>
                      </a:prstGeom>
                      <a:solidFill>
                        <a:srgbClr val="EAD3D8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724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Переход образовательных областей от </a:t>
            </a:r>
            <a:r>
              <a:rPr lang="ru-RU" sz="3200" b="1" dirty="0" smtClean="0">
                <a:solidFill>
                  <a:srgbClr val="000099"/>
                </a:solidFill>
              </a:rPr>
              <a:t>БК   </a:t>
            </a:r>
            <a:r>
              <a:rPr lang="ru-RU" sz="3200" b="1" dirty="0" smtClean="0">
                <a:solidFill>
                  <a:srgbClr val="000099"/>
                </a:solidFill>
              </a:rPr>
              <a:t>к   </a:t>
            </a:r>
            <a:r>
              <a:rPr lang="ru-RU" sz="3200" b="1" dirty="0">
                <a:solidFill>
                  <a:srgbClr val="000099"/>
                </a:solidFill>
              </a:rPr>
              <a:t>ФГОС</a:t>
            </a:r>
          </a:p>
        </p:txBody>
      </p:sp>
      <p:graphicFrame>
        <p:nvGraphicFramePr>
          <p:cNvPr id="25645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380540"/>
              </p:ext>
            </p:extLst>
          </p:nvPr>
        </p:nvGraphicFramePr>
        <p:xfrm>
          <a:off x="714348" y="948978"/>
          <a:ext cx="7818092" cy="4787412"/>
        </p:xfrm>
        <a:graphic>
          <a:graphicData uri="http://schemas.openxmlformats.org/drawingml/2006/table">
            <a:tbl>
              <a:tblPr/>
              <a:tblGrid>
                <a:gridCol w="4097624"/>
                <a:gridCol w="3720468"/>
              </a:tblGrid>
              <a:tr h="8032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Образовательные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линии Базового Компонента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Образовательные области по ФГОС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160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«Ребенок в природном окружении» (природа Земли, природа Космоса), «Ребенок в сенсорно-познавательном пространстве» (ФЭМП)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Познавательное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28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«Ребенок в социуме» (семья, родня; чужие люди, человечество)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Социально-коммуникативное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53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«Речь ребенка»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Речевое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53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«Ребенок в мире культуры» (предметный мир, мир искусства)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«Личность ребенка» (Я физическое, Я психическое)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Физическое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600076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en-US" b="1" dirty="0" smtClean="0"/>
              <a:t>       </a:t>
            </a:r>
            <a:r>
              <a:rPr lang="ru-RU" b="1" dirty="0"/>
              <a:t>И</a:t>
            </a:r>
            <a:r>
              <a:rPr lang="ru-RU" b="1" dirty="0" smtClean="0"/>
              <a:t>гра ребенка проходит через все образовательные области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64386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Социально – коммуникативное развитие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785770"/>
            <a:ext cx="8501122" cy="57150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ребёнка со взрослыми и сверстниками.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самостоятельности, целенаправленности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и эмоционального интеллекта, эмоциональной отзывчивости, сопереживания.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к совместной деятельности со сверстниками.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уважительного отношения и чувства принадлежности к своей семье и к сообществу детей и взрослых в Организации.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творчества.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в быту, социуме, природе.</a:t>
            </a:r>
          </a:p>
          <a:p>
            <a:pPr>
              <a:spcAft>
                <a:spcPts val="600"/>
              </a:spcAft>
            </a:pPr>
            <a:endParaRPr lang="ru-RU" sz="2300" dirty="0" smtClean="0"/>
          </a:p>
        </p:txBody>
      </p:sp>
    </p:spTree>
    <p:extLst>
      <p:ext uri="{BB962C8B-B14F-4D97-AF65-F5344CB8AC3E}">
        <p14:creationId xmlns:p14="http://schemas.microsoft.com/office/powerpoint/2010/main" val="100046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1011</Words>
  <Application>Microsoft Office PowerPoint</Application>
  <PresentationFormat>Экран (4:3)</PresentationFormat>
  <Paragraphs>152</Paragraphs>
  <Slides>19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Слайд</vt:lpstr>
      <vt:lpstr>Федеральный государственный образовательный  стандарт  дошкольного образования</vt:lpstr>
      <vt:lpstr>ФЗ  «Об образовании в Российской                     федерации»       29.12.2013 г</vt:lpstr>
      <vt:lpstr>Цели  ФГОС</vt:lpstr>
      <vt:lpstr>Задачи Стандарта  </vt:lpstr>
      <vt:lpstr>Презентация PowerPoint</vt:lpstr>
      <vt:lpstr>ФГОС  Образовательные области  </vt:lpstr>
      <vt:lpstr>Презентация PowerPoint</vt:lpstr>
      <vt:lpstr>Переход образовательных областей от БК   к   ФГОС</vt:lpstr>
      <vt:lpstr>Социально – коммуникативное развитие</vt:lpstr>
      <vt:lpstr>Познавательное развитие</vt:lpstr>
      <vt:lpstr>Речевое  развитие</vt:lpstr>
      <vt:lpstr>Художественно - эстетическое развитие</vt:lpstr>
      <vt:lpstr>Физическое  развитие</vt:lpstr>
      <vt:lpstr>Содержание образовательных областей  зависит от возраста детей и должно реализовываться в определённых видах деятельности. </vt:lpstr>
      <vt:lpstr>  В Стандартах нет требований к структуре образовательного процесса:  </vt:lpstr>
      <vt:lpstr>     Целевые ориентиры дошкольного образования - социально-нормативные  возрастные характеристики возможных  достижений ребёнка на этапе завершения уровня дошкольного образования: ● целевые ориентиры образования в  раннем      возрасте; ● целевые ориентиры образования на этапе      завершения дошкольного образования</vt:lpstr>
      <vt:lpstr>Целевые ориентиры дошкольного образования </vt:lpstr>
      <vt:lpstr>      Целевые  ориентиры  НЕ МОГУТ  служить  основанием для: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«ФГОС дошкольного образования»</dc:title>
  <dc:creator>Компьютер</dc:creator>
  <cp:lastModifiedBy>PC</cp:lastModifiedBy>
  <cp:revision>35</cp:revision>
  <dcterms:created xsi:type="dcterms:W3CDTF">2014-03-19T06:56:24Z</dcterms:created>
  <dcterms:modified xsi:type="dcterms:W3CDTF">2014-10-07T16:24:08Z</dcterms:modified>
</cp:coreProperties>
</file>