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85"/>
  </p:notesMasterIdLst>
  <p:handoutMasterIdLst>
    <p:handoutMasterId r:id="rId86"/>
  </p:handoutMasterIdLst>
  <p:sldIdLst>
    <p:sldId id="564" r:id="rId2"/>
    <p:sldId id="622" r:id="rId3"/>
    <p:sldId id="624" r:id="rId4"/>
    <p:sldId id="620" r:id="rId5"/>
    <p:sldId id="297" r:id="rId6"/>
    <p:sldId id="441" r:id="rId7"/>
    <p:sldId id="526" r:id="rId8"/>
    <p:sldId id="625" r:id="rId9"/>
    <p:sldId id="619" r:id="rId10"/>
    <p:sldId id="527" r:id="rId11"/>
    <p:sldId id="570" r:id="rId12"/>
    <p:sldId id="459" r:id="rId13"/>
    <p:sldId id="461" r:id="rId14"/>
    <p:sldId id="571" r:id="rId15"/>
    <p:sldId id="626" r:id="rId16"/>
    <p:sldId id="628" r:id="rId17"/>
    <p:sldId id="724" r:id="rId18"/>
    <p:sldId id="725" r:id="rId19"/>
    <p:sldId id="726" r:id="rId20"/>
    <p:sldId id="583" r:id="rId21"/>
    <p:sldId id="503" r:id="rId22"/>
    <p:sldId id="648" r:id="rId23"/>
    <p:sldId id="689" r:id="rId24"/>
    <p:sldId id="690" r:id="rId25"/>
    <p:sldId id="691" r:id="rId26"/>
    <p:sldId id="692" r:id="rId27"/>
    <p:sldId id="693" r:id="rId28"/>
    <p:sldId id="694" r:id="rId29"/>
    <p:sldId id="695" r:id="rId30"/>
    <p:sldId id="696" r:id="rId31"/>
    <p:sldId id="697" r:id="rId32"/>
    <p:sldId id="698" r:id="rId33"/>
    <p:sldId id="699" r:id="rId34"/>
    <p:sldId id="700" r:id="rId35"/>
    <p:sldId id="701" r:id="rId36"/>
    <p:sldId id="702" r:id="rId37"/>
    <p:sldId id="703" r:id="rId38"/>
    <p:sldId id="704" r:id="rId39"/>
    <p:sldId id="705" r:id="rId40"/>
    <p:sldId id="706" r:id="rId41"/>
    <p:sldId id="707" r:id="rId42"/>
    <p:sldId id="708" r:id="rId43"/>
    <p:sldId id="709" r:id="rId44"/>
    <p:sldId id="710" r:id="rId45"/>
    <p:sldId id="711" r:id="rId46"/>
    <p:sldId id="712" r:id="rId47"/>
    <p:sldId id="713" r:id="rId48"/>
    <p:sldId id="714" r:id="rId49"/>
    <p:sldId id="715" r:id="rId50"/>
    <p:sldId id="716" r:id="rId51"/>
    <p:sldId id="717" r:id="rId52"/>
    <p:sldId id="718" r:id="rId53"/>
    <p:sldId id="719" r:id="rId54"/>
    <p:sldId id="720" r:id="rId55"/>
    <p:sldId id="721" r:id="rId56"/>
    <p:sldId id="722" r:id="rId57"/>
    <p:sldId id="723" r:id="rId58"/>
    <p:sldId id="650" r:id="rId59"/>
    <p:sldId id="652" r:id="rId60"/>
    <p:sldId id="654" r:id="rId61"/>
    <p:sldId id="656" r:id="rId62"/>
    <p:sldId id="658" r:id="rId63"/>
    <p:sldId id="669" r:id="rId64"/>
    <p:sldId id="668" r:id="rId65"/>
    <p:sldId id="671" r:id="rId66"/>
    <p:sldId id="673" r:id="rId67"/>
    <p:sldId id="675" r:id="rId68"/>
    <p:sldId id="632" r:id="rId69"/>
    <p:sldId id="634" r:id="rId70"/>
    <p:sldId id="676" r:id="rId71"/>
    <p:sldId id="677" r:id="rId72"/>
    <p:sldId id="678" r:id="rId73"/>
    <p:sldId id="680" r:id="rId74"/>
    <p:sldId id="681" r:id="rId75"/>
    <p:sldId id="682" r:id="rId76"/>
    <p:sldId id="683" r:id="rId77"/>
    <p:sldId id="686" r:id="rId78"/>
    <p:sldId id="687" r:id="rId79"/>
    <p:sldId id="630" r:id="rId80"/>
    <p:sldId id="480" r:id="rId81"/>
    <p:sldId id="616" r:id="rId82"/>
    <p:sldId id="481" r:id="rId83"/>
    <p:sldId id="608" r:id="rId84"/>
  </p:sldIdLst>
  <p:sldSz cx="9144000" cy="6858000" type="screen4x3"/>
  <p:notesSz cx="6815138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800" y="0"/>
            <a:ext cx="295275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D7F52-2174-484E-B944-AEA2D79E20C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134"/>
            <a:ext cx="295275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800" y="9447134"/>
            <a:ext cx="295275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30582-7A91-44FA-8784-0FBCE1032C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1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34EA-4B42-4699-88F3-75BA65557EB3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24203"/>
            <a:ext cx="545211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A04C0-EF97-4E95-ADD9-4E8AE770C1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01A29-4834-4F37-9E6D-E62F2B24013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373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A04C0-EF97-4E95-ADD9-4E8AE770C18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340FB-560C-4E9C-B96C-D80B1AAB01F7}" type="slidenum">
              <a:rPr lang="ru-RU" smtClean="0"/>
              <a:pPr/>
              <a:t>77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F83-2602-41CD-BEA7-D1BE848F087E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30463-0861-4A31-9B5E-EDE4E9229688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128C-94DE-49AA-AD7A-F1B0973BB2ED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78EA-7431-44D7-A91F-365FCC00EDA6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1782-5813-4F1A-8CD8-95532B6BBC87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7F62-EFF1-4BE9-9046-626C38552ECF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5656-8162-4D08-B8BB-1FDA63D6B5D7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C21D5-6922-453C-962F-9870071D0C7D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F4C44-1C73-4A49-A2CA-EC6BC82F638C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F03B-2485-4EB3-9AE9-8C75387FEDDF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BC28-8A94-4BBF-AF39-70CE9A519261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CC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9DEBB-727A-4208-B14F-99D5CE2221A0}" type="datetime1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7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nic.gov.ru/" TargetMode="Externa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ivo.garant.ru/document?id=70380868&amp;sub=0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4509121"/>
            <a:ext cx="5122912" cy="161704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800" b="1" i="1" dirty="0">
                <a:solidFill>
                  <a:srgbClr val="0000FF"/>
                </a:solidFill>
              </a:rPr>
              <a:t>       преподаватель кафедры</a:t>
            </a:r>
            <a:br>
              <a:rPr lang="ru-RU" sz="1800" b="1" i="1" dirty="0">
                <a:solidFill>
                  <a:srgbClr val="0000FF"/>
                </a:solidFill>
              </a:rPr>
            </a:br>
            <a:r>
              <a:rPr lang="ru-RU" sz="1800" b="1" i="1" dirty="0">
                <a:solidFill>
                  <a:srgbClr val="0000FF"/>
                </a:solidFill>
              </a:rPr>
              <a:t> социального и гуманитарного образования </a:t>
            </a:r>
            <a:br>
              <a:rPr lang="ru-RU" sz="1800" b="1" i="1" dirty="0">
                <a:solidFill>
                  <a:srgbClr val="0000FF"/>
                </a:solidFill>
              </a:rPr>
            </a:br>
            <a:r>
              <a:rPr lang="ru-RU" sz="1800" b="1" i="1" dirty="0">
                <a:solidFill>
                  <a:srgbClr val="0000FF"/>
                </a:solidFill>
              </a:rPr>
              <a:t>ГБОУ ДПО РК КРИППО</a:t>
            </a:r>
          </a:p>
          <a:p>
            <a:pPr algn="r">
              <a:buNone/>
            </a:pPr>
            <a:r>
              <a:rPr lang="ru-RU" sz="1800" b="1" i="1" dirty="0">
                <a:solidFill>
                  <a:srgbClr val="0000FF"/>
                </a:solidFill>
              </a:rPr>
              <a:t> Денисенко Ю.Г</a:t>
            </a:r>
            <a:endParaRPr lang="ru-RU" sz="1800" i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88640"/>
            <a:ext cx="807249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как комплексная оценка уровня их квалификации и педагогического профессионализма</a:t>
            </a:r>
          </a:p>
          <a:p>
            <a:pPr algn="ctr"/>
            <a:endParaRPr lang="ru-RU" sz="4400" dirty="0"/>
          </a:p>
        </p:txBody>
      </p:sp>
      <p:pic>
        <p:nvPicPr>
          <p:cNvPr id="8" name="Рисунок 7" descr="рост педагог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89040"/>
            <a:ext cx="2870448" cy="2870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МИНИСТЕРСТВА ПРОСВЕЩЕНИЯ РОССИЙСКОЙ ФЕДЕРАЦИИ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от 28 марта 2019 г. № тс-817/08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 направлении разъяснений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7"/>
            <a:ext cx="8229600" cy="363326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/>
              <a:t>РАЗЪЯСНЕНИЯ</a:t>
            </a:r>
            <a:endParaRPr lang="ru-RU" dirty="0"/>
          </a:p>
          <a:p>
            <a:pPr algn="ctr">
              <a:buNone/>
            </a:pPr>
            <a:r>
              <a:rPr lang="ru-RU" b="1" dirty="0"/>
              <a:t>О ПРИМЕНЕНИИ ТРЕБОВАНИЙ К ОБРАЗОВАНИЮ И ОБУЧЕНИЮ</a:t>
            </a:r>
            <a:endParaRPr lang="ru-RU" dirty="0"/>
          </a:p>
          <a:p>
            <a:pPr algn="ctr">
              <a:buNone/>
            </a:pPr>
            <a:r>
              <a:rPr lang="ru-RU" b="1" dirty="0"/>
              <a:t>ПО ДОЛЖНОСТИ "УЧИТЕЛЬ", УСТАНОВЛЕННЫХ ПРОФЕССИОНАЛЬНЫМ</a:t>
            </a:r>
            <a:endParaRPr lang="ru-RU" dirty="0"/>
          </a:p>
          <a:p>
            <a:pPr algn="ctr">
              <a:buNone/>
            </a:pPr>
            <a:r>
              <a:rPr lang="ru-RU" b="1" dirty="0"/>
              <a:t>СТАНДАРТОМ "ПЕДАГОГ (ПЕДАГОГИЧЕСКАЯ ДЕЯТЕЛЬНОСТЬ В СФЕРЕ</a:t>
            </a:r>
            <a:endParaRPr lang="ru-RU" dirty="0"/>
          </a:p>
          <a:p>
            <a:pPr algn="ctr">
              <a:buNone/>
            </a:pPr>
            <a:r>
              <a:rPr lang="ru-RU" b="1" dirty="0"/>
              <a:t>ДОШКОЛЬНОГО, НАЧАЛЬНОГО ОБЩЕГО, ОСНОВНОГО ОБЩЕГО, СРЕДНЕГО</a:t>
            </a:r>
            <a:endParaRPr lang="ru-RU" dirty="0"/>
          </a:p>
          <a:p>
            <a:pPr algn="ctr">
              <a:buNone/>
            </a:pPr>
            <a:r>
              <a:rPr lang="ru-RU" b="1" dirty="0"/>
              <a:t>ОБЩЕГО ОБРАЗОВАНИЯ) (ВОСПИТАТЕЛЬ, УЧИТЕЛЬ)"</a:t>
            </a:r>
            <a:endParaRPr lang="ru-RU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Федеральный закон от 8 июня 2020г. №165-ФЗ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«О внесении изменений в статьи 46 и 108 Федерального закона «Об образовании в Российской Федерации»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(вступил в силу 19.06.2020г.)</a:t>
            </a:r>
          </a:p>
        </p:txBody>
      </p:sp>
      <p:pic>
        <p:nvPicPr>
          <p:cNvPr id="6" name="Содержимое 3" descr="GetImag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6" y="1785925"/>
            <a:ext cx="4643469" cy="4900635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72816"/>
            <a:ext cx="439248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 образованию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Воспитатель/ старший воспитатель</a:t>
            </a:r>
          </a:p>
          <a:p>
            <a:r>
              <a:rPr lang="ru-RU" dirty="0" smtClean="0"/>
              <a:t>Инструктор по физической культуре</a:t>
            </a:r>
          </a:p>
          <a:p>
            <a:r>
              <a:rPr lang="ru-RU" dirty="0" smtClean="0"/>
              <a:t>Концертмейстер</a:t>
            </a:r>
          </a:p>
          <a:p>
            <a:r>
              <a:rPr lang="ru-RU" dirty="0" smtClean="0"/>
              <a:t>Методист</a:t>
            </a:r>
          </a:p>
          <a:p>
            <a:r>
              <a:rPr lang="ru-RU" dirty="0" smtClean="0"/>
              <a:t>Музыкальный руководитель</a:t>
            </a:r>
          </a:p>
          <a:p>
            <a:r>
              <a:rPr lang="ru-RU" dirty="0" smtClean="0"/>
              <a:t>Педагог дополнительного образования</a:t>
            </a:r>
          </a:p>
          <a:p>
            <a:r>
              <a:rPr lang="ru-RU" dirty="0" smtClean="0"/>
              <a:t>Педагог-библиотекарь</a:t>
            </a:r>
          </a:p>
          <a:p>
            <a:r>
              <a:rPr lang="ru-RU" dirty="0" smtClean="0"/>
              <a:t>Педагог-организатор</a:t>
            </a:r>
          </a:p>
          <a:p>
            <a:r>
              <a:rPr lang="ru-RU" dirty="0" smtClean="0"/>
              <a:t>Педагог-психолог</a:t>
            </a:r>
          </a:p>
          <a:p>
            <a:r>
              <a:rPr lang="ru-RU" dirty="0" smtClean="0"/>
              <a:t>Преподаватель-организатор основ безопасности жизнедеятельности</a:t>
            </a:r>
          </a:p>
          <a:p>
            <a:r>
              <a:rPr lang="ru-RU" dirty="0" smtClean="0"/>
              <a:t>Руководитель физического воспитания</a:t>
            </a:r>
          </a:p>
          <a:p>
            <a:r>
              <a:rPr lang="ru-RU" dirty="0" smtClean="0"/>
              <a:t>Советник директора по воспитанию и взаимодействию с детскими общественными объединениями</a:t>
            </a:r>
          </a:p>
          <a:p>
            <a:r>
              <a:rPr lang="ru-RU" dirty="0" smtClean="0"/>
              <a:t>Социальный педагог</a:t>
            </a:r>
          </a:p>
          <a:p>
            <a:r>
              <a:rPr lang="ru-RU" dirty="0" err="1" smtClean="0"/>
              <a:t>Тьютор</a:t>
            </a:r>
            <a:endParaRPr lang="ru-RU" dirty="0" smtClean="0"/>
          </a:p>
          <a:p>
            <a:r>
              <a:rPr lang="ru-RU" dirty="0" smtClean="0"/>
              <a:t>Учитель-дефектолог/Учитель-логопед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55576" y="6165304"/>
            <a:ext cx="7560840" cy="556171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http://профстандартпедагога.рф/вопрос-ответ/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2" descr="https://e7.pngegg.com/pngimages/479/977/png-clipart-teacher-teacher-hand-hum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196752"/>
            <a:ext cx="1863207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 noChangeAspect="1"/>
          </p:cNvGraphicFramePr>
          <p:nvPr>
            <p:ph idx="1"/>
          </p:nvPr>
        </p:nvGraphicFramePr>
        <p:xfrm>
          <a:off x="1619672" y="0"/>
          <a:ext cx="6453188" cy="6858000"/>
        </p:xfrm>
        <a:graphic>
          <a:graphicData uri="http://schemas.openxmlformats.org/presentationml/2006/ole">
            <p:oleObj spid="_x0000_s79877" name="Документ" r:id="rId3" imgW="6069081" imgH="6449976" progId="Word.Document.12">
              <p:embed/>
            </p:oleObj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22566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Письмо Министерства труда и социальной защиты от 13.03.2019 №06.2-14/595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71"/>
            <a:ext cx="8229600" cy="3697295"/>
          </a:xfrm>
        </p:spPr>
        <p:txBody>
          <a:bodyPr/>
          <a:lstStyle/>
          <a:p>
            <a:r>
              <a:rPr lang="ru-RU" dirty="0"/>
              <a:t>Вступление в силу профессиональных стандартов не является основанием для увольнения работника</a:t>
            </a:r>
            <a:r>
              <a:rPr lang="ru-RU" dirty="0" smtClean="0"/>
              <a:t>. Допуск </a:t>
            </a:r>
            <a:r>
              <a:rPr lang="ru-RU" dirty="0"/>
              <a:t>работника к выполнению трудовой функции является полномочием работодателя.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576" t="14951" r="22257" b="3908"/>
          <a:stretch>
            <a:fillRect/>
          </a:stretch>
        </p:blipFill>
        <p:spPr bwMode="auto">
          <a:xfrm>
            <a:off x="0" y="116632"/>
            <a:ext cx="532575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260648"/>
            <a:ext cx="331522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1200" b="1" dirty="0" smtClean="0">
                <a:solidFill>
                  <a:prstClr val="black"/>
                </a:solidFill>
              </a:rPr>
              <a:t>2. Должности иных педагогических работников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 Воспитатель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Инструктор-методист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Инструктор по труду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Инструктор по физической культуре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Концертмейстер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Логопед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Мастер производственного обучения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Методист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Музыкальный руководитель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Педагог дополнительного образования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Педагог-библиотекарь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Педагог-организатор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Педагог-психолог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Преподаватель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Преподаватель-организатор основ безопасности жизнедеятельности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Руководитель физического воспитания</a:t>
            </a:r>
          </a:p>
          <a:p>
            <a:pPr lvl="0" fontAlgn="base"/>
            <a:r>
              <a:rPr lang="ru-RU" sz="1200" b="1" dirty="0" smtClean="0">
                <a:solidFill>
                  <a:srgbClr val="C00000"/>
                </a:solidFill>
              </a:rPr>
              <a:t>Советник директора по воспитанию и взаимодействию с детскими общественными объединениями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Социальный педагог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Старший вожатый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Старший воспитатель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Старший инструктор-методист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Старший методист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Старший педагог дополнительного образования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Старший тренер-преподаватель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Тренер-преподаватель</a:t>
            </a:r>
          </a:p>
          <a:p>
            <a:pPr lvl="0" fontAlgn="base"/>
            <a:r>
              <a:rPr lang="ru-RU" sz="1200" dirty="0" err="1" smtClean="0">
                <a:solidFill>
                  <a:prstClr val="black"/>
                </a:solidFill>
              </a:rPr>
              <a:t>Тьютор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Учитель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Учитель-дефектолог</a:t>
            </a:r>
          </a:p>
          <a:p>
            <a:pPr lvl="0" fontAlgn="base"/>
            <a:r>
              <a:rPr lang="ru-RU" sz="1200" dirty="0" smtClean="0">
                <a:solidFill>
                  <a:prstClr val="black"/>
                </a:solidFill>
              </a:rPr>
              <a:t>Учитель-логопед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6576" t="19724" r="22257" b="3908"/>
          <a:stretch>
            <a:fillRect/>
          </a:stretch>
        </p:blipFill>
        <p:spPr bwMode="auto">
          <a:xfrm>
            <a:off x="3131840" y="2060848"/>
            <a:ext cx="273630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36613" t="19378" r="22044" b="8646"/>
          <a:stretch>
            <a:fillRect/>
          </a:stretch>
        </p:blipFill>
        <p:spPr bwMode="auto">
          <a:xfrm>
            <a:off x="179512" y="1484784"/>
            <a:ext cx="273630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 l="26969" t="20033" r="39169" b="63867"/>
          <a:stretch>
            <a:fillRect/>
          </a:stretch>
        </p:blipFill>
        <p:spPr bwMode="auto">
          <a:xfrm>
            <a:off x="1187624" y="-171400"/>
            <a:ext cx="619268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 l="36812" t="14700" r="21845" b="18367"/>
          <a:stretch>
            <a:fillRect/>
          </a:stretch>
        </p:blipFill>
        <p:spPr bwMode="auto">
          <a:xfrm>
            <a:off x="6012160" y="1844824"/>
            <a:ext cx="28083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xmlns="" id="{DD16385B-45FC-46BB-ACD1-44F47A22727E}"/>
              </a:ext>
            </a:extLst>
          </p:cNvPr>
          <p:cNvSpPr/>
          <p:nvPr/>
        </p:nvSpPr>
        <p:spPr>
          <a:xfrm>
            <a:off x="7956376" y="476672"/>
            <a:ext cx="637075" cy="8112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pPr defTabSz="510597">
              <a:defRPr/>
            </a:pPr>
            <a:endParaRPr kern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Педклассы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  Обучение в одногодичных педагогических классах при средних общеобразовательных школах по подготовке воспитателей дошкольных учреждений </a:t>
            </a:r>
            <a:r>
              <a:rPr lang="ru-RU" b="1" u="sng" dirty="0"/>
              <a:t>не может быть </a:t>
            </a:r>
            <a:r>
              <a:rPr lang="ru-RU" dirty="0"/>
              <a:t>приравнено к начальному профессиональному образованию, а соответственно и к среднему профессиональному образованию по действующему законодательству Российской Федерации в сфере образования.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38975" y="1383335"/>
            <a:ext cx="67811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dirty="0" err="1">
                <a:solidFill>
                  <a:srgbClr val="F949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Педклассы</a:t>
            </a:r>
            <a:endParaRPr lang="ru-RU" sz="2400" dirty="0">
              <a:solidFill>
                <a:srgbClr val="F949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endParaRPr lang="ru-RU" sz="2400" dirty="0">
              <a:solidFill>
                <a:srgbClr val="F949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0310" y="2019869"/>
            <a:ext cx="644174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Трудовой договор с  работниками, уровень квалификации и образования которых не соответствует  требованиям профессиональных стандартов, может быть расторгнут, но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только после их аттестации.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Если аттестационная комиссия выявит несоответствие работника занимаемой должности (выполняемой работе) вследствие недостаточной квалификации, возможно уволить работника на основании п. 3 ч. 1 ст. 81 ТК РФ.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Допуск работника к выполнению трудовой функции является полномочием работодателя.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8 июня 2020г. №165-ФЗ 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 внесении изменений в статьи 46 и 108 Федерального закона «Об образовании в Российской Федерации» 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(вступил в силу 19.06.2020г.)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6" name="Содержимое 3" descr="GetImag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600200"/>
            <a:ext cx="4643469" cy="490063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</a:rPr>
              <a:t>Нормативные документы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9"/>
            <a:ext cx="8435280" cy="5145446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Федеральный закон от 29 декабря 2012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273-ФЗ "Об образовании в Российской Федерации"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21 февраля 2022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225 «Об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организаций»;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Мин.здрав. соц.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РФ от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августа 2010   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761н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утверждении Единого квалификационного справочника должностей руководителей, специалистов и служащих, раздел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«Квалификационные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характеристики должностей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работников образования»;</a:t>
            </a:r>
          </a:p>
          <a:p>
            <a:pPr algn="just"/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«8» октября 2013г. № 544н профессиональный стандарт «Педагог (педагогическая деятельность в дошкольном, начальном общем, основном общем, среднем общем образовании) (воспитатель, учитель)»;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24 июля 2015 года N 514н  профессиональный стандарт «Педагог-психолог (психолог в сфере образования)»;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22.09.2021 № 652н профессиональный стандарт «Педагог дополнительного образования детей и взрослых»;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10 января 2017 года N 10н профессиональный стандарт «Специалист в области воспитания»;</a:t>
            </a:r>
          </a:p>
          <a:p>
            <a:endParaRPr lang="ru-RU" sz="1600" dirty="0" smtClean="0"/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24 марта 2023 № 196 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94241" name="Picture 1" descr="C:\Users\user\Pictures\Dokumenty.Instituta.fiziki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050034" cy="1104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214314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П.23</a:t>
            </a: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24 марта 2023г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. N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ОБ УТВЕРЖДЕНИИ ПОРЯДКА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ОРГАНИЗАЦИЙ, ОСУЩЕСТВЛЯЮЩИХ ОБРАЗОВАТЕЛЬНУЮ ДЕЯТЕЛЬНОСТЬ»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 возможности назначения на соответствующие должности педагогических работников лиц, не соответствующих критериям ЕКС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00242"/>
            <a:ext cx="8229600" cy="394336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	Аттестационные комиссии организаций дают рекомендации работодателю о возможности назначения на соответствующие должности педагогических работников лиц, не имеющих специальной подготовки или стажа работы, но обладающих достаточным практическим опытом и компетентностью, выполняющих качественно и в полном объеме возложенные на них должностные обязанности.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5996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2560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Статья 47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Правовой статус педагогических работников. Права и свободы педагогических работников, гарантии  их реализации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b="1" dirty="0">
              <a:cs typeface="Times New Roman" pitchFamily="18" charset="0"/>
            </a:endParaRP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п.5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Педагогические работники имеют следующие трудовые права и социальные гарантии: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 право на дополнительное профессиональное образование по профилю педагогической деятельности не реже чем один раз в три года;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852937"/>
            <a:ext cx="81369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Статья 48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Обязанности и ответственность педагогических работников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645025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п.1.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Педагогические работники обязаны: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1)осуществлять свою деятельность на высоком профессиональном уровне, обеспечивать в полном объеме реализацию преподаваемых учебных предметов, курсов, дисциплин (модулей) в соответствии с утвержденной рабочей программой;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7)систематически повышать свой профессиональный уровень;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8)проходить аттестацию на соответствие занимаемой должности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порядке, установленном законодательством об образовании;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п.4.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Педагогические работники несут ответственность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неисполнение или ненадлежащее исполнение возложенных на них обязанностей в порядке и в случаях, которые установлены федеральными законами. Неисполнение или ненадлежащее исполнение педагогическими работниками обязанностей, предусмотренных частью 1 настоящей статьи, учитывается при прохождении аттестации.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 cstate="print"/>
          <a:srcRect t="8552" b="14192"/>
          <a:stretch>
            <a:fillRect/>
          </a:stretch>
        </p:blipFill>
        <p:spPr bwMode="auto">
          <a:xfrm>
            <a:off x="395536" y="116632"/>
            <a:ext cx="8229600" cy="3576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31588" t="14538" r="16782" b="3650"/>
          <a:stretch>
            <a:fillRect/>
          </a:stretch>
        </p:blipFill>
        <p:spPr bwMode="auto">
          <a:xfrm>
            <a:off x="0" y="4221088"/>
            <a:ext cx="1872208" cy="2517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4" cstate="print"/>
          <a:srcRect l="34473" t="14823" r="19669" b="3935"/>
          <a:stretch>
            <a:fillRect/>
          </a:stretch>
        </p:blipFill>
        <p:spPr bwMode="auto">
          <a:xfrm>
            <a:off x="1763688" y="3789040"/>
            <a:ext cx="194421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34313" t="16248" r="19829" b="3365"/>
          <a:stretch>
            <a:fillRect/>
          </a:stretch>
        </p:blipFill>
        <p:spPr bwMode="auto">
          <a:xfrm>
            <a:off x="5220072" y="3789040"/>
            <a:ext cx="2004070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6" cstate="print"/>
          <a:srcRect l="34634" t="14823" r="19508" b="3365"/>
          <a:stretch>
            <a:fillRect/>
          </a:stretch>
        </p:blipFill>
        <p:spPr bwMode="auto">
          <a:xfrm>
            <a:off x="3491880" y="3717032"/>
            <a:ext cx="201622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/>
          <p:nvPr/>
        </p:nvPicPr>
        <p:blipFill>
          <a:blip r:embed="rId7" cstate="print"/>
          <a:srcRect l="34634" t="16533" r="19989" b="4220"/>
          <a:stretch>
            <a:fillRect/>
          </a:stretch>
        </p:blipFill>
        <p:spPr bwMode="auto">
          <a:xfrm>
            <a:off x="7127776" y="4210050"/>
            <a:ext cx="2016224" cy="264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6269" y="1371600"/>
            <a:ext cx="4517231" cy="39036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800" spc="-30" dirty="0">
                <a:latin typeface="Microsoft Sans Serif"/>
                <a:cs typeface="Microsoft Sans Serif"/>
              </a:rPr>
              <a:t>Приказ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Минпросвещения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85" dirty="0">
                <a:latin typeface="Microsoft Sans Serif"/>
                <a:cs typeface="Microsoft Sans Serif"/>
              </a:rPr>
              <a:t>РФ</a:t>
            </a:r>
            <a:r>
              <a:rPr sz="2800" spc="10" dirty="0">
                <a:latin typeface="Microsoft Sans Serif"/>
                <a:cs typeface="Microsoft Sans Serif"/>
              </a:rPr>
              <a:t> </a:t>
            </a:r>
            <a:r>
              <a:rPr sz="2800" spc="-30" dirty="0">
                <a:latin typeface="Microsoft Sans Serif"/>
                <a:cs typeface="Microsoft Sans Serif"/>
              </a:rPr>
              <a:t>от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24.03.2023</a:t>
            </a:r>
            <a:r>
              <a:rPr sz="2800" spc="10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N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196 </a:t>
            </a:r>
            <a:endParaRPr lang="ru-RU" sz="2800" spc="-15" dirty="0" smtClean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800" spc="-10" dirty="0" smtClean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"Об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утверждении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порядка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проведения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аттестации 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педагогических</a:t>
            </a:r>
            <a:r>
              <a:rPr sz="2800" spc="65" dirty="0">
                <a:latin typeface="Microsoft Sans Serif"/>
                <a:cs typeface="Microsoft Sans Serif"/>
              </a:rPr>
              <a:t> </a:t>
            </a:r>
            <a:r>
              <a:rPr sz="2800" spc="-20" dirty="0">
                <a:latin typeface="Microsoft Sans Serif"/>
                <a:cs typeface="Microsoft Sans Serif"/>
              </a:rPr>
              <a:t>работников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20" dirty="0">
                <a:latin typeface="Microsoft Sans Serif"/>
                <a:cs typeface="Microsoft Sans Serif"/>
              </a:rPr>
              <a:t>организаций, </a:t>
            </a:r>
            <a:r>
              <a:rPr sz="2800" spc="-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осуществляющих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образовательную</a:t>
            </a:r>
            <a:r>
              <a:rPr sz="2800" spc="1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деятельность"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300" y="381000"/>
            <a:ext cx="2314575" cy="41249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400" y="4648200"/>
            <a:ext cx="3486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10" dirty="0" smtClean="0"/>
              <a:t>Настоящий</a:t>
            </a:r>
            <a:r>
              <a:rPr lang="ru-RU" spc="25" dirty="0" smtClean="0"/>
              <a:t> </a:t>
            </a:r>
            <a:r>
              <a:rPr lang="ru-RU" dirty="0" smtClean="0"/>
              <a:t>приказ</a:t>
            </a:r>
            <a:r>
              <a:rPr lang="ru-RU" spc="20" dirty="0" smtClean="0"/>
              <a:t> </a:t>
            </a:r>
            <a:r>
              <a:rPr lang="ru-RU" spc="-15" dirty="0" smtClean="0"/>
              <a:t>вступает</a:t>
            </a:r>
            <a:r>
              <a:rPr lang="ru-RU" spc="75" dirty="0" smtClean="0"/>
              <a:t> </a:t>
            </a:r>
            <a:r>
              <a:rPr lang="ru-RU" dirty="0" smtClean="0"/>
              <a:t>в</a:t>
            </a:r>
            <a:r>
              <a:rPr lang="ru-RU" spc="-10" dirty="0" smtClean="0"/>
              <a:t> силу </a:t>
            </a:r>
            <a:r>
              <a:rPr lang="ru-RU" spc="-484" dirty="0" smtClean="0"/>
              <a:t> </a:t>
            </a:r>
            <a:r>
              <a:rPr lang="ru-RU" dirty="0" smtClean="0"/>
              <a:t>с</a:t>
            </a:r>
            <a:r>
              <a:rPr lang="ru-RU" spc="-15" dirty="0" smtClean="0"/>
              <a:t> </a:t>
            </a:r>
            <a:r>
              <a:rPr lang="ru-RU" dirty="0" smtClean="0"/>
              <a:t>1</a:t>
            </a:r>
            <a:r>
              <a:rPr lang="ru-RU" spc="-10" dirty="0" smtClean="0"/>
              <a:t> сентября</a:t>
            </a:r>
            <a:r>
              <a:rPr lang="ru-RU" dirty="0" smtClean="0"/>
              <a:t> </a:t>
            </a:r>
            <a:r>
              <a:rPr lang="ru-RU" spc="-5" dirty="0" smtClean="0"/>
              <a:t>2023</a:t>
            </a:r>
            <a:r>
              <a:rPr lang="ru-RU" spc="-10" dirty="0" smtClean="0"/>
              <a:t> </a:t>
            </a:r>
            <a:r>
              <a:rPr lang="ru-RU" spc="-100" dirty="0" smtClean="0"/>
              <a:t>г.</a:t>
            </a:r>
            <a:r>
              <a:rPr lang="ru-RU" spc="10" dirty="0" smtClean="0"/>
              <a:t> </a:t>
            </a:r>
            <a:r>
              <a:rPr lang="ru-RU" dirty="0" smtClean="0"/>
              <a:t>и</a:t>
            </a:r>
            <a:r>
              <a:rPr lang="ru-RU" spc="-15" dirty="0" smtClean="0"/>
              <a:t> </a:t>
            </a:r>
            <a:r>
              <a:rPr lang="ru-RU" spc="-25" dirty="0" smtClean="0"/>
              <a:t>действует </a:t>
            </a:r>
            <a:r>
              <a:rPr lang="ru-RU" spc="-484" dirty="0" smtClean="0"/>
              <a:t> </a:t>
            </a:r>
            <a:r>
              <a:rPr lang="ru-RU" dirty="0" smtClean="0"/>
              <a:t>до</a:t>
            </a:r>
            <a:r>
              <a:rPr lang="ru-RU" spc="-10" dirty="0" smtClean="0"/>
              <a:t> </a:t>
            </a:r>
            <a:r>
              <a:rPr lang="ru-RU" spc="-5" dirty="0" smtClean="0"/>
              <a:t>31 </a:t>
            </a:r>
            <a:r>
              <a:rPr lang="ru-RU" spc="-25" dirty="0" smtClean="0"/>
              <a:t>августа</a:t>
            </a:r>
            <a:r>
              <a:rPr lang="ru-RU" spc="95" dirty="0" smtClean="0"/>
              <a:t> </a:t>
            </a:r>
            <a:r>
              <a:rPr lang="ru-RU" spc="-5" dirty="0" smtClean="0"/>
              <a:t>2029</a:t>
            </a:r>
            <a:r>
              <a:rPr lang="ru-RU" spc="5" dirty="0" smtClean="0"/>
              <a:t> </a:t>
            </a:r>
            <a:r>
              <a:rPr lang="ru-RU" spc="-10" dirty="0" smtClean="0"/>
              <a:t>года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1219200"/>
            <a:ext cx="7978179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370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35" dirty="0">
                <a:latin typeface="Microsoft Sans Serif"/>
                <a:cs typeface="Microsoft Sans Serif"/>
              </a:rPr>
              <a:t>приказ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Министерства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науки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Российской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от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7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апреля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2014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20" dirty="0">
                <a:latin typeface="Microsoft Sans Serif"/>
                <a:cs typeface="Microsoft Sans Serif"/>
              </a:rPr>
              <a:t>г.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276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"Об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утверждении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Порядка </a:t>
            </a:r>
            <a:r>
              <a:rPr sz="1600" spc="-15" dirty="0">
                <a:latin typeface="Microsoft Sans Serif"/>
                <a:cs typeface="Microsoft Sans Serif"/>
              </a:rPr>
              <a:t> проведения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Microsoft Sans Serif"/>
                <a:cs typeface="Microsoft Sans Serif"/>
              </a:rPr>
              <a:t>осуществляющих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образовательную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деятельность"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(зарегистрирован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17525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Министерством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юстиции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Российской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23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мая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2014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г.,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регистрационный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32408</a:t>
            </a:r>
            <a:r>
              <a:rPr sz="1600" spc="-5" dirty="0" smtClean="0">
                <a:latin typeface="Microsoft Sans Serif"/>
                <a:cs typeface="Microsoft Sans Serif"/>
              </a:rPr>
              <a:t>);</a:t>
            </a:r>
            <a:endParaRPr sz="165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35" dirty="0">
                <a:latin typeface="Microsoft Sans Serif"/>
                <a:cs typeface="Microsoft Sans Serif"/>
              </a:rPr>
              <a:t>приказ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Министерства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просвещения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Российской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Федерации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23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декабря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2020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20" dirty="0">
                <a:latin typeface="Microsoft Sans Serif"/>
                <a:cs typeface="Microsoft Sans Serif"/>
              </a:rPr>
              <a:t>г.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767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"О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внесении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изменений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Порядок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проведения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осуществляющих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образовательную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деятельность,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утвержденный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приказом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Министерства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науки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Российской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220345">
              <a:lnSpc>
                <a:spcPct val="100000"/>
              </a:lnSpc>
              <a:spcBef>
                <a:spcPts val="5"/>
              </a:spcBef>
            </a:pPr>
            <a:r>
              <a:rPr sz="1600" spc="-25" dirty="0">
                <a:latin typeface="Microsoft Sans Serif"/>
                <a:cs typeface="Microsoft Sans Serif"/>
              </a:rPr>
              <a:t>Федерации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от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7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апреля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2014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20" dirty="0">
                <a:latin typeface="Microsoft Sans Serif"/>
                <a:cs typeface="Microsoft Sans Serif"/>
              </a:rPr>
              <a:t>г.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276"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(зарегистрирован </a:t>
            </a:r>
            <a:r>
              <a:rPr sz="1600" spc="-10" dirty="0">
                <a:latin typeface="Microsoft Sans Serif"/>
                <a:cs typeface="Microsoft Sans Serif"/>
              </a:rPr>
              <a:t> Министерством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юстиции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Российской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22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января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2021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г.,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регистрационный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62177).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901" y="731557"/>
            <a:ext cx="837561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chemeClr val="tx1"/>
                </a:solidFill>
                <a:latin typeface="Microsoft PhagsPa" pitchFamily="34" charset="0"/>
              </a:rPr>
              <a:t>Признать</a:t>
            </a:r>
            <a:r>
              <a:rPr sz="1600" spc="35" dirty="0">
                <a:solidFill>
                  <a:schemeClr val="tx1"/>
                </a:solidFill>
                <a:latin typeface="Microsoft PhagsPa" pitchFamily="34" charset="0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Microsoft PhagsPa" pitchFamily="34" charset="0"/>
              </a:rPr>
              <a:t>утратившими</a:t>
            </a:r>
            <a:r>
              <a:rPr sz="1600" spc="65" dirty="0">
                <a:solidFill>
                  <a:schemeClr val="tx1"/>
                </a:solidFill>
                <a:latin typeface="Microsoft PhagsPa" pitchFamily="34" charset="0"/>
              </a:rPr>
              <a:t> </a:t>
            </a:r>
            <a:r>
              <a:rPr sz="1600" spc="-30" dirty="0">
                <a:solidFill>
                  <a:schemeClr val="tx1"/>
                </a:solidFill>
                <a:latin typeface="Microsoft PhagsPa" pitchFamily="34" charset="0"/>
              </a:rPr>
              <a:t>силу: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4876801"/>
            <a:ext cx="845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7114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lang="ru-RU" b="1" spc="-15" dirty="0" smtClean="0">
                <a:latin typeface="Microsoft Sans Serif"/>
                <a:cs typeface="Microsoft Sans Serif"/>
              </a:rPr>
              <a:t>Установить,</a:t>
            </a:r>
            <a:r>
              <a:rPr lang="ru-RU" b="1" spc="20" dirty="0" smtClean="0">
                <a:latin typeface="Microsoft Sans Serif"/>
                <a:cs typeface="Microsoft Sans Serif"/>
              </a:rPr>
              <a:t> </a:t>
            </a:r>
            <a:r>
              <a:rPr lang="ru-RU" b="1" spc="-15" dirty="0" smtClean="0">
                <a:latin typeface="Microsoft Sans Serif"/>
                <a:cs typeface="Microsoft Sans Serif"/>
              </a:rPr>
              <a:t>что</a:t>
            </a:r>
            <a:r>
              <a:rPr lang="ru-RU" b="1" spc="20" dirty="0" smtClean="0">
                <a:latin typeface="Microsoft Sans Serif"/>
                <a:cs typeface="Microsoft Sans Serif"/>
              </a:rPr>
              <a:t> </a:t>
            </a:r>
            <a:r>
              <a:rPr lang="ru-RU" b="1" spc="-15" dirty="0" smtClean="0">
                <a:latin typeface="Microsoft Sans Serif"/>
                <a:cs typeface="Microsoft Sans Serif"/>
              </a:rPr>
              <a:t>квалификационные</a:t>
            </a:r>
            <a:r>
              <a:rPr lang="ru-RU" b="1" spc="10" dirty="0" smtClean="0">
                <a:latin typeface="Microsoft Sans Serif"/>
                <a:cs typeface="Microsoft Sans Serif"/>
              </a:rPr>
              <a:t> </a:t>
            </a:r>
            <a:r>
              <a:rPr lang="ru-RU" b="1" spc="-25" dirty="0" smtClean="0">
                <a:latin typeface="Microsoft Sans Serif"/>
                <a:cs typeface="Microsoft Sans Serif"/>
              </a:rPr>
              <a:t>категории, </a:t>
            </a:r>
            <a:r>
              <a:rPr lang="ru-RU" b="1" spc="-20" dirty="0" smtClean="0">
                <a:latin typeface="Microsoft Sans Serif"/>
                <a:cs typeface="Microsoft Sans Serif"/>
              </a:rPr>
              <a:t> </a:t>
            </a:r>
            <a:r>
              <a:rPr lang="ru-RU" b="1" spc="-15" dirty="0" smtClean="0">
                <a:latin typeface="Microsoft Sans Serif"/>
                <a:cs typeface="Microsoft Sans Serif"/>
              </a:rPr>
              <a:t>установленные </a:t>
            </a:r>
            <a:r>
              <a:rPr lang="ru-RU" b="1" spc="-30" dirty="0" smtClean="0">
                <a:latin typeface="Microsoft Sans Serif"/>
                <a:cs typeface="Microsoft Sans Serif"/>
              </a:rPr>
              <a:t>педагогическим</a:t>
            </a:r>
            <a:r>
              <a:rPr lang="ru-RU" b="1" spc="-25" dirty="0" smtClean="0">
                <a:latin typeface="Microsoft Sans Serif"/>
                <a:cs typeface="Microsoft Sans Serif"/>
              </a:rPr>
              <a:t> работникам </a:t>
            </a:r>
            <a:r>
              <a:rPr lang="ru-RU" b="1" spc="-20" dirty="0" smtClean="0">
                <a:latin typeface="Microsoft Sans Serif"/>
                <a:cs typeface="Microsoft Sans Serif"/>
              </a:rPr>
              <a:t>организаций, </a:t>
            </a:r>
            <a:r>
              <a:rPr lang="ru-RU" b="1" spc="-409" dirty="0" smtClean="0">
                <a:latin typeface="Microsoft Sans Serif"/>
                <a:cs typeface="Microsoft Sans Serif"/>
              </a:rPr>
              <a:t> </a:t>
            </a:r>
            <a:r>
              <a:rPr lang="ru-RU" b="1" spc="-5" dirty="0" smtClean="0">
                <a:latin typeface="Microsoft Sans Serif"/>
                <a:cs typeface="Microsoft Sans Serif"/>
              </a:rPr>
              <a:t>осуществляющих</a:t>
            </a:r>
            <a:r>
              <a:rPr lang="ru-RU" b="1" spc="30" dirty="0" smtClean="0">
                <a:latin typeface="Microsoft Sans Serif"/>
                <a:cs typeface="Microsoft Sans Serif"/>
              </a:rPr>
              <a:t> </a:t>
            </a:r>
            <a:r>
              <a:rPr lang="ru-RU" b="1" spc="-25" dirty="0" smtClean="0">
                <a:latin typeface="Microsoft Sans Serif"/>
                <a:cs typeface="Microsoft Sans Serif"/>
              </a:rPr>
              <a:t>образовательную</a:t>
            </a:r>
            <a:r>
              <a:rPr lang="ru-RU" b="1" spc="90" dirty="0" smtClean="0">
                <a:latin typeface="Microsoft Sans Serif"/>
                <a:cs typeface="Microsoft Sans Serif"/>
              </a:rPr>
              <a:t> </a:t>
            </a:r>
            <a:r>
              <a:rPr lang="ru-RU" b="1" spc="-10" dirty="0" smtClean="0">
                <a:latin typeface="Microsoft Sans Serif"/>
                <a:cs typeface="Microsoft Sans Serif"/>
              </a:rPr>
              <a:t>деятельность,</a:t>
            </a:r>
            <a:endParaRPr lang="ru-RU" b="1" dirty="0" smtClean="0">
              <a:latin typeface="Microsoft Sans Serif"/>
              <a:cs typeface="Microsoft Sans Serif"/>
            </a:endParaRPr>
          </a:p>
          <a:p>
            <a:pPr marL="12700" marR="410845">
              <a:lnSpc>
                <a:spcPct val="100000"/>
              </a:lnSpc>
            </a:pPr>
            <a:r>
              <a:rPr lang="ru-RU" b="1" dirty="0" smtClean="0">
                <a:latin typeface="Microsoft Sans Serif"/>
                <a:cs typeface="Microsoft Sans Serif"/>
              </a:rPr>
              <a:t>до</a:t>
            </a:r>
            <a:r>
              <a:rPr lang="ru-RU" b="1" spc="25" dirty="0" smtClean="0">
                <a:latin typeface="Microsoft Sans Serif"/>
                <a:cs typeface="Microsoft Sans Serif"/>
              </a:rPr>
              <a:t> </a:t>
            </a:r>
            <a:r>
              <a:rPr lang="ru-RU" b="1" spc="-5" dirty="0" smtClean="0">
                <a:latin typeface="Microsoft Sans Serif"/>
                <a:cs typeface="Microsoft Sans Serif"/>
              </a:rPr>
              <a:t>вступления</a:t>
            </a:r>
            <a:r>
              <a:rPr lang="ru-RU" b="1" spc="45" dirty="0" smtClean="0">
                <a:latin typeface="Microsoft Sans Serif"/>
                <a:cs typeface="Microsoft Sans Serif"/>
              </a:rPr>
              <a:t> </a:t>
            </a:r>
            <a:r>
              <a:rPr lang="ru-RU" b="1" dirty="0" smtClean="0">
                <a:latin typeface="Microsoft Sans Serif"/>
                <a:cs typeface="Microsoft Sans Serif"/>
              </a:rPr>
              <a:t>в</a:t>
            </a:r>
            <a:r>
              <a:rPr lang="ru-RU" b="1" spc="30" dirty="0" smtClean="0">
                <a:latin typeface="Microsoft Sans Serif"/>
                <a:cs typeface="Microsoft Sans Serif"/>
              </a:rPr>
              <a:t> </a:t>
            </a:r>
            <a:r>
              <a:rPr lang="ru-RU" b="1" dirty="0" smtClean="0">
                <a:latin typeface="Microsoft Sans Serif"/>
                <a:cs typeface="Microsoft Sans Serif"/>
              </a:rPr>
              <a:t>силу</a:t>
            </a:r>
            <a:r>
              <a:rPr lang="ru-RU" b="1" spc="15" dirty="0" smtClean="0">
                <a:latin typeface="Microsoft Sans Serif"/>
                <a:cs typeface="Microsoft Sans Serif"/>
              </a:rPr>
              <a:t> </a:t>
            </a:r>
            <a:r>
              <a:rPr lang="ru-RU" b="1" spc="-20" dirty="0" smtClean="0">
                <a:latin typeface="Microsoft Sans Serif"/>
                <a:cs typeface="Microsoft Sans Serif"/>
              </a:rPr>
              <a:t>настоящего</a:t>
            </a:r>
            <a:r>
              <a:rPr lang="ru-RU" b="1" spc="60" dirty="0" smtClean="0">
                <a:latin typeface="Microsoft Sans Serif"/>
                <a:cs typeface="Microsoft Sans Serif"/>
              </a:rPr>
              <a:t> </a:t>
            </a:r>
            <a:r>
              <a:rPr lang="ru-RU" b="1" spc="-30" dirty="0" smtClean="0">
                <a:latin typeface="Microsoft Sans Serif"/>
                <a:cs typeface="Microsoft Sans Serif"/>
              </a:rPr>
              <a:t>приказа,</a:t>
            </a:r>
            <a:r>
              <a:rPr lang="ru-RU" b="1" spc="50" dirty="0" smtClean="0">
                <a:latin typeface="Microsoft Sans Serif"/>
                <a:cs typeface="Microsoft Sans Serif"/>
              </a:rPr>
              <a:t> </a:t>
            </a:r>
            <a:r>
              <a:rPr lang="ru-RU" b="1" spc="-10" dirty="0" smtClean="0">
                <a:latin typeface="Microsoft Sans Serif"/>
                <a:cs typeface="Microsoft Sans Serif"/>
              </a:rPr>
              <a:t>сохраняются </a:t>
            </a:r>
            <a:r>
              <a:rPr lang="ru-RU" b="1" spc="-409" dirty="0" smtClean="0">
                <a:latin typeface="Microsoft Sans Serif"/>
                <a:cs typeface="Microsoft Sans Serif"/>
              </a:rPr>
              <a:t> </a:t>
            </a:r>
            <a:r>
              <a:rPr lang="ru-RU" b="1" dirty="0" smtClean="0">
                <a:latin typeface="Microsoft Sans Serif"/>
                <a:cs typeface="Microsoft Sans Serif"/>
              </a:rPr>
              <a:t>в</a:t>
            </a:r>
            <a:r>
              <a:rPr lang="ru-RU" b="1" spc="25" dirty="0" smtClean="0">
                <a:latin typeface="Microsoft Sans Serif"/>
                <a:cs typeface="Microsoft Sans Serif"/>
              </a:rPr>
              <a:t> </a:t>
            </a:r>
            <a:r>
              <a:rPr lang="ru-RU" b="1" spc="-20" dirty="0" smtClean="0">
                <a:latin typeface="Microsoft Sans Serif"/>
                <a:cs typeface="Microsoft Sans Serif"/>
              </a:rPr>
              <a:t>течение</a:t>
            </a:r>
            <a:r>
              <a:rPr lang="ru-RU" b="1" spc="45" dirty="0" smtClean="0">
                <a:latin typeface="Microsoft Sans Serif"/>
                <a:cs typeface="Microsoft Sans Serif"/>
              </a:rPr>
              <a:t> </a:t>
            </a:r>
            <a:r>
              <a:rPr lang="ru-RU" b="1" spc="-20" dirty="0" smtClean="0">
                <a:latin typeface="Microsoft Sans Serif"/>
                <a:cs typeface="Microsoft Sans Serif"/>
              </a:rPr>
              <a:t>срока,</a:t>
            </a:r>
            <a:r>
              <a:rPr lang="ru-RU" b="1" spc="50" dirty="0" smtClean="0">
                <a:latin typeface="Microsoft Sans Serif"/>
                <a:cs typeface="Microsoft Sans Serif"/>
              </a:rPr>
              <a:t> </a:t>
            </a:r>
            <a:r>
              <a:rPr lang="ru-RU" b="1" spc="-10" dirty="0" smtClean="0">
                <a:latin typeface="Microsoft Sans Serif"/>
                <a:cs typeface="Microsoft Sans Serif"/>
              </a:rPr>
              <a:t>на</a:t>
            </a:r>
            <a:r>
              <a:rPr lang="ru-RU" b="1" spc="20" dirty="0" smtClean="0">
                <a:latin typeface="Microsoft Sans Serif"/>
                <a:cs typeface="Microsoft Sans Serif"/>
              </a:rPr>
              <a:t> </a:t>
            </a:r>
            <a:r>
              <a:rPr lang="ru-RU" b="1" spc="-25" dirty="0" smtClean="0">
                <a:latin typeface="Microsoft Sans Serif"/>
                <a:cs typeface="Microsoft Sans Serif"/>
              </a:rPr>
              <a:t>который</a:t>
            </a:r>
            <a:r>
              <a:rPr lang="ru-RU" b="1" spc="60" dirty="0" smtClean="0">
                <a:latin typeface="Microsoft Sans Serif"/>
                <a:cs typeface="Microsoft Sans Serif"/>
              </a:rPr>
              <a:t> </a:t>
            </a:r>
            <a:r>
              <a:rPr lang="ru-RU" b="1" spc="-10" dirty="0" smtClean="0">
                <a:latin typeface="Microsoft Sans Serif"/>
                <a:cs typeface="Microsoft Sans Serif"/>
              </a:rPr>
              <a:t>они</a:t>
            </a:r>
            <a:r>
              <a:rPr lang="ru-RU" b="1" spc="35" dirty="0" smtClean="0">
                <a:latin typeface="Microsoft Sans Serif"/>
                <a:cs typeface="Microsoft Sans Serif"/>
              </a:rPr>
              <a:t> </a:t>
            </a:r>
            <a:r>
              <a:rPr lang="ru-RU" b="1" spc="5" dirty="0" smtClean="0">
                <a:latin typeface="Microsoft Sans Serif"/>
                <a:cs typeface="Microsoft Sans Serif"/>
              </a:rPr>
              <a:t>были</a:t>
            </a:r>
            <a:r>
              <a:rPr lang="ru-RU" b="1" spc="-5" dirty="0" smtClean="0">
                <a:latin typeface="Microsoft Sans Serif"/>
                <a:cs typeface="Microsoft Sans Serif"/>
              </a:rPr>
              <a:t> </a:t>
            </a:r>
            <a:r>
              <a:rPr lang="ru-RU" b="1" spc="-15" dirty="0" smtClean="0">
                <a:latin typeface="Microsoft Sans Serif"/>
                <a:cs typeface="Microsoft Sans Serif"/>
              </a:rPr>
              <a:t>установлены.</a:t>
            </a:r>
            <a:endParaRPr lang="ru-RU" b="1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3568" y="1143000"/>
            <a:ext cx="804038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845">
              <a:lnSpc>
                <a:spcPct val="100000"/>
              </a:lnSpc>
              <a:spcBef>
                <a:spcPts val="100"/>
              </a:spcBef>
            </a:pPr>
            <a:r>
              <a:rPr spc="-25" dirty="0">
                <a:latin typeface="Microsoft Sans Serif"/>
                <a:cs typeface="Microsoft Sans Serif"/>
              </a:rPr>
              <a:t>Порядок</a:t>
            </a:r>
            <a:r>
              <a:rPr spc="40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проведения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аттестации</a:t>
            </a:r>
            <a:r>
              <a:rPr spc="40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педагогических</a:t>
            </a:r>
            <a:r>
              <a:rPr spc="7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работников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организаций, </a:t>
            </a:r>
            <a:r>
              <a:rPr spc="-15" dirty="0">
                <a:latin typeface="Microsoft Sans Serif"/>
                <a:cs typeface="Microsoft Sans Serif"/>
              </a:rPr>
              <a:t> </a:t>
            </a:r>
            <a:r>
              <a:rPr spc="-5" dirty="0">
                <a:latin typeface="Microsoft Sans Serif"/>
                <a:cs typeface="Microsoft Sans Serif"/>
              </a:rPr>
              <a:t>осуществляющих </a:t>
            </a:r>
            <a:r>
              <a:rPr spc="-25" dirty="0">
                <a:latin typeface="Microsoft Sans Serif"/>
                <a:cs typeface="Microsoft Sans Serif"/>
              </a:rPr>
              <a:t>образовательную</a:t>
            </a:r>
            <a:r>
              <a:rPr spc="-20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деятельность </a:t>
            </a:r>
            <a:r>
              <a:rPr dirty="0">
                <a:latin typeface="Microsoft Sans Serif"/>
                <a:cs typeface="Microsoft Sans Serif"/>
              </a:rPr>
              <a:t>(далее - </a:t>
            </a:r>
            <a:r>
              <a:rPr spc="-20" dirty="0">
                <a:latin typeface="Microsoft Sans Serif"/>
                <a:cs typeface="Microsoft Sans Serif"/>
              </a:rPr>
              <a:t>организация), </a:t>
            </a:r>
            <a:r>
              <a:rPr spc="-15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применяется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spc="-100" dirty="0">
                <a:latin typeface="Microsoft Sans Serif"/>
                <a:cs typeface="Microsoft Sans Serif"/>
              </a:rPr>
              <a:t>к</a:t>
            </a:r>
            <a:r>
              <a:rPr spc="20" dirty="0">
                <a:latin typeface="Microsoft Sans Serif"/>
                <a:cs typeface="Microsoft Sans Serif"/>
              </a:rPr>
              <a:t> </a:t>
            </a:r>
            <a:r>
              <a:rPr spc="-30" dirty="0">
                <a:latin typeface="Microsoft Sans Serif"/>
                <a:cs typeface="Microsoft Sans Serif"/>
              </a:rPr>
              <a:t>педагогическим</a:t>
            </a:r>
            <a:r>
              <a:rPr spc="75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работникам</a:t>
            </a:r>
            <a:r>
              <a:rPr spc="80" dirty="0">
                <a:latin typeface="Microsoft Sans Serif"/>
                <a:cs typeface="Microsoft Sans Serif"/>
              </a:rPr>
              <a:t> </a:t>
            </a:r>
            <a:r>
              <a:rPr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(за</a:t>
            </a:r>
            <a:r>
              <a:rPr spc="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исключением</a:t>
            </a:r>
            <a:r>
              <a:rPr spc="4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педагогических </a:t>
            </a:r>
            <a:r>
              <a:rPr spc="-409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работников, </a:t>
            </a:r>
            <a:r>
              <a:rPr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относящихся </a:t>
            </a:r>
            <a:r>
              <a:rPr spc="-100" dirty="0">
                <a:solidFill>
                  <a:srgbClr val="FF0000"/>
                </a:solidFill>
                <a:latin typeface="Microsoft Sans Serif"/>
                <a:cs typeface="Microsoft Sans Serif"/>
              </a:rPr>
              <a:t>к</a:t>
            </a:r>
            <a:r>
              <a:rPr spc="-9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профессорско-преподавательскому</a:t>
            </a:r>
            <a:r>
              <a:rPr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составу), </a:t>
            </a:r>
            <a:r>
              <a:rPr spc="-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замещающим</a:t>
            </a:r>
            <a:r>
              <a:rPr spc="30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должности,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поименованные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в</a:t>
            </a:r>
            <a:r>
              <a:rPr spc="25" dirty="0">
                <a:latin typeface="Microsoft Sans Serif"/>
                <a:cs typeface="Microsoft Sans Serif"/>
              </a:rPr>
              <a:t> </a:t>
            </a:r>
            <a:r>
              <a:rPr spc="-30" dirty="0">
                <a:latin typeface="Microsoft Sans Serif"/>
                <a:cs typeface="Microsoft Sans Serif"/>
              </a:rPr>
              <a:t>подразделе</a:t>
            </a:r>
            <a:r>
              <a:rPr spc="6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2</a:t>
            </a:r>
            <a:r>
              <a:rPr spc="25" dirty="0">
                <a:latin typeface="Microsoft Sans Serif"/>
                <a:cs typeface="Microsoft Sans Serif"/>
              </a:rPr>
              <a:t> </a:t>
            </a:r>
            <a:r>
              <a:rPr spc="-30" dirty="0" err="1">
                <a:latin typeface="Microsoft Sans Serif"/>
                <a:cs typeface="Microsoft Sans Serif"/>
              </a:rPr>
              <a:t>раздела</a:t>
            </a:r>
            <a:r>
              <a:rPr spc="40" dirty="0">
                <a:latin typeface="Microsoft Sans Serif"/>
                <a:cs typeface="Microsoft Sans Serif"/>
              </a:rPr>
              <a:t> </a:t>
            </a:r>
            <a:r>
              <a:rPr dirty="0" smtClean="0">
                <a:latin typeface="Microsoft Sans Serif"/>
                <a:cs typeface="Microsoft Sans Serif"/>
              </a:rPr>
              <a:t>I</a:t>
            </a:r>
            <a:r>
              <a:rPr lang="ru-RU" dirty="0" smtClean="0">
                <a:latin typeface="Microsoft Sans Serif"/>
                <a:cs typeface="Microsoft Sans Serif"/>
              </a:rPr>
              <a:t> </a:t>
            </a:r>
            <a:r>
              <a:rPr spc="-25" dirty="0" err="1" smtClean="0">
                <a:latin typeface="Microsoft Sans Serif"/>
                <a:cs typeface="Microsoft Sans Serif"/>
              </a:rPr>
              <a:t>номенклатуры</a:t>
            </a:r>
            <a:r>
              <a:rPr spc="80" dirty="0" smtClean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должностей</a:t>
            </a:r>
            <a:r>
              <a:rPr spc="55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педагогических</a:t>
            </a:r>
            <a:r>
              <a:rPr spc="75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работников</a:t>
            </a:r>
            <a:r>
              <a:rPr spc="6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организаций, </a:t>
            </a:r>
            <a:r>
              <a:rPr spc="-15" dirty="0">
                <a:latin typeface="Microsoft Sans Serif"/>
                <a:cs typeface="Microsoft Sans Serif"/>
              </a:rPr>
              <a:t> </a:t>
            </a:r>
            <a:r>
              <a:rPr spc="-5" dirty="0">
                <a:latin typeface="Microsoft Sans Serif"/>
                <a:cs typeface="Microsoft Sans Serif"/>
              </a:rPr>
              <a:t>осуществляющих</a:t>
            </a:r>
            <a:r>
              <a:rPr spc="30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образовательную</a:t>
            </a:r>
            <a:r>
              <a:rPr spc="90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деятельность,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должностей </a:t>
            </a:r>
            <a:r>
              <a:rPr spc="-10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руководителей</a:t>
            </a:r>
            <a:r>
              <a:rPr spc="75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образовательных</a:t>
            </a:r>
            <a:r>
              <a:rPr spc="7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организаций,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утвержденной </a:t>
            </a:r>
            <a:r>
              <a:rPr spc="-10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постановлением</a:t>
            </a:r>
            <a:r>
              <a:rPr spc="7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Правительства</a:t>
            </a:r>
            <a:r>
              <a:rPr spc="10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Российской</a:t>
            </a:r>
            <a:r>
              <a:rPr spc="60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Федерации</a:t>
            </a:r>
            <a:r>
              <a:rPr spc="40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от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spc="-5" dirty="0">
                <a:latin typeface="Microsoft Sans Serif"/>
                <a:cs typeface="Microsoft Sans Serif"/>
              </a:rPr>
              <a:t>21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spc="-5" dirty="0">
                <a:latin typeface="Microsoft Sans Serif"/>
                <a:cs typeface="Microsoft Sans Serif"/>
              </a:rPr>
              <a:t>февраля</a:t>
            </a:r>
            <a:r>
              <a:rPr spc="1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2022 </a:t>
            </a:r>
            <a:r>
              <a:rPr spc="-409" dirty="0">
                <a:latin typeface="Microsoft Sans Serif"/>
                <a:cs typeface="Microsoft Sans Serif"/>
              </a:rPr>
              <a:t> </a:t>
            </a:r>
            <a:r>
              <a:rPr spc="-120" dirty="0">
                <a:latin typeface="Microsoft Sans Serif"/>
                <a:cs typeface="Microsoft Sans Serif"/>
              </a:rPr>
              <a:t>г.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N</a:t>
            </a:r>
            <a:r>
              <a:rPr spc="20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225</a:t>
            </a:r>
            <a:r>
              <a:rPr b="1" spc="-10" dirty="0">
                <a:latin typeface="Arial"/>
                <a:cs typeface="Arial"/>
              </a:rPr>
              <a:t>,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dirty="0">
                <a:solidFill>
                  <a:srgbClr val="00B050"/>
                </a:solidFill>
                <a:latin typeface="Arial"/>
                <a:cs typeface="Arial"/>
              </a:rPr>
              <a:t>в</a:t>
            </a:r>
            <a:r>
              <a:rPr b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30" dirty="0">
                <a:solidFill>
                  <a:srgbClr val="00B050"/>
                </a:solidFill>
                <a:latin typeface="Arial"/>
                <a:cs typeface="Arial"/>
              </a:rPr>
              <a:t>том</a:t>
            </a:r>
            <a:r>
              <a:rPr b="1" spc="4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B050"/>
                </a:solidFill>
                <a:latin typeface="Arial"/>
                <a:cs typeface="Arial"/>
              </a:rPr>
              <a:t>числе</a:t>
            </a:r>
            <a:r>
              <a:rPr b="1" dirty="0">
                <a:solidFill>
                  <a:srgbClr val="00B050"/>
                </a:solidFill>
                <a:latin typeface="Arial"/>
                <a:cs typeface="Arial"/>
              </a:rPr>
              <a:t> в</a:t>
            </a:r>
            <a:r>
              <a:rPr b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00B050"/>
                </a:solidFill>
                <a:latin typeface="Arial"/>
                <a:cs typeface="Arial"/>
              </a:rPr>
              <a:t>случаях,</a:t>
            </a:r>
            <a:r>
              <a:rPr b="1" spc="6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00B050"/>
                </a:solidFill>
                <a:latin typeface="Arial"/>
                <a:cs typeface="Arial"/>
              </a:rPr>
              <a:t>когда</a:t>
            </a:r>
            <a:r>
              <a:rPr b="1" spc="-1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B050"/>
                </a:solidFill>
                <a:latin typeface="Arial"/>
                <a:cs typeface="Arial"/>
              </a:rPr>
              <a:t>замещение</a:t>
            </a:r>
            <a:r>
              <a:rPr b="1" spc="4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B050"/>
                </a:solidFill>
                <a:latin typeface="Arial"/>
                <a:cs typeface="Arial"/>
              </a:rPr>
              <a:t>должностей </a:t>
            </a:r>
            <a:r>
              <a:rPr b="1" spc="-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00B050"/>
                </a:solidFill>
                <a:latin typeface="Arial"/>
                <a:cs typeface="Arial"/>
              </a:rPr>
              <a:t>осуществляется</a:t>
            </a:r>
            <a:r>
              <a:rPr b="1" spc="12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B050"/>
                </a:solidFill>
                <a:latin typeface="Arial"/>
                <a:cs typeface="Arial"/>
              </a:rPr>
              <a:t>по</a:t>
            </a:r>
            <a:r>
              <a:rPr b="1" spc="4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B050"/>
                </a:solidFill>
                <a:latin typeface="Arial"/>
                <a:cs typeface="Arial"/>
              </a:rPr>
              <a:t>совместительству</a:t>
            </a:r>
            <a:r>
              <a:rPr b="1" spc="1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B050"/>
                </a:solidFill>
                <a:latin typeface="Arial"/>
                <a:cs typeface="Arial"/>
              </a:rPr>
              <a:t>в</a:t>
            </a:r>
            <a:r>
              <a:rPr b="1" spc="4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00B050"/>
                </a:solidFill>
                <a:latin typeface="Arial"/>
                <a:cs typeface="Arial"/>
              </a:rPr>
              <a:t>той</a:t>
            </a:r>
            <a:r>
              <a:rPr b="1" spc="6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B050"/>
                </a:solidFill>
                <a:latin typeface="Arial"/>
                <a:cs typeface="Arial"/>
              </a:rPr>
              <a:t>же</a:t>
            </a:r>
            <a:r>
              <a:rPr b="1" spc="3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B050"/>
                </a:solidFill>
                <a:latin typeface="Arial"/>
                <a:cs typeface="Arial"/>
              </a:rPr>
              <a:t>или</a:t>
            </a:r>
            <a:r>
              <a:rPr b="1" spc="4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B050"/>
                </a:solidFill>
                <a:latin typeface="Arial"/>
                <a:cs typeface="Arial"/>
              </a:rPr>
              <a:t>иной</a:t>
            </a:r>
            <a:r>
              <a:rPr b="1" spc="3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B050"/>
                </a:solidFill>
                <a:latin typeface="Arial"/>
                <a:cs typeface="Arial"/>
              </a:rPr>
              <a:t>организации</a:t>
            </a:r>
            <a:r>
              <a:rPr b="1" spc="-10" dirty="0">
                <a:solidFill>
                  <a:srgbClr val="FF8A31"/>
                </a:solidFill>
                <a:latin typeface="Arial"/>
                <a:cs typeface="Arial"/>
              </a:rPr>
              <a:t>, </a:t>
            </a:r>
            <a:r>
              <a:rPr b="1" spc="-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а </a:t>
            </a:r>
            <a:r>
              <a:rPr b="1" spc="-20" dirty="0">
                <a:solidFill>
                  <a:srgbClr val="008000"/>
                </a:solidFill>
                <a:latin typeface="Arial"/>
                <a:cs typeface="Arial"/>
              </a:rPr>
              <a:t>также</a:t>
            </a:r>
            <a:r>
              <a:rPr b="1" spc="4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008000"/>
                </a:solidFill>
                <a:latin typeface="Arial"/>
                <a:cs typeface="Arial"/>
              </a:rPr>
              <a:t>путем</a:t>
            </a:r>
            <a:r>
              <a:rPr b="1" spc="9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8000"/>
                </a:solidFill>
                <a:latin typeface="Arial"/>
                <a:cs typeface="Arial"/>
              </a:rPr>
              <a:t>замещения</a:t>
            </a:r>
            <a:r>
              <a:rPr b="1" spc="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5" dirty="0">
                <a:solidFill>
                  <a:srgbClr val="008000"/>
                </a:solidFill>
                <a:latin typeface="Arial"/>
                <a:cs typeface="Arial"/>
              </a:rPr>
              <a:t>должностей</a:t>
            </a:r>
            <a:r>
              <a:rPr b="1" spc="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0" dirty="0" err="1">
                <a:solidFill>
                  <a:srgbClr val="008000"/>
                </a:solidFill>
                <a:latin typeface="Arial"/>
                <a:cs typeface="Arial"/>
              </a:rPr>
              <a:t>педагогических</a:t>
            </a:r>
            <a:r>
              <a:rPr b="1" spc="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5" dirty="0" err="1" smtClean="0">
                <a:solidFill>
                  <a:srgbClr val="008000"/>
                </a:solidFill>
                <a:latin typeface="Arial"/>
                <a:cs typeface="Arial"/>
              </a:rPr>
              <a:t>работников</a:t>
            </a:r>
            <a:r>
              <a:rPr lang="ru-RU" b="1" spc="-15" dirty="0" smtClean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dirty="0" smtClean="0">
                <a:solidFill>
                  <a:srgbClr val="008000"/>
                </a:solidFill>
                <a:latin typeface="Arial"/>
                <a:cs typeface="Arial"/>
              </a:rPr>
              <a:t>в</a:t>
            </a:r>
            <a:r>
              <a:rPr b="1" spc="15" dirty="0" smtClean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rgbClr val="008000"/>
                </a:solidFill>
                <a:latin typeface="Arial"/>
                <a:cs typeface="Arial"/>
              </a:rPr>
              <a:t>той</a:t>
            </a:r>
            <a:r>
              <a:rPr b="1" spc="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8000"/>
                </a:solidFill>
                <a:latin typeface="Arial"/>
                <a:cs typeface="Arial"/>
              </a:rPr>
              <a:t>же</a:t>
            </a:r>
            <a:r>
              <a:rPr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8000"/>
                </a:solidFill>
                <a:latin typeface="Arial"/>
                <a:cs typeface="Arial"/>
              </a:rPr>
              <a:t>организации</a:t>
            </a:r>
            <a:r>
              <a:rPr b="1" spc="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8000"/>
                </a:solidFill>
                <a:latin typeface="Arial"/>
                <a:cs typeface="Arial"/>
              </a:rPr>
              <a:t>наряду</a:t>
            </a:r>
            <a:r>
              <a:rPr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с</a:t>
            </a:r>
            <a:r>
              <a:rPr b="1" spc="-15" dirty="0">
                <a:solidFill>
                  <a:srgbClr val="008000"/>
                </a:solidFill>
                <a:latin typeface="Arial"/>
                <a:cs typeface="Arial"/>
              </a:rPr>
              <a:t> работой,</a:t>
            </a:r>
            <a:r>
              <a:rPr b="1" spc="7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10" dirty="0" err="1">
                <a:solidFill>
                  <a:srgbClr val="008000"/>
                </a:solidFill>
                <a:latin typeface="Arial"/>
                <a:cs typeface="Arial"/>
              </a:rPr>
              <a:t>определенной</a:t>
            </a:r>
            <a:r>
              <a:rPr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spc="-25" dirty="0" err="1" smtClean="0">
                <a:solidFill>
                  <a:srgbClr val="008000"/>
                </a:solidFill>
                <a:latin typeface="Arial"/>
                <a:cs typeface="Arial"/>
              </a:rPr>
              <a:t>трудовым</a:t>
            </a:r>
            <a:r>
              <a:rPr lang="ru-RU" b="1" spc="-25" dirty="0" smtClean="0">
                <a:solidFill>
                  <a:srgbClr val="008000"/>
                </a:solidFill>
                <a:latin typeface="Arial"/>
                <a:cs typeface="Arial"/>
              </a:rPr>
              <a:t>  </a:t>
            </a:r>
            <a:r>
              <a:rPr b="1" spc="-10" dirty="0" err="1" smtClean="0">
                <a:solidFill>
                  <a:srgbClr val="008000"/>
                </a:solidFill>
                <a:latin typeface="Arial"/>
                <a:cs typeface="Arial"/>
              </a:rPr>
              <a:t>договором</a:t>
            </a:r>
            <a:r>
              <a:rPr b="1" spc="-5" dirty="0" smtClean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(наряду</a:t>
            </a:r>
            <a:r>
              <a:rPr spc="3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с</a:t>
            </a:r>
            <a:r>
              <a:rPr spc="35" dirty="0">
                <a:latin typeface="Microsoft Sans Serif"/>
                <a:cs typeface="Microsoft Sans Serif"/>
              </a:rPr>
              <a:t> </a:t>
            </a:r>
            <a:r>
              <a:rPr spc="-15" dirty="0">
                <a:latin typeface="Microsoft Sans Serif"/>
                <a:cs typeface="Microsoft Sans Serif"/>
              </a:rPr>
              <a:t>работой</a:t>
            </a:r>
            <a:r>
              <a:rPr spc="55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руководителями</a:t>
            </a:r>
            <a:r>
              <a:rPr spc="8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организаций,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spc="-5" dirty="0" err="1" smtClean="0">
                <a:latin typeface="Microsoft Sans Serif"/>
                <a:cs typeface="Microsoft Sans Serif"/>
              </a:rPr>
              <a:t>их</a:t>
            </a:r>
            <a:r>
              <a:rPr lang="ru-RU" spc="-5" dirty="0" smtClean="0">
                <a:latin typeface="Microsoft Sans Serif"/>
                <a:cs typeface="Microsoft Sans Serif"/>
              </a:rPr>
              <a:t> </a:t>
            </a:r>
            <a:r>
              <a:rPr spc="-20" dirty="0" err="1" smtClean="0">
                <a:latin typeface="Microsoft Sans Serif"/>
                <a:cs typeface="Microsoft Sans Serif"/>
              </a:rPr>
              <a:t>заместителями</a:t>
            </a:r>
            <a:r>
              <a:rPr spc="-20" dirty="0">
                <a:latin typeface="Microsoft Sans Serif"/>
                <a:cs typeface="Microsoft Sans Serif"/>
              </a:rPr>
              <a:t>,</a:t>
            </a:r>
            <a:r>
              <a:rPr spc="5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другими</a:t>
            </a:r>
            <a:r>
              <a:rPr spc="60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работниками)</a:t>
            </a:r>
            <a:r>
              <a:rPr spc="6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(далее</a:t>
            </a:r>
            <a:r>
              <a:rPr spc="7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-</a:t>
            </a:r>
            <a:r>
              <a:rPr spc="45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педагогические</a:t>
            </a:r>
            <a:r>
              <a:rPr spc="65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работники).</a:t>
            </a:r>
            <a:endParaRPr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500" y="1295400"/>
            <a:ext cx="652078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Microsoft Sans Serif"/>
                <a:cs typeface="Microsoft Sans Serif"/>
              </a:rPr>
              <a:t>Аттестация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педагогических</a:t>
            </a:r>
            <a:r>
              <a:rPr sz="2000" spc="6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работников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организаций </a:t>
            </a:r>
            <a:r>
              <a:rPr sz="2000" spc="-409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(далее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-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аттестация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педагогических</a:t>
            </a:r>
            <a:r>
              <a:rPr sz="2000" spc="7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работников, 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аттестация)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проводится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в</a:t>
            </a:r>
            <a:r>
              <a:rPr sz="20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целях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подтверждения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8000"/>
                </a:solidFill>
                <a:latin typeface="Arial"/>
                <a:cs typeface="Arial"/>
              </a:rPr>
              <a:t>соответствия</a:t>
            </a:r>
            <a:r>
              <a:rPr sz="2000" b="1" spc="9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педагогических</a:t>
            </a:r>
            <a:r>
              <a:rPr sz="2000" b="1" spc="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работников</a:t>
            </a:r>
            <a:endParaRPr sz="2000" dirty="0">
              <a:latin typeface="Arial"/>
              <a:cs typeface="Arial"/>
            </a:endParaRPr>
          </a:p>
          <a:p>
            <a:pPr marL="12700" marR="59690">
              <a:lnSpc>
                <a:spcPct val="100000"/>
              </a:lnSpc>
            </a:pP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занимаемым</a:t>
            </a:r>
            <a:r>
              <a:rPr sz="2000" b="1" spc="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ими</a:t>
            </a:r>
            <a:r>
              <a:rPr sz="2000" b="1" spc="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должностям</a:t>
            </a:r>
            <a:r>
              <a:rPr sz="2000" b="1" spc="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на</a:t>
            </a:r>
            <a:r>
              <a:rPr sz="20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основе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оценки </a:t>
            </a:r>
            <a:r>
              <a:rPr sz="2000" b="1" spc="-4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их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профессиональной</a:t>
            </a:r>
            <a:r>
              <a:rPr sz="2000" b="1" spc="4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деятельности</a:t>
            </a:r>
            <a:r>
              <a:rPr sz="2000" b="1" spc="8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по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желанию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педагогических</a:t>
            </a:r>
            <a:r>
              <a:rPr sz="20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работников</a:t>
            </a:r>
            <a:r>
              <a:rPr sz="20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20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целях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установления</a:t>
            </a:r>
            <a:r>
              <a:rPr sz="2000" b="1" spc="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квалификационных</a:t>
            </a:r>
            <a:r>
              <a:rPr sz="2000" b="1" spc="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категорий.</a:t>
            </a:r>
            <a:endParaRPr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9400" y="228601"/>
            <a:ext cx="1623061" cy="2082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1295400"/>
            <a:ext cx="8136731" cy="3608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а)</a:t>
            </a:r>
            <a:r>
              <a:rPr sz="1600" b="1" spc="2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8000"/>
                </a:solidFill>
                <a:latin typeface="Arial"/>
                <a:cs typeface="Arial"/>
              </a:rPr>
              <a:t>стимулирование</a:t>
            </a:r>
            <a:r>
              <a:rPr sz="1200" b="1" spc="9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8000"/>
                </a:solidFill>
                <a:latin typeface="Arial"/>
                <a:cs typeface="Arial"/>
              </a:rPr>
              <a:t>целенаправленного,</a:t>
            </a:r>
            <a:r>
              <a:rPr sz="1200" b="1" spc="5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8000"/>
                </a:solidFill>
                <a:latin typeface="Arial"/>
                <a:cs typeface="Arial"/>
              </a:rPr>
              <a:t>непрерывного</a:t>
            </a:r>
            <a:r>
              <a:rPr sz="1200" b="1" spc="2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8000"/>
                </a:solidFill>
                <a:latin typeface="Arial"/>
                <a:cs typeface="Arial"/>
              </a:rPr>
              <a:t>повышения</a:t>
            </a:r>
            <a:r>
              <a:rPr sz="1200" b="1" spc="2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8000"/>
                </a:solidFill>
                <a:latin typeface="Arial"/>
                <a:cs typeface="Arial"/>
              </a:rPr>
              <a:t>уровня</a:t>
            </a:r>
            <a:r>
              <a:rPr sz="1200" b="1" spc="6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8000"/>
                </a:solidFill>
                <a:latin typeface="Arial"/>
                <a:cs typeface="Arial"/>
              </a:rPr>
              <a:t>квалификации</a:t>
            </a:r>
            <a:r>
              <a:rPr sz="1200" b="1" spc="7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8000"/>
                </a:solidFill>
                <a:latin typeface="Arial"/>
                <a:cs typeface="Arial"/>
              </a:rPr>
              <a:t>педагогических</a:t>
            </a:r>
            <a:endParaRPr sz="1200" dirty="0">
              <a:latin typeface="Arial"/>
              <a:cs typeface="Arial"/>
            </a:endParaRPr>
          </a:p>
          <a:p>
            <a:pPr marL="12700" marR="2780030">
              <a:lnSpc>
                <a:spcPct val="100000"/>
              </a:lnSpc>
              <a:spcBef>
                <a:spcPts val="5"/>
              </a:spcBef>
            </a:pPr>
            <a:r>
              <a:rPr sz="1200" b="1" spc="-15" dirty="0">
                <a:solidFill>
                  <a:srgbClr val="008000"/>
                </a:solidFill>
                <a:latin typeface="Arial"/>
                <a:cs typeface="Arial"/>
              </a:rPr>
              <a:t>работников, </a:t>
            </a:r>
            <a:r>
              <a:rPr sz="1200" b="1" dirty="0">
                <a:solidFill>
                  <a:srgbClr val="008000"/>
                </a:solidFill>
                <a:latin typeface="Arial"/>
                <a:cs typeface="Arial"/>
              </a:rPr>
              <a:t>их </a:t>
            </a:r>
            <a:r>
              <a:rPr sz="1200" b="1" spc="-20" dirty="0">
                <a:solidFill>
                  <a:srgbClr val="008000"/>
                </a:solidFill>
                <a:latin typeface="Arial"/>
                <a:cs typeface="Arial"/>
              </a:rPr>
              <a:t>методологической </a:t>
            </a:r>
            <a:r>
              <a:rPr sz="1200" b="1" spc="-30" dirty="0">
                <a:solidFill>
                  <a:srgbClr val="008000"/>
                </a:solidFill>
                <a:latin typeface="Arial"/>
                <a:cs typeface="Arial"/>
              </a:rPr>
              <a:t>культуры,</a:t>
            </a:r>
            <a:r>
              <a:rPr sz="1200" b="1" spc="-2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8000"/>
                </a:solidFill>
                <a:latin typeface="Arial"/>
                <a:cs typeface="Arial"/>
              </a:rPr>
              <a:t>профессионального, </a:t>
            </a:r>
            <a:r>
              <a:rPr sz="1200" b="1" spc="-15" dirty="0">
                <a:solidFill>
                  <a:srgbClr val="008000"/>
                </a:solidFill>
                <a:latin typeface="Arial"/>
                <a:cs typeface="Arial"/>
              </a:rPr>
              <a:t>личностного </a:t>
            </a:r>
            <a:r>
              <a:rPr sz="1200" b="1" spc="-4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8000"/>
                </a:solidFill>
                <a:latin typeface="Arial"/>
                <a:cs typeface="Arial"/>
              </a:rPr>
              <a:t>и</a:t>
            </a:r>
            <a:r>
              <a:rPr sz="12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8000"/>
                </a:solidFill>
                <a:latin typeface="Arial"/>
                <a:cs typeface="Arial"/>
              </a:rPr>
              <a:t>карьерного</a:t>
            </a:r>
            <a:r>
              <a:rPr sz="1200" b="1" spc="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8000"/>
                </a:solidFill>
                <a:latin typeface="Arial"/>
                <a:cs typeface="Arial"/>
              </a:rPr>
              <a:t>роста;</a:t>
            </a:r>
            <a:endParaRPr sz="1200" dirty="0">
              <a:latin typeface="Arial"/>
              <a:cs typeface="Arial"/>
            </a:endParaRPr>
          </a:p>
          <a:p>
            <a:pPr marL="12700" marR="25400">
              <a:lnSpc>
                <a:spcPct val="200000"/>
              </a:lnSpc>
            </a:pPr>
            <a:r>
              <a:rPr sz="1200" spc="-5" dirty="0">
                <a:latin typeface="Microsoft Sans Serif"/>
                <a:cs typeface="Microsoft Sans Serif"/>
              </a:rPr>
              <a:t>б)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latin typeface="Arial"/>
                <a:cs typeface="Arial"/>
              </a:rPr>
              <a:t>определение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необходимости</a:t>
            </a:r>
            <a:r>
              <a:rPr sz="1200" b="1" spc="125" dirty="0">
                <a:latin typeface="Arial"/>
                <a:cs typeface="Arial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дополнительного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профессионального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образования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работников; </a:t>
            </a:r>
            <a:r>
              <a:rPr sz="1200" spc="-4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в)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b="1" spc="-5" dirty="0">
                <a:latin typeface="Arial"/>
                <a:cs typeface="Arial"/>
              </a:rPr>
              <a:t>повышение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эффективности</a:t>
            </a:r>
            <a:r>
              <a:rPr sz="1200" b="1" spc="95" dirty="0">
                <a:latin typeface="Arial"/>
                <a:cs typeface="Arial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качества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педагогической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деятельности;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2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200" spc="-15" dirty="0">
                <a:latin typeface="Microsoft Sans Serif"/>
                <a:cs typeface="Microsoft Sans Serif"/>
              </a:rPr>
              <a:t>г)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latin typeface="Arial"/>
                <a:cs typeface="Arial"/>
              </a:rPr>
              <a:t>выявление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перспектив</a:t>
            </a:r>
            <a:r>
              <a:rPr sz="1200" b="1" spc="100" dirty="0">
                <a:latin typeface="Arial"/>
                <a:cs typeface="Arial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использования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потенциальных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возможностей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работников,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том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числе </a:t>
            </a:r>
            <a:r>
              <a:rPr sz="1200" spc="-4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целях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организации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(осуществления)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методической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помощи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(поддержки)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наставнической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деятельности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</a:p>
          <a:p>
            <a:pPr marL="12700">
              <a:lnSpc>
                <a:spcPct val="100000"/>
              </a:lnSpc>
            </a:pPr>
            <a:r>
              <a:rPr sz="12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организации;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 dirty="0">
              <a:latin typeface="Microsoft Sans Serif"/>
              <a:cs typeface="Microsoft Sans Serif"/>
            </a:endParaRPr>
          </a:p>
          <a:p>
            <a:pPr marL="12700" marR="908685">
              <a:lnSpc>
                <a:spcPct val="100000"/>
              </a:lnSpc>
            </a:pPr>
            <a:r>
              <a:rPr sz="1200" dirty="0">
                <a:latin typeface="Microsoft Sans Serif"/>
                <a:cs typeface="Microsoft Sans Serif"/>
              </a:rPr>
              <a:t>д</a:t>
            </a:r>
            <a:r>
              <a:rPr sz="1200" b="1" dirty="0">
                <a:latin typeface="Arial"/>
                <a:cs typeface="Arial"/>
              </a:rPr>
              <a:t>)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учет</a:t>
            </a:r>
            <a:r>
              <a:rPr sz="1200" b="1" spc="6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требований</a:t>
            </a:r>
            <a:r>
              <a:rPr sz="1200" b="1" spc="105" dirty="0"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федеральных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государственных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стандартов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00" dirty="0">
                <a:latin typeface="Microsoft Sans Serif"/>
                <a:cs typeface="Microsoft Sans Serif"/>
              </a:rPr>
              <a:t>к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кадровым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условиям </a:t>
            </a:r>
            <a:r>
              <a:rPr sz="1200" spc="-409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реализации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программ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формировании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кадрового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состава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организаций;</a:t>
            </a:r>
            <a:endParaRPr sz="12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Microsoft Sans Serif"/>
                <a:cs typeface="Microsoft Sans Serif"/>
              </a:rPr>
              <a:t>е</a:t>
            </a:r>
            <a:r>
              <a:rPr sz="1200" b="1" spc="-5" dirty="0">
                <a:latin typeface="Arial"/>
                <a:cs typeface="Arial"/>
              </a:rPr>
              <a:t>)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обеспечение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дифференциации</a:t>
            </a:r>
            <a:r>
              <a:rPr sz="1200" b="1" spc="10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оплаты</a:t>
            </a:r>
            <a:r>
              <a:rPr sz="1200" b="1" spc="55" dirty="0">
                <a:latin typeface="Arial"/>
                <a:cs typeface="Arial"/>
              </a:rPr>
              <a:t> </a:t>
            </a:r>
            <a:r>
              <a:rPr sz="1200" b="1" spc="-35" dirty="0">
                <a:latin typeface="Arial"/>
                <a:cs typeface="Arial"/>
              </a:rPr>
              <a:t>труда</a:t>
            </a:r>
            <a:r>
              <a:rPr sz="1200" b="1" spc="110" dirty="0">
                <a:latin typeface="Arial"/>
                <a:cs typeface="Arial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работников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учетом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установленных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latin typeface="Microsoft Sans Serif"/>
                <a:cs typeface="Microsoft Sans Serif"/>
              </a:rPr>
              <a:t>квалификационных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категорий,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объема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их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преподавательской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(педагогической)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работы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либо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дополнительной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Microsoft Sans Serif"/>
                <a:cs typeface="Microsoft Sans Serif"/>
              </a:rPr>
              <a:t>работы.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1" y="684644"/>
            <a:ext cx="803224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chemeClr val="tx1"/>
                </a:solidFill>
              </a:rPr>
              <a:t>Основными</a:t>
            </a:r>
            <a:r>
              <a:rPr sz="2400" spc="40" dirty="0">
                <a:solidFill>
                  <a:schemeClr val="tx1"/>
                </a:solidFill>
              </a:rPr>
              <a:t> </a:t>
            </a:r>
            <a:r>
              <a:rPr sz="2400" spc="-15" dirty="0">
                <a:solidFill>
                  <a:schemeClr val="tx1"/>
                </a:solidFill>
              </a:rPr>
              <a:t>задачами</a:t>
            </a:r>
            <a:r>
              <a:rPr sz="2400" spc="5" dirty="0">
                <a:solidFill>
                  <a:schemeClr val="tx1"/>
                </a:solidFill>
              </a:rPr>
              <a:t> </a:t>
            </a:r>
            <a:r>
              <a:rPr sz="2400" spc="-10" dirty="0">
                <a:solidFill>
                  <a:schemeClr val="tx1"/>
                </a:solidFill>
              </a:rPr>
              <a:t>проведения</a:t>
            </a:r>
            <a:r>
              <a:rPr sz="2400" spc="35" dirty="0">
                <a:solidFill>
                  <a:schemeClr val="tx1"/>
                </a:solidFill>
              </a:rPr>
              <a:t> </a:t>
            </a:r>
            <a:r>
              <a:rPr sz="2400" spc="-15" dirty="0">
                <a:solidFill>
                  <a:schemeClr val="tx1"/>
                </a:solidFill>
              </a:rPr>
              <a:t>аттестации</a:t>
            </a:r>
            <a:r>
              <a:rPr sz="2400" spc="95" dirty="0">
                <a:solidFill>
                  <a:schemeClr val="tx1"/>
                </a:solidFill>
              </a:rPr>
              <a:t> </a:t>
            </a:r>
            <a:r>
              <a:rPr sz="2400" spc="-15" dirty="0">
                <a:solidFill>
                  <a:schemeClr val="tx1"/>
                </a:solidFill>
              </a:rPr>
              <a:t>являются: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57551" y="1905000"/>
            <a:ext cx="5168075" cy="309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765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Microsoft Sans Serif"/>
                <a:cs typeface="Microsoft Sans Serif"/>
              </a:rPr>
              <a:t>Аттестация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педагогических</a:t>
            </a:r>
            <a:r>
              <a:rPr sz="2000" spc="6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работников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целях </a:t>
            </a:r>
            <a:r>
              <a:rPr sz="2000" spc="-409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подтверждения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соответствия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педагогических </a:t>
            </a:r>
            <a:r>
              <a:rPr sz="2000" spc="-20" dirty="0">
                <a:latin typeface="Microsoft Sans Serif"/>
                <a:cs typeface="Microsoft Sans Serif"/>
              </a:rPr>
              <a:t> работников</a:t>
            </a:r>
            <a:r>
              <a:rPr sz="2000" spc="5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занимаемым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ими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должностям</a:t>
            </a:r>
            <a:endParaRPr sz="20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проводится</a:t>
            </a:r>
            <a:r>
              <a:rPr sz="2000" b="1" spc="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один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раз</a:t>
            </a:r>
            <a:r>
              <a:rPr sz="2000"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в</a:t>
            </a:r>
            <a:r>
              <a:rPr sz="20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пять</a:t>
            </a:r>
            <a:r>
              <a:rPr sz="2000" b="1" spc="4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8000"/>
                </a:solidFill>
                <a:latin typeface="Arial"/>
                <a:cs typeface="Arial"/>
              </a:rPr>
              <a:t>лет</a:t>
            </a:r>
            <a:r>
              <a:rPr sz="20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на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основе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оценки</a:t>
            </a:r>
            <a:r>
              <a:rPr sz="20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их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профессиональной</a:t>
            </a:r>
            <a:r>
              <a:rPr sz="2000" b="1" spc="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деятельности </a:t>
            </a:r>
            <a:r>
              <a:rPr sz="2000" b="1" spc="-4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аттестационными</a:t>
            </a:r>
            <a:r>
              <a:rPr sz="2000" b="1" spc="10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8000"/>
                </a:solidFill>
                <a:latin typeface="Arial"/>
                <a:cs typeface="Arial"/>
              </a:rPr>
              <a:t>комиссиями, </a:t>
            </a:r>
            <a:r>
              <a:rPr sz="2000" b="1" spc="-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spc="-15" dirty="0" err="1">
                <a:solidFill>
                  <a:srgbClr val="FF0000"/>
                </a:solidFill>
                <a:latin typeface="Arial"/>
                <a:cs typeface="Arial"/>
              </a:rPr>
              <a:t>самостоятельно</a:t>
            </a:r>
            <a:r>
              <a:rPr sz="2000" b="1" spc="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0" dirty="0" err="1" smtClean="0">
                <a:solidFill>
                  <a:srgbClr val="FF0000"/>
                </a:solidFill>
                <a:latin typeface="Arial"/>
                <a:cs typeface="Arial"/>
              </a:rPr>
              <a:t>формируемыми</a:t>
            </a:r>
            <a:r>
              <a:rPr lang="ru-RU" sz="2000" b="1" spc="-20" dirty="0" smtClean="0">
                <a:solidFill>
                  <a:srgbClr val="FF0000"/>
                </a:solidFill>
                <a:latin typeface="Arial"/>
                <a:cs typeface="Arial"/>
              </a:rPr>
              <a:t>   о</a:t>
            </a:r>
            <a:r>
              <a:rPr sz="2000" b="1" spc="-10" dirty="0" err="1" smtClean="0">
                <a:solidFill>
                  <a:srgbClr val="FF0000"/>
                </a:solidFill>
                <a:latin typeface="Arial"/>
                <a:cs typeface="Arial"/>
              </a:rPr>
              <a:t>рганизациями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665" y="1219200"/>
            <a:ext cx="2375536" cy="2209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4350" y="304800"/>
            <a:ext cx="8115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4765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 smtClean="0">
                <a:latin typeface="Microsoft Sans Serif"/>
                <a:cs typeface="Microsoft Sans Serif"/>
              </a:rPr>
              <a:t>Аттестация</a:t>
            </a:r>
            <a:r>
              <a:rPr lang="ru-RU" sz="2000" b="1" spc="10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25" dirty="0" smtClean="0">
                <a:latin typeface="Microsoft Sans Serif"/>
                <a:cs typeface="Microsoft Sans Serif"/>
              </a:rPr>
              <a:t>педагогических</a:t>
            </a:r>
            <a:r>
              <a:rPr lang="ru-RU" sz="2000" b="1" spc="60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20" dirty="0" smtClean="0">
                <a:latin typeface="Microsoft Sans Serif"/>
                <a:cs typeface="Microsoft Sans Serif"/>
              </a:rPr>
              <a:t>работников</a:t>
            </a:r>
            <a:r>
              <a:rPr lang="ru-RU" sz="2000" b="1" spc="50" dirty="0" smtClean="0">
                <a:latin typeface="Microsoft Sans Serif"/>
                <a:cs typeface="Microsoft Sans Serif"/>
              </a:rPr>
              <a:t> </a:t>
            </a:r>
            <a:r>
              <a:rPr lang="ru-RU" sz="2000" b="1" dirty="0" smtClean="0">
                <a:latin typeface="Microsoft Sans Serif"/>
                <a:cs typeface="Microsoft Sans Serif"/>
              </a:rPr>
              <a:t>в</a:t>
            </a:r>
            <a:r>
              <a:rPr lang="ru-RU" sz="2000" b="1" spc="15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20" dirty="0" smtClean="0">
                <a:latin typeface="Microsoft Sans Serif"/>
                <a:cs typeface="Microsoft Sans Serif"/>
              </a:rPr>
              <a:t>целях </a:t>
            </a:r>
            <a:r>
              <a:rPr lang="ru-RU" sz="2000" b="1" spc="-409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15" dirty="0" smtClean="0">
                <a:latin typeface="Microsoft Sans Serif"/>
                <a:cs typeface="Microsoft Sans Serif"/>
              </a:rPr>
              <a:t>подтверждения</a:t>
            </a:r>
            <a:r>
              <a:rPr lang="ru-RU" sz="2000" b="1" spc="35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15" dirty="0" smtClean="0">
                <a:latin typeface="Microsoft Sans Serif"/>
                <a:cs typeface="Microsoft Sans Serif"/>
              </a:rPr>
              <a:t>соответствия</a:t>
            </a:r>
            <a:r>
              <a:rPr lang="ru-RU" sz="2000" b="1" spc="20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25" dirty="0" smtClean="0">
                <a:latin typeface="Microsoft Sans Serif"/>
                <a:cs typeface="Microsoft Sans Serif"/>
              </a:rPr>
              <a:t>педагогических </a:t>
            </a:r>
            <a:r>
              <a:rPr lang="ru-RU" sz="2000" b="1" spc="-20" dirty="0" smtClean="0">
                <a:latin typeface="Microsoft Sans Serif"/>
                <a:cs typeface="Microsoft Sans Serif"/>
              </a:rPr>
              <a:t> работников</a:t>
            </a:r>
            <a:r>
              <a:rPr lang="ru-RU" sz="2000" b="1" spc="55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25" dirty="0" smtClean="0">
                <a:latin typeface="Microsoft Sans Serif"/>
                <a:cs typeface="Microsoft Sans Serif"/>
              </a:rPr>
              <a:t>занимаемым</a:t>
            </a:r>
            <a:r>
              <a:rPr lang="ru-RU" sz="2000" b="1" spc="30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15" dirty="0" smtClean="0">
                <a:latin typeface="Microsoft Sans Serif"/>
                <a:cs typeface="Microsoft Sans Serif"/>
              </a:rPr>
              <a:t>ими</a:t>
            </a:r>
            <a:r>
              <a:rPr lang="ru-RU" sz="2000" b="1" spc="15" dirty="0" smtClean="0">
                <a:latin typeface="Microsoft Sans Serif"/>
                <a:cs typeface="Microsoft Sans Serif"/>
              </a:rPr>
              <a:t> </a:t>
            </a:r>
            <a:r>
              <a:rPr lang="ru-RU" sz="2000" b="1" spc="-20" dirty="0" smtClean="0">
                <a:latin typeface="Microsoft Sans Serif"/>
                <a:cs typeface="Microsoft Sans Serif"/>
              </a:rPr>
              <a:t>должностям</a:t>
            </a:r>
            <a:endParaRPr lang="ru-RU" sz="2000" b="1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442849"/>
            <a:ext cx="780354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solidFill>
                  <a:schemeClr val="tx1"/>
                </a:solidFill>
              </a:rPr>
              <a:t>Аттестационная</a:t>
            </a:r>
            <a:r>
              <a:rPr b="1" spc="50" dirty="0">
                <a:solidFill>
                  <a:schemeClr val="tx1"/>
                </a:solidFill>
              </a:rPr>
              <a:t> </a:t>
            </a:r>
            <a:r>
              <a:rPr b="1" spc="-10" dirty="0">
                <a:solidFill>
                  <a:schemeClr val="tx1"/>
                </a:solidFill>
              </a:rPr>
              <a:t>комиссия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1920" y="2564904"/>
            <a:ext cx="4054226" cy="24039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6269" y="1524001"/>
            <a:ext cx="8035290" cy="49654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Аттестационная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создается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распорядительным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актом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работодателя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из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числа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состоит</a:t>
            </a:r>
            <a:r>
              <a:rPr sz="1600" b="1" spc="6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8A31"/>
                </a:solidFill>
                <a:latin typeface="Arial"/>
                <a:cs typeface="Arial"/>
              </a:rPr>
              <a:t>не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менее</a:t>
            </a:r>
            <a:r>
              <a:rPr sz="1600" b="1" spc="2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чем</a:t>
            </a:r>
            <a:r>
              <a:rPr sz="1600" b="1" spc="1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из</a:t>
            </a:r>
            <a:r>
              <a:rPr sz="1600" b="1" spc="1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5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человек,</a:t>
            </a:r>
            <a:r>
              <a:rPr sz="1600" b="1" spc="2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FF8A31"/>
                </a:solidFill>
                <a:latin typeface="Arial"/>
                <a:cs typeface="Arial"/>
              </a:rPr>
              <a:t>том</a:t>
            </a:r>
            <a:r>
              <a:rPr sz="1600" b="1" spc="5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числе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председателя,</a:t>
            </a:r>
            <a:r>
              <a:rPr sz="1600" b="1" spc="6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заместителя</a:t>
            </a:r>
            <a:r>
              <a:rPr sz="1600" b="1" spc="10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председателя, </a:t>
            </a:r>
            <a:r>
              <a:rPr sz="1600" b="1" spc="-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секретаря</a:t>
            </a:r>
            <a:r>
              <a:rPr sz="1600" b="1" spc="7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членов аттестационной</a:t>
            </a:r>
            <a:r>
              <a:rPr sz="1600" b="1" spc="9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комиссии</a:t>
            </a:r>
            <a:r>
              <a:rPr sz="1600" b="1" spc="4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8A31"/>
                </a:solidFill>
                <a:latin typeface="Arial"/>
                <a:cs typeface="Arial"/>
              </a:rPr>
              <a:t>организации.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650" dirty="0">
              <a:latin typeface="Arial"/>
              <a:cs typeface="Arial"/>
            </a:endParaRPr>
          </a:p>
          <a:p>
            <a:pPr marL="12700" marR="58267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 err="1">
                <a:latin typeface="Microsoft Sans Serif"/>
                <a:cs typeface="Microsoft Sans Serif"/>
              </a:rPr>
              <a:t>состав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 err="1" smtClean="0">
                <a:latin typeface="Microsoft Sans Serif"/>
                <a:cs typeface="Microsoft Sans Serif"/>
              </a:rPr>
              <a:t>аттестационной</a:t>
            </a:r>
            <a:r>
              <a:rPr sz="1600" spc="55" dirty="0" smtClean="0">
                <a:latin typeface="Microsoft Sans Serif"/>
                <a:cs typeface="Microsoft Sans Serif"/>
              </a:rPr>
              <a:t> </a:t>
            </a:r>
            <a:r>
              <a:rPr sz="1600" spc="-20" dirty="0" err="1" smtClean="0">
                <a:latin typeface="Microsoft Sans Serif"/>
                <a:cs typeface="Microsoft Sans Serif"/>
              </a:rPr>
              <a:t>комиссии</a:t>
            </a:r>
            <a:r>
              <a:rPr sz="1600" spc="45" dirty="0" smtClean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обязательном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порядке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включается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представитель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выборного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органа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соответствующей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первичной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профсоюзной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организации,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отсутствии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такового</a:t>
            </a:r>
            <a:endParaRPr sz="160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20" dirty="0">
                <a:latin typeface="Microsoft Sans Serif"/>
                <a:cs typeface="Microsoft Sans Serif"/>
              </a:rPr>
              <a:t>иного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представительного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органа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(представителя)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организации.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Руководитель</a:t>
            </a:r>
            <a:r>
              <a:rPr sz="1600" b="1" spc="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организации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" dirty="0" err="1" smtClean="0">
                <a:solidFill>
                  <a:srgbClr val="FF0000"/>
                </a:solidFill>
                <a:latin typeface="Arial"/>
                <a:cs typeface="Arial"/>
              </a:rPr>
              <a:t>состав</a:t>
            </a:r>
            <a:r>
              <a:rPr lang="ru-RU" sz="1600" b="1" spc="-20" dirty="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600" b="1" spc="-10" dirty="0" err="1" smtClean="0">
                <a:solidFill>
                  <a:srgbClr val="FF0000"/>
                </a:solidFill>
                <a:latin typeface="Arial"/>
                <a:cs typeface="Arial"/>
              </a:rPr>
              <a:t>аттестационной</a:t>
            </a:r>
            <a:r>
              <a:rPr sz="1600" b="1" spc="1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комиссии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организации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не </a:t>
            </a:r>
            <a:r>
              <a:rPr sz="1600" b="1" spc="-40" dirty="0">
                <a:solidFill>
                  <a:srgbClr val="FF0000"/>
                </a:solidFill>
                <a:latin typeface="Arial"/>
                <a:cs typeface="Arial"/>
              </a:rPr>
              <a:t>входит.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15"/>
            <a:ext cx="8229600" cy="5697559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……. «О внесении изменений в приказ Министерства образования, науки и молодежи Республики Крым  от 01.07.2016г. № 2114» Об утверждении Административного регламента Министерства образования, науки и молодежи Республики Крым по предоставлению государственной услуги "Аттестация педагогических работников государственных, муниципальных и частных организаций, осуществляющих образовательную деятельность, с целью установления квалификационной категории (первой, высшей)»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от 21.12.2022 №2039 «Об утверждении состава Республиканской аттестационной комиссии Министерства образования, науки и молодежи Республики Крым, графика её  заседаний и Регионального банка аттестационных групп специалистов (экспертов) для  осуществления всестороннего анализа результатов профессиональной деятельности аттестуемых педагогических работников Республики Крым на установление квалификационной категории (первой, высшей) в 2023 году»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1640" y="2348879"/>
            <a:ext cx="7382783" cy="32496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indent="-12446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Аттестация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проводится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соответствии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распорядительным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актом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326390">
              <a:lnSpc>
                <a:spcPct val="100000"/>
              </a:lnSpc>
            </a:pPr>
            <a:r>
              <a:rPr sz="1600" spc="-25" dirty="0">
                <a:latin typeface="Microsoft Sans Serif"/>
                <a:cs typeface="Microsoft Sans Serif"/>
              </a:rPr>
              <a:t>работодателя,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содержащим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список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подлежащих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аттестации,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график 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проведения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11430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Проведение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каждого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 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основе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представления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работодателя,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которое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он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вносит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непосредственно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комиссию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(далее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-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представление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работодателя).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5778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30" dirty="0">
                <a:latin typeface="Microsoft Sans Serif"/>
                <a:cs typeface="Microsoft Sans Serif"/>
              </a:rPr>
              <a:t>Работодатель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знакомит под </a:t>
            </a:r>
            <a:r>
              <a:rPr sz="1600" spc="-15" dirty="0">
                <a:latin typeface="Microsoft Sans Serif"/>
                <a:cs typeface="Microsoft Sans Serif"/>
              </a:rPr>
              <a:t>подпись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распорядительным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актом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менее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чем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30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календарных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дней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до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дня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проведения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их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графику.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842137"/>
            <a:ext cx="8686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328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0000"/>
                </a:solidFill>
              </a:rPr>
              <a:t>Аттестация</a:t>
            </a:r>
            <a:r>
              <a:rPr sz="2400" spc="6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педагогических</a:t>
            </a:r>
            <a:r>
              <a:rPr sz="2400" spc="-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работников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404664"/>
            <a:ext cx="4320480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9552" y="1153874"/>
            <a:ext cx="7760494" cy="4549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5785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Microsoft Sans Serif"/>
                <a:cs typeface="Microsoft Sans Serif"/>
              </a:rPr>
              <a:t>Проведение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аттестации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каждого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1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работника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основе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представления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работодателя,</a:t>
            </a:r>
            <a:r>
              <a:rPr sz="1400" spc="10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которое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он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вносит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непосредственно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комиссию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(далее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 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представление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работодателя).</a:t>
            </a: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представлении</a:t>
            </a:r>
            <a:r>
              <a:rPr sz="1400" b="1" spc="9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работодателя</a:t>
            </a:r>
            <a:r>
              <a:rPr sz="1400" b="1" spc="114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содержатся</a:t>
            </a:r>
            <a:r>
              <a:rPr sz="1400" b="1" spc="7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следующие</a:t>
            </a:r>
            <a:r>
              <a:rPr sz="1400" b="1" spc="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сведения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педагогическом</a:t>
            </a:r>
            <a:r>
              <a:rPr sz="1400" b="1" spc="4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работнике: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Microsoft Sans Serif"/>
                <a:cs typeface="Microsoft Sans Serif"/>
              </a:rPr>
              <a:t>а)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фамилия,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имя,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отчество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(при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наличии);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4530090">
              <a:lnSpc>
                <a:spcPct val="100000"/>
              </a:lnSpc>
            </a:pPr>
            <a:r>
              <a:rPr sz="1400" spc="-5" dirty="0">
                <a:latin typeface="Microsoft Sans Serif"/>
                <a:cs typeface="Microsoft Sans Serif"/>
              </a:rPr>
              <a:t>б)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наименование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должности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дату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проведения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аттестации;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в)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дата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заключения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по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этой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должности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трудового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договора;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0" dirty="0">
                <a:latin typeface="Microsoft Sans Serif"/>
                <a:cs typeface="Microsoft Sans Serif"/>
              </a:rPr>
              <a:t>г)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уровень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образования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(или)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квалификации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по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специальности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5" dirty="0">
                <a:latin typeface="Microsoft Sans Serif"/>
                <a:cs typeface="Microsoft Sans Serif"/>
              </a:rPr>
              <a:t>или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направлению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подготовки;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д)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информация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получении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дополнительного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профессионального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образования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по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профилю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педагогической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деятельности;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е)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40" dirty="0">
                <a:latin typeface="Microsoft Sans Serif"/>
                <a:cs typeface="Microsoft Sans Serif"/>
              </a:rPr>
              <a:t>результаты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предыдущих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аттестаций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(в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случае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их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проведения);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мотивированная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всесторонняя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latin typeface="Microsoft Sans Serif"/>
                <a:cs typeface="Microsoft Sans Serif"/>
              </a:rPr>
              <a:t>объективная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оценка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99440">
              <a:lnSpc>
                <a:spcPct val="100000"/>
              </a:lnSpc>
            </a:pPr>
            <a:r>
              <a:rPr sz="1400" spc="-30" dirty="0">
                <a:latin typeface="Microsoft Sans Serif"/>
                <a:cs typeface="Microsoft Sans Serif"/>
              </a:rPr>
              <a:t>ж) </a:t>
            </a:r>
            <a:r>
              <a:rPr sz="1400" spc="-40" dirty="0">
                <a:latin typeface="Microsoft Sans Serif"/>
                <a:cs typeface="Microsoft Sans Serif"/>
              </a:rPr>
              <a:t>результатов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профессиональной деятельности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работника по </a:t>
            </a:r>
            <a:r>
              <a:rPr sz="1400" spc="-10" dirty="0">
                <a:latin typeface="Microsoft Sans Serif"/>
                <a:cs typeface="Microsoft Sans Serif"/>
              </a:rPr>
              <a:t>выполнению </a:t>
            </a:r>
            <a:r>
              <a:rPr sz="1400" spc="-15" dirty="0">
                <a:latin typeface="Microsoft Sans Serif"/>
                <a:cs typeface="Microsoft Sans Serif"/>
              </a:rPr>
              <a:t>трудовых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обязанностей,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возложенных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него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трудовым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договором.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15617" y="699193"/>
            <a:ext cx="374441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Проведение </a:t>
            </a:r>
            <a:r>
              <a:rPr sz="2400" spc="-15" dirty="0">
                <a:solidFill>
                  <a:srgbClr val="FF0000"/>
                </a:solidFill>
              </a:rPr>
              <a:t>аттестации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980728"/>
            <a:ext cx="4809827" cy="4973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053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30" dirty="0">
                <a:latin typeface="Microsoft Sans Serif"/>
                <a:cs typeface="Microsoft Sans Serif"/>
              </a:rPr>
              <a:t>Работодатель</a:t>
            </a:r>
            <a:r>
              <a:rPr sz="1600" spc="114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знакомит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представлением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под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подпись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позднее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чем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30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календарных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дней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до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дня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проведения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dirty="0">
                <a:latin typeface="Microsoft Sans Serif"/>
                <a:cs typeface="Microsoft Sans Serif"/>
              </a:rPr>
              <a:t>После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ознакомления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представлением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работодателя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педагогический</a:t>
            </a:r>
            <a:r>
              <a:rPr sz="1600" spc="37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работник</a:t>
            </a:r>
            <a:r>
              <a:rPr sz="1600" spc="3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 желанию </a:t>
            </a:r>
            <a:r>
              <a:rPr sz="1600" spc="-45" dirty="0">
                <a:latin typeface="Microsoft Sans Serif"/>
                <a:cs typeface="Microsoft Sans Serif"/>
              </a:rPr>
              <a:t>может</a:t>
            </a:r>
            <a:r>
              <a:rPr sz="1600" spc="3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представить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комиссию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дополнительные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сведения,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характеризующие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его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профессиональную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деятельность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период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даты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предыдущей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(при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первичной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-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даты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поступления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работу).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12255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При </a:t>
            </a:r>
            <a:r>
              <a:rPr sz="1600" spc="-40" dirty="0">
                <a:latin typeface="Microsoft Sans Serif"/>
                <a:cs typeface="Microsoft Sans Serif"/>
              </a:rPr>
              <a:t>отказе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работника </a:t>
            </a:r>
            <a:r>
              <a:rPr sz="1600" spc="-25" dirty="0">
                <a:latin typeface="Microsoft Sans Serif"/>
                <a:cs typeface="Microsoft Sans Serif"/>
              </a:rPr>
              <a:t>от </a:t>
            </a:r>
            <a:r>
              <a:rPr sz="1600" spc="-20" dirty="0">
                <a:latin typeface="Microsoft Sans Serif"/>
                <a:cs typeface="Microsoft Sans Serif"/>
              </a:rPr>
              <a:t>ознакомления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представлением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работодателя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составляется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70" dirty="0">
                <a:latin typeface="Microsoft Sans Serif"/>
                <a:cs typeface="Microsoft Sans Serif"/>
              </a:rPr>
              <a:t>акт, 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который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подписывается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работодателем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лицами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(не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менее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двух),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присутствии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которых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составлен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70" dirty="0">
                <a:latin typeface="Microsoft Sans Serif"/>
                <a:cs typeface="Microsoft Sans Serif"/>
              </a:rPr>
              <a:t>акт.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71977" y="452972"/>
            <a:ext cx="2048351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FF0000"/>
                </a:solidFill>
              </a:rPr>
              <a:t>Проведение </a:t>
            </a:r>
            <a:r>
              <a:rPr sz="2800" spc="-15" dirty="0">
                <a:solidFill>
                  <a:srgbClr val="FF0000"/>
                </a:solidFill>
              </a:rPr>
              <a:t>аттестации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5970" y="2321560"/>
            <a:ext cx="2442209" cy="354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1412776"/>
            <a:ext cx="8034814" cy="43216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indent="-12446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Аттестация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проводится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заседании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комиссии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 err="1">
                <a:latin typeface="Microsoft Sans Serif"/>
                <a:cs typeface="Microsoft Sans Serif"/>
              </a:rPr>
              <a:t>участием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30" dirty="0" err="1" smtClean="0">
                <a:latin typeface="Microsoft Sans Serif"/>
                <a:cs typeface="Microsoft Sans Serif"/>
              </a:rPr>
              <a:t>педагогического</a:t>
            </a:r>
            <a:r>
              <a:rPr lang="ru-RU" sz="1400" spc="-30" dirty="0" smtClean="0">
                <a:latin typeface="Microsoft Sans Serif"/>
                <a:cs typeface="Microsoft Sans Serif"/>
              </a:rPr>
              <a:t>  </a:t>
            </a:r>
            <a:r>
              <a:rPr sz="1400" spc="-20" dirty="0" err="1" smtClean="0">
                <a:latin typeface="Microsoft Sans Serif"/>
                <a:cs typeface="Microsoft Sans Serif"/>
              </a:rPr>
              <a:t>работника</a:t>
            </a:r>
            <a:r>
              <a:rPr sz="1400" spc="-20" dirty="0">
                <a:latin typeface="Microsoft Sans Serif"/>
                <a:cs typeface="Microsoft Sans Serif"/>
              </a:rPr>
              <a:t>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689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Заседание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считается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правомочным,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если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нем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присутствуют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менее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двух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третей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от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общего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числа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членов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комиссии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18034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случае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отсутствия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1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работника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день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проведения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аттестации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заседании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аттестационной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по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уважительным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причинам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его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аттестация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переносится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другую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spc="-45" dirty="0">
                <a:latin typeface="Microsoft Sans Serif"/>
                <a:cs typeface="Microsoft Sans Serif"/>
              </a:rPr>
              <a:t>дату,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график 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вносятся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соответствующие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изменения,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чем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работодатель</a:t>
            </a:r>
            <a:r>
              <a:rPr sz="1400" spc="8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знакомит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работника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под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подпись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0" dirty="0">
                <a:latin typeface="Microsoft Sans Serif"/>
                <a:cs typeface="Microsoft Sans Serif"/>
              </a:rPr>
              <a:t>менее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чем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за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30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календарных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дней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новой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даты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проведения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его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аттестации.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Char char="-"/>
              <a:tabLst>
                <a:tab pos="137160" algn="l"/>
              </a:tabLst>
            </a:pPr>
            <a:r>
              <a:rPr sz="1400" spc="-5" dirty="0">
                <a:latin typeface="Microsoft Sans Serif"/>
                <a:cs typeface="Microsoft Sans Serif"/>
              </a:rPr>
              <a:t>При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неявке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1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работника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заседание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аттестационной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45" dirty="0">
                <a:latin typeface="Microsoft Sans Serif"/>
                <a:cs typeface="Microsoft Sans Serif"/>
              </a:rPr>
              <a:t>без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уважительной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причины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аттестационная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комиссия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проводит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аттестацию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его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отсутствие.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1193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400" spc="-15" dirty="0" err="1" smtClean="0">
                <a:latin typeface="Microsoft Sans Serif"/>
                <a:cs typeface="Microsoft Sans Serif"/>
              </a:rPr>
              <a:t>Аттестационная</a:t>
            </a:r>
            <a:r>
              <a:rPr sz="1400" spc="75" dirty="0" smtClean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комиссия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организации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рассматривает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представление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работодателя,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а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40" dirty="0">
                <a:latin typeface="Microsoft Sans Serif"/>
                <a:cs typeface="Microsoft Sans Serif"/>
              </a:rPr>
              <a:t>также 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дополнительные сведения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работника, характеризующие </a:t>
            </a:r>
            <a:r>
              <a:rPr sz="1400" spc="-30" dirty="0">
                <a:latin typeface="Microsoft Sans Serif"/>
                <a:cs typeface="Microsoft Sans Serif"/>
              </a:rPr>
              <a:t>его </a:t>
            </a:r>
            <a:r>
              <a:rPr sz="1400" spc="-10" dirty="0">
                <a:latin typeface="Microsoft Sans Serif"/>
                <a:cs typeface="Microsoft Sans Serif"/>
              </a:rPr>
              <a:t>профессиональную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деятельность </a:t>
            </a:r>
            <a:r>
              <a:rPr sz="1400" spc="-409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(при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их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наличии).</a:t>
            </a:r>
            <a:endParaRPr sz="140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400" spc="-5" dirty="0" err="1" smtClean="0">
                <a:latin typeface="Microsoft Sans Serif"/>
                <a:cs typeface="Microsoft Sans Serif"/>
              </a:rPr>
              <a:t>По</a:t>
            </a:r>
            <a:r>
              <a:rPr sz="1400" spc="45" dirty="0" smtClean="0">
                <a:latin typeface="Microsoft Sans Serif"/>
                <a:cs typeface="Microsoft Sans Serif"/>
              </a:rPr>
              <a:t> </a:t>
            </a:r>
            <a:r>
              <a:rPr sz="1400" spc="-40" dirty="0">
                <a:latin typeface="Microsoft Sans Serif"/>
                <a:cs typeface="Microsoft Sans Serif"/>
              </a:rPr>
              <a:t>результатам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аттестации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1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работника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аттестационная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комиссия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20" dirty="0" err="1">
                <a:latin typeface="Microsoft Sans Serif"/>
                <a:cs typeface="Microsoft Sans Serif"/>
              </a:rPr>
              <a:t>организации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25" dirty="0" err="1" smtClean="0">
                <a:latin typeface="Microsoft Sans Serif"/>
                <a:cs typeface="Microsoft Sans Serif"/>
              </a:rPr>
              <a:t>принимает</a:t>
            </a:r>
            <a:r>
              <a:rPr lang="ru-RU" sz="1400" spc="-25" dirty="0" smtClean="0">
                <a:latin typeface="Microsoft Sans Serif"/>
                <a:cs typeface="Microsoft Sans Serif"/>
              </a:rPr>
              <a:t>  </a:t>
            </a:r>
            <a:r>
              <a:rPr sz="1400" spc="-15" dirty="0" err="1" smtClean="0">
                <a:latin typeface="Microsoft Sans Serif"/>
                <a:cs typeface="Microsoft Sans Serif"/>
              </a:rPr>
              <a:t>одно</a:t>
            </a:r>
            <a:r>
              <a:rPr sz="1400" spc="15" dirty="0" smtClean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из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следующих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решений:</a:t>
            </a:r>
            <a:endParaRPr sz="140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spcBef>
                <a:spcPts val="5"/>
              </a:spcBef>
              <a:buChar char="-"/>
              <a:tabLst>
                <a:tab pos="13716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соответствует</a:t>
            </a:r>
            <a:r>
              <a:rPr sz="1400" spc="10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занимаемой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должности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(указывается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должность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работника);</a:t>
            </a:r>
            <a:endParaRPr sz="140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не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соответствует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занимаемой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должности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(указывается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должность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400" spc="9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работника).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9633" y="745359"/>
            <a:ext cx="746069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</a:rPr>
              <a:t>Проведение </a:t>
            </a:r>
            <a:r>
              <a:rPr sz="1800" spc="-15" dirty="0">
                <a:solidFill>
                  <a:srgbClr val="FF0000"/>
                </a:solidFill>
              </a:rPr>
              <a:t>аттестации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1052736"/>
            <a:ext cx="8012906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57250">
              <a:lnSpc>
                <a:spcPct val="100000"/>
              </a:lnSpc>
              <a:spcBef>
                <a:spcPts val="100"/>
              </a:spcBef>
              <a:buChar char="-"/>
              <a:tabLst>
                <a:tab pos="12192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При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прохождении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педагогический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являющийся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членом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аттестационной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комиссии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организации, </a:t>
            </a:r>
            <a:r>
              <a:rPr sz="1200" spc="-3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участвует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голосовании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своей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кандидатуре.</a:t>
            </a:r>
            <a:endParaRPr sz="1200" dirty="0">
              <a:latin typeface="Microsoft Sans Serif"/>
              <a:cs typeface="Microsoft Sans Serif"/>
            </a:endParaRPr>
          </a:p>
          <a:p>
            <a:pPr marL="12700" marR="608330">
              <a:lnSpc>
                <a:spcPct val="100000"/>
              </a:lnSpc>
              <a:buChar char="-"/>
              <a:tabLst>
                <a:tab pos="121920" algn="l"/>
              </a:tabLst>
            </a:pPr>
            <a:r>
              <a:rPr sz="1200" spc="5" dirty="0" smtClean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случаях,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когда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менее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половины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членов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аттестационной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комиссии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организации,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присутствующих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 </a:t>
            </a:r>
            <a:r>
              <a:rPr sz="1200" spc="-15" dirty="0">
                <a:latin typeface="Microsoft Sans Serif"/>
                <a:cs typeface="Microsoft Sans Serif"/>
              </a:rPr>
              <a:t>заседании, </a:t>
            </a:r>
            <a:r>
              <a:rPr sz="1200" spc="-3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проголосовали </a:t>
            </a:r>
            <a:r>
              <a:rPr sz="1200" spc="-35" dirty="0">
                <a:latin typeface="Microsoft Sans Serif"/>
                <a:cs typeface="Microsoft Sans Serif"/>
              </a:rPr>
              <a:t>за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решение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соответствии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занимаемой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должности,</a:t>
            </a:r>
            <a:r>
              <a:rPr sz="1200" spc="-20" dirty="0">
                <a:latin typeface="Microsoft Sans Serif"/>
                <a:cs typeface="Microsoft Sans Serif"/>
              </a:rPr>
              <a:t> педагогический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признается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соответствующим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занимаемой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должности.</a:t>
            </a:r>
            <a:endParaRPr sz="1200" dirty="0">
              <a:latin typeface="Microsoft Sans Serif"/>
              <a:cs typeface="Microsoft Sans Serif"/>
            </a:endParaRPr>
          </a:p>
          <a:p>
            <a:pPr marL="121920" indent="-109220">
              <a:lnSpc>
                <a:spcPct val="100000"/>
              </a:lnSpc>
              <a:buChar char="-"/>
              <a:tabLst>
                <a:tab pos="121920" algn="l"/>
              </a:tabLst>
            </a:pPr>
            <a:r>
              <a:rPr sz="1200" spc="-45" dirty="0" err="1" smtClean="0">
                <a:latin typeface="Microsoft Sans Serif"/>
                <a:cs typeface="Microsoft Sans Serif"/>
              </a:rPr>
              <a:t>Результаты</a:t>
            </a:r>
            <a:r>
              <a:rPr sz="1200" spc="85" dirty="0" smtClean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аттестации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педагогического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непосредственно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присутствующего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 err="1">
                <a:latin typeface="Microsoft Sans Serif"/>
                <a:cs typeface="Microsoft Sans Serif"/>
              </a:rPr>
              <a:t>заседании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 err="1" smtClean="0">
                <a:latin typeface="Microsoft Sans Serif"/>
                <a:cs typeface="Microsoft Sans Serif"/>
              </a:rPr>
              <a:t>аттестационной</a:t>
            </a:r>
            <a:r>
              <a:rPr lang="ru-RU" sz="1200" spc="-10" dirty="0" smtClean="0">
                <a:latin typeface="Microsoft Sans Serif"/>
                <a:cs typeface="Microsoft Sans Serif"/>
              </a:rPr>
              <a:t> </a:t>
            </a:r>
            <a:r>
              <a:rPr sz="1200" spc="-20" dirty="0" err="1" smtClean="0">
                <a:latin typeface="Microsoft Sans Serif"/>
                <a:cs typeface="Microsoft Sans Serif"/>
              </a:rPr>
              <a:t>комиссии</a:t>
            </a:r>
            <a:r>
              <a:rPr sz="1200" spc="25" dirty="0" smtClean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сообщаются </a:t>
            </a:r>
            <a:r>
              <a:rPr sz="1200" spc="-10" dirty="0">
                <a:latin typeface="Microsoft Sans Serif"/>
                <a:cs typeface="Microsoft Sans Serif"/>
              </a:rPr>
              <a:t>ему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после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подведения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итогов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голосования.</a:t>
            </a:r>
            <a:endParaRPr sz="1200" dirty="0">
              <a:latin typeface="Microsoft Sans Serif"/>
              <a:cs typeface="Microsoft Sans Serif"/>
            </a:endParaRPr>
          </a:p>
          <a:p>
            <a:pPr marL="12700" marR="204470">
              <a:lnSpc>
                <a:spcPct val="100000"/>
              </a:lnSpc>
              <a:spcBef>
                <a:spcPts val="5"/>
              </a:spcBef>
              <a:buChar char="-"/>
              <a:tabLst>
                <a:tab pos="121920" algn="l"/>
              </a:tabLst>
            </a:pPr>
            <a:r>
              <a:rPr sz="1200" spc="5" dirty="0" smtClean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Результаты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педагогических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работников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заносятся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протокол,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подписываемый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председателем, заместителем </a:t>
            </a:r>
            <a:r>
              <a:rPr sz="1200" spc="-35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председателя, секретарем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spc="-10" dirty="0">
                <a:latin typeface="Microsoft Sans Serif"/>
                <a:cs typeface="Microsoft Sans Serif"/>
              </a:rPr>
              <a:t>членами аттестационной </a:t>
            </a:r>
            <a:r>
              <a:rPr sz="1200" spc="-20" dirty="0">
                <a:latin typeface="Microsoft Sans Serif"/>
                <a:cs typeface="Microsoft Sans Serif"/>
              </a:rPr>
              <a:t>комиссии </a:t>
            </a:r>
            <a:r>
              <a:rPr sz="1200" spc="-15" dirty="0">
                <a:latin typeface="Microsoft Sans Serif"/>
                <a:cs typeface="Microsoft Sans Serif"/>
              </a:rPr>
              <a:t>организации, присутствовавшими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 </a:t>
            </a:r>
            <a:r>
              <a:rPr sz="1200" spc="-15" dirty="0">
                <a:latin typeface="Microsoft Sans Serif"/>
                <a:cs typeface="Microsoft Sans Serif"/>
              </a:rPr>
              <a:t>заседании, </a:t>
            </a:r>
            <a:r>
              <a:rPr sz="1200" spc="-25" dirty="0">
                <a:latin typeface="Microsoft Sans Serif"/>
                <a:cs typeface="Microsoft Sans Serif"/>
              </a:rPr>
              <a:t>который 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хранится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работодателя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вместе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представлениями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работодателя,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внесенными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200" spc="5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комиссию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организации,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дополнительными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сведениями,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представленными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педагогическими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работниками,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характеризующими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их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профессиональную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деятельность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(при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их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наличии).</a:t>
            </a:r>
            <a:endParaRPr sz="12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21920" algn="l"/>
              </a:tabLst>
            </a:pPr>
            <a:r>
              <a:rPr sz="1200" dirty="0" smtClean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педагогического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прошедшего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аттестацию,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позднее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рабочих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дней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со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дня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ее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проведения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секретарем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аттестационной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комиссии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составляется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выписка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из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протокола,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содержащая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сведения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фамилии,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имени,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отчестве </a:t>
            </a:r>
            <a:r>
              <a:rPr sz="1200" spc="-10" dirty="0">
                <a:latin typeface="Microsoft Sans Serif"/>
                <a:cs typeface="Microsoft Sans Serif"/>
              </a:rPr>
              <a:t> (при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наличии)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аттестуемого,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наименовании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его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должности,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которой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проводилась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аттестация,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дате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заседания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аттестационной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комиссии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40" dirty="0">
                <a:latin typeface="Microsoft Sans Serif"/>
                <a:cs typeface="Microsoft Sans Serif"/>
              </a:rPr>
              <a:t>результатах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голосования,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принятом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аттестационной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комиссией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организации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решении.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Работодатель 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знакомит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педагогического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выпиской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из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протокола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под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подпись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течение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3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рабочих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дней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после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ее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составления.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Выписка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из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протокола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хранится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личном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деле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педагогического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работника.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Сведения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об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педагогического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работника,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проводимой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целью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подтверждения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соответствия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занимаемой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должности,</a:t>
            </a:r>
            <a:r>
              <a:rPr sz="1200" dirty="0">
                <a:latin typeface="Microsoft Sans Serif"/>
                <a:cs typeface="Microsoft Sans Serif"/>
              </a:rPr>
              <a:t> 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трудовую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книжку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(или)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сведения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трудовой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вносятся.</a:t>
            </a:r>
            <a:endParaRPr sz="1200" dirty="0">
              <a:latin typeface="Microsoft Sans Serif"/>
              <a:cs typeface="Microsoft Sans Serif"/>
            </a:endParaRPr>
          </a:p>
          <a:p>
            <a:pPr marL="12700" marR="357505">
              <a:lnSpc>
                <a:spcPct val="100000"/>
              </a:lnSpc>
              <a:spcBef>
                <a:spcPts val="5"/>
              </a:spcBef>
              <a:buChar char="-"/>
              <a:tabLst>
                <a:tab pos="121920" algn="l"/>
              </a:tabLst>
            </a:pPr>
            <a:r>
              <a:rPr sz="1200" spc="10" dirty="0" smtClean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Результаты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аттестации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целях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подтверждения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соответствия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педагогических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работников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занимаемым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ими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должностям </a:t>
            </a:r>
            <a:r>
              <a:rPr sz="1200" spc="-3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основе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оценки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профессиональной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деятельности</a:t>
            </a:r>
            <a:r>
              <a:rPr sz="1200" spc="-20" dirty="0">
                <a:latin typeface="Microsoft Sans Serif"/>
                <a:cs typeface="Microsoft Sans Serif"/>
              </a:rPr>
              <a:t> педагогический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работник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вправе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обжаловать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соответствии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законодательством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 err="1">
                <a:latin typeface="Microsoft Sans Serif"/>
                <a:cs typeface="Microsoft Sans Serif"/>
              </a:rPr>
              <a:t>Российской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 err="1" smtClean="0">
                <a:latin typeface="Microsoft Sans Serif"/>
                <a:cs typeface="Microsoft Sans Serif"/>
              </a:rPr>
              <a:t>Федерации</a:t>
            </a:r>
            <a:r>
              <a:rPr lang="ru-RU" sz="1200" spc="-25" dirty="0" smtClean="0">
                <a:latin typeface="Microsoft Sans Serif"/>
                <a:cs typeface="Microsoft Sans Serif"/>
              </a:rPr>
              <a:t>.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1641" y="745359"/>
            <a:ext cx="738868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0000"/>
                </a:solidFill>
              </a:rPr>
              <a:t>Проведение </a:t>
            </a:r>
            <a:r>
              <a:rPr sz="1800" spc="-15" dirty="0">
                <a:solidFill>
                  <a:srgbClr val="FF0000"/>
                </a:solidFill>
              </a:rPr>
              <a:t>аттестации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3848" y="1844825"/>
            <a:ext cx="5485524" cy="39523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385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Microsoft Sans Serif"/>
                <a:cs typeface="Microsoft Sans Serif"/>
              </a:rPr>
              <a:t>а)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педагогические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работники,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имеющие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квалификационные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категории;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Microsoft Sans Serif"/>
                <a:cs typeface="Microsoft Sans Serif"/>
              </a:rPr>
              <a:t>б)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проработавшие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занимаемой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менее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двух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лет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</a:p>
          <a:p>
            <a:pPr marL="12700" marR="1476375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организации,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которой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проводится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аттестация;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в)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беременные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женщины;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г)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женщины,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находящиеся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отпуске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беременности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родам;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latin typeface="Arial"/>
                <a:cs typeface="Arial"/>
              </a:rPr>
              <a:t>(возможна</a:t>
            </a:r>
            <a:r>
              <a:rPr sz="1600" b="1" spc="-5" dirty="0">
                <a:latin typeface="Arial"/>
                <a:cs typeface="Arial"/>
              </a:rPr>
              <a:t> не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ранее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чем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через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два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года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после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 err="1">
                <a:latin typeface="Arial"/>
                <a:cs typeface="Arial"/>
              </a:rPr>
              <a:t>их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5" dirty="0" err="1" smtClean="0">
                <a:latin typeface="Arial"/>
                <a:cs typeface="Arial"/>
              </a:rPr>
              <a:t>выхода</a:t>
            </a:r>
            <a:r>
              <a:rPr lang="ru-RU" sz="1600" b="1" spc="-15" dirty="0" smtClean="0">
                <a:latin typeface="Arial"/>
                <a:cs typeface="Arial"/>
              </a:rPr>
              <a:t>  </a:t>
            </a:r>
            <a:r>
              <a:rPr sz="1600" b="1" dirty="0" err="1" smtClean="0">
                <a:latin typeface="Arial"/>
                <a:cs typeface="Arial"/>
              </a:rPr>
              <a:t>из</a:t>
            </a:r>
            <a:r>
              <a:rPr sz="1600" b="1" spc="-5" dirty="0" smtClean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указанных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отпусков).</a:t>
            </a:r>
            <a:endParaRPr sz="1600" dirty="0">
              <a:latin typeface="Arial"/>
              <a:cs typeface="Arial"/>
            </a:endParaRPr>
          </a:p>
          <a:p>
            <a:pPr marL="12700" marR="38735">
              <a:lnSpc>
                <a:spcPct val="100000"/>
              </a:lnSpc>
            </a:pPr>
            <a:r>
              <a:rPr sz="1600" dirty="0">
                <a:latin typeface="Microsoft Sans Serif"/>
                <a:cs typeface="Microsoft Sans Serif"/>
              </a:rPr>
              <a:t>д)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лица,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находящиеся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отпуске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уходу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ребенком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до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достижения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им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возраста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трех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лет;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(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возможна </a:t>
            </a:r>
            <a:r>
              <a:rPr sz="1600" b="1" spc="-5" dirty="0">
                <a:latin typeface="Arial"/>
                <a:cs typeface="Arial"/>
              </a:rPr>
              <a:t>не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ранее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чем </a:t>
            </a:r>
            <a:r>
              <a:rPr sz="1600" b="1" spc="-10" dirty="0">
                <a:latin typeface="Arial"/>
                <a:cs typeface="Arial"/>
              </a:rPr>
              <a:t> через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два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года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после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их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выхода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из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указанных</a:t>
            </a:r>
            <a:r>
              <a:rPr sz="1600" b="1" spc="12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отпусков). 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е)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отсутствовавшие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рабочем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месте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более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четырех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месяцев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связи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заболеванием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b="1" spc="-15" dirty="0">
                <a:latin typeface="Arial"/>
                <a:cs typeface="Arial"/>
              </a:rPr>
              <a:t>(возможна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не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ранее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чем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через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год </a:t>
            </a:r>
            <a:r>
              <a:rPr sz="1600" b="1" spc="-15" dirty="0">
                <a:latin typeface="Arial"/>
                <a:cs typeface="Arial"/>
              </a:rPr>
              <a:t> после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их </a:t>
            </a:r>
            <a:r>
              <a:rPr sz="1600" b="1" spc="-15" dirty="0">
                <a:latin typeface="Arial"/>
                <a:cs typeface="Arial"/>
              </a:rPr>
              <a:t>выхода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на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работу).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1501" y="1028913"/>
            <a:ext cx="814930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2380" marR="5080" indent="-1250315" algn="r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0000"/>
                </a:solidFill>
              </a:rPr>
              <a:t>Аттестацию</a:t>
            </a:r>
            <a:r>
              <a:rPr sz="1800" spc="95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в</a:t>
            </a:r>
            <a:r>
              <a:rPr sz="1800" spc="10" dirty="0">
                <a:solidFill>
                  <a:srgbClr val="FF0000"/>
                </a:solidFill>
              </a:rPr>
              <a:t> </a:t>
            </a:r>
            <a:r>
              <a:rPr sz="1800" spc="-5" dirty="0">
                <a:solidFill>
                  <a:srgbClr val="FF0000"/>
                </a:solidFill>
              </a:rPr>
              <a:t>целях</a:t>
            </a:r>
            <a:r>
              <a:rPr sz="1800" dirty="0">
                <a:solidFill>
                  <a:srgbClr val="FF0000"/>
                </a:solidFill>
              </a:rPr>
              <a:t> </a:t>
            </a:r>
            <a:r>
              <a:rPr sz="1800" spc="-15" dirty="0">
                <a:solidFill>
                  <a:srgbClr val="FF0000"/>
                </a:solidFill>
              </a:rPr>
              <a:t>подтверждения</a:t>
            </a:r>
            <a:r>
              <a:rPr sz="1800" spc="45" dirty="0">
                <a:solidFill>
                  <a:srgbClr val="FF0000"/>
                </a:solidFill>
              </a:rPr>
              <a:t> </a:t>
            </a:r>
            <a:r>
              <a:rPr sz="1800" spc="-20" dirty="0">
                <a:solidFill>
                  <a:srgbClr val="FF0000"/>
                </a:solidFill>
              </a:rPr>
              <a:t>соответствия </a:t>
            </a:r>
            <a:r>
              <a:rPr sz="1800" spc="-484" dirty="0">
                <a:solidFill>
                  <a:srgbClr val="FF0000"/>
                </a:solidFill>
              </a:rPr>
              <a:t> </a:t>
            </a:r>
            <a:r>
              <a:rPr sz="1800" spc="-10" dirty="0">
                <a:solidFill>
                  <a:srgbClr val="FF0000"/>
                </a:solidFill>
              </a:rPr>
              <a:t>занимаемой</a:t>
            </a:r>
            <a:r>
              <a:rPr sz="1800" dirty="0">
                <a:solidFill>
                  <a:srgbClr val="FF0000"/>
                </a:solidFill>
              </a:rPr>
              <a:t> </a:t>
            </a:r>
            <a:r>
              <a:rPr sz="1800" spc="-15" dirty="0">
                <a:solidFill>
                  <a:srgbClr val="FF0000"/>
                </a:solidFill>
              </a:rPr>
              <a:t>должности</a:t>
            </a:r>
            <a:r>
              <a:rPr sz="1800" dirty="0">
                <a:solidFill>
                  <a:srgbClr val="FF0000"/>
                </a:solidFill>
              </a:rPr>
              <a:t> </a:t>
            </a:r>
            <a:r>
              <a:rPr sz="1800" spc="-5" dirty="0">
                <a:solidFill>
                  <a:srgbClr val="FF0000"/>
                </a:solidFill>
              </a:rPr>
              <a:t>не</a:t>
            </a:r>
            <a:r>
              <a:rPr sz="1800" spc="10" dirty="0">
                <a:solidFill>
                  <a:srgbClr val="FF0000"/>
                </a:solidFill>
              </a:rPr>
              <a:t> </a:t>
            </a:r>
            <a:r>
              <a:rPr sz="1800" spc="-15" dirty="0">
                <a:solidFill>
                  <a:srgbClr val="FF0000"/>
                </a:solidFill>
              </a:rPr>
              <a:t>проходят </a:t>
            </a:r>
            <a:r>
              <a:rPr sz="1800" spc="-10" dirty="0">
                <a:solidFill>
                  <a:srgbClr val="FF0000"/>
                </a:solidFill>
              </a:rPr>
              <a:t> следующие</a:t>
            </a:r>
            <a:r>
              <a:rPr sz="1800" spc="15" dirty="0">
                <a:solidFill>
                  <a:srgbClr val="FF0000"/>
                </a:solidFill>
              </a:rPr>
              <a:t> </a:t>
            </a:r>
            <a:r>
              <a:rPr sz="1800" spc="-10" dirty="0">
                <a:solidFill>
                  <a:srgbClr val="FF0000"/>
                </a:solidFill>
              </a:rPr>
              <a:t>педагогические</a:t>
            </a:r>
            <a:r>
              <a:rPr sz="1800" spc="10" dirty="0">
                <a:solidFill>
                  <a:srgbClr val="FF0000"/>
                </a:solidFill>
              </a:rPr>
              <a:t> </a:t>
            </a:r>
            <a:r>
              <a:rPr sz="1800" spc="-10" dirty="0">
                <a:solidFill>
                  <a:srgbClr val="FF0000"/>
                </a:solidFill>
              </a:rPr>
              <a:t>работники: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2691765" cy="4104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980728"/>
            <a:ext cx="4264819" cy="518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Microsoft Sans Serif"/>
                <a:cs typeface="Microsoft Sans Serif"/>
              </a:rPr>
              <a:t>Аттестационные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 err="1">
                <a:latin typeface="Microsoft Sans Serif"/>
                <a:cs typeface="Microsoft Sans Serif"/>
              </a:rPr>
              <a:t>организаций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b="1" spc="-15" dirty="0" err="1" smtClean="0">
                <a:latin typeface="Arial"/>
                <a:cs typeface="Arial"/>
              </a:rPr>
              <a:t>дают</a:t>
            </a:r>
            <a:r>
              <a:rPr lang="ru-RU" sz="1600" b="1" spc="-15" dirty="0" smtClean="0">
                <a:latin typeface="Arial"/>
                <a:cs typeface="Arial"/>
              </a:rPr>
              <a:t> </a:t>
            </a:r>
            <a:r>
              <a:rPr sz="1600" b="1" spc="-10" dirty="0" err="1" smtClean="0">
                <a:latin typeface="Arial"/>
                <a:cs typeface="Arial"/>
              </a:rPr>
              <a:t>рекомендации</a:t>
            </a:r>
            <a:r>
              <a:rPr sz="1600" b="1" spc="-10" dirty="0" smtClean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работодателю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 </a:t>
            </a:r>
            <a:r>
              <a:rPr sz="1600" spc="-25" dirty="0">
                <a:latin typeface="Microsoft Sans Serif"/>
                <a:cs typeface="Microsoft Sans Serif"/>
              </a:rPr>
              <a:t>возможности назначения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соответствующие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лиц,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не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имеющих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специальной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подготовки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или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стажа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848994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работы,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установленных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в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разделе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"Требования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к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квалификации"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раздела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"Квалификационные</a:t>
            </a:r>
            <a:endParaRPr sz="1600" dirty="0">
              <a:latin typeface="Arial"/>
              <a:cs typeface="Arial"/>
            </a:endParaRPr>
          </a:p>
          <a:p>
            <a:pPr marL="12700" marR="109220">
              <a:lnSpc>
                <a:spcPct val="100000"/>
              </a:lnSpc>
            </a:pPr>
            <a:r>
              <a:rPr sz="1600" b="1" spc="-10" dirty="0">
                <a:latin typeface="Arial"/>
                <a:cs typeface="Arial"/>
              </a:rPr>
              <a:t>характеристики</a:t>
            </a:r>
            <a:r>
              <a:rPr sz="1600" b="1" spc="10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должностей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работников</a:t>
            </a:r>
            <a:r>
              <a:rPr sz="1600" b="1" spc="7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образования"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Единого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квалификационного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справочника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должностей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руководителей,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специалистов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служащих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(или)</a:t>
            </a:r>
          </a:p>
          <a:p>
            <a:pPr marL="12700" marR="379095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Microsoft Sans Serif"/>
                <a:cs typeface="Microsoft Sans Serif"/>
              </a:rPr>
              <a:t>профессиональными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стандартами,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но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обладающих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достаточным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практическим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опытом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компетентностью,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выполняющих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качественно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полном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объеме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возложенные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них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должностные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обязанности.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88024" y="612672"/>
            <a:ext cx="393259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Аттестационные</a:t>
            </a:r>
            <a:r>
              <a:rPr spc="95" dirty="0"/>
              <a:t> </a:t>
            </a:r>
            <a:r>
              <a:rPr spc="-10" dirty="0"/>
              <a:t>комиссии</a:t>
            </a:r>
            <a:r>
              <a:rPr spc="25" dirty="0"/>
              <a:t> </a:t>
            </a:r>
            <a:r>
              <a:rPr spc="-10" dirty="0"/>
              <a:t>организаций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088" y="3356991"/>
            <a:ext cx="3631322" cy="2736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6269" y="2117407"/>
            <a:ext cx="8060531" cy="37138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indent="-12446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Аттестация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установления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или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 err="1">
                <a:latin typeface="Microsoft Sans Serif"/>
                <a:cs typeface="Microsoft Sans Serif"/>
              </a:rPr>
              <a:t>высшей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 err="1" smtClean="0">
                <a:latin typeface="Microsoft Sans Serif"/>
                <a:cs typeface="Microsoft Sans Serif"/>
              </a:rPr>
              <a:t>квалификационной</a:t>
            </a:r>
            <a:r>
              <a:rPr lang="ru-RU" sz="1600" spc="-15" dirty="0" smtClean="0">
                <a:latin typeface="Microsoft Sans Serif"/>
                <a:cs typeface="Microsoft Sans Serif"/>
              </a:rPr>
              <a:t>  </a:t>
            </a:r>
            <a:r>
              <a:rPr sz="1600" spc="-30" dirty="0" err="1" smtClean="0">
                <a:latin typeface="Microsoft Sans Serif"/>
                <a:cs typeface="Microsoft Sans Serif"/>
              </a:rPr>
              <a:t>категории</a:t>
            </a:r>
            <a:r>
              <a:rPr sz="1600" spc="80" dirty="0" smtClean="0">
                <a:latin typeface="Microsoft Sans Serif"/>
                <a:cs typeface="Microsoft Sans Serif"/>
              </a:rPr>
              <a:t> </a:t>
            </a:r>
            <a:r>
              <a:rPr sz="1600" b="1" spc="-15" dirty="0">
                <a:latin typeface="Arial"/>
                <a:cs typeface="Arial"/>
              </a:rPr>
              <a:t>проводится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по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их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желанию.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 dirty="0">
              <a:latin typeface="Arial"/>
              <a:cs typeface="Arial"/>
            </a:endParaRPr>
          </a:p>
          <a:p>
            <a:pPr marL="12700" marR="23558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Аттестация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находящихся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ведении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федеральных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государственных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органов,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аттестационными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комиссиями,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формируемыми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федеральными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государственными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органами,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ведении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которых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эти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находятся,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отношении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находящихся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ведении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субъекта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Российской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Федерации,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Microsoft Sans Serif"/>
                <a:cs typeface="Microsoft Sans Serif"/>
              </a:rPr>
              <a:t>муниципальных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частных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(за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исключением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находящихся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ведении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федеральной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территории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"Сириус"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частных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находящихся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федеральной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территории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"Сириус"),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проведение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аттестации</a:t>
            </a:r>
            <a:r>
              <a:rPr sz="1600" b="1" spc="9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осуществляется</a:t>
            </a:r>
            <a:r>
              <a:rPr sz="1600" b="1" spc="10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аттестационными</a:t>
            </a:r>
            <a:r>
              <a:rPr sz="1600" b="1" spc="114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комиссиями,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формируемыми 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уполномоченными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органами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государственной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власти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субъектов</a:t>
            </a:r>
            <a:r>
              <a:rPr sz="1600" b="1" spc="114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Российской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Федерации.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14159"/>
            <a:ext cx="836327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88104" marR="15240" algn="l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</a:rPr>
              <a:t>III.</a:t>
            </a:r>
            <a:r>
              <a:rPr sz="1600" spc="-20" dirty="0">
                <a:solidFill>
                  <a:srgbClr val="FF0000"/>
                </a:solidFill>
              </a:rPr>
              <a:t> </a:t>
            </a:r>
            <a:r>
              <a:rPr sz="1600" spc="-15" dirty="0">
                <a:solidFill>
                  <a:srgbClr val="FF0000"/>
                </a:solidFill>
              </a:rPr>
              <a:t>Аттестация</a:t>
            </a:r>
            <a:r>
              <a:rPr sz="1600" spc="85" dirty="0">
                <a:solidFill>
                  <a:srgbClr val="FF0000"/>
                </a:solidFill>
              </a:rPr>
              <a:t> </a:t>
            </a:r>
            <a:r>
              <a:rPr sz="1600" spc="-10" dirty="0">
                <a:solidFill>
                  <a:srgbClr val="FF0000"/>
                </a:solidFill>
              </a:rPr>
              <a:t>педагогических</a:t>
            </a:r>
            <a:r>
              <a:rPr sz="1600" spc="20" dirty="0">
                <a:solidFill>
                  <a:srgbClr val="FF0000"/>
                </a:solidFill>
              </a:rPr>
              <a:t> </a:t>
            </a:r>
            <a:r>
              <a:rPr sz="1600" spc="-10" dirty="0">
                <a:solidFill>
                  <a:srgbClr val="FF0000"/>
                </a:solidFill>
              </a:rPr>
              <a:t>работников</a:t>
            </a:r>
            <a:r>
              <a:rPr sz="1600" spc="35" dirty="0">
                <a:solidFill>
                  <a:srgbClr val="FF0000"/>
                </a:solidFill>
              </a:rPr>
              <a:t> </a:t>
            </a:r>
            <a:r>
              <a:rPr sz="1600" dirty="0">
                <a:solidFill>
                  <a:srgbClr val="FF0000"/>
                </a:solidFill>
              </a:rPr>
              <a:t>в</a:t>
            </a:r>
            <a:r>
              <a:rPr sz="1600" spc="-5" dirty="0">
                <a:solidFill>
                  <a:srgbClr val="FF0000"/>
                </a:solidFill>
              </a:rPr>
              <a:t> целях</a:t>
            </a:r>
          </a:p>
          <a:p>
            <a:pPr marL="3888104" marR="5080" algn="l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solidFill>
                  <a:srgbClr val="FF0000"/>
                </a:solidFill>
              </a:rPr>
              <a:t>установления</a:t>
            </a:r>
            <a:r>
              <a:rPr sz="1600" spc="100" dirty="0">
                <a:solidFill>
                  <a:srgbClr val="FF0000"/>
                </a:solidFill>
              </a:rPr>
              <a:t> </a:t>
            </a:r>
            <a:r>
              <a:rPr sz="1600" spc="-5" dirty="0">
                <a:solidFill>
                  <a:srgbClr val="FF0000"/>
                </a:solidFill>
              </a:rPr>
              <a:t>первой</a:t>
            </a:r>
            <a:r>
              <a:rPr sz="1600" spc="45" dirty="0">
                <a:solidFill>
                  <a:srgbClr val="FF0000"/>
                </a:solidFill>
              </a:rPr>
              <a:t> </a:t>
            </a:r>
            <a:r>
              <a:rPr sz="1600" dirty="0">
                <a:solidFill>
                  <a:srgbClr val="FF0000"/>
                </a:solidFill>
              </a:rPr>
              <a:t>и</a:t>
            </a:r>
            <a:r>
              <a:rPr sz="1600" spc="5" dirty="0">
                <a:solidFill>
                  <a:srgbClr val="FF0000"/>
                </a:solidFill>
              </a:rPr>
              <a:t> </a:t>
            </a:r>
            <a:r>
              <a:rPr sz="1600" spc="-5" dirty="0">
                <a:solidFill>
                  <a:srgbClr val="FF0000"/>
                </a:solidFill>
              </a:rPr>
              <a:t>высшей</a:t>
            </a:r>
            <a:r>
              <a:rPr sz="1600" spc="25" dirty="0">
                <a:solidFill>
                  <a:srgbClr val="FF0000"/>
                </a:solidFill>
              </a:rPr>
              <a:t> </a:t>
            </a:r>
            <a:r>
              <a:rPr sz="1600" spc="-10" dirty="0">
                <a:solidFill>
                  <a:srgbClr val="FF0000"/>
                </a:solidFill>
              </a:rPr>
              <a:t>квалификационной</a:t>
            </a:r>
            <a:r>
              <a:rPr sz="1600" spc="80" dirty="0">
                <a:solidFill>
                  <a:srgbClr val="FF0000"/>
                </a:solidFill>
              </a:rPr>
              <a:t> </a:t>
            </a:r>
            <a:r>
              <a:rPr sz="1600" spc="-10" dirty="0">
                <a:solidFill>
                  <a:srgbClr val="FF0000"/>
                </a:solidFill>
              </a:rPr>
              <a:t>категории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94835" y="1556792"/>
            <a:ext cx="4115276" cy="4952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Проведение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находящихся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ведении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федеральной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территории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"Сириус",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также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частных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находящихся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федеральной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территории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"Сириус",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аттестационными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комиссиями,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формируемыми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органами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публичной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власти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федеральной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территории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"Сириус".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132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состав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аттестационных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комиссий,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входит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менее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7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человек,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включая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представителя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соответствующего </a:t>
            </a:r>
            <a:r>
              <a:rPr sz="1600" spc="-15" dirty="0">
                <a:latin typeface="Microsoft Sans Serif"/>
                <a:cs typeface="Microsoft Sans Serif"/>
              </a:rPr>
              <a:t> профессионального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союза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специалистов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для 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осуществления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всестороннего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анализа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781050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профессиональной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(далее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-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специалисты).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3528" y="769206"/>
            <a:ext cx="82296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88104" marR="5715" algn="l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0000"/>
                </a:solidFill>
              </a:rPr>
              <a:t>III.</a:t>
            </a:r>
            <a:r>
              <a:rPr sz="1400" spc="-20" dirty="0">
                <a:solidFill>
                  <a:srgbClr val="FF0000"/>
                </a:solidFill>
              </a:rPr>
              <a:t> </a:t>
            </a:r>
            <a:r>
              <a:rPr sz="1400" spc="-15" dirty="0">
                <a:solidFill>
                  <a:srgbClr val="FF0000"/>
                </a:solidFill>
              </a:rPr>
              <a:t>Аттестация</a:t>
            </a:r>
            <a:r>
              <a:rPr sz="1400" spc="85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педагогических</a:t>
            </a:r>
            <a:r>
              <a:rPr sz="1400" spc="20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работников</a:t>
            </a:r>
            <a:r>
              <a:rPr sz="1400" spc="15" dirty="0">
                <a:solidFill>
                  <a:srgbClr val="FF0000"/>
                </a:solidFill>
              </a:rPr>
              <a:t> </a:t>
            </a:r>
            <a:r>
              <a:rPr sz="1400" dirty="0">
                <a:solidFill>
                  <a:srgbClr val="FF0000"/>
                </a:solidFill>
              </a:rPr>
              <a:t>в</a:t>
            </a:r>
            <a:r>
              <a:rPr sz="1400" spc="-10" dirty="0">
                <a:solidFill>
                  <a:srgbClr val="FF0000"/>
                </a:solidFill>
              </a:rPr>
              <a:t> </a:t>
            </a:r>
            <a:r>
              <a:rPr sz="1400" spc="-5" dirty="0">
                <a:solidFill>
                  <a:srgbClr val="FF0000"/>
                </a:solidFill>
              </a:rPr>
              <a:t>целях</a:t>
            </a:r>
          </a:p>
          <a:p>
            <a:pPr marL="3888104" marR="5080" algn="l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rgbClr val="FF0000"/>
                </a:solidFill>
              </a:rPr>
              <a:t>установления</a:t>
            </a:r>
            <a:r>
              <a:rPr sz="1400" spc="85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первой</a:t>
            </a:r>
            <a:r>
              <a:rPr sz="1400" spc="30" dirty="0">
                <a:solidFill>
                  <a:srgbClr val="FF0000"/>
                </a:solidFill>
              </a:rPr>
              <a:t> </a:t>
            </a:r>
            <a:r>
              <a:rPr sz="1400" dirty="0">
                <a:solidFill>
                  <a:srgbClr val="FF0000"/>
                </a:solidFill>
              </a:rPr>
              <a:t>и</a:t>
            </a:r>
            <a:r>
              <a:rPr sz="1400" spc="-5" dirty="0">
                <a:solidFill>
                  <a:srgbClr val="FF0000"/>
                </a:solidFill>
              </a:rPr>
              <a:t> высшей</a:t>
            </a:r>
            <a:r>
              <a:rPr sz="1400" spc="10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квалификационной</a:t>
            </a:r>
            <a:r>
              <a:rPr sz="1400" spc="75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категории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814" y="2029460"/>
            <a:ext cx="337947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2449195"/>
            <a:ext cx="7690147" cy="32675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 indent="-109220">
              <a:lnSpc>
                <a:spcPct val="100000"/>
              </a:lnSpc>
              <a:spcBef>
                <a:spcPts val="100"/>
              </a:spcBef>
              <a:buChar char="-"/>
              <a:tabLst>
                <a:tab pos="121920" algn="l"/>
              </a:tabLst>
            </a:pPr>
            <a:r>
              <a:rPr sz="1400" spc="-15" dirty="0">
                <a:latin typeface="Microsoft Sans Serif"/>
                <a:cs typeface="Microsoft Sans Serif"/>
              </a:rPr>
              <a:t>Аттестация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педагогических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работников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целях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установления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первой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21920" algn="l"/>
              </a:tabLst>
            </a:pPr>
            <a:r>
              <a:rPr sz="1400" spc="5" dirty="0">
                <a:latin typeface="Microsoft Sans Serif"/>
                <a:cs typeface="Microsoft Sans Serif"/>
              </a:rPr>
              <a:t>или </a:t>
            </a:r>
            <a:r>
              <a:rPr sz="1400" spc="-5" dirty="0">
                <a:latin typeface="Microsoft Sans Serif"/>
                <a:cs typeface="Microsoft Sans Serif"/>
              </a:rPr>
              <a:t>высшей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квалификационных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категорий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проводится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на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основании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их 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latin typeface="Arial"/>
                <a:cs typeface="Arial"/>
              </a:rPr>
              <a:t>заявлений</a:t>
            </a:r>
            <a:r>
              <a:rPr sz="1400" spc="-10" dirty="0">
                <a:latin typeface="Microsoft Sans Serif"/>
                <a:cs typeface="Microsoft Sans Serif"/>
              </a:rPr>
              <a:t>,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подаваемых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непосредственно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комиссию,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либо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направленных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адрес</a:t>
            </a:r>
            <a:r>
              <a:rPr sz="1400" spc="-10" dirty="0">
                <a:latin typeface="Microsoft Sans Serif"/>
                <a:cs typeface="Microsoft Sans Serif"/>
              </a:rPr>
              <a:t> аттестационной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b="1" spc="-5" dirty="0">
                <a:latin typeface="Arial"/>
                <a:cs typeface="Arial"/>
              </a:rPr>
              <a:t>комиссии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почте</a:t>
            </a:r>
            <a:r>
              <a:rPr sz="1400" b="1" spc="5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письмом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уведомлением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вручении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или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с</a:t>
            </a:r>
            <a:r>
              <a:rPr sz="1400"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уведомлением</a:t>
            </a:r>
            <a:r>
              <a:rPr sz="1400"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в</a:t>
            </a: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форме </a:t>
            </a: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электронного</a:t>
            </a:r>
            <a:r>
              <a:rPr sz="1400" b="1" spc="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документа</a:t>
            </a:r>
            <a:r>
              <a:rPr sz="1400" b="1" spc="7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с</a:t>
            </a: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использованием</a:t>
            </a:r>
            <a:r>
              <a:rPr sz="1400" b="1" spc="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информационно-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телекоммуникационных</a:t>
            </a:r>
            <a:r>
              <a:rPr sz="1400" b="1" spc="6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сетей</a:t>
            </a:r>
            <a:r>
              <a:rPr sz="1400" b="1" spc="2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общего </a:t>
            </a:r>
            <a:r>
              <a:rPr sz="1400" b="1" spc="-15" dirty="0">
                <a:solidFill>
                  <a:srgbClr val="008000"/>
                </a:solidFill>
                <a:latin typeface="Arial"/>
                <a:cs typeface="Arial"/>
              </a:rPr>
              <a:t>пользования,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Arial"/>
              <a:cs typeface="Arial"/>
            </a:endParaRPr>
          </a:p>
          <a:p>
            <a:pPr marL="12700" marR="387985">
              <a:lnSpc>
                <a:spcPct val="100000"/>
              </a:lnSpc>
              <a:buChar char="-"/>
              <a:tabLst>
                <a:tab pos="121920" algn="l"/>
              </a:tabLst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том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числе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информационно-телекоммуникационной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сети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"Интернет"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(далее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сеть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"Интернет"),</a:t>
            </a: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Microsoft Sans Serif"/>
              <a:buChar char="-"/>
            </a:pPr>
            <a:endParaRPr sz="1450" dirty="0">
              <a:latin typeface="Microsoft Sans Serif"/>
              <a:cs typeface="Microsoft Sans Serif"/>
            </a:endParaRPr>
          </a:p>
          <a:p>
            <a:pPr marL="12700" marR="495934">
              <a:lnSpc>
                <a:spcPct val="100000"/>
              </a:lnSpc>
              <a:spcBef>
                <a:spcPts val="5"/>
              </a:spcBef>
              <a:buChar char="-"/>
              <a:tabLst>
                <a:tab pos="121920" algn="l"/>
              </a:tabLst>
            </a:pPr>
            <a:r>
              <a:rPr sz="1400" dirty="0">
                <a:latin typeface="Microsoft Sans Serif"/>
                <a:cs typeface="Microsoft Sans Serif"/>
              </a:rPr>
              <a:t>либо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посредством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федеральной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государственной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информационной </a:t>
            </a:r>
            <a:r>
              <a:rPr sz="1400" spc="-36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системы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"Единый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портал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государственных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муниципальных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услуг </a:t>
            </a:r>
            <a:r>
              <a:rPr sz="1400" spc="-20" dirty="0">
                <a:latin typeface="Microsoft Sans Serif"/>
                <a:cs typeface="Microsoft Sans Serif"/>
              </a:rPr>
              <a:t> (функций)"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(далее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ЕПГУ),</a:t>
            </a: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Microsoft Sans Serif"/>
              <a:buChar char="-"/>
            </a:pPr>
            <a:endParaRPr sz="1450" dirty="0">
              <a:latin typeface="Microsoft Sans Serif"/>
              <a:cs typeface="Microsoft Sans Serif"/>
            </a:endParaRPr>
          </a:p>
          <a:p>
            <a:pPr marL="121920" indent="-109220">
              <a:lnSpc>
                <a:spcPct val="100000"/>
              </a:lnSpc>
              <a:buChar char="-"/>
              <a:tabLst>
                <a:tab pos="121920" algn="l"/>
              </a:tabLst>
            </a:pPr>
            <a:r>
              <a:rPr sz="1400" dirty="0">
                <a:latin typeface="Microsoft Sans Serif"/>
                <a:cs typeface="Microsoft Sans Serif"/>
              </a:rPr>
              <a:t>либо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региональных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порталов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государственных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и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муниципальных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услуг,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интегрированных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ЕПГУ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(далее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заявление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комиссию).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813422"/>
            <a:ext cx="82296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88104" marR="5715" algn="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0000"/>
                </a:solidFill>
              </a:rPr>
              <a:t>III.</a:t>
            </a:r>
            <a:r>
              <a:rPr sz="1400" spc="-20" dirty="0">
                <a:solidFill>
                  <a:srgbClr val="FF0000"/>
                </a:solidFill>
              </a:rPr>
              <a:t> </a:t>
            </a:r>
            <a:r>
              <a:rPr sz="1400" spc="-15" dirty="0">
                <a:solidFill>
                  <a:srgbClr val="FF0000"/>
                </a:solidFill>
              </a:rPr>
              <a:t>Аттестация</a:t>
            </a:r>
            <a:r>
              <a:rPr sz="1400" spc="85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педагогических</a:t>
            </a:r>
            <a:r>
              <a:rPr sz="1400" spc="20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работников</a:t>
            </a:r>
            <a:r>
              <a:rPr sz="1400" spc="15" dirty="0">
                <a:solidFill>
                  <a:srgbClr val="FF0000"/>
                </a:solidFill>
              </a:rPr>
              <a:t> </a:t>
            </a:r>
            <a:r>
              <a:rPr sz="1400" dirty="0">
                <a:solidFill>
                  <a:srgbClr val="FF0000"/>
                </a:solidFill>
              </a:rPr>
              <a:t>в</a:t>
            </a:r>
            <a:r>
              <a:rPr sz="1400" spc="-10" dirty="0">
                <a:solidFill>
                  <a:srgbClr val="FF0000"/>
                </a:solidFill>
              </a:rPr>
              <a:t> </a:t>
            </a:r>
            <a:r>
              <a:rPr sz="1400" spc="-5" dirty="0">
                <a:solidFill>
                  <a:srgbClr val="FF0000"/>
                </a:solidFill>
              </a:rPr>
              <a:t>целях</a:t>
            </a:r>
          </a:p>
          <a:p>
            <a:pPr marL="3888104" marR="5080" algn="r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rgbClr val="FF0000"/>
                </a:solidFill>
              </a:rPr>
              <a:t>установления</a:t>
            </a:r>
            <a:r>
              <a:rPr sz="1400" spc="85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первой</a:t>
            </a:r>
            <a:r>
              <a:rPr sz="1400" spc="30" dirty="0">
                <a:solidFill>
                  <a:srgbClr val="FF0000"/>
                </a:solidFill>
              </a:rPr>
              <a:t> </a:t>
            </a:r>
            <a:r>
              <a:rPr sz="1400" dirty="0">
                <a:solidFill>
                  <a:srgbClr val="FF0000"/>
                </a:solidFill>
              </a:rPr>
              <a:t>и</a:t>
            </a:r>
            <a:r>
              <a:rPr sz="1400" spc="-5" dirty="0">
                <a:solidFill>
                  <a:srgbClr val="FF0000"/>
                </a:solidFill>
              </a:rPr>
              <a:t> высшей</a:t>
            </a:r>
            <a:r>
              <a:rPr sz="1400" spc="10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квалификационной</a:t>
            </a:r>
            <a:r>
              <a:rPr sz="1400" spc="75" dirty="0">
                <a:solidFill>
                  <a:srgbClr val="FF0000"/>
                </a:solidFill>
              </a:rPr>
              <a:t> </a:t>
            </a:r>
            <a:r>
              <a:rPr sz="1400" spc="-10" dirty="0">
                <a:solidFill>
                  <a:srgbClr val="FF0000"/>
                </a:solidFill>
              </a:rPr>
              <a:t>категории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1728192" cy="22775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 cstate="print"/>
          <a:srcRect t="9407" r="1069" b="4505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6926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5680" y="1196752"/>
            <a:ext cx="5149215" cy="5514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заявлении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комиссию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педагогические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работники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сообщают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- </a:t>
            </a:r>
            <a:r>
              <a:rPr sz="1600" b="1" spc="-10" dirty="0">
                <a:latin typeface="Arial"/>
                <a:cs typeface="Arial"/>
              </a:rPr>
              <a:t>сведения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об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уровне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образования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(квалификации),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40" dirty="0">
                <a:latin typeface="Microsoft Sans Serif"/>
                <a:cs typeface="Microsoft Sans Serif"/>
              </a:rPr>
              <a:t>результатах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профессиональной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организациях,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об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имеющихся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квалификационных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категориях,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86296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также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указывают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должность,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которой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они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желают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пройти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аттестацию.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Заявления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аттестационную</a:t>
            </a:r>
            <a:r>
              <a:rPr sz="1600" b="1" spc="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комиссию</a:t>
            </a:r>
            <a:r>
              <a:rPr sz="16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подаются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педагогическими</a:t>
            </a:r>
            <a:r>
              <a:rPr sz="16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работниками</a:t>
            </a:r>
            <a:r>
              <a:rPr sz="1600" b="1"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независимо</a:t>
            </a:r>
            <a:r>
              <a:rPr sz="16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от</a:t>
            </a:r>
            <a:r>
              <a:rPr sz="16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продолжительности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их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работы</a:t>
            </a:r>
            <a:r>
              <a:rPr sz="1600" b="1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 образовательной</a:t>
            </a:r>
            <a:r>
              <a:rPr sz="1600" b="1" spc="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организации,</a:t>
            </a:r>
            <a:r>
              <a:rPr sz="16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том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период </a:t>
            </a:r>
            <a:r>
              <a:rPr sz="1600" spc="-15" dirty="0">
                <a:latin typeface="Microsoft Sans Serif"/>
                <a:cs typeface="Microsoft Sans Serif"/>
              </a:rPr>
              <a:t> нахождения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отпуске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уходу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ребенком.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3728" y="762955"/>
            <a:ext cx="659402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Заявление</a:t>
            </a:r>
            <a:r>
              <a:rPr sz="2400" spc="-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в</a:t>
            </a:r>
            <a:r>
              <a:rPr sz="2400" spc="-5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аттестационную</a:t>
            </a:r>
            <a:r>
              <a:rPr sz="2400" spc="8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комиссию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2844165" cy="364998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332656"/>
            <a:ext cx="5313883" cy="37138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977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Заявления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комиссию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проведении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установления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высшей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подаются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педагогическими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работниками,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имеющими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(имевшими)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по одной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из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должностей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первую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или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высшую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квалификационную</a:t>
            </a:r>
            <a:r>
              <a:rPr sz="1600" b="1" spc="10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категорию.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Заявления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комиссию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рассматриваются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аттестационными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комиссиями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срок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76835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Microsoft Sans Serif"/>
                <a:cs typeface="Microsoft Sans Serif"/>
              </a:rPr>
              <a:t>не более</a:t>
            </a:r>
            <a:r>
              <a:rPr sz="1600" spc="40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30 </a:t>
            </a:r>
            <a:r>
              <a:rPr sz="1600" spc="-10" dirty="0">
                <a:latin typeface="Microsoft Sans Serif"/>
                <a:cs typeface="Microsoft Sans Serif"/>
              </a:rPr>
              <a:t>календарных</a:t>
            </a:r>
            <a:r>
              <a:rPr sz="1600" spc="40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дней</a:t>
            </a:r>
            <a:r>
              <a:rPr sz="1600" spc="40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со </a:t>
            </a:r>
            <a:r>
              <a:rPr sz="1600" spc="-5" dirty="0">
                <a:latin typeface="Microsoft Sans Serif"/>
                <a:cs typeface="Microsoft Sans Serif"/>
              </a:rPr>
              <a:t>дня их </a:t>
            </a:r>
            <a:r>
              <a:rPr sz="1600" spc="-15" dirty="0">
                <a:latin typeface="Microsoft Sans Serif"/>
                <a:cs typeface="Microsoft Sans Serif"/>
              </a:rPr>
              <a:t>получения</a:t>
            </a:r>
            <a:r>
              <a:rPr sz="1600" b="1" spc="-15" dirty="0">
                <a:latin typeface="Arial"/>
                <a:cs typeface="Arial"/>
              </a:rPr>
              <a:t>, 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течение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которого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определяется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конкретный</a:t>
            </a:r>
            <a:r>
              <a:rPr sz="1600" b="1" spc="7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срок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проведения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аттестации</a:t>
            </a:r>
            <a:r>
              <a:rPr sz="1600" b="1" spc="105" dirty="0">
                <a:latin typeface="Arial"/>
                <a:cs typeface="Arial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для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каждого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индивидуально,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также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письменное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уведомление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сроках,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формах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способах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проведения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5421" y="599514"/>
            <a:ext cx="344233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Заявления</a:t>
            </a:r>
            <a:r>
              <a:rPr sz="2400" spc="-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в </a:t>
            </a:r>
            <a:r>
              <a:rPr sz="2400" spc="-15" dirty="0">
                <a:solidFill>
                  <a:srgbClr val="FF0000"/>
                </a:solidFill>
              </a:rPr>
              <a:t>аттестационную</a:t>
            </a:r>
            <a:r>
              <a:rPr sz="2400" spc="9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комиссию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8104" y="4005064"/>
            <a:ext cx="2009041" cy="2595983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99792" y="1700808"/>
            <a:ext cx="5951765" cy="348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653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25" dirty="0">
                <a:latin typeface="Microsoft Sans Serif"/>
                <a:cs typeface="Microsoft Sans Serif"/>
              </a:rPr>
              <a:t>Педагогические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работники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имеют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право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позднее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чем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5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рабочих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дней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до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проведения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заседания </a:t>
            </a:r>
            <a:r>
              <a:rPr sz="1600" spc="-15" dirty="0">
                <a:latin typeface="Microsoft Sans Serif"/>
                <a:cs typeface="Microsoft Sans Serif"/>
              </a:rPr>
              <a:t> аттестационной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направлять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</a:p>
          <a:p>
            <a:pPr marL="12700" marR="4699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аттестационную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комиссию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дополнительные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сведения,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характеризующие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профессиональную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деятельность.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Проведение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или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высшей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30734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соответствующей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учетом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всестороннего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анализа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их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профессиональной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деятельности,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проведенного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специалистами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(за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исключением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случаев,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указанных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абзацах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четвертом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пятом </a:t>
            </a:r>
            <a:r>
              <a:rPr sz="1600" spc="-20" dirty="0">
                <a:latin typeface="Microsoft Sans Serif"/>
                <a:cs typeface="Microsoft Sans Serif"/>
              </a:rPr>
              <a:t> настоящего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пункта).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715673"/>
            <a:ext cx="8229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3288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FF0000"/>
                </a:solidFill>
              </a:rPr>
              <a:t>Аттестация</a:t>
            </a:r>
            <a:r>
              <a:rPr sz="2000" spc="60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педагогических</a:t>
            </a:r>
            <a:r>
              <a:rPr sz="2000" spc="-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работников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1728192" cy="278092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260648"/>
            <a:ext cx="1900079" cy="219914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26268" y="2534920"/>
            <a:ext cx="8194203" cy="378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5" dirty="0">
                <a:latin typeface="Microsoft Sans Serif"/>
                <a:cs typeface="Microsoft Sans Serif"/>
              </a:rPr>
              <a:t>Проведение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работников,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имеющих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государственные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награды,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25" dirty="0">
                <a:latin typeface="Microsoft Sans Serif"/>
                <a:cs typeface="Microsoft Sans Serif"/>
              </a:rPr>
              <a:t>почетные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звания,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92646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ведомственные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знаки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отличия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иные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награды,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полученные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достижения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педагогической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деятельности,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5" dirty="0">
                <a:latin typeface="Microsoft Sans Serif"/>
                <a:cs typeface="Microsoft Sans Serif"/>
              </a:rPr>
              <a:t>либо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являющихся </a:t>
            </a:r>
            <a:r>
              <a:rPr sz="1600" spc="-25" dirty="0">
                <a:latin typeface="Microsoft Sans Serif"/>
                <a:cs typeface="Microsoft Sans Serif"/>
              </a:rPr>
              <a:t>призерами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конкурсов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профессионального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мастерства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311150">
              <a:lnSpc>
                <a:spcPct val="100000"/>
              </a:lnSpc>
              <a:spcBef>
                <a:spcPts val="5"/>
              </a:spcBef>
            </a:pP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работников,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установления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первой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или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высшей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на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основе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сведений, 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подтверждающих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наличие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у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педагогических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работников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наград, 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званий,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знаков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отличия,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сведений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 </a:t>
            </a:r>
            <a:r>
              <a:rPr sz="1600" b="1" spc="-5" dirty="0">
                <a:latin typeface="Arial"/>
                <a:cs typeface="Arial"/>
              </a:rPr>
              <a:t>награждениях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за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участие</a:t>
            </a:r>
            <a:r>
              <a:rPr sz="1600" b="1" spc="10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 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профессиональных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конкурсах.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92589"/>
            <a:ext cx="857929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32880" algn="l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0000"/>
                </a:solidFill>
              </a:rPr>
              <a:t>Аттестация</a:t>
            </a:r>
            <a:r>
              <a:rPr sz="2400" spc="6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педагогических</a:t>
            </a:r>
            <a:r>
              <a:rPr sz="2400" spc="-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работников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560" y="2010791"/>
            <a:ext cx="8059333" cy="42293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9875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При </a:t>
            </a:r>
            <a:r>
              <a:rPr sz="1600" spc="-10" dirty="0">
                <a:latin typeface="Microsoft Sans Serif"/>
                <a:cs typeface="Microsoft Sans Serif"/>
              </a:rPr>
              <a:t>аттестации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 </a:t>
            </a:r>
            <a:r>
              <a:rPr sz="1600" spc="-20" dirty="0">
                <a:latin typeface="Microsoft Sans Serif"/>
                <a:cs typeface="Microsoft Sans Serif"/>
              </a:rPr>
              <a:t>работников, </a:t>
            </a:r>
            <a:r>
              <a:rPr sz="1600" spc="-10" dirty="0">
                <a:latin typeface="Microsoft Sans Serif"/>
                <a:cs typeface="Microsoft Sans Serif"/>
              </a:rPr>
              <a:t>участвующих </a:t>
            </a:r>
            <a:r>
              <a:rPr sz="1600" b="1" dirty="0">
                <a:latin typeface="Arial"/>
                <a:cs typeface="Arial"/>
              </a:rPr>
              <a:t>в </a:t>
            </a:r>
            <a:r>
              <a:rPr sz="1600" b="1" spc="-10" dirty="0">
                <a:latin typeface="Arial"/>
                <a:cs typeface="Arial"/>
              </a:rPr>
              <a:t>реализации </a:t>
            </a:r>
            <a:r>
              <a:rPr sz="1600" b="1" spc="-5" dirty="0">
                <a:latin typeface="Arial"/>
                <a:cs typeface="Arial"/>
              </a:rPr>
              <a:t> программ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спортивной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подготовки,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учитываются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государственные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74040" algn="just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награды, </a:t>
            </a:r>
            <a:r>
              <a:rPr sz="1600" spc="-25" dirty="0">
                <a:latin typeface="Microsoft Sans Serif"/>
                <a:cs typeface="Microsoft Sans Serif"/>
              </a:rPr>
              <a:t>почетные </a:t>
            </a:r>
            <a:r>
              <a:rPr sz="1600" spc="-20" dirty="0">
                <a:latin typeface="Microsoft Sans Serif"/>
                <a:cs typeface="Microsoft Sans Serif"/>
              </a:rPr>
              <a:t>звания, </a:t>
            </a:r>
            <a:r>
              <a:rPr sz="1600" spc="-15" dirty="0">
                <a:latin typeface="Microsoft Sans Serif"/>
                <a:cs typeface="Microsoft Sans Serif"/>
              </a:rPr>
              <a:t>ведомственные </a:t>
            </a:r>
            <a:r>
              <a:rPr sz="1600" spc="-40" dirty="0">
                <a:latin typeface="Microsoft Sans Serif"/>
                <a:cs typeface="Microsoft Sans Serif"/>
              </a:rPr>
              <a:t>знаки </a:t>
            </a:r>
            <a:r>
              <a:rPr sz="1600" spc="-15" dirty="0">
                <a:latin typeface="Microsoft Sans Serif"/>
                <a:cs typeface="Microsoft Sans Serif"/>
              </a:rPr>
              <a:t>отличия, полученные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за </a:t>
            </a:r>
            <a:r>
              <a:rPr sz="1600" spc="-10" dirty="0">
                <a:latin typeface="Microsoft Sans Serif"/>
                <a:cs typeface="Microsoft Sans Serif"/>
              </a:rPr>
              <a:t>достижения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-10" dirty="0">
                <a:latin typeface="Microsoft Sans Serif"/>
                <a:cs typeface="Microsoft Sans Serif"/>
              </a:rPr>
              <a:t>спортивной </a:t>
            </a:r>
            <a:r>
              <a:rPr sz="1600" spc="-30" dirty="0">
                <a:latin typeface="Microsoft Sans Serif"/>
                <a:cs typeface="Microsoft Sans Serif"/>
              </a:rPr>
              <a:t>подготовке </a:t>
            </a:r>
            <a:r>
              <a:rPr sz="1600" spc="5" dirty="0">
                <a:latin typeface="Microsoft Sans Serif"/>
                <a:cs typeface="Microsoft Sans Serif"/>
              </a:rPr>
              <a:t>лиц, </a:t>
            </a:r>
            <a:r>
              <a:rPr sz="1600" b="1" spc="-5" dirty="0">
                <a:latin typeface="Arial"/>
                <a:cs typeface="Arial"/>
              </a:rPr>
              <a:t>ее </a:t>
            </a:r>
            <a:r>
              <a:rPr sz="1600" b="1" spc="-15" dirty="0">
                <a:latin typeface="Arial"/>
                <a:cs typeface="Arial"/>
              </a:rPr>
              <a:t>проходящих, </a:t>
            </a:r>
            <a:r>
              <a:rPr sz="1600" b="1" dirty="0">
                <a:latin typeface="Arial"/>
                <a:cs typeface="Arial"/>
              </a:rPr>
              <a:t>а </a:t>
            </a:r>
            <a:r>
              <a:rPr sz="1600" b="1" spc="-20" dirty="0">
                <a:latin typeface="Arial"/>
                <a:cs typeface="Arial"/>
              </a:rPr>
              <a:t>также 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35" dirty="0">
                <a:latin typeface="Arial"/>
                <a:cs typeface="Arial"/>
              </a:rPr>
              <a:t>результаты</a:t>
            </a:r>
            <a:r>
              <a:rPr sz="1600" b="1" spc="8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конкурсов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профессионального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мастерства.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37160" indent="-124460" algn="just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Продолжительность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для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каждого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25" dirty="0">
                <a:latin typeface="Microsoft Sans Serif"/>
                <a:cs typeface="Microsoft Sans Serif"/>
              </a:rPr>
              <a:t>от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начала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ее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проведения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до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принятия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решения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аттестационной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комиссией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latin typeface="Arial"/>
                <a:cs typeface="Arial"/>
              </a:rPr>
              <a:t>составляет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не </a:t>
            </a:r>
            <a:r>
              <a:rPr sz="1600" b="1" spc="-20" dirty="0">
                <a:latin typeface="Arial"/>
                <a:cs typeface="Arial"/>
              </a:rPr>
              <a:t>более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60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календарных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дней.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20" dirty="0">
                <a:latin typeface="Microsoft Sans Serif"/>
                <a:cs typeface="Microsoft Sans Serif"/>
              </a:rPr>
              <a:t>Заседание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считается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правомочным,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Microsoft Sans Serif"/>
                <a:cs typeface="Microsoft Sans Serif"/>
              </a:rPr>
              <a:t>если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нем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присутствуют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менее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двух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третей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от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общего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числа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ее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членов.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88582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25" dirty="0">
                <a:latin typeface="Microsoft Sans Serif"/>
                <a:cs typeface="Microsoft Sans Serif"/>
              </a:rPr>
              <a:t>Педагогический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работник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имеет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право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лично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присутствовать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его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заседании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комиссии.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При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неявке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на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заседание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проводится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его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отсутствие.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751914"/>
            <a:ext cx="86868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32880" algn="l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0000"/>
                </a:solidFill>
              </a:rPr>
              <a:t>Аттестация</a:t>
            </a:r>
            <a:r>
              <a:rPr sz="2400" spc="6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педагогических</a:t>
            </a:r>
            <a:r>
              <a:rPr sz="2400" spc="-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работников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123728" cy="177281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2060848"/>
            <a:ext cx="7897178" cy="35009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2245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стабильных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положительных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результатов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освоения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обучающимися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программ,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том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области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искусств,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физической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культуры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спорта,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итогам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мониторингов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иных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форм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контроля,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проводимых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организацией;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выявления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развития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у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обучающихся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способностей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00" dirty="0">
                <a:latin typeface="Microsoft Sans Serif"/>
                <a:cs typeface="Microsoft Sans Serif"/>
              </a:rPr>
              <a:t>к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научной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(интеллектуальной),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творческой,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физкультурно-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спортивной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280035">
              <a:lnSpc>
                <a:spcPct val="100000"/>
              </a:lnSpc>
              <a:spcBef>
                <a:spcPts val="5"/>
              </a:spcBef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личного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вклада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повышение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качества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образования,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совершенствования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методов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обучения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воспитания,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транслирования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коллективах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опыта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практических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результатов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своей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профессиональной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активного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участия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работе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методических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объединений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901" y="844245"/>
            <a:ext cx="838361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5080" indent="-239395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0000"/>
                </a:solidFill>
              </a:rPr>
              <a:t>Первая </a:t>
            </a:r>
            <a:r>
              <a:rPr sz="2000" spc="-10" dirty="0">
                <a:solidFill>
                  <a:srgbClr val="FF0000"/>
                </a:solidFill>
              </a:rPr>
              <a:t>квалификационная</a:t>
            </a:r>
            <a:r>
              <a:rPr sz="2000" spc="50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категория</a:t>
            </a:r>
            <a:r>
              <a:rPr sz="2000" spc="30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педагогическим </a:t>
            </a:r>
            <a:r>
              <a:rPr sz="2000" spc="-484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работникам</a:t>
            </a:r>
            <a:r>
              <a:rPr sz="2000" spc="25" dirty="0">
                <a:solidFill>
                  <a:srgbClr val="FF0000"/>
                </a:solidFill>
              </a:rPr>
              <a:t> </a:t>
            </a:r>
            <a:r>
              <a:rPr sz="2000" spc="-20" dirty="0">
                <a:solidFill>
                  <a:srgbClr val="FF0000"/>
                </a:solidFill>
              </a:rPr>
              <a:t>устанавливается</a:t>
            </a:r>
            <a:r>
              <a:rPr sz="2000" spc="90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на</a:t>
            </a:r>
            <a:r>
              <a:rPr sz="2000" spc="-15" dirty="0">
                <a:solidFill>
                  <a:srgbClr val="FF0000"/>
                </a:solidFill>
              </a:rPr>
              <a:t> основе</a:t>
            </a:r>
            <a:r>
              <a:rPr sz="2000" spc="5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следующих </a:t>
            </a:r>
            <a:r>
              <a:rPr sz="2000" spc="-484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показателей</a:t>
            </a:r>
            <a:r>
              <a:rPr sz="2000" spc="25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их</a:t>
            </a:r>
            <a:r>
              <a:rPr sz="2000" spc="15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профессиональной</a:t>
            </a:r>
            <a:r>
              <a:rPr sz="2000" spc="30" dirty="0">
                <a:solidFill>
                  <a:srgbClr val="FF0000"/>
                </a:solidFill>
              </a:rPr>
              <a:t> </a:t>
            </a:r>
            <a:r>
              <a:rPr sz="2000" spc="-10" dirty="0">
                <a:solidFill>
                  <a:srgbClr val="FF0000"/>
                </a:solidFill>
              </a:rPr>
              <a:t>деятельности: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2566670"/>
            <a:ext cx="8122195" cy="25109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2105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достижения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обучающимися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положительной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динамики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результатов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освоения </a:t>
            </a:r>
            <a:r>
              <a:rPr sz="1600" spc="-20" dirty="0">
                <a:latin typeface="Microsoft Sans Serif"/>
                <a:cs typeface="Microsoft Sans Serif"/>
              </a:rPr>
              <a:t>образовательных </a:t>
            </a:r>
            <a:r>
              <a:rPr sz="1600" spc="-25" dirty="0">
                <a:latin typeface="Microsoft Sans Serif"/>
                <a:cs typeface="Microsoft Sans Serif"/>
              </a:rPr>
              <a:t>программ,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-25" dirty="0">
                <a:latin typeface="Microsoft Sans Serif"/>
                <a:cs typeface="Microsoft Sans Serif"/>
              </a:rPr>
              <a:t>том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области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искусств,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физической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культуры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спорта,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итогам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мониторингов,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проводимых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организацией;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достижения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обучающимися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положительных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результатов 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освоения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программ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итогам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мониторинга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системы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проводимого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порядке,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установленном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Правительством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Российской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21844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Постановление</a:t>
            </a:r>
            <a:r>
              <a:rPr sz="1600" spc="40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Правительства </a:t>
            </a:r>
            <a:r>
              <a:rPr sz="1600" spc="-25" dirty="0">
                <a:latin typeface="Microsoft Sans Serif"/>
                <a:cs typeface="Microsoft Sans Serif"/>
              </a:rPr>
              <a:t>Российской</a:t>
            </a:r>
            <a:r>
              <a:rPr sz="1600" spc="37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5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августа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2013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20" dirty="0">
                <a:latin typeface="Microsoft Sans Serif"/>
                <a:cs typeface="Microsoft Sans Serif"/>
              </a:rPr>
              <a:t>г.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662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"Об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осуществлении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мониторинга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системы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образования".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1" y="301917"/>
            <a:ext cx="8326278" cy="1797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0" marR="5080" indent="-168973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</a:rPr>
              <a:t>Высшая</a:t>
            </a:r>
            <a:r>
              <a:rPr sz="2400" spc="-2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квалификационная</a:t>
            </a:r>
            <a:r>
              <a:rPr sz="2400" spc="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категория</a:t>
            </a:r>
            <a:r>
              <a:rPr sz="2400" spc="4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педагогическим</a:t>
            </a:r>
            <a:r>
              <a:rPr sz="2400" spc="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работникам </a:t>
            </a:r>
            <a:r>
              <a:rPr sz="2400" spc="-484" dirty="0">
                <a:solidFill>
                  <a:srgbClr val="FF0000"/>
                </a:solidFill>
              </a:rPr>
              <a:t> </a:t>
            </a:r>
            <a:r>
              <a:rPr sz="2400" spc="-20" dirty="0">
                <a:solidFill>
                  <a:srgbClr val="FF0000"/>
                </a:solidFill>
              </a:rPr>
              <a:t>устанавливается</a:t>
            </a:r>
            <a:r>
              <a:rPr sz="2400" spc="9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на</a:t>
            </a:r>
            <a:r>
              <a:rPr sz="2400" spc="15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основе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следующих</a:t>
            </a:r>
            <a:r>
              <a:rPr sz="2400" spc="8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показателей </a:t>
            </a:r>
            <a:r>
              <a:rPr sz="2400" spc="-484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их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профессиональной</a:t>
            </a:r>
            <a:r>
              <a:rPr sz="2400" spc="3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деятельности</a:t>
            </a:r>
            <a:r>
              <a:rPr spc="-10" dirty="0"/>
              <a:t>: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1512168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1560" y="476672"/>
            <a:ext cx="8051618" cy="374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1015">
              <a:lnSpc>
                <a:spcPct val="100000"/>
              </a:lnSpc>
              <a:spcBef>
                <a:spcPts val="100"/>
              </a:spcBef>
              <a:buChar char="-"/>
              <a:tabLst>
                <a:tab pos="137795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выявления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развития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способностей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обучающихся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научной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(интеллектуальной),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творческой,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физкультурно-спортивной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также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участия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олимпиадах,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конкурсах,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Microsoft Sans Serif"/>
                <a:cs typeface="Microsoft Sans Serif"/>
              </a:rPr>
              <a:t>фестивалях, соревнованиях;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54610">
              <a:lnSpc>
                <a:spcPct val="100000"/>
              </a:lnSpc>
              <a:spcBef>
                <a:spcPts val="5"/>
              </a:spcBef>
              <a:buChar char="-"/>
              <a:tabLst>
                <a:tab pos="137795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личного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вклада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повышение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качества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образования,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совершенствования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методов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обучения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воспитания,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продуктивного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использования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новых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технологий,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транслирования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коллективах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опыта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практических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результатов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своей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профессиональной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деятельности,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том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экспериментальной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инновационной;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37160" indent="-125095">
              <a:lnSpc>
                <a:spcPct val="100000"/>
              </a:lnSpc>
              <a:buChar char="-"/>
              <a:tabLst>
                <a:tab pos="137795" algn="l"/>
              </a:tabLst>
            </a:pPr>
            <a:r>
              <a:rPr sz="1600" spc="-25" dirty="0">
                <a:latin typeface="Microsoft Sans Serif"/>
                <a:cs typeface="Microsoft Sans Serif"/>
              </a:rPr>
              <a:t>активного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участия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работе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методических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объединений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организаций,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разработке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программно-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методического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сопровождения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образовательного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процесса,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Microsoft Sans Serif"/>
                <a:cs typeface="Microsoft Sans Serif"/>
              </a:rPr>
              <a:t>профессиональных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конкурсах.</a:t>
            </a:r>
            <a:endParaRPr sz="1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9" y="3125407"/>
            <a:ext cx="4480084" cy="3234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7645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установить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первую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квалификационную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категорию,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высшую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квалификационную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категорию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(указывается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должность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работника,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которой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устанавливается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5" dirty="0">
                <a:latin typeface="Microsoft Sans Serif"/>
                <a:cs typeface="Microsoft Sans Serif"/>
              </a:rPr>
              <a:t>квалификационная </a:t>
            </a:r>
            <a:r>
              <a:rPr sz="1600" spc="-20" dirty="0">
                <a:latin typeface="Microsoft Sans Serif"/>
                <a:cs typeface="Microsoft Sans Serif"/>
              </a:rPr>
              <a:t>категория);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35" dirty="0">
                <a:latin typeface="Microsoft Sans Serif"/>
                <a:cs typeface="Microsoft Sans Serif"/>
              </a:rPr>
              <a:t>отказать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категории,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высшей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(указывается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должность,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которой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педагогическому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работнику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отказывается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установлении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категории).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1464027"/>
            <a:ext cx="88011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04740" marR="5080" algn="l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По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30" dirty="0">
                <a:solidFill>
                  <a:srgbClr val="FF0000"/>
                </a:solidFill>
              </a:rPr>
              <a:t>результатам</a:t>
            </a:r>
            <a:r>
              <a:rPr sz="2400" spc="85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аттестации</a:t>
            </a:r>
            <a:r>
              <a:rPr sz="2400" spc="7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аттестационная</a:t>
            </a:r>
            <a:r>
              <a:rPr sz="2400" spc="8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комиссия</a:t>
            </a:r>
          </a:p>
          <a:p>
            <a:pPr marL="4904740" marR="5080" algn="l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FF0000"/>
                </a:solidFill>
              </a:rPr>
              <a:t>принимает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одно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из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следующих</a:t>
            </a:r>
            <a:r>
              <a:rPr sz="2400" spc="3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решений: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1800" y="692696"/>
            <a:ext cx="5931479" cy="29879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3380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dirty="0">
                <a:latin typeface="Microsoft Sans Serif"/>
                <a:cs typeface="Microsoft Sans Serif"/>
              </a:rPr>
              <a:t>На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основании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указанных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распорядительных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актов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вносят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соответствующие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записи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трудовые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книжки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(или)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сведения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их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трудовой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Квалификационные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(первая,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высшая),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установленные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педагогическим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работникам,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сохраняются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переходе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другую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организацию,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том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расположенную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другом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субъекте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Российской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Федерации,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40" dirty="0">
                <a:latin typeface="Microsoft Sans Serif"/>
                <a:cs typeface="Microsoft Sans Serif"/>
              </a:rPr>
              <a:t>также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являются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основанием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для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Microsoft Sans Serif"/>
                <a:cs typeface="Microsoft Sans Serif"/>
              </a:rPr>
              <a:t>дифференциации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оплаты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труда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latin typeface="Microsoft Sans Serif"/>
                <a:cs typeface="Microsoft Sans Serif"/>
              </a:rPr>
              <a:t>работников.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16632"/>
            <a:ext cx="2483768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55546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Федеральный закон от 29 декабря 2012 г. № 273-ФЗ "Об образовании в Российской Федерации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Статья 46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Право на занятие педагогической деятельностью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Право на занятие педагогической деятельностью имеют лица, имеющие среднее профессиональное или высшее образование и отвечающие квалификационным требованиям, указанным в квалификационных справочниках, и (или) профессиональных стандартах.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2925445"/>
            <a:ext cx="6105971" cy="276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6075">
              <a:lnSpc>
                <a:spcPct val="100000"/>
              </a:lnSpc>
              <a:spcBef>
                <a:spcPts val="100"/>
              </a:spcBef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Аттестация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 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b="1" spc="-15" dirty="0">
                <a:latin typeface="Arial"/>
                <a:cs typeface="Arial"/>
              </a:rPr>
              <a:t>"педагог-методист"</a:t>
            </a:r>
            <a:r>
              <a:rPr sz="1600" b="1" spc="95" dirty="0">
                <a:latin typeface="Arial"/>
                <a:cs typeface="Arial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или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latin typeface="Arial"/>
                <a:cs typeface="Arial"/>
              </a:rPr>
              <a:t>"педагог-наставник"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проводится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желанию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spcBef>
                <a:spcPts val="5"/>
              </a:spcBef>
              <a:buChar char="-"/>
              <a:tabLst>
                <a:tab pos="137160" algn="l"/>
              </a:tabLst>
            </a:pPr>
            <a:r>
              <a:rPr sz="1600" spc="-140" dirty="0">
                <a:latin typeface="Microsoft Sans Serif"/>
                <a:cs typeface="Microsoft Sans Serif"/>
              </a:rPr>
              <a:t>К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у</a:t>
            </a:r>
            <a:r>
              <a:rPr sz="1600" spc="-65" dirty="0">
                <a:latin typeface="Microsoft Sans Serif"/>
                <a:cs typeface="Microsoft Sans Serif"/>
              </a:rPr>
              <a:t>к</a:t>
            </a:r>
            <a:r>
              <a:rPr sz="1600" spc="-30" dirty="0">
                <a:latin typeface="Microsoft Sans Serif"/>
                <a:cs typeface="Microsoft Sans Serif"/>
              </a:rPr>
              <a:t>а</a:t>
            </a:r>
            <a:r>
              <a:rPr sz="1600" spc="-65" dirty="0">
                <a:latin typeface="Microsoft Sans Serif"/>
                <a:cs typeface="Microsoft Sans Serif"/>
              </a:rPr>
              <a:t>з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spc="-15" dirty="0">
                <a:latin typeface="Microsoft Sans Serif"/>
                <a:cs typeface="Microsoft Sans Serif"/>
              </a:rPr>
              <a:t>н</a:t>
            </a:r>
            <a:r>
              <a:rPr sz="1600" spc="-20" dirty="0">
                <a:latin typeface="Microsoft Sans Serif"/>
                <a:cs typeface="Microsoft Sans Serif"/>
              </a:rPr>
              <a:t>н</a:t>
            </a:r>
            <a:r>
              <a:rPr sz="1600" spc="-10" dirty="0">
                <a:latin typeface="Microsoft Sans Serif"/>
                <a:cs typeface="Microsoft Sans Serif"/>
              </a:rPr>
              <a:t>о</a:t>
            </a:r>
            <a:r>
              <a:rPr sz="1600" spc="-5" dirty="0">
                <a:latin typeface="Microsoft Sans Serif"/>
                <a:cs typeface="Microsoft Sans Serif"/>
              </a:rPr>
              <a:t>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0" dirty="0">
                <a:latin typeface="Microsoft Sans Serif"/>
                <a:cs typeface="Microsoft Sans Serif"/>
              </a:rPr>
              <a:t>а</a:t>
            </a:r>
            <a:r>
              <a:rPr sz="1600" spc="5" dirty="0">
                <a:latin typeface="Microsoft Sans Serif"/>
                <a:cs typeface="Microsoft Sans Serif"/>
              </a:rPr>
              <a:t>т</a:t>
            </a:r>
            <a:r>
              <a:rPr sz="1600" spc="-15" dirty="0">
                <a:latin typeface="Microsoft Sans Serif"/>
                <a:cs typeface="Microsoft Sans Serif"/>
              </a:rPr>
              <a:t>т</a:t>
            </a:r>
            <a:r>
              <a:rPr sz="1600" spc="-10" dirty="0">
                <a:latin typeface="Microsoft Sans Serif"/>
                <a:cs typeface="Microsoft Sans Serif"/>
              </a:rPr>
              <a:t>е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-15" dirty="0">
                <a:latin typeface="Microsoft Sans Serif"/>
                <a:cs typeface="Microsoft Sans Serif"/>
              </a:rPr>
              <a:t>т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spc="-5" dirty="0">
                <a:latin typeface="Microsoft Sans Serif"/>
                <a:cs typeface="Microsoft Sans Serif"/>
              </a:rPr>
              <a:t>ц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д</a:t>
            </a:r>
            <a:r>
              <a:rPr sz="1600" spc="-10" dirty="0">
                <a:latin typeface="Microsoft Sans Serif"/>
                <a:cs typeface="Microsoft Sans Serif"/>
              </a:rPr>
              <a:t>о</a:t>
            </a:r>
            <a:r>
              <a:rPr sz="1600" spc="-35" dirty="0">
                <a:latin typeface="Microsoft Sans Serif"/>
                <a:cs typeface="Microsoft Sans Serif"/>
              </a:rPr>
              <a:t>п</a:t>
            </a:r>
            <a:r>
              <a:rPr sz="1600" spc="-40" dirty="0">
                <a:latin typeface="Microsoft Sans Serif"/>
                <a:cs typeface="Microsoft Sans Serif"/>
              </a:rPr>
              <a:t>у</a:t>
            </a:r>
            <a:r>
              <a:rPr sz="1600" spc="-50" dirty="0">
                <a:latin typeface="Microsoft Sans Serif"/>
                <a:cs typeface="Microsoft Sans Serif"/>
              </a:rPr>
              <a:t>с</a:t>
            </a:r>
            <a:r>
              <a:rPr sz="1600" spc="-15" dirty="0">
                <a:latin typeface="Microsoft Sans Serif"/>
                <a:cs typeface="Microsoft Sans Serif"/>
              </a:rPr>
              <a:t>к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spc="-35" dirty="0">
                <a:latin typeface="Microsoft Sans Serif"/>
                <a:cs typeface="Microsoft Sans Serif"/>
              </a:rPr>
              <a:t>ю</a:t>
            </a:r>
            <a:r>
              <a:rPr sz="1600" spc="-15" dirty="0">
                <a:latin typeface="Microsoft Sans Serif"/>
                <a:cs typeface="Microsoft Sans Serif"/>
              </a:rPr>
              <a:t>т</a:t>
            </a:r>
            <a:r>
              <a:rPr sz="1600" spc="-5" dirty="0">
                <a:latin typeface="Microsoft Sans Serif"/>
                <a:cs typeface="Microsoft Sans Serif"/>
              </a:rPr>
              <a:t>ся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п</a:t>
            </a:r>
            <a:r>
              <a:rPr sz="1600" spc="-50" dirty="0">
                <a:latin typeface="Microsoft Sans Serif"/>
                <a:cs typeface="Microsoft Sans Serif"/>
              </a:rPr>
              <a:t>е</a:t>
            </a:r>
            <a:r>
              <a:rPr sz="1600" dirty="0">
                <a:latin typeface="Microsoft Sans Serif"/>
                <a:cs typeface="Microsoft Sans Serif"/>
              </a:rPr>
              <a:t>д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spc="-75" dirty="0">
                <a:latin typeface="Microsoft Sans Serif"/>
                <a:cs typeface="Microsoft Sans Serif"/>
              </a:rPr>
              <a:t>г</a:t>
            </a:r>
            <a:r>
              <a:rPr sz="1600" spc="-10" dirty="0">
                <a:latin typeface="Microsoft Sans Serif"/>
                <a:cs typeface="Microsoft Sans Serif"/>
              </a:rPr>
              <a:t>о</a:t>
            </a:r>
            <a:r>
              <a:rPr sz="1600" spc="-20" dirty="0">
                <a:latin typeface="Microsoft Sans Serif"/>
                <a:cs typeface="Microsoft Sans Serif"/>
              </a:rPr>
              <a:t>ги</a:t>
            </a:r>
            <a:r>
              <a:rPr sz="1600" spc="-15" dirty="0">
                <a:latin typeface="Microsoft Sans Serif"/>
                <a:cs typeface="Microsoft Sans Serif"/>
              </a:rPr>
              <a:t>ч</a:t>
            </a:r>
            <a:r>
              <a:rPr sz="1600" spc="-10" dirty="0">
                <a:latin typeface="Microsoft Sans Serif"/>
                <a:cs typeface="Microsoft Sans Serif"/>
              </a:rPr>
              <a:t>е</a:t>
            </a:r>
            <a:r>
              <a:rPr sz="1600" spc="-35" dirty="0">
                <a:latin typeface="Microsoft Sans Serif"/>
                <a:cs typeface="Microsoft Sans Serif"/>
              </a:rPr>
              <a:t>ски</a:t>
            </a:r>
            <a:r>
              <a:rPr sz="1600" dirty="0">
                <a:latin typeface="Microsoft Sans Serif"/>
                <a:cs typeface="Microsoft Sans Serif"/>
              </a:rPr>
              <a:t>е</a:t>
            </a:r>
          </a:p>
          <a:p>
            <a:pPr marL="12700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работники,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имеющие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высшую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квалификационную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категорию.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spcBef>
                <a:spcPts val="5"/>
              </a:spcBef>
              <a:buChar char="-"/>
              <a:tabLst>
                <a:tab pos="1371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Аттестация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установления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квалификационных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категорий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"педагог-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13970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методист",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"педагог-наставник"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проводится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аттестационными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комиссиями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1501" y="980514"/>
            <a:ext cx="8148827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6120" marR="5080" indent="-694055" algn="just">
              <a:lnSpc>
                <a:spcPct val="100000"/>
              </a:lnSpc>
              <a:spcBef>
                <a:spcPts val="100"/>
              </a:spcBef>
            </a:pPr>
            <a:r>
              <a:rPr sz="2400" spc="-55" dirty="0">
                <a:solidFill>
                  <a:srgbClr val="FF0000"/>
                </a:solidFill>
              </a:rPr>
              <a:t>IV. </a:t>
            </a:r>
            <a:r>
              <a:rPr sz="2400" spc="-15" dirty="0">
                <a:solidFill>
                  <a:srgbClr val="FF0000"/>
                </a:solidFill>
              </a:rPr>
              <a:t>Аттестация </a:t>
            </a:r>
            <a:r>
              <a:rPr sz="2400" spc="-10" dirty="0">
                <a:solidFill>
                  <a:srgbClr val="FF0000"/>
                </a:solidFill>
              </a:rPr>
              <a:t>педагогических работников </a:t>
            </a:r>
            <a:r>
              <a:rPr sz="2400" dirty="0">
                <a:solidFill>
                  <a:srgbClr val="FF0000"/>
                </a:solidFill>
              </a:rPr>
              <a:t>в </a:t>
            </a:r>
            <a:r>
              <a:rPr sz="2400" spc="-5" dirty="0">
                <a:solidFill>
                  <a:srgbClr val="FF0000"/>
                </a:solidFill>
              </a:rPr>
              <a:t>целях </a:t>
            </a:r>
            <a:r>
              <a:rPr sz="2400" spc="-490" dirty="0">
                <a:solidFill>
                  <a:srgbClr val="FF0000"/>
                </a:solidFill>
              </a:rPr>
              <a:t> </a:t>
            </a:r>
            <a:r>
              <a:rPr sz="2400" spc="-20" dirty="0">
                <a:solidFill>
                  <a:srgbClr val="FF0000"/>
                </a:solidFill>
              </a:rPr>
              <a:t>установления </a:t>
            </a:r>
            <a:r>
              <a:rPr sz="2400" spc="-10" dirty="0">
                <a:solidFill>
                  <a:srgbClr val="FF0000"/>
                </a:solidFill>
              </a:rPr>
              <a:t>квалификационной категории </a:t>
            </a:r>
            <a:r>
              <a:rPr sz="2400" spc="-490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"педагог-методист"</a:t>
            </a:r>
            <a:r>
              <a:rPr sz="2400" spc="65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или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"педагог-наставник"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0272" y="1772816"/>
            <a:ext cx="1965607" cy="1565901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3608" y="2507234"/>
            <a:ext cx="7638239" cy="3221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заявлении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аттестационную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комиссию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педагогические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сообщают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сведения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об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уровне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образования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(квалификации),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результатах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деятельности,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связанной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с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методической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работой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или </a:t>
            </a:r>
            <a:r>
              <a:rPr sz="1600" b="1" spc="-10" dirty="0">
                <a:latin typeface="Arial"/>
                <a:cs typeface="Arial"/>
              </a:rPr>
              <a:t>наставничеством,</a:t>
            </a:r>
            <a:r>
              <a:rPr sz="1600" b="1" spc="8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об </a:t>
            </a:r>
            <a:r>
              <a:rPr sz="1600" b="1" spc="-5" dirty="0">
                <a:latin typeface="Arial"/>
                <a:cs typeface="Arial"/>
              </a:rPr>
              <a:t>имеющейся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высшей</a:t>
            </a:r>
            <a:endParaRPr sz="1600" dirty="0">
              <a:latin typeface="Arial"/>
              <a:cs typeface="Arial"/>
            </a:endParaRPr>
          </a:p>
          <a:p>
            <a:pPr marL="12700" marR="372110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квалификационной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категории,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а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также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квалификационной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категории,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по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которой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они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желают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пройти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аттестацию.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2700" marR="11430">
              <a:lnSpc>
                <a:spcPct val="100000"/>
              </a:lnSpc>
            </a:pPr>
            <a:r>
              <a:rPr sz="1600" spc="-140" dirty="0">
                <a:latin typeface="Microsoft Sans Serif"/>
                <a:cs typeface="Microsoft Sans Serif"/>
              </a:rPr>
              <a:t>К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65" dirty="0">
                <a:latin typeface="Microsoft Sans Serif"/>
                <a:cs typeface="Microsoft Sans Serif"/>
              </a:rPr>
              <a:t>з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dirty="0">
                <a:latin typeface="Microsoft Sans Serif"/>
                <a:cs typeface="Microsoft Sans Serif"/>
              </a:rPr>
              <a:t>я</a:t>
            </a:r>
            <a:r>
              <a:rPr sz="1600" spc="-35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л</a:t>
            </a:r>
            <a:r>
              <a:rPr sz="1600" spc="-10" dirty="0">
                <a:latin typeface="Microsoft Sans Serif"/>
                <a:cs typeface="Microsoft Sans Serif"/>
              </a:rPr>
              <a:t>ен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5" dirty="0">
                <a:latin typeface="Microsoft Sans Serif"/>
                <a:cs typeface="Microsoft Sans Serif"/>
              </a:rPr>
              <a:t>ю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0" dirty="0">
                <a:latin typeface="Microsoft Sans Serif"/>
                <a:cs typeface="Microsoft Sans Serif"/>
              </a:rPr>
              <a:t>а</a:t>
            </a:r>
            <a:r>
              <a:rPr sz="1600" spc="5" dirty="0">
                <a:latin typeface="Microsoft Sans Serif"/>
                <a:cs typeface="Microsoft Sans Serif"/>
              </a:rPr>
              <a:t>т</a:t>
            </a:r>
            <a:r>
              <a:rPr sz="1600" spc="-10" dirty="0">
                <a:latin typeface="Microsoft Sans Serif"/>
                <a:cs typeface="Microsoft Sans Serif"/>
              </a:rPr>
              <a:t>те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-10" dirty="0">
                <a:latin typeface="Microsoft Sans Serif"/>
                <a:cs typeface="Microsoft Sans Serif"/>
              </a:rPr>
              <a:t>та</a:t>
            </a:r>
            <a:r>
              <a:rPr sz="1600" dirty="0">
                <a:latin typeface="Microsoft Sans Serif"/>
                <a:cs typeface="Microsoft Sans Serif"/>
              </a:rPr>
              <a:t>ци</a:t>
            </a:r>
            <a:r>
              <a:rPr sz="1600" spc="-10" dirty="0">
                <a:latin typeface="Microsoft Sans Serif"/>
                <a:cs typeface="Microsoft Sans Serif"/>
              </a:rPr>
              <a:t>онн</a:t>
            </a:r>
            <a:r>
              <a:rPr sz="1600" spc="-25" dirty="0">
                <a:latin typeface="Microsoft Sans Serif"/>
                <a:cs typeface="Microsoft Sans Serif"/>
              </a:rPr>
              <a:t>у</a:t>
            </a:r>
            <a:r>
              <a:rPr sz="1600" spc="5" dirty="0">
                <a:latin typeface="Microsoft Sans Serif"/>
                <a:cs typeface="Microsoft Sans Serif"/>
              </a:rPr>
              <a:t>ю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к</a:t>
            </a:r>
            <a:r>
              <a:rPr sz="1600" spc="-10" dirty="0">
                <a:latin typeface="Microsoft Sans Serif"/>
                <a:cs typeface="Microsoft Sans Serif"/>
              </a:rPr>
              <a:t>о</a:t>
            </a:r>
            <a:r>
              <a:rPr sz="1600" spc="-25" dirty="0">
                <a:latin typeface="Microsoft Sans Serif"/>
                <a:cs typeface="Microsoft Sans Serif"/>
              </a:rPr>
              <a:t>м</a:t>
            </a:r>
            <a:r>
              <a:rPr sz="1600" spc="-15" dirty="0">
                <a:latin typeface="Microsoft Sans Serif"/>
                <a:cs typeface="Microsoft Sans Serif"/>
              </a:rPr>
              <a:t>и</a:t>
            </a:r>
            <a:r>
              <a:rPr sz="1600" dirty="0">
                <a:latin typeface="Microsoft Sans Serif"/>
                <a:cs typeface="Microsoft Sans Serif"/>
              </a:rPr>
              <a:t>сси</a:t>
            </a:r>
            <a:r>
              <a:rPr sz="1600" spc="5" dirty="0">
                <a:latin typeface="Microsoft Sans Serif"/>
                <a:cs typeface="Microsoft Sans Serif"/>
              </a:rPr>
              <a:t>ю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</a:t>
            </a:r>
            <a:r>
              <a:rPr sz="1600" spc="-30" dirty="0">
                <a:latin typeface="Microsoft Sans Serif"/>
                <a:cs typeface="Microsoft Sans Serif"/>
              </a:rPr>
              <a:t>р</a:t>
            </a: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25" dirty="0">
                <a:latin typeface="Microsoft Sans Serif"/>
                <a:cs typeface="Microsoft Sans Serif"/>
              </a:rPr>
              <a:t>л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spc="-75" dirty="0">
                <a:latin typeface="Microsoft Sans Serif"/>
                <a:cs typeface="Microsoft Sans Serif"/>
              </a:rPr>
              <a:t>г</a:t>
            </a:r>
            <a:r>
              <a:rPr sz="1600" spc="-10" dirty="0">
                <a:latin typeface="Microsoft Sans Serif"/>
                <a:cs typeface="Microsoft Sans Serif"/>
              </a:rPr>
              <a:t>а</a:t>
            </a:r>
            <a:r>
              <a:rPr sz="1600" spc="-70" dirty="0">
                <a:latin typeface="Microsoft Sans Serif"/>
                <a:cs typeface="Microsoft Sans Serif"/>
              </a:rPr>
              <a:t>е</a:t>
            </a:r>
            <a:r>
              <a:rPr sz="1600" spc="-10" dirty="0">
                <a:latin typeface="Microsoft Sans Serif"/>
                <a:cs typeface="Microsoft Sans Serif"/>
              </a:rPr>
              <a:t>т</a:t>
            </a:r>
            <a:r>
              <a:rPr sz="1600" spc="-5" dirty="0">
                <a:latin typeface="Microsoft Sans Serif"/>
                <a:cs typeface="Microsoft Sans Serif"/>
              </a:rPr>
              <a:t>ся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b="1" spc="-50" dirty="0">
                <a:latin typeface="Arial"/>
                <a:cs typeface="Arial"/>
              </a:rPr>
              <a:t>х</a:t>
            </a:r>
            <a:r>
              <a:rPr sz="1600" b="1" spc="-20" dirty="0">
                <a:latin typeface="Arial"/>
                <a:cs typeface="Arial"/>
              </a:rPr>
              <a:t>о</a:t>
            </a:r>
            <a:r>
              <a:rPr sz="1600" b="1" dirty="0">
                <a:latin typeface="Arial"/>
                <a:cs typeface="Arial"/>
              </a:rPr>
              <a:t>д</a:t>
            </a:r>
            <a:r>
              <a:rPr sz="1600" b="1" spc="-5" dirty="0">
                <a:latin typeface="Arial"/>
                <a:cs typeface="Arial"/>
              </a:rPr>
              <a:t>а</a:t>
            </a:r>
            <a:r>
              <a:rPr sz="1600" b="1" spc="-45" dirty="0">
                <a:latin typeface="Arial"/>
                <a:cs typeface="Arial"/>
              </a:rPr>
              <a:t>т</a:t>
            </a:r>
            <a:r>
              <a:rPr sz="1600" b="1" spc="-10" dirty="0">
                <a:latin typeface="Arial"/>
                <a:cs typeface="Arial"/>
              </a:rPr>
              <a:t>а</a:t>
            </a:r>
            <a:r>
              <a:rPr sz="1600" b="1" dirty="0">
                <a:latin typeface="Arial"/>
                <a:cs typeface="Arial"/>
              </a:rPr>
              <a:t>й</a:t>
            </a:r>
            <a:r>
              <a:rPr sz="1600" b="1" spc="5" dirty="0">
                <a:latin typeface="Arial"/>
                <a:cs typeface="Arial"/>
              </a:rPr>
              <a:t>с</a:t>
            </a:r>
            <a:r>
              <a:rPr sz="1600" b="1" spc="-45" dirty="0">
                <a:latin typeface="Arial"/>
                <a:cs typeface="Arial"/>
              </a:rPr>
              <a:t>т</a:t>
            </a:r>
            <a:r>
              <a:rPr sz="1600" b="1" spc="-25" dirty="0">
                <a:latin typeface="Arial"/>
                <a:cs typeface="Arial"/>
              </a:rPr>
              <a:t>в</a:t>
            </a:r>
            <a:r>
              <a:rPr sz="1600" b="1" dirty="0">
                <a:latin typeface="Arial"/>
                <a:cs typeface="Arial"/>
              </a:rPr>
              <a:t>о  </a:t>
            </a:r>
            <a:r>
              <a:rPr sz="1600" b="1" spc="-20" dirty="0">
                <a:latin typeface="Arial"/>
                <a:cs typeface="Arial"/>
              </a:rPr>
              <a:t>работодателя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 </a:t>
            </a:r>
            <a:r>
              <a:rPr sz="1600" b="1" spc="-10" dirty="0">
                <a:latin typeface="Arial"/>
                <a:cs typeface="Arial"/>
              </a:rPr>
              <a:t>аттестационную комиссию, </a:t>
            </a:r>
            <a:r>
              <a:rPr sz="1600" b="1" spc="-15" dirty="0">
                <a:latin typeface="Arial"/>
                <a:cs typeface="Arial"/>
              </a:rPr>
              <a:t>характеризующее </a:t>
            </a:r>
            <a:r>
              <a:rPr sz="1600" b="1" spc="-10" dirty="0">
                <a:latin typeface="Arial"/>
                <a:cs typeface="Arial"/>
              </a:rPr>
              <a:t> деятельность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педагогического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работника,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направленную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на</a:t>
            </a:r>
            <a:endParaRPr sz="1600" dirty="0">
              <a:latin typeface="Arial"/>
              <a:cs typeface="Arial"/>
            </a:endParaRPr>
          </a:p>
          <a:p>
            <a:pPr marL="12700" marR="33655">
              <a:lnSpc>
                <a:spcPct val="100000"/>
              </a:lnSpc>
            </a:pPr>
            <a:r>
              <a:rPr sz="1600" b="1" spc="-10" dirty="0">
                <a:latin typeface="Arial"/>
                <a:cs typeface="Arial"/>
              </a:rPr>
              <a:t>совершенствование</a:t>
            </a:r>
            <a:r>
              <a:rPr sz="1600" b="1" spc="10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методической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работы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или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наставничества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непосредственно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образовательной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организации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(далее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-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ходатайство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работодателя).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7600" y="1114801"/>
            <a:ext cx="38862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</a:rPr>
              <a:t>К</a:t>
            </a:r>
            <a:r>
              <a:rPr sz="2000" spc="-55" dirty="0">
                <a:solidFill>
                  <a:srgbClr val="FF0000"/>
                </a:solidFill>
              </a:rPr>
              <a:t> </a:t>
            </a:r>
            <a:r>
              <a:rPr sz="2000" spc="-15" dirty="0">
                <a:solidFill>
                  <a:srgbClr val="FF0000"/>
                </a:solidFill>
              </a:rPr>
              <a:t>заявлению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3" y="1"/>
            <a:ext cx="2520280" cy="184482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1916833"/>
            <a:ext cx="7042075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5" dirty="0">
                <a:latin typeface="Microsoft Sans Serif"/>
                <a:cs typeface="Microsoft Sans Serif"/>
              </a:rPr>
              <a:t>Ходатайство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работодателя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формируется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на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основе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решения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600" b="1" spc="-15" dirty="0">
                <a:latin typeface="Arial"/>
                <a:cs typeface="Arial"/>
              </a:rPr>
              <a:t>педагогического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совета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(иного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коллегиального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органа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управления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организации),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на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котором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рассматривалась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деятельность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endParaRPr sz="1600" dirty="0">
              <a:latin typeface="Microsoft Sans Serif"/>
              <a:cs typeface="Microsoft Sans Serif"/>
            </a:endParaRPr>
          </a:p>
          <a:p>
            <a:pPr marL="12700" marR="720725">
              <a:lnSpc>
                <a:spcPct val="100000"/>
              </a:lnSpc>
            </a:pPr>
            <a:r>
              <a:rPr sz="1600" spc="-20" dirty="0">
                <a:latin typeface="Microsoft Sans Serif"/>
                <a:cs typeface="Microsoft Sans Serif"/>
              </a:rPr>
              <a:t>работника,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b="1" spc="-15" dirty="0">
                <a:latin typeface="Arial"/>
                <a:cs typeface="Arial"/>
              </a:rPr>
              <a:t>осуществляющего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методическую</a:t>
            </a:r>
            <a:r>
              <a:rPr sz="1600" b="1" spc="7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работу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или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наставничество,</a:t>
            </a:r>
            <a:r>
              <a:rPr sz="1600" b="1" spc="110" dirty="0">
                <a:latin typeface="Arial"/>
                <a:cs typeface="Arial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согласованного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выборным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органом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соответствующей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первичной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профсоюзной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Microsoft Sans Serif"/>
                <a:cs typeface="Microsoft Sans Serif"/>
              </a:rPr>
              <a:t>а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отсутствие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такового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-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иным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представительным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органом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5" dirty="0">
                <a:latin typeface="Microsoft Sans Serif"/>
                <a:cs typeface="Microsoft Sans Serif"/>
              </a:rPr>
              <a:t>(представителем)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966884"/>
            <a:ext cx="44577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0000"/>
                </a:solidFill>
              </a:rPr>
              <a:t>Ходатайство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работодателя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6296" y="188640"/>
            <a:ext cx="1633746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01" y="267491"/>
            <a:ext cx="822959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l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+mn-lt"/>
              </a:rPr>
              <a:t>Квалификационная</a:t>
            </a:r>
            <a:r>
              <a:rPr sz="1800" b="1" spc="40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категория</a:t>
            </a:r>
            <a:r>
              <a:rPr sz="1800" b="1" spc="25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"педагог-методист"</a:t>
            </a:r>
          </a:p>
          <a:p>
            <a:pPr marL="12700" marR="5080" indent="482600" algn="l">
              <a:spcBef>
                <a:spcPts val="5"/>
              </a:spcBef>
            </a:pPr>
            <a:r>
              <a:rPr sz="1800" b="1" spc="-20" dirty="0">
                <a:solidFill>
                  <a:srgbClr val="FF0000"/>
                </a:solidFill>
                <a:latin typeface="+mn-lt"/>
              </a:rPr>
              <a:t>устанавливается</a:t>
            </a:r>
            <a:r>
              <a:rPr sz="1800" b="1" spc="45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педагогическим</a:t>
            </a:r>
            <a:r>
              <a:rPr sz="1800" b="1" spc="30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работникам </a:t>
            </a:r>
            <a:r>
              <a:rPr sz="1800" b="1" spc="-484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+mn-lt"/>
              </a:rPr>
              <a:t>на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+mn-lt"/>
              </a:rPr>
              <a:t>основе</a:t>
            </a:r>
            <a:r>
              <a:rPr sz="1800" b="1" spc="10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следующих</a:t>
            </a:r>
            <a:r>
              <a:rPr sz="1800" b="1" spc="45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показателей</a:t>
            </a:r>
            <a:r>
              <a:rPr sz="1800" b="1" spc="25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деятельности, </a:t>
            </a:r>
            <a:r>
              <a:rPr sz="1800" b="1" spc="-484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+mn-lt"/>
              </a:rPr>
              <a:t>не</a:t>
            </a:r>
            <a:r>
              <a:rPr sz="1800" b="1" spc="-10" dirty="0">
                <a:solidFill>
                  <a:srgbClr val="FF0000"/>
                </a:solidFill>
                <a:latin typeface="+mn-lt"/>
              </a:rPr>
              <a:t> входящей</a:t>
            </a:r>
            <a:r>
              <a:rPr sz="1800" b="1" spc="10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dirty="0">
                <a:solidFill>
                  <a:srgbClr val="FF0000"/>
                </a:solidFill>
                <a:latin typeface="+mn-lt"/>
              </a:rPr>
              <a:t>в</a:t>
            </a:r>
            <a:r>
              <a:rPr sz="1800" b="1" spc="-15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5" dirty="0" err="1">
                <a:solidFill>
                  <a:srgbClr val="FF0000"/>
                </a:solidFill>
                <a:latin typeface="+mn-lt"/>
              </a:rPr>
              <a:t>должностные</a:t>
            </a:r>
            <a:r>
              <a:rPr sz="1800" b="1" spc="35" dirty="0">
                <a:solidFill>
                  <a:srgbClr val="FF0000"/>
                </a:solidFill>
                <a:latin typeface="+mn-lt"/>
              </a:rPr>
              <a:t> </a:t>
            </a:r>
            <a:r>
              <a:rPr sz="1800" b="1" spc="-10" dirty="0" err="1" smtClean="0">
                <a:solidFill>
                  <a:srgbClr val="FF0000"/>
                </a:solidFill>
                <a:latin typeface="+mn-lt"/>
              </a:rPr>
              <a:t>обязанности</a:t>
            </a:r>
            <a:r>
              <a:rPr lang="ru-RU" sz="1800" b="1" spc="-1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800" b="1" spc="-5" dirty="0" smtClean="0">
                <a:solidFill>
                  <a:srgbClr val="FF0000"/>
                </a:solidFill>
                <a:latin typeface="+mn-lt"/>
                <a:cs typeface="Arial"/>
              </a:rPr>
              <a:t>по</a:t>
            </a:r>
            <a:r>
              <a:rPr lang="ru-RU" sz="1800" b="1" spc="-10" dirty="0" smtClean="0">
                <a:solidFill>
                  <a:srgbClr val="FF0000"/>
                </a:solidFill>
                <a:latin typeface="+mn-lt"/>
                <a:cs typeface="Arial"/>
              </a:rPr>
              <a:t> занимаемой</a:t>
            </a:r>
            <a:r>
              <a:rPr lang="ru-RU" sz="1800" b="1" spc="-5" dirty="0" smtClean="0">
                <a:solidFill>
                  <a:srgbClr val="FF0000"/>
                </a:solidFill>
                <a:latin typeface="+mn-lt"/>
                <a:cs typeface="Arial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+mn-lt"/>
                <a:cs typeface="Arial"/>
              </a:rPr>
              <a:t>в </a:t>
            </a:r>
            <a:r>
              <a:rPr lang="ru-RU" sz="1800" b="1" spc="-10" dirty="0" smtClean="0">
                <a:solidFill>
                  <a:srgbClr val="FF0000"/>
                </a:solidFill>
                <a:latin typeface="+mn-lt"/>
                <a:cs typeface="Arial"/>
              </a:rPr>
              <a:t>организации</a:t>
            </a:r>
            <a:r>
              <a:rPr lang="ru-RU" sz="1800" b="1" spc="40" dirty="0" smtClean="0">
                <a:solidFill>
                  <a:srgbClr val="FF0000"/>
                </a:solidFill>
                <a:latin typeface="+mn-lt"/>
                <a:cs typeface="Arial"/>
              </a:rPr>
              <a:t> </a:t>
            </a:r>
            <a:r>
              <a:rPr lang="ru-RU" sz="1800" b="1" spc="-15" dirty="0" smtClean="0">
                <a:solidFill>
                  <a:srgbClr val="FF0000"/>
                </a:solidFill>
                <a:latin typeface="+mn-lt"/>
                <a:cs typeface="Arial"/>
              </a:rPr>
              <a:t>должности</a:t>
            </a:r>
            <a:r>
              <a:rPr lang="ru-RU" sz="1800" b="1" spc="-15" dirty="0" smtClean="0">
                <a:latin typeface="Arial"/>
                <a:cs typeface="Arial"/>
              </a:rPr>
              <a:t>:</a:t>
            </a:r>
            <a:r>
              <a:rPr lang="ru-RU" sz="2400" dirty="0" smtClean="0">
                <a:latin typeface="Arial"/>
                <a:cs typeface="Arial"/>
              </a:rPr>
              <a:t/>
            </a:r>
            <a:br>
              <a:rPr lang="ru-RU" sz="2400" dirty="0" smtClean="0">
                <a:latin typeface="Arial"/>
                <a:cs typeface="Arial"/>
              </a:rPr>
            </a:br>
            <a:endParaRPr sz="2400" b="1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626269" y="1484784"/>
            <a:ext cx="8092440" cy="47423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4355">
              <a:lnSpc>
                <a:spcPct val="100000"/>
              </a:lnSpc>
              <a:spcBef>
                <a:spcPts val="1780"/>
              </a:spcBef>
              <a:buFont typeface="Microsoft Sans Serif"/>
              <a:buChar char="-"/>
              <a:tabLst>
                <a:tab pos="137160" algn="l"/>
              </a:tabLst>
            </a:pPr>
            <a:r>
              <a:rPr sz="1600" b="1" spc="-25" dirty="0" err="1" smtClean="0">
                <a:latin typeface="Arial"/>
                <a:cs typeface="Arial"/>
              </a:rPr>
              <a:t>руководства</a:t>
            </a:r>
            <a:r>
              <a:rPr sz="1600" b="1" spc="-20" dirty="0" smtClean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методическим </a:t>
            </a:r>
            <a:r>
              <a:rPr sz="1600" b="1" spc="-10" dirty="0">
                <a:latin typeface="Arial"/>
                <a:cs typeface="Arial"/>
              </a:rPr>
              <a:t>объединением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-20" dirty="0">
                <a:latin typeface="Microsoft Sans Serif"/>
                <a:cs typeface="Microsoft Sans Serif"/>
              </a:rPr>
              <a:t> работников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 </a:t>
            </a:r>
            <a:r>
              <a:rPr sz="1600" spc="-20" dirty="0">
                <a:latin typeface="Microsoft Sans Serif"/>
                <a:cs typeface="Microsoft Sans Serif"/>
              </a:rPr>
              <a:t>организации </a:t>
            </a:r>
            <a:r>
              <a:rPr sz="1600" spc="-5" dirty="0">
                <a:latin typeface="Microsoft Sans Serif"/>
                <a:cs typeface="Microsoft Sans Serif"/>
              </a:rPr>
              <a:t>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активного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участия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методической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работе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организации;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Microsoft Sans Serif"/>
              <a:buChar char="-"/>
            </a:pPr>
            <a:endParaRPr sz="1650" dirty="0">
              <a:latin typeface="Microsoft Sans Serif"/>
              <a:cs typeface="Microsoft Sans Serif"/>
            </a:endParaRPr>
          </a:p>
          <a:p>
            <a:pPr marL="12700" marR="198755">
              <a:lnSpc>
                <a:spcPct val="100000"/>
              </a:lnSpc>
              <a:buFont typeface="Microsoft Sans Serif"/>
              <a:buChar char="-"/>
              <a:tabLst>
                <a:tab pos="137160" algn="l"/>
              </a:tabLst>
            </a:pPr>
            <a:r>
              <a:rPr sz="1600" b="1" spc="-25" dirty="0">
                <a:latin typeface="Arial"/>
                <a:cs typeface="Arial"/>
              </a:rPr>
              <a:t>руководства</a:t>
            </a:r>
            <a:r>
              <a:rPr sz="1600" b="1" spc="1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разработкой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программно-методического</a:t>
            </a:r>
            <a:r>
              <a:rPr sz="1600" b="1" spc="10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сопровождения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образовательного</a:t>
            </a:r>
            <a:r>
              <a:rPr sz="1600" b="1" spc="8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процесса,</a:t>
            </a:r>
            <a:r>
              <a:rPr sz="1600" b="1" spc="95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том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методического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сопровождения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реализации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инновационных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программ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проектов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организации;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-"/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638810">
              <a:lnSpc>
                <a:spcPct val="100000"/>
              </a:lnSpc>
              <a:buFont typeface="Microsoft Sans Serif"/>
              <a:buChar char="-"/>
              <a:tabLst>
                <a:tab pos="137160" algn="l"/>
              </a:tabLst>
            </a:pPr>
            <a:r>
              <a:rPr sz="1600" b="1" spc="-20" dirty="0">
                <a:latin typeface="Arial"/>
                <a:cs typeface="Arial"/>
              </a:rPr>
              <a:t>методической</a:t>
            </a:r>
            <a:r>
              <a:rPr sz="1600" b="1" spc="10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поддержки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педагогических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работников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подготовке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00" dirty="0">
                <a:latin typeface="Microsoft Sans Serif"/>
                <a:cs typeface="Microsoft Sans Serif"/>
              </a:rPr>
              <a:t>к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участию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solidFill>
                  <a:srgbClr val="008000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профессиональных</a:t>
            </a:r>
            <a:r>
              <a:rPr sz="1600" b="1" spc="4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конкурсах;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Microsoft Sans Serif"/>
              <a:buChar char="-"/>
            </a:pPr>
            <a:endParaRPr sz="1650" dirty="0">
              <a:latin typeface="Arial"/>
              <a:cs typeface="Arial"/>
            </a:endParaRPr>
          </a:p>
          <a:p>
            <a:pPr marL="12700" marR="1024255" algn="just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15" dirty="0">
                <a:latin typeface="Microsoft Sans Serif"/>
                <a:cs typeface="Microsoft Sans Serif"/>
              </a:rPr>
              <a:t>(сопровождении)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 </a:t>
            </a:r>
            <a:r>
              <a:rPr sz="1600" spc="-20" dirty="0">
                <a:latin typeface="Microsoft Sans Serif"/>
                <a:cs typeface="Microsoft Sans Serif"/>
              </a:rPr>
              <a:t>работников </a:t>
            </a:r>
            <a:r>
              <a:rPr sz="1600" b="1" spc="-20" dirty="0">
                <a:latin typeface="Arial"/>
                <a:cs typeface="Arial"/>
              </a:rPr>
              <a:t>участия </a:t>
            </a:r>
            <a:r>
              <a:rPr sz="1600" b="1" dirty="0">
                <a:latin typeface="Arial"/>
                <a:cs typeface="Arial"/>
              </a:rPr>
              <a:t>в </a:t>
            </a:r>
            <a:r>
              <a:rPr sz="1600" b="1" spc="-20" dirty="0">
                <a:latin typeface="Arial"/>
                <a:cs typeface="Arial"/>
              </a:rPr>
              <a:t>методической </a:t>
            </a:r>
            <a:r>
              <a:rPr sz="1600" b="1" spc="-10" dirty="0">
                <a:latin typeface="Arial"/>
                <a:cs typeface="Arial"/>
              </a:rPr>
              <a:t>поддержке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 </a:t>
            </a:r>
            <a:r>
              <a:rPr sz="1600" spc="-20" dirty="0">
                <a:latin typeface="Microsoft Sans Serif"/>
                <a:cs typeface="Microsoft Sans Serif"/>
              </a:rPr>
              <a:t> организации, </a:t>
            </a:r>
            <a:r>
              <a:rPr sz="1600" spc="-15" dirty="0">
                <a:latin typeface="Microsoft Sans Serif"/>
                <a:cs typeface="Microsoft Sans Serif"/>
              </a:rPr>
              <a:t>направленной </a:t>
            </a:r>
            <a:r>
              <a:rPr sz="1600" spc="-10" dirty="0">
                <a:latin typeface="Microsoft Sans Serif"/>
                <a:cs typeface="Microsoft Sans Serif"/>
              </a:rPr>
              <a:t>на </a:t>
            </a:r>
            <a:r>
              <a:rPr sz="1600" spc="-5" dirty="0">
                <a:latin typeface="Microsoft Sans Serif"/>
                <a:cs typeface="Microsoft Sans Serif"/>
              </a:rPr>
              <a:t>их </a:t>
            </a:r>
            <a:r>
              <a:rPr sz="1600" b="1" spc="-10" dirty="0">
                <a:solidFill>
                  <a:srgbClr val="975120"/>
                </a:solidFill>
                <a:latin typeface="Arial"/>
                <a:cs typeface="Arial"/>
              </a:rPr>
              <a:t>профессиональное развитие, </a:t>
            </a:r>
            <a:r>
              <a:rPr sz="1600" b="1" spc="-15" dirty="0">
                <a:solidFill>
                  <a:srgbClr val="975120"/>
                </a:solidFill>
                <a:latin typeface="Arial"/>
                <a:cs typeface="Arial"/>
              </a:rPr>
              <a:t>преодоление </a:t>
            </a:r>
            <a:r>
              <a:rPr sz="1600" b="1" spc="-10" dirty="0">
                <a:solidFill>
                  <a:srgbClr val="975120"/>
                </a:solidFill>
                <a:latin typeface="Arial"/>
                <a:cs typeface="Arial"/>
              </a:rPr>
              <a:t>профессиональных </a:t>
            </a:r>
            <a:r>
              <a:rPr sz="1600" b="1" spc="-5" dirty="0">
                <a:solidFill>
                  <a:srgbClr val="97512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975120"/>
                </a:solidFill>
                <a:latin typeface="Arial"/>
                <a:cs typeface="Arial"/>
              </a:rPr>
              <a:t>дефицитов;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Microsoft Sans Serif"/>
              <a:buChar char="-"/>
            </a:pPr>
            <a:endParaRPr sz="1650" dirty="0">
              <a:latin typeface="Arial"/>
              <a:cs typeface="Arial"/>
            </a:endParaRPr>
          </a:p>
          <a:p>
            <a:pPr marL="12700" marR="625475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25" dirty="0">
                <a:latin typeface="Microsoft Sans Serif"/>
                <a:cs typeface="Microsoft Sans Serif"/>
              </a:rPr>
              <a:t>передачи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опыта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применению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в</a:t>
            </a:r>
            <a:r>
              <a:rPr sz="1600" b="1" spc="1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образовательной</a:t>
            </a:r>
            <a:r>
              <a:rPr sz="1600" b="1" spc="7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8A31"/>
                </a:solidFill>
                <a:latin typeface="Arial"/>
                <a:cs typeface="Arial"/>
              </a:rPr>
              <a:t>организации</a:t>
            </a:r>
            <a:r>
              <a:rPr sz="1600" b="1" spc="5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авторских</a:t>
            </a:r>
            <a:r>
              <a:rPr sz="1600" b="1" spc="6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8A31"/>
                </a:solidFill>
                <a:latin typeface="Arial"/>
                <a:cs typeface="Arial"/>
              </a:rPr>
              <a:t>учебных</a:t>
            </a:r>
            <a:r>
              <a:rPr sz="1600" b="1" spc="6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и</a:t>
            </a:r>
            <a:r>
              <a:rPr sz="1600" b="1" spc="1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8A31"/>
                </a:solidFill>
                <a:latin typeface="Arial"/>
                <a:cs typeface="Arial"/>
              </a:rPr>
              <a:t>(или)</a:t>
            </a:r>
            <a:r>
              <a:rPr sz="1600" b="1" spc="25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учебно- </a:t>
            </a:r>
            <a:r>
              <a:rPr sz="1600" b="1" spc="-43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методических</a:t>
            </a:r>
            <a:r>
              <a:rPr sz="1600" b="1" spc="70" dirty="0">
                <a:solidFill>
                  <a:srgbClr val="FF8A31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8A31"/>
                </a:solidFill>
                <a:latin typeface="Arial"/>
                <a:cs typeface="Arial"/>
              </a:rPr>
              <a:t>разработок.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1988841"/>
            <a:ext cx="7978179" cy="3508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Arial"/>
                <a:cs typeface="Arial"/>
              </a:rPr>
              <a:t>- </a:t>
            </a:r>
            <a:r>
              <a:rPr sz="1600" b="1" spc="-25" dirty="0">
                <a:latin typeface="Arial"/>
                <a:cs typeface="Arial"/>
              </a:rPr>
              <a:t>руководства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практической </a:t>
            </a:r>
            <a:r>
              <a:rPr sz="1600" b="1" spc="-20" dirty="0">
                <a:latin typeface="Arial"/>
                <a:cs typeface="Arial"/>
              </a:rPr>
              <a:t>подготовкой </a:t>
            </a:r>
            <a:r>
              <a:rPr sz="1600" b="1" spc="-15" dirty="0">
                <a:latin typeface="Arial"/>
                <a:cs typeface="Arial"/>
              </a:rPr>
              <a:t>студентов</a:t>
            </a:r>
            <a:r>
              <a:rPr sz="1600" spc="-15" dirty="0">
                <a:latin typeface="Microsoft Sans Serif"/>
                <a:cs typeface="Microsoft Sans Serif"/>
              </a:rPr>
              <a:t>,</a:t>
            </a:r>
            <a:r>
              <a:rPr sz="1600" spc="-10" dirty="0">
                <a:latin typeface="Microsoft Sans Serif"/>
                <a:cs typeface="Microsoft Sans Serif"/>
              </a:rPr>
              <a:t> обучающихся </a:t>
            </a:r>
            <a:r>
              <a:rPr sz="1600" spc="-15" dirty="0">
                <a:latin typeface="Microsoft Sans Serif"/>
                <a:cs typeface="Microsoft Sans Serif"/>
              </a:rPr>
              <a:t>по </a:t>
            </a:r>
            <a:r>
              <a:rPr sz="1600" spc="-20" dirty="0">
                <a:latin typeface="Microsoft Sans Serif"/>
                <a:cs typeface="Microsoft Sans Serif"/>
              </a:rPr>
              <a:t>образовательным </a:t>
            </a:r>
            <a:r>
              <a:rPr sz="1600" spc="-25" dirty="0">
                <a:latin typeface="Microsoft Sans Serif"/>
                <a:cs typeface="Microsoft Sans Serif"/>
              </a:rPr>
              <a:t>программам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среднего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профессионального</a:t>
            </a:r>
            <a:r>
              <a:rPr sz="1600" spc="10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образования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(или)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образовательным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программам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высшего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образования;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Font typeface="Microsoft Sans Serif"/>
              <a:buChar char="-"/>
              <a:tabLst>
                <a:tab pos="137160" algn="l"/>
              </a:tabLst>
            </a:pPr>
            <a:r>
              <a:rPr sz="1600" b="1" spc="-15" dirty="0">
                <a:latin typeface="Arial"/>
                <a:cs typeface="Arial"/>
              </a:rPr>
              <a:t>наставничества</a:t>
            </a:r>
            <a:r>
              <a:rPr sz="1600" b="1" spc="100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отношении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организации,</a:t>
            </a:r>
            <a:r>
              <a:rPr sz="1600" spc="90" dirty="0">
                <a:latin typeface="Microsoft Sans Serif"/>
                <a:cs typeface="Microsoft Sans Serif"/>
              </a:rPr>
              <a:t> </a:t>
            </a:r>
            <a:r>
              <a:rPr sz="1600" spc="-25" dirty="0" err="1" smtClean="0">
                <a:latin typeface="Microsoft Sans Serif"/>
                <a:cs typeface="Microsoft Sans Serif"/>
              </a:rPr>
              <a:t>активного</a:t>
            </a:r>
            <a:r>
              <a:rPr lang="ru-RU" sz="1600" spc="-25" dirty="0" smtClean="0">
                <a:latin typeface="Microsoft Sans Serif"/>
                <a:cs typeface="Microsoft Sans Serif"/>
              </a:rPr>
              <a:t>  </a:t>
            </a:r>
            <a:r>
              <a:rPr sz="1600" spc="-15" dirty="0" err="1" smtClean="0">
                <a:latin typeface="Microsoft Sans Serif"/>
                <a:cs typeface="Microsoft Sans Serif"/>
              </a:rPr>
              <a:t>сопровождения</a:t>
            </a:r>
            <a:r>
              <a:rPr sz="1600" spc="60" dirty="0" smtClean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их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профессионального</a:t>
            </a:r>
            <a:r>
              <a:rPr sz="1600" spc="10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развития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1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организации;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 dirty="0">
              <a:latin typeface="Microsoft Sans Serif"/>
              <a:cs typeface="Microsoft Sans Serif"/>
            </a:endParaRPr>
          </a:p>
          <a:p>
            <a:pPr marL="137160" indent="-124460">
              <a:lnSpc>
                <a:spcPct val="100000"/>
              </a:lnSpc>
              <a:buChar char="-"/>
              <a:tabLst>
                <a:tab pos="1371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содействия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подготовке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педагогических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работников,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том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числе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35" dirty="0">
                <a:latin typeface="Microsoft Sans Serif"/>
                <a:cs typeface="Microsoft Sans Serif"/>
              </a:rPr>
              <a:t>из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числа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молодых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специалистов,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Arial"/>
                <a:cs typeface="Arial"/>
              </a:rPr>
              <a:t>к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участию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конкурсах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профессионального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(педагогического)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мастерства;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 dirty="0">
              <a:latin typeface="Arial"/>
              <a:cs typeface="Arial"/>
            </a:endParaRPr>
          </a:p>
          <a:p>
            <a:pPr marL="137160" indent="-124460">
              <a:lnSpc>
                <a:spcPct val="100000"/>
              </a:lnSpc>
              <a:buFont typeface="Microsoft Sans Serif"/>
              <a:buChar char="-"/>
              <a:tabLst>
                <a:tab pos="137160" algn="l"/>
              </a:tabLst>
            </a:pPr>
            <a:r>
              <a:rPr sz="1600" b="1" spc="-10" dirty="0">
                <a:latin typeface="Arial"/>
                <a:cs typeface="Arial"/>
              </a:rPr>
              <a:t>распространения</a:t>
            </a:r>
            <a:r>
              <a:rPr sz="1600" b="1" spc="10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авторских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подходов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методических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разработок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 err="1">
                <a:latin typeface="Microsoft Sans Serif"/>
                <a:cs typeface="Microsoft Sans Serif"/>
              </a:rPr>
              <a:t>области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 err="1" smtClean="0">
                <a:latin typeface="Microsoft Sans Serif"/>
                <a:cs typeface="Microsoft Sans Serif"/>
              </a:rPr>
              <a:t>наставнической</a:t>
            </a:r>
            <a:r>
              <a:rPr lang="ru-RU" sz="1600" spc="-15" dirty="0" smtClean="0">
                <a:latin typeface="Microsoft Sans Serif"/>
                <a:cs typeface="Microsoft Sans Serif"/>
              </a:rPr>
              <a:t> </a:t>
            </a:r>
            <a:r>
              <a:rPr sz="1600" spc="-10" dirty="0" err="1" smtClean="0">
                <a:latin typeface="Microsoft Sans Serif"/>
                <a:cs typeface="Microsoft Sans Serif"/>
              </a:rPr>
              <a:t>деятельности</a:t>
            </a:r>
            <a:r>
              <a:rPr sz="1600" spc="60" dirty="0" smtClean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образовательной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организации.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1" y="30517"/>
            <a:ext cx="8319897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Квалификационная</a:t>
            </a:r>
            <a:r>
              <a:rPr sz="2400" spc="6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категория</a:t>
            </a:r>
            <a:r>
              <a:rPr sz="2400" spc="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"педагог-наставник"</a:t>
            </a:r>
          </a:p>
          <a:p>
            <a:pPr marL="111760" marR="5080" indent="482600">
              <a:spcBef>
                <a:spcPts val="5"/>
              </a:spcBef>
            </a:pPr>
            <a:r>
              <a:rPr sz="2400" spc="-20" dirty="0">
                <a:solidFill>
                  <a:srgbClr val="FF0000"/>
                </a:solidFill>
              </a:rPr>
              <a:t>устанавливается</a:t>
            </a:r>
            <a:r>
              <a:rPr sz="2400" spc="5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педагогическим</a:t>
            </a:r>
            <a:r>
              <a:rPr sz="2400" spc="3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работникам </a:t>
            </a:r>
            <a:r>
              <a:rPr sz="2400" spc="-484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на</a:t>
            </a:r>
            <a:r>
              <a:rPr sz="2400" spc="-10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основе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следующих</a:t>
            </a:r>
            <a:r>
              <a:rPr sz="2400" spc="4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показателей</a:t>
            </a:r>
            <a:r>
              <a:rPr sz="2400" spc="2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деятельности, </a:t>
            </a:r>
            <a:r>
              <a:rPr sz="2400" spc="-484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не</a:t>
            </a:r>
            <a:r>
              <a:rPr sz="2400" spc="-10" dirty="0">
                <a:solidFill>
                  <a:srgbClr val="FF0000"/>
                </a:solidFill>
              </a:rPr>
              <a:t> входящей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в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15" dirty="0" err="1">
                <a:solidFill>
                  <a:srgbClr val="FF0000"/>
                </a:solidFill>
              </a:rPr>
              <a:t>должностные</a:t>
            </a:r>
            <a:r>
              <a:rPr sz="2400" spc="35" dirty="0">
                <a:solidFill>
                  <a:srgbClr val="FF0000"/>
                </a:solidFill>
              </a:rPr>
              <a:t> </a:t>
            </a:r>
            <a:r>
              <a:rPr sz="2400" spc="-10" dirty="0" err="1" smtClean="0">
                <a:solidFill>
                  <a:srgbClr val="FF0000"/>
                </a:solidFill>
              </a:rPr>
              <a:t>обязанности</a:t>
            </a:r>
            <a:r>
              <a:rPr lang="ru-RU" sz="2400" spc="-10" dirty="0" smtClean="0">
                <a:solidFill>
                  <a:srgbClr val="FF0000"/>
                </a:solidFill>
              </a:rPr>
              <a:t> </a:t>
            </a:r>
            <a:r>
              <a:rPr lang="ru-RU" sz="2400" b="1" spc="-5" dirty="0" smtClean="0">
                <a:solidFill>
                  <a:srgbClr val="FF0000"/>
                </a:solidFill>
                <a:latin typeface="Arial"/>
                <a:cs typeface="Arial"/>
              </a:rPr>
              <a:t>по</a:t>
            </a:r>
            <a:r>
              <a:rPr lang="ru-RU" sz="2400" b="1" spc="-10" dirty="0" smtClean="0">
                <a:solidFill>
                  <a:srgbClr val="FF0000"/>
                </a:solidFill>
                <a:latin typeface="Arial"/>
                <a:cs typeface="Arial"/>
              </a:rPr>
              <a:t> занимаемой</a:t>
            </a:r>
            <a:r>
              <a:rPr lang="ru-RU" sz="24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  <a:cs typeface="Arial"/>
              </a:rPr>
              <a:t>в </a:t>
            </a:r>
            <a:r>
              <a:rPr lang="ru-RU" sz="2400" b="1" spc="-10" dirty="0" smtClean="0">
                <a:solidFill>
                  <a:srgbClr val="FF0000"/>
                </a:solidFill>
                <a:latin typeface="Arial"/>
                <a:cs typeface="Arial"/>
              </a:rPr>
              <a:t>организации</a:t>
            </a:r>
            <a:r>
              <a:rPr lang="ru-RU" sz="2400" b="1" spc="4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2400" b="1" spc="-15" dirty="0" smtClean="0">
                <a:solidFill>
                  <a:srgbClr val="FF0000"/>
                </a:solidFill>
                <a:latin typeface="Arial"/>
                <a:cs typeface="Arial"/>
              </a:rPr>
              <a:t>должности:</a:t>
            </a:r>
            <a:r>
              <a:rPr lang="ru-RU" sz="2800" dirty="0" smtClean="0">
                <a:latin typeface="Arial"/>
                <a:cs typeface="Arial"/>
              </a:rPr>
              <a:t/>
            </a:r>
            <a:br>
              <a:rPr lang="ru-RU" sz="2800" dirty="0" smtClean="0">
                <a:latin typeface="Arial"/>
                <a:cs typeface="Arial"/>
              </a:rPr>
            </a:br>
            <a:endParaRPr sz="2800" spc="-1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5696" y="2708920"/>
            <a:ext cx="6829197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Microsoft Sans Serif"/>
                <a:cs typeface="Microsoft Sans Serif"/>
              </a:rPr>
              <a:t>установить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квалификационную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категорию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b="1" spc="-15" dirty="0">
                <a:latin typeface="Arial"/>
                <a:cs typeface="Arial"/>
              </a:rPr>
              <a:t>"педагог-методист",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spc="-15" dirty="0">
                <a:latin typeface="Microsoft Sans Serif"/>
                <a:cs typeface="Microsoft Sans Serif"/>
              </a:rPr>
              <a:t>квалификационную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категорию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latin typeface="Arial"/>
                <a:cs typeface="Arial"/>
              </a:rPr>
              <a:t>"педагог-наставник"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(указывается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должность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36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работника, по </a:t>
            </a:r>
            <a:r>
              <a:rPr sz="1600" spc="-30" dirty="0">
                <a:latin typeface="Microsoft Sans Serif"/>
                <a:cs typeface="Microsoft Sans Serif"/>
              </a:rPr>
              <a:t>которой 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устанавливается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квалификационная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категория);</a:t>
            </a: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700" dirty="0">
              <a:latin typeface="Microsoft Sans Serif"/>
              <a:cs typeface="Microsoft Sans Serif"/>
            </a:endParaRPr>
          </a:p>
          <a:p>
            <a:pPr marL="12700" marR="190500">
              <a:lnSpc>
                <a:spcPct val="100000"/>
              </a:lnSpc>
            </a:pPr>
            <a:r>
              <a:rPr sz="1600" spc="-35" dirty="0">
                <a:latin typeface="Microsoft Sans Serif"/>
                <a:cs typeface="Microsoft Sans Serif"/>
              </a:rPr>
              <a:t>отказать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установлении</a:t>
            </a:r>
            <a:r>
              <a:rPr sz="1600" spc="9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"педагог-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методист",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"педагог-наставник" 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(указывается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должность,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по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которой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педагогическому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работнику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отказывается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установлении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категории).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745961"/>
            <a:ext cx="82296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04740" marR="5080" algn="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По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30" dirty="0">
                <a:solidFill>
                  <a:srgbClr val="FF0000"/>
                </a:solidFill>
              </a:rPr>
              <a:t>результатам</a:t>
            </a:r>
            <a:r>
              <a:rPr sz="2400" spc="85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аттестации</a:t>
            </a:r>
            <a:r>
              <a:rPr sz="2400" spc="7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аттестационная</a:t>
            </a:r>
            <a:r>
              <a:rPr sz="2400" spc="8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комиссия</a:t>
            </a:r>
          </a:p>
          <a:p>
            <a:pPr marL="4904740" marR="5080" algn="r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FF0000"/>
                </a:solidFill>
              </a:rPr>
              <a:t>принимает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одно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из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следующих</a:t>
            </a:r>
            <a:r>
              <a:rPr sz="2400" spc="3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решений: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9" y="116632"/>
            <a:ext cx="2304256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68" y="2431034"/>
            <a:ext cx="7690147" cy="29751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Microsoft Sans Serif"/>
                <a:cs typeface="Microsoft Sans Serif"/>
              </a:rPr>
              <a:t>-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Решение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вступает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силу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со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дня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его 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вынесения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является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основанием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для </a:t>
            </a:r>
            <a:r>
              <a:rPr sz="1600" b="1" spc="-10" dirty="0">
                <a:latin typeface="Arial"/>
                <a:cs typeface="Arial"/>
              </a:rPr>
              <a:t>дифференциации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оплаты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35" dirty="0">
                <a:latin typeface="Arial"/>
                <a:cs typeface="Arial"/>
              </a:rPr>
              <a:t>труда</a:t>
            </a:r>
            <a:r>
              <a:rPr sz="1600" b="1" spc="8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педагогических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работников</a:t>
            </a:r>
            <a:r>
              <a:rPr sz="1600" b="1" spc="7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за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наличие</a:t>
            </a:r>
            <a:endParaRPr sz="1600" dirty="0">
              <a:latin typeface="Arial"/>
              <a:cs typeface="Arial"/>
            </a:endParaRPr>
          </a:p>
          <a:p>
            <a:pPr marL="12700" marR="277495">
              <a:lnSpc>
                <a:spcPct val="100000"/>
              </a:lnSpc>
            </a:pPr>
            <a:r>
              <a:rPr sz="1600" b="1" spc="-10" dirty="0">
                <a:latin typeface="Arial"/>
                <a:cs typeface="Arial"/>
              </a:rPr>
              <a:t>квалификационных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категорий</a:t>
            </a:r>
            <a:r>
              <a:rPr sz="1600" b="1" spc="6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"педагог-методист",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"педагог-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наставник"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8000"/>
                </a:solidFill>
                <a:latin typeface="Arial"/>
                <a:cs typeface="Arial"/>
              </a:rPr>
              <a:t>при</a:t>
            </a:r>
            <a:r>
              <a:rPr sz="1600"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условии</a:t>
            </a:r>
            <a:r>
              <a:rPr sz="1600" b="1" spc="6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выполнения</a:t>
            </a:r>
            <a:r>
              <a:rPr sz="1600" b="1" spc="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8000"/>
                </a:solidFill>
                <a:latin typeface="Arial"/>
                <a:cs typeface="Arial"/>
              </a:rPr>
              <a:t>дополнительных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008000"/>
                </a:solidFill>
                <a:latin typeface="Arial"/>
                <a:cs typeface="Arial"/>
              </a:rPr>
              <a:t>обязанностей,</a:t>
            </a:r>
            <a:r>
              <a:rPr sz="1600" b="1" spc="8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связанных</a:t>
            </a:r>
            <a:r>
              <a:rPr sz="1600" b="1" spc="2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8000"/>
                </a:solidFill>
                <a:latin typeface="Arial"/>
                <a:cs typeface="Arial"/>
              </a:rPr>
              <a:t>с 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методической</a:t>
            </a:r>
            <a:r>
              <a:rPr sz="1600" b="1" spc="7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работой</a:t>
            </a:r>
            <a:r>
              <a:rPr sz="1600" b="1" spc="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8000"/>
                </a:solidFill>
                <a:latin typeface="Arial"/>
                <a:cs typeface="Arial"/>
              </a:rPr>
              <a:t>или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008000"/>
                </a:solidFill>
                <a:latin typeface="Arial"/>
                <a:cs typeface="Arial"/>
              </a:rPr>
              <a:t>наставнической</a:t>
            </a:r>
            <a:r>
              <a:rPr sz="1600" b="1" spc="8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8000"/>
                </a:solidFill>
                <a:latin typeface="Arial"/>
                <a:cs typeface="Arial"/>
              </a:rPr>
              <a:t>деятельностью.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основании</a:t>
            </a:r>
            <a:r>
              <a:rPr sz="16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указанных</a:t>
            </a:r>
            <a:r>
              <a:rPr sz="16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распорядительных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актов</a:t>
            </a:r>
            <a:endParaRPr sz="1600" dirty="0">
              <a:latin typeface="Arial"/>
              <a:cs typeface="Arial"/>
            </a:endParaRPr>
          </a:p>
          <a:p>
            <a:pPr marL="12700" marR="293370">
              <a:lnSpc>
                <a:spcPct val="100000"/>
              </a:lnSpc>
            </a:pP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работодатели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вносят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соответствующие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записи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 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трудовые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книжки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педагогических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работников</a:t>
            </a:r>
            <a:r>
              <a:rPr sz="1600" b="1" spc="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(или)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сведения</a:t>
            </a:r>
            <a:r>
              <a:rPr sz="16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об</a:t>
            </a:r>
            <a:r>
              <a:rPr sz="16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их </a:t>
            </a:r>
            <a:r>
              <a:rPr sz="1600" b="1" spc="-4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трудовой</a:t>
            </a:r>
            <a:r>
              <a:rPr sz="1600" b="1"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деятельности.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20073" y="937321"/>
            <a:ext cx="392392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Решение</a:t>
            </a:r>
            <a:r>
              <a:rPr sz="2400" spc="-25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аттестационной</a:t>
            </a:r>
            <a:r>
              <a:rPr sz="2400" spc="5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комиссии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2448272" cy="1772816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9633" y="2854642"/>
            <a:ext cx="7386210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Microsoft Sans Serif"/>
                <a:cs typeface="Microsoft Sans Serif"/>
              </a:rPr>
              <a:t>При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принятии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отношении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педагогического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работника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решения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аттестационной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комиссии</a:t>
            </a:r>
            <a:r>
              <a:rPr sz="1600" spc="6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об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отказе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установлении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8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"педагог- </a:t>
            </a:r>
            <a:r>
              <a:rPr sz="1600" spc="-20" dirty="0">
                <a:latin typeface="Microsoft Sans Serif"/>
                <a:cs typeface="Microsoft Sans Serif"/>
              </a:rPr>
              <a:t> методист"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5" dirty="0">
                <a:latin typeface="Microsoft Sans Serif"/>
                <a:cs typeface="Microsoft Sans Serif"/>
              </a:rPr>
              <a:t>или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квалификационной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категории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"педагог- </a:t>
            </a:r>
            <a:r>
              <a:rPr sz="1600" spc="-20" dirty="0">
                <a:latin typeface="Microsoft Sans Serif"/>
                <a:cs typeface="Microsoft Sans Serif"/>
              </a:rPr>
              <a:t> наставник"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проведение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аттестации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целях </a:t>
            </a:r>
            <a:r>
              <a:rPr sz="1600" spc="-15" dirty="0">
                <a:latin typeface="Microsoft Sans Serif"/>
                <a:cs typeface="Microsoft Sans Serif"/>
              </a:rPr>
              <a:t> установления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таких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квалификационных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категорий 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осуществляется</a:t>
            </a:r>
            <a:r>
              <a:rPr sz="1600" spc="5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не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ранее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чем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через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один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год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после </a:t>
            </a:r>
            <a:r>
              <a:rPr sz="1600" b="1" spc="-10" dirty="0">
                <a:latin typeface="Arial"/>
                <a:cs typeface="Arial"/>
              </a:rPr>
              <a:t> принятия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аттестационной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комиссией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b="1" spc="-20" dirty="0">
                <a:latin typeface="Arial"/>
                <a:cs typeface="Arial"/>
              </a:rPr>
              <a:t>соответствующего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решения.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29151" y="1280069"/>
            <a:ext cx="409146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Об</a:t>
            </a:r>
            <a:r>
              <a:rPr sz="2400" spc="-65" dirty="0">
                <a:solidFill>
                  <a:srgbClr val="FF0000"/>
                </a:solidFill>
              </a:rPr>
              <a:t> </a:t>
            </a:r>
            <a:r>
              <a:rPr sz="2400" spc="-15" dirty="0">
                <a:solidFill>
                  <a:srgbClr val="FF0000"/>
                </a:solidFill>
              </a:rPr>
              <a:t>отказе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3384376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Признание  документов об образовании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fontAlgn="base">
              <a:buNone/>
            </a:pPr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2400" b="1" cap="all" dirty="0" err="1"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N 84-ФЗ от 5 мая 2014 г. </a:t>
            </a:r>
          </a:p>
          <a:p>
            <a:pPr algn="ctr" fontAlgn="base"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ОБ ОСОБЕННОСТЯХ ПРАВОВОГО РЕГУЛИРОВАНИЯ ОТНОШЕНИЙ В СФЕРЕ ОБРАЗОВАНИЯ В СВЯЗИ С ПРИНЯТИЕМ В РОССИЙСКУЮ ФЕДЕРАЦИЮ РЕСПУБЛИКИ КРЫМ И ОБРАЗОВАНИЕМ В СОСТАВЕ РОССИЙСКОЙ ФЕДЕРАЦИИ НОВЫХ СУБЪЕКТОВ - РЕСПУБЛИКИ КРЫМ И ГОРОДА ФЕДЕРАЛЬНОГО ЗНАЧЕНИЯ СЕВАСТОПОЛЯ И О ВНЕСЕНИИ ИЗМЕНЕНИЙ В ФЕДЕРАЛЬНЫЙ ЗАКОН "ОБ ОБРАЗОВАНИИ В РОССИЙСКОЙ ФЕДЕРАЦИИ»</a:t>
            </a:r>
          </a:p>
          <a:p>
            <a:pPr algn="ctr">
              <a:buNone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Статья 6.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Признание образования, образовательно-квалификационных уровней, ученых степеней и ученых званий, полученных на территории Украины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7"/>
            <a:ext cx="8258204" cy="1154099"/>
          </a:xfrm>
        </p:spPr>
        <p:txBody>
          <a:bodyPr>
            <a:normAutofit/>
          </a:bodyPr>
          <a:lstStyle/>
          <a:p>
            <a:pPr algn="l"/>
            <a:r>
              <a:rPr lang="ru-RU" sz="2000" cap="all" dirty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7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cap="all" dirty="0">
                <a:latin typeface="Times New Roman" pitchFamily="18" charset="0"/>
                <a:cs typeface="Times New Roman" pitchFamily="18" charset="0"/>
              </a:rPr>
              <a:t>    Федеральный закон </a:t>
            </a:r>
            <a:r>
              <a:rPr lang="ru-RU" sz="2000" b="1" cap="all" dirty="0" err="1"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ru-RU" sz="2000" b="1" cap="all" dirty="0">
                <a:latin typeface="Times New Roman" pitchFamily="18" charset="0"/>
                <a:cs typeface="Times New Roman" pitchFamily="18" charset="0"/>
              </a:rPr>
              <a:t> "об образовании в Российской       федерации» </a:t>
            </a:r>
            <a:r>
              <a:rPr lang="ru-RU" sz="2000" b="1" cap="all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cap="all" dirty="0">
                <a:latin typeface="Times New Roman" pitchFamily="18" charset="0"/>
                <a:cs typeface="Times New Roman" pitchFamily="18" charset="0"/>
              </a:rPr>
              <a:t> 273-фз от 29.12.2012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Статья 107.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Признание образования и (или) квалификации, полученных в иностранном государстве</a:t>
            </a:r>
          </a:p>
          <a:p>
            <a:endParaRPr lang="ru-RU" sz="2000" dirty="0"/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Федеральный конституционный закон от 21.03.2014 N 6-ФКЗ (ред. от 25.12.2018) "О принятии в Российскую Федерацию Республики Крым и образовании в составе Российской Федерации новых субъектов - Республики Крым и города федерального значения Севастополя"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Статья 12.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Действие документов, выданных государственными и иными официальными органами Украины, государственными и иными официальными органами Автономной Республики Крым и города Севастополя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cap="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Приказ Министерства труда и социальной защиты Российской Федерации от «8» октября 2013г. № 544н профессиональный стандарт «Педагог (педагогическая деятельность в дошкольном, начальном общем, основном общем, среднем общем образовании) (воспитатель, учитель)»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484784"/>
            <a:ext cx="6203032" cy="4968552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   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Лицо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претендующее на должность учителя, должно иметь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высшее образование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(далее - ВО) или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среднее профессиональное образование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(далее - СПО) в рамках укрупненных групп направлений подготовки ВО и специальностей СПО "Образование и педагогические науки"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области,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соответствующей преподаваемому предмету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либо ВО или СПО и дополнительное профессиональное образование (далее - ДПО)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по направлению деятельности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образовательной организации.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88068" name="Picture 4" descr="https://avatars.mds.yandex.net/i?id=6a96522ad1c9b8899d4647ccb2f01d6981f1adca-775298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2095500" cy="30480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576899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7200" b="1" u="sng" dirty="0">
                <a:latin typeface="Times New Roman" pitchFamily="18" charset="0"/>
                <a:cs typeface="Times New Roman" pitchFamily="18" charset="0"/>
              </a:rPr>
              <a:t>Если документ об образовании выдан в период с 15 мая 1992 года до указанной ниже даты, он подлежит нострификации</a:t>
            </a:r>
            <a:endParaRPr lang="ru-RU" sz="7200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Азербайджан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23 сентября 2002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Армения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15 сентября 2001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Беларусь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27 февраля 1996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Грузия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соглашение отсутствует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нострификация необходима для документов, выданных начиная с 15 мая 1992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Казахстан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01 октября 1999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Кыргызстан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01 октября 1999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Латвия  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соглашение отсутствует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нострификация необходима для документов, выданных начиная с 15 мая 1992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Литва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соглашение отсутствует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нострификация необходима для документов, выданных начиная с 15 мая 1992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Молдова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нострификация не требуется, вне зависимости от даты выдачи документа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Таджикистан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  01 октября 1999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Туркменистан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  25 марта 2009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Украина 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26 мая 2000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Узбекистан 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соглашение отсутствует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нострификация необходима для документов, выданных начиная с 15 мая 1992 года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Эстония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соглашение отсутствует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, нострификация необходима для документов, выданных начиная с 15 мая 1992 года</a:t>
            </a:r>
          </a:p>
          <a:p>
            <a:pPr>
              <a:buNone/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8979" y="908720"/>
            <a:ext cx="6344463" cy="2262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Распоряжение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от 25.05.2019г. №1044-р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«О подписании Соглашения между Правительством РФ и Правительством Республики Узбекистан о взаимном признании образования и квалификации, ученых степеней»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8052" y="736979"/>
            <a:ext cx="71241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ln w="9525">
                  <a:noFill/>
                </a:ln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Правительство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573016"/>
            <a:ext cx="8136904" cy="175432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 fontAlgn="t">
              <a:buNone/>
            </a:pPr>
            <a:r>
              <a:rPr lang="ru-RU" b="1" dirty="0" smtClean="0">
                <a:solidFill>
                  <a:srgbClr val="FF0000"/>
                </a:solidFill>
                <a:hlinkClick r:id="rId2"/>
              </a:rPr>
              <a:t>Национальный информационный центр</a:t>
            </a:r>
          </a:p>
          <a:p>
            <a:pPr algn="ctr" fontAlgn="t">
              <a:buNone/>
            </a:pPr>
            <a:r>
              <a:rPr lang="ru-RU" b="1" dirty="0" smtClean="0">
                <a:solidFill>
                  <a:srgbClr val="FF0000"/>
                </a:solidFill>
                <a:hlinkClick r:id="rId2"/>
              </a:rPr>
              <a:t>по вопросам признания образования и (или) квалификации,</a:t>
            </a:r>
            <a:br>
              <a:rPr lang="ru-RU" b="1" dirty="0" smtClean="0">
                <a:solidFill>
                  <a:srgbClr val="FF0000"/>
                </a:solidFill>
                <a:hlinkClick r:id="rId2"/>
              </a:rPr>
            </a:br>
            <a:r>
              <a:rPr lang="ru-RU" b="1" dirty="0" smtClean="0">
                <a:solidFill>
                  <a:srgbClr val="FF0000"/>
                </a:solidFill>
                <a:hlinkClick r:id="rId2"/>
              </a:rPr>
              <a:t>ученых степеней и званий, полученных в иностранном государстве</a:t>
            </a:r>
          </a:p>
          <a:p>
            <a:pPr algn="ctr" fontAlgn="t">
              <a:buNone/>
            </a:pPr>
            <a:r>
              <a:rPr lang="ru-RU" b="1" i="1" dirty="0" smtClean="0">
                <a:solidFill>
                  <a:srgbClr val="FF0000"/>
                </a:solidFill>
                <a:hlinkClick r:id="rId2"/>
              </a:rPr>
              <a:t>ФГБУ «Главэкспертцентр»</a:t>
            </a:r>
          </a:p>
          <a:p>
            <a:pPr algn="ctr" fontAlgn="t">
              <a:buNone/>
            </a:pPr>
            <a:endParaRPr lang="ru-RU" b="1" i="1" dirty="0" smtClean="0">
              <a:solidFill>
                <a:srgbClr val="FF0000"/>
              </a:solidFill>
              <a:hlinkClick r:id="rId2"/>
            </a:endParaRPr>
          </a:p>
          <a:p>
            <a:pPr algn="ctr" fontAlgn="t">
              <a:buNone/>
            </a:pPr>
            <a:r>
              <a:rPr lang="en-US" b="1" i="1" dirty="0" smtClean="0">
                <a:solidFill>
                  <a:srgbClr val="FF0000"/>
                </a:solidFill>
                <a:hlinkClick r:id="rId2"/>
              </a:rPr>
              <a:t>https://nic.gov.ru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62</a:t>
            </a:fld>
            <a:endParaRPr lang="ru-RU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 cstate="print"/>
          <a:srcRect l="18777" t="8949" r="1131" b="70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3635896" y="1916832"/>
            <a:ext cx="158417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Изменения в нормативной базе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ЛНР,ДНР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06" t="14951" r="16887" b="3908"/>
          <a:stretch>
            <a:fillRect/>
          </a:stretch>
        </p:blipFill>
        <p:spPr bwMode="auto">
          <a:xfrm>
            <a:off x="107504" y="1340768"/>
            <a:ext cx="4202161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 l="40750" t="15134" r="26176" b="19943"/>
          <a:stretch>
            <a:fillRect/>
          </a:stretch>
        </p:blipFill>
        <p:spPr bwMode="auto">
          <a:xfrm>
            <a:off x="4427984" y="1484784"/>
            <a:ext cx="443866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4">
            <a:extLst>
              <a:ext uri="{FF2B5EF4-FFF2-40B4-BE49-F238E27FC236}">
                <a16:creationId xmlns="" xmlns:a16="http://schemas.microsoft.com/office/drawing/2014/main" id="{DD16385B-45FC-46BB-ACD1-44F47A22727E}"/>
              </a:ext>
            </a:extLst>
          </p:cNvPr>
          <p:cNvSpPr/>
          <p:nvPr/>
        </p:nvSpPr>
        <p:spPr>
          <a:xfrm>
            <a:off x="8244408" y="404664"/>
            <a:ext cx="637075" cy="8112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pPr defTabSz="510597">
              <a:defRPr/>
            </a:pPr>
            <a:endParaRPr kern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1362" t="14319" r="6148" b="2949"/>
          <a:stretch>
            <a:fillRect/>
          </a:stretch>
        </p:blipFill>
        <p:spPr bwMode="auto">
          <a:xfrm>
            <a:off x="0" y="188640"/>
            <a:ext cx="9144000" cy="66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65</a:t>
            </a:fld>
            <a:endParaRPr lang="ru-RU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 cstate="print"/>
          <a:srcRect l="36972" t="15528" r="21857" b="8409"/>
          <a:stretch>
            <a:fillRect/>
          </a:stretch>
        </p:blipFill>
        <p:spPr bwMode="auto">
          <a:xfrm>
            <a:off x="899592" y="1268760"/>
            <a:ext cx="6984776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4241" name="Rectangle 1"/>
          <p:cNvSpPr>
            <a:spLocks noChangeArrowheads="1"/>
          </p:cNvSpPr>
          <p:nvPr/>
        </p:nvSpPr>
        <p:spPr bwMode="auto">
          <a:xfrm>
            <a:off x="1763689" y="213740"/>
            <a:ext cx="42958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Москва, Кремль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 февраля 2023 года № І9-ФЗ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Статья 7.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Педагогические и научно-педагогические работники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55000" lnSpcReduction="20000"/>
          </a:bodyPr>
          <a:lstStyle/>
          <a:p>
            <a:pPr lvl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4.Лица, указанные в части 1 настоящей статьи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 имеющие квалификационные категории педагогических работников, установленные на территориях Донецкой Народной Республики, Луганской Народной Республики, Запорожской области, Херсонской области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дня их принятия в Российскую Федерацию,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признаются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Российской Федерации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имеющими квалификационные категории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срок их присвоения.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5.Действие	квалификационных	категорий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из числа лиц, указанных в части 1 настоящей статьи,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сроки действия которых заканчиваются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период с 1 марта 2022 года по 1 июня 2024 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продлевается до 1 сентября 2024 года.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7.На   лиц,    указанных    в   частях 1   и   2    настоящей    статьи,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распространяется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требование части 2   статьи 49   Федерального закона от 29 декабря 2012 года № 273-ФЗ «Об образовании в Российской     Федерации» 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   отношении     прохождения     аттестации в          целях	    подтверждения	соответствия	педагогических работников занимаемым ими должностям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 1 сентября 2024 года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66</a:t>
            </a:fld>
            <a:endParaRPr lang="ru-RU"/>
          </a:p>
        </p:txBody>
      </p:sp>
      <p:pic>
        <p:nvPicPr>
          <p:cNvPr id="390146" name="Picture 2" descr="C:\Users\user\Pictures\зна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203847" cy="848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зна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203847" cy="848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/>
          <p:cNvPicPr>
            <a:picLocks noGrp="1"/>
          </p:cNvPicPr>
          <p:nvPr>
            <p:ph idx="1"/>
          </p:nvPr>
        </p:nvPicPr>
        <p:blipFill>
          <a:blip r:embed="rId3" cstate="print"/>
          <a:srcRect l="36459" t="15414" r="21688" b="2697"/>
          <a:stretch>
            <a:fillRect/>
          </a:stretch>
        </p:blipFill>
        <p:spPr bwMode="auto">
          <a:xfrm>
            <a:off x="107504" y="1772816"/>
            <a:ext cx="4248472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/>
          <p:nvPr/>
        </p:nvPicPr>
        <p:blipFill>
          <a:blip r:embed="rId4" cstate="print"/>
          <a:srcRect l="36640" t="14130" r="21326" b="3983"/>
          <a:stretch>
            <a:fillRect/>
          </a:stretch>
        </p:blipFill>
        <p:spPr bwMode="auto">
          <a:xfrm>
            <a:off x="4860032" y="1844824"/>
            <a:ext cx="4032448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043608" y="26064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Порядок установления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признания должностей и квалификационных категорий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37070" t="14947" r="21857" b="9253"/>
          <a:stretch>
            <a:fillRect/>
          </a:stretch>
        </p:blipFill>
        <p:spPr bwMode="auto">
          <a:xfrm>
            <a:off x="1475656" y="0"/>
            <a:ext cx="626469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64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963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9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Приложение №1</a:t>
            </a:r>
            <a:endParaRPr lang="ru-RU" sz="19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Республиканской аттестационной комиссии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Министерства образования, науки и молодежи Республики Крым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9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Приложение №2     </a:t>
            </a:r>
            <a:endParaRPr lang="ru-RU" sz="19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График заседаний Республиканской аттестационной комиссии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Министерства образования, науки и молодежи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Республики Крым  на 2023 г.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9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Приложение №3</a:t>
            </a:r>
          </a:p>
          <a:p>
            <a:pPr algn="ctr"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Региональный банк групп специалистов  (экспертов)</a:t>
            </a:r>
          </a:p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для осуществления всестороннего анализа результатов профессиональной деятельности аттестуемых педагогических работников  Республики Крым на установление квалификационной категории (первой, высшей)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713E99B4-9E14-4367-8DA4-65D99C9CEEC2}" type="slidenum">
              <a:rPr lang="ru-RU" smtClean="0"/>
              <a:pPr/>
              <a:t>69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698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15423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Приказ Министерства образования и науки РФ 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от 12 сентября 2013 г. N 1061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"Об утверждении перечней специальностей и направлений подготовки высшего образования"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132857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Наименования укрупненных групп направлений подготовки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636912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/>
              <a:t>МАТЕМАТИЧЕСКИЕ И ЕСТЕСТВЕННЫЕ НАУКИ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ИНЖЕНЕРНОЕ ДЕЛО, ТЕХНОЛОГИИ И ТЕХНИЧЕСКИЕ НАУКИ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ЗДРАВООХРАНЕНИЕ И МЕДИЦИНСКИЕ НАУКИ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СЕЛЬСКОЕ ХОЗЯЙСТВО И СЕЛЬСКОХОЗЯЙСТВЕННЫЕ НАУКИ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НАУКИ ОБ ОБЩЕСТВЕ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ОБРАЗОВАНИЕ И ПЕДАГОГИЧЕСКИЕ НАУКИ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ГУМАНИТАРНЫЕ НАУКИ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ИСКУССТВО И КУЛЬТУРА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9451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АДМИНИСТРАТИВНЫЙ РЕГЛАМЕНТ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Министерства  образования,  науки и молодежи Республики Крым по предоставлению государственной услуги "Аттестация педагогических работников   государственных, муниципальных и частных организаций, осуществляющих образовательную деятельность, с целью установления   квалификационной категории"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70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20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71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98072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Для предоставления услуги заявителем подается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заявление,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составленное по форме, содержащейся в приложении № 1 к настоящему Административному регламенту.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зна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772816"/>
            <a:ext cx="996318" cy="7022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043608" y="2967335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Документы заявителя принимаются в период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15 августа по 15 мая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979712" y="3573016"/>
            <a:ext cx="48463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156176" y="3501008"/>
            <a:ext cx="48463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4437112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обращении в Министерство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(методическая служба муниципалитета</a:t>
            </a:r>
            <a:r>
              <a:rPr lang="ru-RU" dirty="0" smtClean="0">
                <a:solidFill>
                  <a:schemeClr val="tx2"/>
                </a:solidFill>
              </a:rPr>
              <a:t>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0112" y="4509120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Единый Портал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user\Pictures\госуслуги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5445224"/>
            <a:ext cx="2448272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i="1" dirty="0" smtClean="0"/>
              <a:t>2.6. Исчерпывающий перечень документов, необходимых в соответствии с нормативными правовыми актами для предоставления государственной услуги и услуг, которые являются необходимыми и обязательными для предоставления государственной услуги, подлежащих представлению заявителем, в том числе в электронной форме, порядок их представления.</a:t>
            </a:r>
            <a:endParaRPr lang="ru-RU" dirty="0" smtClean="0"/>
          </a:p>
          <a:p>
            <a:r>
              <a:rPr lang="ru-RU" dirty="0" smtClean="0"/>
              <a:t>Для предоставления услуги с целью установления первой /высшей квалификационной категории заявителем подается заявление, составленное по форме, содержащейся в приложении № 1 к настоящему Административному регламенту.</a:t>
            </a:r>
          </a:p>
          <a:p>
            <a:r>
              <a:rPr lang="ru-RU" dirty="0" smtClean="0"/>
              <a:t> Для предоставления услуги с целью установления квалификационной категории педагог-методист/педагог-наставник заявителем подается заявление, составленное по форме, содержащейся в приложении № 2 к настоящему Административному регламенту и ходатайство работодателя, характеризующее деятельность педагогического работника, направленную на совершенствование методической работы или наставничества непосредственно в образовательной организации (приложение № 3).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2.9. Исчерпывающий перечень оснований для отказа в приеме документов, необходимых для предоставления государственной услуги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Основания для отказа в приеме документов: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-увольнение педагогического работника;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-перевод педагогического работника на другую должность;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-обращение педагогического работника с целью установления высшей квалификационной категории не имеющим (имевшим) по одной из должностей первую или высшую квалификационную категорию;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-предоставление документов лицом, не относящимся к кругу заявителей в соответствии с пунктом 1.2 настоящего Административного регламента;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-предоставление документов в целях установления квалификационной категории ранее, чем через год со дня принятия Комиссией решения об отказе в установлении квалификационной категории;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-отсутствие высшей квалификационной категории или истечение срока ее действия при подаче заявления на квалификационную категорию педагог-методист/педагог-наставник.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7544" y="530225"/>
            <a:ext cx="8280920" cy="534704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Экспертиза  с целью установления соответствия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первой/ высшей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квалификационной категории представляет собой всесторонний анализ: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-результатов профессиональной деятельности педагогического работника;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-результатов мониторинга качества образования;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-результатов опросов и диагностики обучающихся;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-результатов опроса удовлетворённости обучающихся и их родителей деятельностью аттестуемого педагога;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-рабочих программ и материалов к урокам, занятиям;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-тетрадей обучающихся и результатов их проверки;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-дополнительного профессионального образования аттестуемого педагога в соответствии  с действующим законодательством;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-собеседований с аттестуемым педагогом, руководителем (заместителем руководителя) организации, осуществляющей образовательную деятельность;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-посещённых уроков, занятий, внеурочных, других мероприятий и материалов.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Количество баллов вносят в экспертное заключение (приложение №7).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24811" t="14862" r="24011" b="5667"/>
          <a:stretch>
            <a:fillRect/>
          </a:stretch>
        </p:blipFill>
        <p:spPr bwMode="auto">
          <a:xfrm>
            <a:off x="827584" y="188640"/>
            <a:ext cx="727280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0862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i="1" dirty="0"/>
              <a:t> </a:t>
            </a:r>
            <a:endParaRPr lang="ru-RU" dirty="0"/>
          </a:p>
          <a:p>
            <a:pPr algn="ctr">
              <a:buNone/>
            </a:pPr>
            <a:r>
              <a:rPr lang="ru-RU" sz="2900" b="1" u="sng" dirty="0">
                <a:solidFill>
                  <a:srgbClr val="0000FF"/>
                </a:solidFill>
              </a:rPr>
              <a:t>Форма </a:t>
            </a:r>
            <a:r>
              <a:rPr lang="ru-RU" sz="2900" b="1" u="sng" dirty="0" smtClean="0">
                <a:solidFill>
                  <a:srgbClr val="0000FF"/>
                </a:solidFill>
              </a:rPr>
              <a:t>1</a:t>
            </a:r>
            <a:endParaRPr lang="ru-RU" sz="2900" b="1" u="sng" dirty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</a:rPr>
              <a:t>Экспертное заключение об  уровне профессиональной деятельности</a:t>
            </a:r>
            <a:endParaRPr lang="ru-RU" sz="2400" dirty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00FF"/>
                </a:solidFill>
              </a:rPr>
              <a:t>педагогического </a:t>
            </a:r>
            <a:r>
              <a:rPr lang="ru-RU" sz="2400" b="1" dirty="0" smtClean="0">
                <a:solidFill>
                  <a:srgbClr val="0000FF"/>
                </a:solidFill>
              </a:rPr>
              <a:t>работника</a:t>
            </a:r>
            <a:endParaRPr lang="ru-RU" sz="2900" b="1" u="sng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dirty="0"/>
              <a:t>(Ф.И.О. аттестуемого, место работы, должность)</a:t>
            </a:r>
          </a:p>
          <a:p>
            <a:pPr>
              <a:buNone/>
            </a:pPr>
            <a:r>
              <a:rPr lang="ru-RU" dirty="0"/>
              <a:t> _____________________________________________________________________</a:t>
            </a:r>
          </a:p>
          <a:p>
            <a:pPr>
              <a:buNone/>
            </a:pPr>
            <a:r>
              <a:rPr lang="ru-RU" dirty="0"/>
              <a:t>Эксперты: ___________________________________________________________________                         (Ф.И.О., место работы, должность экспертов)</a:t>
            </a:r>
          </a:p>
          <a:p>
            <a:pPr>
              <a:buNone/>
            </a:pPr>
            <a:r>
              <a:rPr lang="ru-RU" dirty="0"/>
              <a:t>провели экспертизу уровня профессиональной деятельности                                                                 ______________________</a:t>
            </a:r>
          </a:p>
          <a:p>
            <a:pPr>
              <a:buNone/>
            </a:pPr>
            <a:r>
              <a:rPr lang="ru-RU" dirty="0"/>
              <a:t>                                                                                                                                                                       </a:t>
            </a:r>
            <a:r>
              <a:rPr lang="ru-RU" b="1" u="sng" dirty="0">
                <a:solidFill>
                  <a:srgbClr val="0000FF"/>
                </a:solidFill>
              </a:rPr>
              <a:t>(дата проведения экспертизы)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76</a:t>
            </a:fld>
            <a:endParaRPr lang="ru-RU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39552" y="1064648"/>
            <a:ext cx="813690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Экспертиза с целью установления соответствия квалификационной категории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педагог-методист/педагог-наставник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осуществляется на основе показателей деятельности,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входящей в должностные  обязанности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занимаемой в организации должности и  представляет собой всесторонний анализ: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приказов о внедрении методических рекомендаций, авторских программ и проектов, диагностического инструментария;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внешних экспертных заключений об использовании (применении) методических рекомендаций в деятельности;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-сертификатов и публикаций, подтверждающих презентацию методических рекомендаций, авторских программ и проектов;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приказов о проведении практической подготовки студентов на базе образовательной организации, о приеме на работу педагогов, проходивших практику на базе образовательной организации;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приказов об организации наставничества, об утверждении итогов деятельности по наставничеству;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приказов о разработке и реализации индивидуального образовательного маршрута (ИОМ).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Количество  баллов вносят в экспертное заключение (приложение №8).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24620" t="15481" r="24200" b="5858"/>
          <a:stretch>
            <a:fillRect/>
          </a:stretch>
        </p:blipFill>
        <p:spPr bwMode="auto">
          <a:xfrm>
            <a:off x="611560" y="476672"/>
            <a:ext cx="8064895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70C0"/>
          </a:solidFill>
        </p:spPr>
        <p:txBody>
          <a:bodyPr/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Изменения в нормативной базе РК</a:t>
            </a:r>
            <a:endParaRPr lang="ru-RU" dirty="0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 cstate="print"/>
          <a:srcRect l="36879" t="15679" r="21432" b="8209"/>
          <a:stretch>
            <a:fillRect/>
          </a:stretch>
        </p:blipFill>
        <p:spPr bwMode="auto">
          <a:xfrm>
            <a:off x="179512" y="1412776"/>
            <a:ext cx="4407140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36879" t="18815" r="22715" b="9063"/>
          <a:stretch>
            <a:fillRect/>
          </a:stretch>
        </p:blipFill>
        <p:spPr bwMode="auto">
          <a:xfrm>
            <a:off x="4716016" y="1412776"/>
            <a:ext cx="4104456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31622" t="16189" r="31788" b="3456"/>
          <a:stretch>
            <a:fillRect/>
          </a:stretch>
        </p:blipFill>
        <p:spPr bwMode="auto">
          <a:xfrm>
            <a:off x="539552" y="0"/>
            <a:ext cx="763284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СОГЛАШЕНИЕ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между Министерством образования, науки и молодежи Республики Крым и Комитетом Крымской Республиканской организации Профсоюза работников народного образования и науки Российской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2021-2023 годы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7215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П. 8.2.4.-8.2.6., 8.2.12.-</a:t>
            </a:r>
            <a:r>
              <a:rPr lang="ru-RU" i="1" dirty="0" smtClean="0"/>
              <a:t>возможность продления оплаты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П.8.2.8.-8.2.11.-</a:t>
            </a:r>
            <a:r>
              <a:rPr lang="ru-RU" i="1" dirty="0" smtClean="0"/>
              <a:t>основания для льготной формы аттестации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81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FF"/>
                </a:solidFill>
              </a:rPr>
              <a:t>Льготная форма аттестации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2777"/>
            <a:ext cx="7886700" cy="47641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п.8.2.8.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-почётные звания, правительственные и государственные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п.8.2.9.-8.2.10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.-победители и лауреаты республиканских этапов всероссийских конкурсов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п.8.2.11.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-победители конкурсов на получение денежного вознаграждения,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почётная грамота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России;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83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74344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/>
              <a:t> Льготной формой прохождения аттестации по личному заявлению на основании представления руководителя имеют право воспользоваться педагогические работники, являющиеся </a:t>
            </a:r>
            <a:r>
              <a:rPr lang="ru-RU" dirty="0">
                <a:solidFill>
                  <a:srgbClr val="0000FF"/>
                </a:solidFill>
              </a:rPr>
              <a:t>в течение не менее трех лет подряд:</a:t>
            </a:r>
          </a:p>
          <a:p>
            <a:r>
              <a:rPr lang="ru-RU" dirty="0"/>
              <a:t>- экспертом предметной комиссии при проведении государственной итоговой аттестации (ОГЭ, ЕГЭ);</a:t>
            </a:r>
          </a:p>
          <a:p>
            <a:r>
              <a:rPr lang="ru-RU" dirty="0"/>
              <a:t>- экспертом республиканской аттестационной комиссии МОНМ РК;</a:t>
            </a:r>
          </a:p>
          <a:p>
            <a:r>
              <a:rPr lang="ru-RU" dirty="0"/>
              <a:t>- </a:t>
            </a:r>
            <a:r>
              <a:rPr lang="ru-RU" b="1" dirty="0"/>
              <a:t>экспертом, привлекаемым для проведения </a:t>
            </a:r>
            <a:r>
              <a:rPr lang="ru-RU" b="1" dirty="0" err="1"/>
              <a:t>аккредитационной</a:t>
            </a:r>
            <a:r>
              <a:rPr lang="ru-RU" b="1" dirty="0"/>
              <a:t> экспертизы;</a:t>
            </a:r>
            <a:endParaRPr lang="ru-RU" dirty="0"/>
          </a:p>
          <a:p>
            <a:r>
              <a:rPr lang="ru-RU" b="1" dirty="0"/>
              <a:t>- экспертом, привлекаемым к проведению мероприятий  по государственному контролю (надзору)  в сфере образования, лицензионному контролю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   Указанной формой аттестации педагогический работник может воспользоваться только один раз».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2" cstate="print"/>
          <a:srcRect l="12667" t="15606" r="12293" b="55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5165</TotalTime>
  <Words>5109</Words>
  <Application>Microsoft Office PowerPoint</Application>
  <PresentationFormat>Экран (4:3)</PresentationFormat>
  <Paragraphs>530</Paragraphs>
  <Slides>83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5" baseType="lpstr">
      <vt:lpstr>Тема Office</vt:lpstr>
      <vt:lpstr>Документ</vt:lpstr>
      <vt:lpstr>Слайд 1</vt:lpstr>
      <vt:lpstr> Нормативные документы</vt:lpstr>
      <vt:lpstr>Слайд 3</vt:lpstr>
      <vt:lpstr>Слайд 4</vt:lpstr>
      <vt:lpstr>Слайд 5</vt:lpstr>
      <vt:lpstr>Приказ Министерства труда и социальной защиты Российской Федерации от «8» октября 2013г. № 544н профессиональный стандарт «Педагог (педагогическая деятельность в дошкольном, начальном общем, основном общем, среднем общем образовании) (воспитатель, учитель)» </vt:lpstr>
      <vt:lpstr>Приказ Министерства образования и науки РФ  от 12 сентября 2013 г. N 1061 "Об утверждении перечней специальностей и направлений подготовки высшего образования" </vt:lpstr>
      <vt:lpstr>Слайд 8</vt:lpstr>
      <vt:lpstr>Слайд 9</vt:lpstr>
      <vt:lpstr>   Письмо МИНИСТЕРСТВА ПРОСВЕЩЕНИЯ РОССИЙСКОЙ ФЕДЕРАЦИИ от 28 марта 2019 г. № тс-817/08 о направлении разъяснений </vt:lpstr>
      <vt:lpstr>Федеральный закон от 8 июня 2020г. №165-ФЗ  «О внесении изменений в статьи 46 и 108 Федерального закона «Об образовании в Российской Федерации»  (вступил в силу 19.06.2020г.)</vt:lpstr>
      <vt:lpstr>Требования к образованию</vt:lpstr>
      <vt:lpstr>Слайд 13</vt:lpstr>
      <vt:lpstr>Письмо Министерства труда и социальной защиты от 13.03.2019 №06.2-14/595</vt:lpstr>
      <vt:lpstr>Слайд 15</vt:lpstr>
      <vt:lpstr>Слайд 16</vt:lpstr>
      <vt:lpstr>Педклассы</vt:lpstr>
      <vt:lpstr>Слайд 18</vt:lpstr>
      <vt:lpstr>Федеральный закон от 8 июня 2020г. №165-ФЗ  «О внесении изменений в статьи 46 и 108 Федерального закона «Об образовании в Российской Федерации»  (вступил в силу 19.06.2020г.)</vt:lpstr>
      <vt:lpstr>П.23 ПРИКАЗ от 24 марта 2023г. N 196 «ОБ УТВЕРЖДЕНИИ ПОРЯДКА ПРОВЕДЕНИЯ АТТЕСТАЦИИ ПЕДАГОГИЧЕСКИХ РАБОТНИКОВ ОРГАНИЗАЦИЙ, ОСУЩЕСТВЛЯЮЩИХ ОБРАЗОВАТЕЛЬНУЮ ДЕЯТЕЛЬНОСТЬ» О возможности назначения на соответствующие должности педагогических работников лиц, не соответствующих критериям ЕКС </vt:lpstr>
      <vt:lpstr>Статья 47   Правовой статус педагогических работников. Права и свободы педагогических работников, гарантии  их реализации</vt:lpstr>
      <vt:lpstr>Слайд 22</vt:lpstr>
      <vt:lpstr>Слайд 23</vt:lpstr>
      <vt:lpstr>Признать утратившими силу:</vt:lpstr>
      <vt:lpstr>Слайд 25</vt:lpstr>
      <vt:lpstr>Слайд 26</vt:lpstr>
      <vt:lpstr>Основными задачами проведения аттестации являются:</vt:lpstr>
      <vt:lpstr>Слайд 28</vt:lpstr>
      <vt:lpstr>Аттестационная комиссия</vt:lpstr>
      <vt:lpstr>Аттестация педагогических работников</vt:lpstr>
      <vt:lpstr>Проведение аттестации</vt:lpstr>
      <vt:lpstr>Проведение аттестации</vt:lpstr>
      <vt:lpstr>Проведение аттестации</vt:lpstr>
      <vt:lpstr>Проведение аттестации</vt:lpstr>
      <vt:lpstr>Аттестацию в целях подтверждения соответствия  занимаемой должности не проходят  следующие педагогические работники:</vt:lpstr>
      <vt:lpstr>Аттестационные комиссии организаций</vt:lpstr>
      <vt:lpstr>III. Аттестация педагогических работников в целях установления первой и высшей квалификационной категории</vt:lpstr>
      <vt:lpstr>III. Аттестация педагогических работников в целях установления первой и высшей квалификационной категории</vt:lpstr>
      <vt:lpstr>III. Аттестация педагогических работников в целях установления первой и высшей квалификационной категории</vt:lpstr>
      <vt:lpstr>Заявление в аттестационную комиссию</vt:lpstr>
      <vt:lpstr>Заявления в аттестационную комиссию</vt:lpstr>
      <vt:lpstr>Аттестация педагогических работников</vt:lpstr>
      <vt:lpstr>Аттестация педагогических работников</vt:lpstr>
      <vt:lpstr>Аттестация педагогических работников</vt:lpstr>
      <vt:lpstr>Первая квалификационная категория педагогическим  работникам устанавливается на основе следующих  показателей их профессиональной деятельности:</vt:lpstr>
      <vt:lpstr>Высшая квалификационная категория педагогическим работникам  устанавливается на основе следующих показателей  их профессиональной деятельности:</vt:lpstr>
      <vt:lpstr>Слайд 47</vt:lpstr>
      <vt:lpstr>По результатам аттестации аттестационная комиссия принимает одно из следующих решений:</vt:lpstr>
      <vt:lpstr>Слайд 49</vt:lpstr>
      <vt:lpstr>IV. Аттестация педагогических работников в целях  установления квалификационной категории  "педагог-методист" или "педагог-наставник"</vt:lpstr>
      <vt:lpstr>К заявлению</vt:lpstr>
      <vt:lpstr>Ходатайство работодателя</vt:lpstr>
      <vt:lpstr>Квалификационная категория "педагог-методист" устанавливается педагогическим работникам  на основе следующих показателей деятельности,  не входящей в должностные обязанности по занимаемой в организации должности: </vt:lpstr>
      <vt:lpstr>Квалификационная категория "педагог-наставник" устанавливается педагогическим работникам  на основе следующих показателей деятельности,  не входящей в должностные обязанности по занимаемой в организации должности: </vt:lpstr>
      <vt:lpstr>По результатам аттестации аттестационная комиссия принимает одно из следующих решений:</vt:lpstr>
      <vt:lpstr>Решение аттестационной комиссии</vt:lpstr>
      <vt:lpstr>Об отказе</vt:lpstr>
      <vt:lpstr>Признание  документов об образовании</vt:lpstr>
      <vt:lpstr>   </vt:lpstr>
      <vt:lpstr>Слайд 60</vt:lpstr>
      <vt:lpstr>Слайд 61</vt:lpstr>
      <vt:lpstr>Слайд 62</vt:lpstr>
      <vt:lpstr>Изменения в нормативной базе ЛНР,ДНР</vt:lpstr>
      <vt:lpstr>Слайд 64</vt:lpstr>
      <vt:lpstr> </vt:lpstr>
      <vt:lpstr>Статья 7.  Педагогические и научно-педагогические работники   </vt:lpstr>
      <vt:lpstr>Слайд 67</vt:lpstr>
      <vt:lpstr>Слайд 68</vt:lpstr>
      <vt:lpstr>Слайд 69</vt:lpstr>
      <vt:lpstr>    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Изменения в нормативной базе РК</vt:lpstr>
      <vt:lpstr>СОГЛАШЕНИЕ</vt:lpstr>
      <vt:lpstr>Слайд 81</vt:lpstr>
      <vt:lpstr>Льготная форма аттестации</vt:lpstr>
      <vt:lpstr>Слайд 83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как комплексная оценка уровня их квалификации и педагогического профессионализма</dc:title>
  <dc:creator>Дмитрий</dc:creator>
  <cp:lastModifiedBy>user</cp:lastModifiedBy>
  <cp:revision>487</cp:revision>
  <dcterms:created xsi:type="dcterms:W3CDTF">2017-10-03T05:58:00Z</dcterms:created>
  <dcterms:modified xsi:type="dcterms:W3CDTF">2023-09-26T08:02:20Z</dcterms:modified>
</cp:coreProperties>
</file>