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colors10.xml" ContentType="application/vnd.ms-office.chartcolorstyle+xml"/>
  <Override PartName="/ppt/charts/style10.xml" ContentType="application/vnd.ms-office.chartstyle+xml"/>
  <Override PartName="/ppt/charts/style11.xml" ContentType="application/vnd.ms-office.chartstyle+xml"/>
  <Override PartName="/ppt/charts/colors1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317" r:id="rId3"/>
    <p:sldId id="295" r:id="rId4"/>
    <p:sldId id="261" r:id="rId5"/>
    <p:sldId id="277" r:id="rId6"/>
    <p:sldId id="290" r:id="rId7"/>
    <p:sldId id="296" r:id="rId8"/>
    <p:sldId id="276" r:id="rId9"/>
    <p:sldId id="294" r:id="rId10"/>
    <p:sldId id="297" r:id="rId11"/>
    <p:sldId id="305" r:id="rId12"/>
    <p:sldId id="316" r:id="rId13"/>
    <p:sldId id="299" r:id="rId14"/>
    <p:sldId id="260" r:id="rId15"/>
    <p:sldId id="289" r:id="rId16"/>
    <p:sldId id="262" r:id="rId17"/>
    <p:sldId id="308" r:id="rId18"/>
    <p:sldId id="309" r:id="rId19"/>
    <p:sldId id="303" r:id="rId20"/>
    <p:sldId id="302" r:id="rId21"/>
    <p:sldId id="300" r:id="rId22"/>
    <p:sldId id="301" r:id="rId23"/>
    <p:sldId id="267" r:id="rId24"/>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MC-3" initials="R3" lastIdx="1" clrIdx="0">
    <p:extLst/>
  </p:cmAuthor>
  <p:cmAuthor id="2" name="itiso1" initials="i"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935E3"/>
    <a:srgbClr val="241F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81" autoAdjust="0"/>
  </p:normalViewPr>
  <p:slideViewPr>
    <p:cSldViewPr snapToGrid="0">
      <p:cViewPr>
        <p:scale>
          <a:sx n="118" d="100"/>
          <a:sy n="118" d="100"/>
        </p:scale>
        <p:origin x="-31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package" Target="../embeddings/Microsoft_Excel_Worksheet9.xlsx"/><Relationship Id="rId1" Type="http://schemas.openxmlformats.org/officeDocument/2006/relationships/themeOverride" Target="../theme/themeOverride2.xml"/><Relationship Id="rId4" Type="http://schemas.microsoft.com/office/2011/relationships/chartStyle" Target="style10.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ru-RU" sz="1600" dirty="0">
                <a:solidFill>
                  <a:srgbClr val="7030A0"/>
                </a:solidFill>
                <a:latin typeface="Times New Roman" panose="02020603050405020304" pitchFamily="18" charset="0"/>
                <a:cs typeface="Times New Roman" panose="02020603050405020304" pitchFamily="18" charset="0"/>
              </a:rPr>
              <a:t>Кол-во программ по направленностям</a:t>
            </a:r>
          </a:p>
        </c:rich>
      </c:tx>
      <c:layout>
        <c:manualLayout>
          <c:xMode val="edge"/>
          <c:yMode val="edge"/>
          <c:x val="0.17305568385745176"/>
          <c:y val="2.5818928325451618E-3"/>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306963582677149E-2"/>
          <c:y val="0.1414017506519592"/>
          <c:w val="0.88494298300743823"/>
          <c:h val="0.45264461571988607"/>
        </c:manualLayout>
      </c:layout>
      <c:bar3DChart>
        <c:barDir val="col"/>
        <c:grouping val="stacked"/>
        <c:varyColors val="1"/>
        <c:ser>
          <c:idx val="0"/>
          <c:order val="0"/>
          <c:tx>
            <c:strRef>
              <c:f>Лист1!$B$1</c:f>
              <c:strCache>
                <c:ptCount val="1"/>
                <c:pt idx="0">
                  <c:v>Кол-во программ по направленностям</c:v>
                </c:pt>
              </c:strCache>
            </c:strRef>
          </c:tx>
          <c:invertIfNegative val="0"/>
          <c:dPt>
            <c:idx val="0"/>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B20B-412C-8A3E-CE16B187DBD1}"/>
              </c:ext>
            </c:extLst>
          </c:dPt>
          <c:dPt>
            <c:idx val="1"/>
            <c:invertIfNegative val="0"/>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B20B-412C-8A3E-CE16B187DBD1}"/>
              </c:ext>
            </c:extLst>
          </c:dPt>
          <c:dPt>
            <c:idx val="2"/>
            <c:invertIfNegative val="0"/>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B20B-412C-8A3E-CE16B187DBD1}"/>
              </c:ext>
            </c:extLst>
          </c:dPt>
          <c:dPt>
            <c:idx val="3"/>
            <c:invertIfNegative val="0"/>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B20B-412C-8A3E-CE16B187DBD1}"/>
              </c:ext>
            </c:extLst>
          </c:dPt>
          <c:dPt>
            <c:idx val="4"/>
            <c:invertIfNegative val="0"/>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B20B-412C-8A3E-CE16B187DBD1}"/>
              </c:ext>
            </c:extLst>
          </c:dPt>
          <c:dPt>
            <c:idx val="5"/>
            <c:invertIfNegative val="0"/>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B20B-412C-8A3E-CE16B187DBD1}"/>
              </c:ext>
            </c:extLst>
          </c:dPt>
          <c:dLbls>
            <c:dLbl>
              <c:idx val="0"/>
              <c:layout>
                <c:manualLayout>
                  <c:x val="7.9484589377604373E-3"/>
                  <c:y val="-0.2231534927035836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20B-412C-8A3E-CE16B187DBD1}"/>
                </c:ext>
              </c:extLst>
            </c:dLbl>
            <c:dLbl>
              <c:idx val="1"/>
              <c:layout>
                <c:manualLayout>
                  <c:x val="1.0597945250347249E-2"/>
                  <c:y val="-0.1758179033422174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20B-412C-8A3E-CE16B187DBD1}"/>
                </c:ext>
              </c:extLst>
            </c:dLbl>
            <c:dLbl>
              <c:idx val="2"/>
              <c:layout>
                <c:manualLayout>
                  <c:x val="2.1195890500694498E-2"/>
                  <c:y val="-0.1791990168680292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20B-412C-8A3E-CE16B187DBD1}"/>
                </c:ext>
              </c:extLst>
            </c:dLbl>
            <c:dLbl>
              <c:idx val="3"/>
              <c:layout>
                <c:manualLayout>
                  <c:x val="7.9484589377604373E-3"/>
                  <c:y val="-0.1115767463517918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20B-412C-8A3E-CE16B187DBD1}"/>
                </c:ext>
              </c:extLst>
            </c:dLbl>
            <c:dLbl>
              <c:idx val="4"/>
              <c:layout>
                <c:manualLayout>
                  <c:x val="1.5896917875520875E-2"/>
                  <c:y val="-0.1115767463517918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20B-412C-8A3E-CE16B187DBD1}"/>
                </c:ext>
              </c:extLst>
            </c:dLbl>
            <c:dLbl>
              <c:idx val="5"/>
              <c:layout>
                <c:manualLayout>
                  <c:x val="2.3845376813281118E-2"/>
                  <c:y val="-8.790895167110870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B20B-412C-8A3E-CE16B187DBD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Художественная</c:v>
                </c:pt>
                <c:pt idx="1">
                  <c:v>Социально-гуманитарная</c:v>
                </c:pt>
                <c:pt idx="2">
                  <c:v>Физкультурно-спортивная</c:v>
                </c:pt>
                <c:pt idx="3">
                  <c:v>Туристско-краеведческая</c:v>
                </c:pt>
                <c:pt idx="4">
                  <c:v>Естественнонаучная</c:v>
                </c:pt>
                <c:pt idx="5">
                  <c:v>Техническая</c:v>
                </c:pt>
              </c:strCache>
            </c:strRef>
          </c:cat>
          <c:val>
            <c:numRef>
              <c:f>Лист1!$B$2:$B$7</c:f>
              <c:numCache>
                <c:formatCode>#,##0</c:formatCode>
                <c:ptCount val="6"/>
                <c:pt idx="0">
                  <c:v>72</c:v>
                </c:pt>
                <c:pt idx="1">
                  <c:v>48</c:v>
                </c:pt>
                <c:pt idx="2">
                  <c:v>39</c:v>
                </c:pt>
                <c:pt idx="3">
                  <c:v>19</c:v>
                </c:pt>
                <c:pt idx="4" formatCode="General">
                  <c:v>15</c:v>
                </c:pt>
                <c:pt idx="5" formatCode="General">
                  <c:v>13</c:v>
                </c:pt>
              </c:numCache>
            </c:numRef>
          </c:val>
          <c:extLst xmlns:c16r2="http://schemas.microsoft.com/office/drawing/2015/06/chart">
            <c:ext xmlns:c16="http://schemas.microsoft.com/office/drawing/2014/chart" uri="{C3380CC4-5D6E-409C-BE32-E72D297353CC}">
              <c16:uniqueId val="{0000000C-B20B-412C-8A3E-CE16B187DBD1}"/>
            </c:ext>
          </c:extLst>
        </c:ser>
        <c:dLbls>
          <c:showLegendKey val="0"/>
          <c:showVal val="1"/>
          <c:showCatName val="0"/>
          <c:showSerName val="0"/>
          <c:showPercent val="0"/>
          <c:showBubbleSize val="0"/>
        </c:dLbls>
        <c:gapWidth val="150"/>
        <c:shape val="box"/>
        <c:axId val="216379392"/>
        <c:axId val="216495744"/>
        <c:axId val="0"/>
      </c:bar3DChart>
      <c:catAx>
        <c:axId val="216379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16495744"/>
        <c:crosses val="autoZero"/>
        <c:auto val="1"/>
        <c:lblAlgn val="ctr"/>
        <c:lblOffset val="100"/>
        <c:noMultiLvlLbl val="0"/>
      </c:catAx>
      <c:valAx>
        <c:axId val="216495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163793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347776468862682"/>
          <c:y val="2.0979540817871706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Численность педагогов дополнительного образования</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3830-46FA-8B2F-DBEAEAF2D586}"/>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3830-46FA-8B2F-DBEAEAF2D58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Лист1!$A$2:$A$3</c:f>
              <c:strCache>
                <c:ptCount val="2"/>
                <c:pt idx="0">
                  <c:v>Имеют высшее профессиональное образование</c:v>
                </c:pt>
                <c:pt idx="1">
                  <c:v>Имеют среднее профессиональное образование</c:v>
                </c:pt>
              </c:strCache>
            </c:strRef>
          </c:cat>
          <c:val>
            <c:numRef>
              <c:f>Лист1!$B$2:$B$3</c:f>
              <c:numCache>
                <c:formatCode>General</c:formatCode>
                <c:ptCount val="2"/>
                <c:pt idx="0">
                  <c:v>111</c:v>
                </c:pt>
                <c:pt idx="1">
                  <c:v>10</c:v>
                </c:pt>
              </c:numCache>
            </c:numRef>
          </c:val>
          <c:extLst xmlns:c16r2="http://schemas.microsoft.com/office/drawing/2015/06/chart">
            <c:ext xmlns:c16="http://schemas.microsoft.com/office/drawing/2014/chart" uri="{C3380CC4-5D6E-409C-BE32-E72D297353CC}">
              <c16:uniqueId val="{00000004-3830-46FA-8B2F-DBEAEAF2D58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ru-RU"/>
          </a:p>
        </c:txPr>
      </c:legendEntry>
      <c:legendEntry>
        <c:idx val="1"/>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ru-RU"/>
          </a:p>
        </c:txPr>
      </c:legendEntry>
      <c:layout>
        <c:manualLayout>
          <c:xMode val="edge"/>
          <c:yMode val="edge"/>
          <c:x val="0.57380344722010046"/>
          <c:y val="0.46475327013774353"/>
          <c:w val="0.40098513779269573"/>
          <c:h val="0.4436602966319852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99664229426116"/>
          <c:y val="1.8852260990998047E-2"/>
          <c:w val="0.60417717638017443"/>
          <c:h val="0.83171165541035763"/>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Lbls>
            <c:dLbl>
              <c:idx val="0"/>
              <c:layout>
                <c:manualLayout>
                  <c:x val="-1.68190707822363E-16"/>
                  <c:y val="-8.3441585372790954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A52-43B1-B214-2326AFCE317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Социально-гуманитарная</c:v>
                </c:pt>
                <c:pt idx="1">
                  <c:v>Художественная</c:v>
                </c:pt>
                <c:pt idx="2">
                  <c:v>Физкультурно-спортивная</c:v>
                </c:pt>
                <c:pt idx="3">
                  <c:v>Туристско-краеведческая</c:v>
                </c:pt>
                <c:pt idx="4">
                  <c:v>Естественнонаучная</c:v>
                </c:pt>
                <c:pt idx="5">
                  <c:v>Техническая</c:v>
                </c:pt>
              </c:strCache>
            </c:strRef>
          </c:cat>
          <c:val>
            <c:numRef>
              <c:f>Лист1!$B$2:$B$7</c:f>
              <c:numCache>
                <c:formatCode>General</c:formatCode>
                <c:ptCount val="6"/>
                <c:pt idx="0">
                  <c:v>1607</c:v>
                </c:pt>
                <c:pt idx="1">
                  <c:v>1591</c:v>
                </c:pt>
                <c:pt idx="2">
                  <c:v>1454</c:v>
                </c:pt>
                <c:pt idx="3">
                  <c:v>501</c:v>
                </c:pt>
                <c:pt idx="4">
                  <c:v>291</c:v>
                </c:pt>
                <c:pt idx="5">
                  <c:v>93</c:v>
                </c:pt>
              </c:numCache>
            </c:numRef>
          </c:val>
          <c:extLst xmlns:c16r2="http://schemas.microsoft.com/office/drawing/2015/06/chart">
            <c:ext xmlns:c16="http://schemas.microsoft.com/office/drawing/2014/chart" uri="{C3380CC4-5D6E-409C-BE32-E72D297353CC}">
              <c16:uniqueId val="{00000001-EA52-43B1-B214-2326AFCE3172}"/>
            </c:ext>
          </c:extLst>
        </c:ser>
        <c:dLbls>
          <c:showLegendKey val="0"/>
          <c:showVal val="0"/>
          <c:showCatName val="0"/>
          <c:showSerName val="0"/>
          <c:showPercent val="0"/>
          <c:showBubbleSize val="0"/>
        </c:dLbls>
        <c:gapWidth val="182"/>
        <c:axId val="216382464"/>
        <c:axId val="191824448"/>
      </c:barChart>
      <c:catAx>
        <c:axId val="216382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91824448"/>
        <c:crosses val="autoZero"/>
        <c:auto val="1"/>
        <c:lblAlgn val="ctr"/>
        <c:lblOffset val="100"/>
        <c:noMultiLvlLbl val="0"/>
      </c:catAx>
      <c:valAx>
        <c:axId val="191824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163824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ru-RU" sz="1600" dirty="0">
                <a:solidFill>
                  <a:srgbClr val="7030A0"/>
                </a:solidFill>
                <a:latin typeface="Times New Roman" panose="02020603050405020304" pitchFamily="18" charset="0"/>
                <a:cs typeface="Times New Roman" panose="02020603050405020304" pitchFamily="18" charset="0"/>
              </a:rPr>
              <a:t>Кол-во программ по направленностям</a:t>
            </a:r>
          </a:p>
        </c:rich>
      </c:tx>
      <c:layout>
        <c:manualLayout>
          <c:xMode val="edge"/>
          <c:yMode val="edge"/>
          <c:x val="0.12271544391830236"/>
          <c:y val="2.5818928325451618E-3"/>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306963582677149E-2"/>
          <c:y val="0.1414017506519592"/>
          <c:w val="0.88494298300743823"/>
          <c:h val="0.45264461571988607"/>
        </c:manualLayout>
      </c:layout>
      <c:bar3DChart>
        <c:barDir val="col"/>
        <c:grouping val="stacked"/>
        <c:varyColors val="1"/>
        <c:ser>
          <c:idx val="0"/>
          <c:order val="0"/>
          <c:tx>
            <c:strRef>
              <c:f>Лист1!$B$1</c:f>
              <c:strCache>
                <c:ptCount val="1"/>
                <c:pt idx="0">
                  <c:v>Кол-во программ по направленностям</c:v>
                </c:pt>
              </c:strCache>
            </c:strRef>
          </c:tx>
          <c:invertIfNegative val="0"/>
          <c:dPt>
            <c:idx val="0"/>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9002-4D9B-A891-6DF01FDBB0D1}"/>
              </c:ext>
            </c:extLst>
          </c:dPt>
          <c:dPt>
            <c:idx val="1"/>
            <c:invertIfNegative val="0"/>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9002-4D9B-A891-6DF01FDBB0D1}"/>
              </c:ext>
            </c:extLst>
          </c:dPt>
          <c:dPt>
            <c:idx val="2"/>
            <c:invertIfNegative val="0"/>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9002-4D9B-A891-6DF01FDBB0D1}"/>
              </c:ext>
            </c:extLst>
          </c:dPt>
          <c:dPt>
            <c:idx val="3"/>
            <c:invertIfNegative val="0"/>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9002-4D9B-A891-6DF01FDBB0D1}"/>
              </c:ext>
            </c:extLst>
          </c:dPt>
          <c:dPt>
            <c:idx val="4"/>
            <c:invertIfNegative val="0"/>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9002-4D9B-A891-6DF01FDBB0D1}"/>
              </c:ext>
            </c:extLst>
          </c:dPt>
          <c:dPt>
            <c:idx val="5"/>
            <c:invertIfNegative val="0"/>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9002-4D9B-A891-6DF01FDBB0D1}"/>
              </c:ext>
            </c:extLst>
          </c:dPt>
          <c:dLbls>
            <c:dLbl>
              <c:idx val="0"/>
              <c:layout>
                <c:manualLayout>
                  <c:x val="5.2989726251736003E-3"/>
                  <c:y val="-0.2468212873842667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002-4D9B-A891-6DF01FDBB0D1}"/>
                </c:ext>
              </c:extLst>
            </c:dLbl>
            <c:dLbl>
              <c:idx val="1"/>
              <c:layout>
                <c:manualLayout>
                  <c:x val="2.6494863125868123E-3"/>
                  <c:y val="-0.1893423574454649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002-4D9B-A891-6DF01FDBB0D1}"/>
                </c:ext>
              </c:extLst>
            </c:dLbl>
            <c:dLbl>
              <c:idx val="2"/>
              <c:layout>
                <c:manualLayout>
                  <c:x val="-4.8573354607220879E-17"/>
                  <c:y val="-0.1555312221873461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002-4D9B-A891-6DF01FDBB0D1}"/>
                </c:ext>
              </c:extLst>
            </c:dLbl>
            <c:dLbl>
              <c:idx val="3"/>
              <c:layout>
                <c:manualLayout>
                  <c:x val="0"/>
                  <c:y val="-0.1217200869292275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002-4D9B-A891-6DF01FDBB0D1}"/>
                </c:ext>
              </c:extLst>
            </c:dLbl>
            <c:dLbl>
              <c:idx val="4"/>
              <c:layout>
                <c:manualLayout>
                  <c:x val="0"/>
                  <c:y val="-0.1115767463517918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002-4D9B-A891-6DF01FDBB0D1}"/>
                </c:ext>
              </c:extLst>
            </c:dLbl>
            <c:dLbl>
              <c:idx val="5"/>
              <c:layout>
                <c:manualLayout>
                  <c:x val="5.2989726251736246E-3"/>
                  <c:y val="-8.114672461948502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002-4D9B-A891-6DF01FDBB0D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Туристско-краеведческая</c:v>
                </c:pt>
                <c:pt idx="1">
                  <c:v>Техническая</c:v>
                </c:pt>
                <c:pt idx="2">
                  <c:v>Физкультурно-спортивная</c:v>
                </c:pt>
                <c:pt idx="3">
                  <c:v>Социально-гуманитарная</c:v>
                </c:pt>
                <c:pt idx="4">
                  <c:v>Художественная</c:v>
                </c:pt>
                <c:pt idx="5">
                  <c:v>Естественнонаучная</c:v>
                </c:pt>
              </c:strCache>
            </c:strRef>
          </c:cat>
          <c:val>
            <c:numRef>
              <c:f>Лист1!$B$2:$B$7</c:f>
              <c:numCache>
                <c:formatCode>#,##0</c:formatCode>
                <c:ptCount val="6"/>
                <c:pt idx="0" formatCode="General">
                  <c:v>10</c:v>
                </c:pt>
                <c:pt idx="1">
                  <c:v>6</c:v>
                </c:pt>
                <c:pt idx="2" formatCode="General">
                  <c:v>5</c:v>
                </c:pt>
                <c:pt idx="3">
                  <c:v>4</c:v>
                </c:pt>
                <c:pt idx="4">
                  <c:v>3</c:v>
                </c:pt>
                <c:pt idx="5">
                  <c:v>2</c:v>
                </c:pt>
              </c:numCache>
            </c:numRef>
          </c:val>
          <c:extLst xmlns:c16r2="http://schemas.microsoft.com/office/drawing/2015/06/chart">
            <c:ext xmlns:c16="http://schemas.microsoft.com/office/drawing/2014/chart" uri="{C3380CC4-5D6E-409C-BE32-E72D297353CC}">
              <c16:uniqueId val="{0000000C-9002-4D9B-A891-6DF01FDBB0D1}"/>
            </c:ext>
          </c:extLst>
        </c:ser>
        <c:dLbls>
          <c:showLegendKey val="0"/>
          <c:showVal val="1"/>
          <c:showCatName val="0"/>
          <c:showSerName val="0"/>
          <c:showPercent val="0"/>
          <c:showBubbleSize val="0"/>
        </c:dLbls>
        <c:gapWidth val="150"/>
        <c:shape val="box"/>
        <c:axId val="216735744"/>
        <c:axId val="191826176"/>
        <c:axId val="0"/>
      </c:bar3DChart>
      <c:catAx>
        <c:axId val="216735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91826176"/>
        <c:crosses val="autoZero"/>
        <c:auto val="1"/>
        <c:lblAlgn val="ctr"/>
        <c:lblOffset val="100"/>
        <c:noMultiLvlLbl val="0"/>
      </c:catAx>
      <c:valAx>
        <c:axId val="191826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167357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306963582677149E-2"/>
          <c:y val="0.1414017506519592"/>
          <c:w val="0.88494298300743823"/>
          <c:h val="0.45264461571988607"/>
        </c:manualLayout>
      </c:layout>
      <c:bar3DChart>
        <c:barDir val="col"/>
        <c:grouping val="stacked"/>
        <c:varyColors val="1"/>
        <c:ser>
          <c:idx val="0"/>
          <c:order val="0"/>
          <c:tx>
            <c:strRef>
              <c:f>Лист1!$B$1</c:f>
              <c:strCache>
                <c:ptCount val="1"/>
                <c:pt idx="0">
                  <c:v>Кол-во программ по направленностям</c:v>
                </c:pt>
              </c:strCache>
            </c:strRef>
          </c:tx>
          <c:invertIfNegative val="0"/>
          <c:dPt>
            <c:idx val="0"/>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1-DD47-47DE-BFCA-97BCB3E1C201}"/>
              </c:ext>
            </c:extLst>
          </c:dPt>
          <c:dPt>
            <c:idx val="1"/>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DD47-47DE-BFCA-97BCB3E1C201}"/>
              </c:ext>
            </c:extLst>
          </c:dPt>
          <c:dPt>
            <c:idx val="2"/>
            <c:invertIfNegative val="0"/>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DD47-47DE-BFCA-97BCB3E1C201}"/>
              </c:ext>
            </c:extLst>
          </c:dPt>
          <c:dPt>
            <c:idx val="3"/>
            <c:invertIfNegative val="0"/>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DD47-47DE-BFCA-97BCB3E1C201}"/>
              </c:ext>
            </c:extLst>
          </c:dPt>
          <c:dPt>
            <c:idx val="4"/>
            <c:invertIfNegative val="0"/>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DD47-47DE-BFCA-97BCB3E1C201}"/>
              </c:ext>
            </c:extLst>
          </c:dPt>
          <c:dPt>
            <c:idx val="5"/>
            <c:invertIfNegative val="0"/>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DD47-47DE-BFCA-97BCB3E1C201}"/>
              </c:ext>
            </c:extLst>
          </c:dPt>
          <c:dLbls>
            <c:dLbl>
              <c:idx val="0"/>
              <c:layout>
                <c:manualLayout>
                  <c:x val="1.6456304559290447E-3"/>
                  <c:y val="-0.2583214888900289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D47-47DE-BFCA-97BCB3E1C201}"/>
                </c:ext>
              </c:extLst>
            </c:dLbl>
            <c:dLbl>
              <c:idx val="1"/>
              <c:layout>
                <c:manualLayout>
                  <c:x val="5.2989726251736003E-3"/>
                  <c:y val="-0.2468212873842667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D47-47DE-BFCA-97BCB3E1C201}"/>
                </c:ext>
              </c:extLst>
            </c:dLbl>
            <c:dLbl>
              <c:idx val="2"/>
              <c:layout>
                <c:manualLayout>
                  <c:x val="2.6494863125868123E-3"/>
                  <c:y val="-0.1893423574454649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D47-47DE-BFCA-97BCB3E1C201}"/>
                </c:ext>
              </c:extLst>
            </c:dLbl>
            <c:dLbl>
              <c:idx val="3"/>
              <c:layout>
                <c:manualLayout>
                  <c:x val="-4.8573354607220879E-17"/>
                  <c:y val="-0.1555312221873461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D47-47DE-BFCA-97BCB3E1C201}"/>
                </c:ext>
              </c:extLst>
            </c:dLbl>
            <c:dLbl>
              <c:idx val="4"/>
              <c:layout>
                <c:manualLayout>
                  <c:x val="0"/>
                  <c:y val="-0.1115767463517918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D47-47DE-BFCA-97BCB3E1C201}"/>
                </c:ext>
              </c:extLst>
            </c:dLbl>
            <c:dLbl>
              <c:idx val="5"/>
              <c:layout>
                <c:manualLayout>
                  <c:x val="5.2989726251736246E-3"/>
                  <c:y val="-8.114672461948502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D47-47DE-BFCA-97BCB3E1C20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Физкультурно-спортивная</c:v>
                </c:pt>
                <c:pt idx="1">
                  <c:v>Туристско-краеведческая</c:v>
                </c:pt>
                <c:pt idx="2">
                  <c:v>Художественная</c:v>
                </c:pt>
                <c:pt idx="3">
                  <c:v>Социально-гуманитарная</c:v>
                </c:pt>
                <c:pt idx="4">
                  <c:v>Техническая</c:v>
                </c:pt>
                <c:pt idx="5">
                  <c:v>Естественнонаучная</c:v>
                </c:pt>
              </c:strCache>
            </c:strRef>
          </c:cat>
          <c:val>
            <c:numRef>
              <c:f>Лист1!$B$2:$B$7</c:f>
              <c:numCache>
                <c:formatCode>#,##0</c:formatCode>
                <c:ptCount val="6"/>
                <c:pt idx="0">
                  <c:v>285</c:v>
                </c:pt>
                <c:pt idx="1">
                  <c:v>266</c:v>
                </c:pt>
                <c:pt idx="2">
                  <c:v>227</c:v>
                </c:pt>
                <c:pt idx="3" formatCode="General">
                  <c:v>146</c:v>
                </c:pt>
                <c:pt idx="4">
                  <c:v>106</c:v>
                </c:pt>
                <c:pt idx="5">
                  <c:v>39</c:v>
                </c:pt>
              </c:numCache>
            </c:numRef>
          </c:val>
          <c:extLst xmlns:c16r2="http://schemas.microsoft.com/office/drawing/2015/06/chart">
            <c:ext xmlns:c16="http://schemas.microsoft.com/office/drawing/2014/chart" uri="{C3380CC4-5D6E-409C-BE32-E72D297353CC}">
              <c16:uniqueId val="{0000000C-DD47-47DE-BFCA-97BCB3E1C201}"/>
            </c:ext>
          </c:extLst>
        </c:ser>
        <c:dLbls>
          <c:showLegendKey val="0"/>
          <c:showVal val="1"/>
          <c:showCatName val="0"/>
          <c:showSerName val="0"/>
          <c:showPercent val="0"/>
          <c:showBubbleSize val="0"/>
        </c:dLbls>
        <c:gapWidth val="150"/>
        <c:shape val="box"/>
        <c:axId val="217041920"/>
        <c:axId val="191827904"/>
        <c:axId val="0"/>
      </c:bar3DChart>
      <c:catAx>
        <c:axId val="217041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91827904"/>
        <c:crosses val="autoZero"/>
        <c:auto val="1"/>
        <c:lblAlgn val="ctr"/>
        <c:lblOffset val="100"/>
        <c:noMultiLvlLbl val="0"/>
      </c:catAx>
      <c:valAx>
        <c:axId val="191827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170419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Программы</c:v>
                </c:pt>
              </c:strCache>
            </c:strRef>
          </c:tx>
          <c:spPr>
            <a:solidFill>
              <a:schemeClr val="accent1"/>
            </a:solidFill>
            <a:ln>
              <a:noFill/>
            </a:ln>
            <a:effectLst/>
          </c:spPr>
          <c:invertIfNegative val="0"/>
          <c:dLbls>
            <c:dLbl>
              <c:idx val="0"/>
              <c:tx>
                <c:rich>
                  <a:bodyPr/>
                  <a:lstStyle/>
                  <a:p>
                    <a:r>
                      <a:rPr lang="ru-RU" baseline="0" dirty="0" smtClean="0"/>
                      <a:t>0</a:t>
                    </a:r>
                    <a:endParaRPr lang="en-US" baseline="0"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A13D-479C-8F5D-60A033D563F3}"/>
                </c:ext>
              </c:extLst>
            </c:dLbl>
            <c:dLbl>
              <c:idx val="1"/>
              <c:layout/>
              <c:tx>
                <c:rich>
                  <a:bodyPr/>
                  <a:lstStyle/>
                  <a:p>
                    <a:r>
                      <a:rPr lang="ru-RU" baseline="0" dirty="0" smtClean="0"/>
                      <a:t>5</a:t>
                    </a:r>
                    <a:endParaRPr lang="ru-RU"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A13D-479C-8F5D-60A033D563F3}"/>
                </c:ext>
              </c:extLst>
            </c:dLbl>
            <c:dLbl>
              <c:idx val="2"/>
              <c:layout/>
              <c:tx>
                <c:rich>
                  <a:bodyPr/>
                  <a:lstStyle/>
                  <a:p>
                    <a:r>
                      <a:rPr lang="ru-RU" baseline="0" dirty="0" smtClean="0"/>
                      <a:t>30</a:t>
                    </a:r>
                    <a:endParaRPr lang="en-US" baseline="0"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A13D-479C-8F5D-60A033D563F3}"/>
                </c:ext>
              </c:extLst>
            </c:dLbl>
            <c:dLbl>
              <c:idx val="3"/>
              <c:layout/>
              <c:tx>
                <c:rich>
                  <a:bodyPr/>
                  <a:lstStyle/>
                  <a:p>
                    <a:r>
                      <a:rPr lang="ru-RU" baseline="0" dirty="0" smtClean="0"/>
                      <a:t>2</a:t>
                    </a:r>
                    <a:endParaRPr lang="en-US" baseline="0"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13D-479C-8F5D-60A033D563F3}"/>
                </c:ext>
              </c:extLst>
            </c:dLbl>
            <c:dLbl>
              <c:idx val="4"/>
              <c:tx>
                <c:rich>
                  <a:bodyPr/>
                  <a:lstStyle/>
                  <a:p>
                    <a:r>
                      <a:rPr lang="ru-RU" baseline="0" dirty="0" smtClean="0"/>
                      <a:t>0</a:t>
                    </a:r>
                    <a:endParaRPr lang="en-US" baseline="0"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A13D-479C-8F5D-60A033D563F3}"/>
                </c:ext>
              </c:extLst>
            </c:dLbl>
            <c:dLbl>
              <c:idx val="5"/>
              <c:layout>
                <c:manualLayout>
                  <c:x val="4.0118517049027198E-3"/>
                  <c:y val="8.1276705584200325E-3"/>
                </c:manualLayout>
              </c:layout>
              <c:tx>
                <c:rich>
                  <a:bodyPr/>
                  <a:lstStyle/>
                  <a:p>
                    <a:r>
                      <a:rPr lang="ru-RU" dirty="0" smtClean="0"/>
                      <a:t>0</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392F-474A-A154-B6B581DA2A7B}"/>
                </c:ext>
              </c:extLst>
            </c:dLbl>
            <c:dLbl>
              <c:idx val="6"/>
              <c:layout>
                <c:manualLayout>
                  <c:x val="-2.0059258524513599E-3"/>
                  <c:y val="8.1276705584200325E-3"/>
                </c:manualLayout>
              </c:layout>
              <c:tx>
                <c:rich>
                  <a:bodyPr/>
                  <a:lstStyle/>
                  <a:p>
                    <a:r>
                      <a:rPr lang="ru-RU" dirty="0" smtClean="0"/>
                      <a:t>0</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392F-474A-A154-B6B581DA2A7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4"/>
                <c:pt idx="1">
                  <c:v>Точка роста</c:v>
                </c:pt>
                <c:pt idx="2">
                  <c:v>Новые места в доп.образовании</c:v>
                </c:pt>
                <c:pt idx="3">
                  <c:v>Мобильный кванториум</c:v>
                </c:pt>
              </c:strCache>
            </c:strRef>
          </c:cat>
          <c:val>
            <c:numRef>
              <c:f>Лист1!$B$2:$B$8</c:f>
              <c:numCache>
                <c:formatCode>General</c:formatCode>
                <c:ptCount val="7"/>
                <c:pt idx="1">
                  <c:v>5</c:v>
                </c:pt>
                <c:pt idx="2">
                  <c:v>30</c:v>
                </c:pt>
                <c:pt idx="3">
                  <c:v>2</c:v>
                </c:pt>
              </c:numCache>
            </c:numRef>
          </c:val>
          <c:extLst xmlns:c16r2="http://schemas.microsoft.com/office/drawing/2015/06/chart">
            <c:ext xmlns:c16="http://schemas.microsoft.com/office/drawing/2014/chart" uri="{C3380CC4-5D6E-409C-BE32-E72D297353CC}">
              <c16:uniqueId val="{00000005-A13D-479C-8F5D-60A033D563F3}"/>
            </c:ext>
          </c:extLst>
        </c:ser>
        <c:dLbls>
          <c:showLegendKey val="0"/>
          <c:showVal val="0"/>
          <c:showCatName val="1"/>
          <c:showSerName val="0"/>
          <c:showPercent val="1"/>
          <c:showBubbleSize val="0"/>
        </c:dLbls>
        <c:gapWidth val="182"/>
        <c:axId val="217035776"/>
        <c:axId val="191830208"/>
      </c:barChart>
      <c:catAx>
        <c:axId val="217035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91830208"/>
        <c:crosses val="autoZero"/>
        <c:auto val="1"/>
        <c:lblAlgn val="ctr"/>
        <c:lblOffset val="100"/>
        <c:noMultiLvlLbl val="0"/>
      </c:catAx>
      <c:valAx>
        <c:axId val="1918302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17035776"/>
        <c:crosses val="autoZero"/>
        <c:crossBetween val="between"/>
      </c:valAx>
      <c:spPr>
        <a:noFill/>
        <a:ln>
          <a:noFill/>
        </a:ln>
        <a:effectLst/>
      </c:spPr>
    </c:plotArea>
    <c:legend>
      <c:legendPos val="b"/>
      <c:layout>
        <c:manualLayout>
          <c:xMode val="edge"/>
          <c:yMode val="edge"/>
          <c:x val="0.52931456520814746"/>
          <c:y val="0.93675161894124248"/>
          <c:w val="0.21113101880091006"/>
          <c:h val="4.82109502886614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ru-RU"/>
              <a:t>Количество детей</a:t>
            </a:r>
          </a:p>
        </c:rich>
      </c:tx>
      <c:layout/>
      <c:overlay val="0"/>
      <c:spPr>
        <a:noFill/>
        <a:ln>
          <a:noFill/>
        </a:ln>
        <a:effectLst/>
      </c:spPr>
    </c:title>
    <c:autoTitleDeleted val="0"/>
    <c:plotArea>
      <c:layout>
        <c:manualLayout>
          <c:layoutTarget val="inner"/>
          <c:xMode val="edge"/>
          <c:yMode val="edge"/>
          <c:x val="0.14132763209961141"/>
          <c:y val="0.10996689732406313"/>
          <c:w val="0.68846926943098541"/>
          <c:h val="0.80664167039506374"/>
        </c:manualLayout>
      </c:layout>
      <c:barChart>
        <c:barDir val="col"/>
        <c:grouping val="clustered"/>
        <c:varyColors val="0"/>
        <c:ser>
          <c:idx val="0"/>
          <c:order val="0"/>
          <c:tx>
            <c:strRef>
              <c:f>Лист1!$B$1</c:f>
              <c:strCache>
                <c:ptCount val="1"/>
                <c:pt idx="0">
                  <c:v>Столбец1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1"/>
              <c:layout>
                <c:manualLayout>
                  <c:x val="-4.3689432968508835E-17"/>
                  <c:y val="7.328027489092721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648-4811-9021-64B9AD70522B}"/>
                </c:ext>
              </c:extLst>
            </c:dLbl>
            <c:dLbl>
              <c:idx val="2"/>
              <c:layout>
                <c:manualLayout>
                  <c:x val="-8.737886593701767E-17"/>
                  <c:y val="1.290432776344418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648-4811-9021-64B9AD7052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Лист1!$A$2:$A$8</c:f>
              <c:strCache>
                <c:ptCount val="7"/>
                <c:pt idx="0">
                  <c:v>Мобильный кванториум</c:v>
                </c:pt>
                <c:pt idx="3">
                  <c:v>Точка роста</c:v>
                </c:pt>
                <c:pt idx="6">
                  <c:v>Новые доп.места в образовании</c:v>
                </c:pt>
              </c:strCache>
            </c:strRef>
          </c:cat>
          <c:val>
            <c:numRef>
              <c:f>Лист1!$B$2:$B$8</c:f>
              <c:numCache>
                <c:formatCode>General</c:formatCode>
                <c:ptCount val="7"/>
                <c:pt idx="0">
                  <c:v>134</c:v>
                </c:pt>
                <c:pt idx="3" formatCode="#,##0">
                  <c:v>81</c:v>
                </c:pt>
                <c:pt idx="6" formatCode="#,##0">
                  <c:v>1069</c:v>
                </c:pt>
              </c:numCache>
            </c:numRef>
          </c:val>
          <c:extLst xmlns:c16r2="http://schemas.microsoft.com/office/drawing/2015/06/chart">
            <c:ext xmlns:c16="http://schemas.microsoft.com/office/drawing/2014/chart" uri="{C3380CC4-5D6E-409C-BE32-E72D297353CC}">
              <c16:uniqueId val="{00000002-E648-4811-9021-64B9AD70522B}"/>
            </c:ext>
          </c:extLst>
        </c:ser>
        <c:dLbls>
          <c:dLblPos val="inEnd"/>
          <c:showLegendKey val="0"/>
          <c:showVal val="1"/>
          <c:showCatName val="0"/>
          <c:showSerName val="0"/>
          <c:showPercent val="0"/>
          <c:showBubbleSize val="0"/>
        </c:dLbls>
        <c:gapWidth val="65"/>
        <c:axId val="54700032"/>
        <c:axId val="191830784"/>
      </c:barChart>
      <c:catAx>
        <c:axId val="547000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191830784"/>
        <c:crosses val="autoZero"/>
        <c:auto val="1"/>
        <c:lblAlgn val="ctr"/>
        <c:lblOffset val="100"/>
        <c:noMultiLvlLbl val="0"/>
      </c:catAx>
      <c:valAx>
        <c:axId val="1918307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47000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ru-RU" sz="1600" dirty="0">
                <a:solidFill>
                  <a:srgbClr val="7030A0"/>
                </a:solidFill>
                <a:latin typeface="Times New Roman" panose="02020603050405020304" pitchFamily="18" charset="0"/>
                <a:cs typeface="Times New Roman" panose="02020603050405020304" pitchFamily="18" charset="0"/>
              </a:rPr>
              <a:t>Кол-во мероприятий по направленностям</a:t>
            </a:r>
          </a:p>
        </c:rich>
      </c:tx>
      <c:layout>
        <c:manualLayout>
          <c:xMode val="edge"/>
          <c:yMode val="edge"/>
          <c:x val="0.12271544391830236"/>
          <c:y val="2.5818928325451618E-3"/>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823735871260282"/>
          <c:y val="0.13419592999553742"/>
          <c:w val="0.88494298300743823"/>
          <c:h val="0.45264461571988607"/>
        </c:manualLayout>
      </c:layout>
      <c:bar3DChart>
        <c:barDir val="col"/>
        <c:grouping val="stacked"/>
        <c:varyColors val="1"/>
        <c:ser>
          <c:idx val="0"/>
          <c:order val="0"/>
          <c:tx>
            <c:strRef>
              <c:f>Лист1!$B$1</c:f>
              <c:strCache>
                <c:ptCount val="1"/>
                <c:pt idx="0">
                  <c:v>Кол-во программ по направленностям</c:v>
                </c:pt>
              </c:strCache>
            </c:strRef>
          </c:tx>
          <c:invertIfNegative val="0"/>
          <c:dPt>
            <c:idx val="0"/>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0452-4980-BAA6-2461E9D1EFB4}"/>
              </c:ext>
            </c:extLst>
          </c:dPt>
          <c:dPt>
            <c:idx val="1"/>
            <c:invertIfNegative val="0"/>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0452-4980-BAA6-2461E9D1EFB4}"/>
              </c:ext>
            </c:extLst>
          </c:dPt>
          <c:dPt>
            <c:idx val="2"/>
            <c:invertIfNegative val="0"/>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0452-4980-BAA6-2461E9D1EFB4}"/>
              </c:ext>
            </c:extLst>
          </c:dPt>
          <c:dPt>
            <c:idx val="3"/>
            <c:invertIfNegative val="0"/>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0452-4980-BAA6-2461E9D1EFB4}"/>
              </c:ext>
            </c:extLst>
          </c:dPt>
          <c:dPt>
            <c:idx val="4"/>
            <c:invertIfNegative val="0"/>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0452-4980-BAA6-2461E9D1EFB4}"/>
              </c:ext>
            </c:extLst>
          </c:dPt>
          <c:dPt>
            <c:idx val="5"/>
            <c:invertIfNegative val="0"/>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0452-4980-BAA6-2461E9D1EFB4}"/>
              </c:ext>
            </c:extLst>
          </c:dPt>
          <c:dLbls>
            <c:dLbl>
              <c:idx val="0"/>
              <c:layout>
                <c:manualLayout>
                  <c:x val="5.2989726251736003E-3"/>
                  <c:y val="-0.2468212873842667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452-4980-BAA6-2461E9D1EFB4}"/>
                </c:ext>
              </c:extLst>
            </c:dLbl>
            <c:dLbl>
              <c:idx val="1"/>
              <c:layout>
                <c:manualLayout>
                  <c:x val="2.6494863125868123E-3"/>
                  <c:y val="-0.1893423574454649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452-4980-BAA6-2461E9D1EFB4}"/>
                </c:ext>
              </c:extLst>
            </c:dLbl>
            <c:dLbl>
              <c:idx val="2"/>
              <c:layout>
                <c:manualLayout>
                  <c:x val="-4.8573354607220879E-17"/>
                  <c:y val="-0.1555312221873461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452-4980-BAA6-2461E9D1EFB4}"/>
                </c:ext>
              </c:extLst>
            </c:dLbl>
            <c:dLbl>
              <c:idx val="3"/>
              <c:layout>
                <c:manualLayout>
                  <c:x val="0"/>
                  <c:y val="-0.1217200869292275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452-4980-BAA6-2461E9D1EFB4}"/>
                </c:ext>
              </c:extLst>
            </c:dLbl>
            <c:dLbl>
              <c:idx val="4"/>
              <c:layout>
                <c:manualLayout>
                  <c:x val="0"/>
                  <c:y val="-0.1115767463517918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452-4980-BAA6-2461E9D1EFB4}"/>
                </c:ext>
              </c:extLst>
            </c:dLbl>
            <c:dLbl>
              <c:idx val="5"/>
              <c:layout>
                <c:manualLayout>
                  <c:x val="5.2989726251736246E-3"/>
                  <c:y val="-8.114672461948502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452-4980-BAA6-2461E9D1EFB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5"/>
                <c:pt idx="0">
                  <c:v>Художественная</c:v>
                </c:pt>
                <c:pt idx="1">
                  <c:v>Социально-гуманитарная</c:v>
                </c:pt>
                <c:pt idx="2">
                  <c:v>Туристско-краеведческая</c:v>
                </c:pt>
                <c:pt idx="3">
                  <c:v>Физкультурно-спортивная</c:v>
                </c:pt>
                <c:pt idx="4">
                  <c:v>Естественнонаучная</c:v>
                </c:pt>
              </c:strCache>
            </c:strRef>
          </c:cat>
          <c:val>
            <c:numRef>
              <c:f>Лист1!$B$2:$B$7</c:f>
              <c:numCache>
                <c:formatCode>#,##0</c:formatCode>
                <c:ptCount val="6"/>
                <c:pt idx="0" formatCode="General">
                  <c:v>24</c:v>
                </c:pt>
                <c:pt idx="1">
                  <c:v>8</c:v>
                </c:pt>
                <c:pt idx="2" formatCode="General">
                  <c:v>2</c:v>
                </c:pt>
                <c:pt idx="3">
                  <c:v>2</c:v>
                </c:pt>
                <c:pt idx="4">
                  <c:v>1</c:v>
                </c:pt>
              </c:numCache>
            </c:numRef>
          </c:val>
          <c:extLst xmlns:c16r2="http://schemas.microsoft.com/office/drawing/2015/06/chart">
            <c:ext xmlns:c16="http://schemas.microsoft.com/office/drawing/2014/chart" uri="{C3380CC4-5D6E-409C-BE32-E72D297353CC}">
              <c16:uniqueId val="{0000000C-0452-4980-BAA6-2461E9D1EFB4}"/>
            </c:ext>
          </c:extLst>
        </c:ser>
        <c:dLbls>
          <c:showLegendKey val="0"/>
          <c:showVal val="1"/>
          <c:showCatName val="0"/>
          <c:showSerName val="0"/>
          <c:showPercent val="0"/>
          <c:showBubbleSize val="0"/>
        </c:dLbls>
        <c:gapWidth val="150"/>
        <c:shape val="box"/>
        <c:axId val="54630400"/>
        <c:axId val="170040640"/>
        <c:axId val="0"/>
      </c:bar3DChart>
      <c:catAx>
        <c:axId val="54630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70040640"/>
        <c:crosses val="autoZero"/>
        <c:auto val="1"/>
        <c:lblAlgn val="ctr"/>
        <c:lblOffset val="100"/>
        <c:noMultiLvlLbl val="0"/>
      </c:catAx>
      <c:valAx>
        <c:axId val="170040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46304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203624091775421E-2"/>
          <c:y val="0.12983603318313294"/>
          <c:w val="0.89102274591041408"/>
          <c:h val="0.39703306047385439"/>
        </c:manualLayout>
      </c:layout>
      <c:barChart>
        <c:barDir val="col"/>
        <c:grouping val="clustered"/>
        <c:varyColors val="0"/>
        <c:ser>
          <c:idx val="0"/>
          <c:order val="0"/>
          <c:tx>
            <c:strRef>
              <c:f>Лист1!$B$1</c:f>
              <c:strCache>
                <c:ptCount val="1"/>
                <c:pt idx="0">
                  <c:v>Столбец1</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Лист1!$A$2:$A$7</c:f>
              <c:strCache>
                <c:ptCount val="6"/>
                <c:pt idx="0">
                  <c:v>Художественная</c:v>
                </c:pt>
                <c:pt idx="1">
                  <c:v>Социально-гуманитарная</c:v>
                </c:pt>
                <c:pt idx="2">
                  <c:v>Техническая</c:v>
                </c:pt>
                <c:pt idx="3">
                  <c:v>Туристско-краеведческая</c:v>
                </c:pt>
                <c:pt idx="4">
                  <c:v>Естественнонаучная</c:v>
                </c:pt>
                <c:pt idx="5">
                  <c:v>Физкультурно-спортивная</c:v>
                </c:pt>
              </c:strCache>
            </c:strRef>
          </c:cat>
          <c:val>
            <c:numRef>
              <c:f>Лист1!$B$2:$B$7</c:f>
              <c:numCache>
                <c:formatCode>General</c:formatCode>
                <c:ptCount val="6"/>
                <c:pt idx="0">
                  <c:v>7</c:v>
                </c:pt>
                <c:pt idx="1">
                  <c:v>5</c:v>
                </c:pt>
                <c:pt idx="2">
                  <c:v>2</c:v>
                </c:pt>
                <c:pt idx="3">
                  <c:v>1</c:v>
                </c:pt>
                <c:pt idx="4">
                  <c:v>1</c:v>
                </c:pt>
                <c:pt idx="5">
                  <c:v>1</c:v>
                </c:pt>
              </c:numCache>
            </c:numRef>
          </c:val>
          <c:extLst xmlns:c16r2="http://schemas.microsoft.com/office/drawing/2015/06/chart">
            <c:ext xmlns:c16="http://schemas.microsoft.com/office/drawing/2014/chart" uri="{C3380CC4-5D6E-409C-BE32-E72D297353CC}">
              <c16:uniqueId val="{00000000-041D-438B-8679-275CBC0CEA2F}"/>
            </c:ext>
          </c:extLst>
        </c:ser>
        <c:dLbls>
          <c:showLegendKey val="0"/>
          <c:showVal val="0"/>
          <c:showCatName val="0"/>
          <c:showSerName val="0"/>
          <c:showPercent val="0"/>
          <c:showBubbleSize val="0"/>
        </c:dLbls>
        <c:gapWidth val="150"/>
        <c:axId val="141116416"/>
        <c:axId val="191860096"/>
      </c:barChart>
      <c:catAx>
        <c:axId val="1411164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cap="none" spc="0" normalizeH="0" baseline="0">
                <a:solidFill>
                  <a:schemeClr val="tx1"/>
                </a:solidFill>
                <a:latin typeface="+mn-lt"/>
                <a:ea typeface="+mn-ea"/>
                <a:cs typeface="+mn-cs"/>
              </a:defRPr>
            </a:pPr>
            <a:endParaRPr lang="ru-RU"/>
          </a:p>
        </c:txPr>
        <c:crossAx val="191860096"/>
        <c:crosses val="autoZero"/>
        <c:auto val="1"/>
        <c:lblAlgn val="ctr"/>
        <c:lblOffset val="100"/>
        <c:noMultiLvlLbl val="0"/>
      </c:catAx>
      <c:valAx>
        <c:axId val="1918600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11164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89774465710356"/>
          <c:y val="2.5260295724674593E-2"/>
          <c:w val="0.85497400087098152"/>
          <c:h val="0.76713148600908765"/>
        </c:manualLayout>
      </c:layout>
      <c:bar3DChart>
        <c:barDir val="col"/>
        <c:grouping val="clustered"/>
        <c:varyColors val="0"/>
        <c:ser>
          <c:idx val="0"/>
          <c:order val="0"/>
          <c:tx>
            <c:strRef>
              <c:f>Лист1!$B$1</c:f>
              <c:strCache>
                <c:ptCount val="1"/>
                <c:pt idx="0">
                  <c:v>Использованные сертификаты</c:v>
                </c:pt>
              </c:strCache>
            </c:strRef>
          </c:tx>
          <c:spPr>
            <a:gradFill rotWithShape="1">
              <a:gsLst>
                <a:gs pos="0">
                  <a:schemeClr val="accent1">
                    <a:tint val="98000"/>
                    <a:hueMod val="94000"/>
                    <a:satMod val="130000"/>
                    <a:lumMod val="128000"/>
                  </a:schemeClr>
                </a:gs>
                <a:gs pos="100000">
                  <a:schemeClr val="accent1">
                    <a:shade val="94000"/>
                    <a:lumMod val="88000"/>
                  </a:schemeClr>
                </a:gs>
              </a:gsLst>
              <a:lin ang="5400000" scaled="0"/>
            </a:gradFill>
            <a:ln>
              <a:noFill/>
            </a:ln>
            <a:effectLst>
              <a:innerShdw blurRad="25400" dist="12700" dir="13500000">
                <a:srgbClr val="000000">
                  <a:alpha val="45000"/>
                </a:srgbClr>
              </a:innerShdw>
            </a:effectLst>
            <a:sp3d/>
          </c:spPr>
          <c:invertIfNegative val="0"/>
          <c:dLbls>
            <c:dLbl>
              <c:idx val="0"/>
              <c:layout>
                <c:manualLayout>
                  <c:x val="0"/>
                  <c:y val="8.213366445487822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4CA-4820-9554-41449671670C}"/>
                </c:ext>
              </c:extLst>
            </c:dLbl>
            <c:dLbl>
              <c:idx val="1"/>
              <c:layout>
                <c:manualLayout>
                  <c:x val="0"/>
                  <c:y val="5.570813761006606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290-4DEA-9D88-8D9B93D8DD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Лист1!$A$2:$A$3</c:f>
              <c:numCache>
                <c:formatCode>General</c:formatCode>
                <c:ptCount val="2"/>
                <c:pt idx="0">
                  <c:v>2023</c:v>
                </c:pt>
                <c:pt idx="1">
                  <c:v>2024</c:v>
                </c:pt>
              </c:numCache>
            </c:numRef>
          </c:cat>
          <c:val>
            <c:numRef>
              <c:f>Лист1!$B$2:$B$3</c:f>
              <c:numCache>
                <c:formatCode>General</c:formatCode>
                <c:ptCount val="2"/>
                <c:pt idx="0" formatCode="#,##0">
                  <c:v>692</c:v>
                </c:pt>
                <c:pt idx="1">
                  <c:v>320</c:v>
                </c:pt>
              </c:numCache>
            </c:numRef>
          </c:val>
          <c:extLst xmlns:c16r2="http://schemas.microsoft.com/office/drawing/2015/06/chart">
            <c:ext xmlns:c16="http://schemas.microsoft.com/office/drawing/2014/chart" uri="{C3380CC4-5D6E-409C-BE32-E72D297353CC}">
              <c16:uniqueId val="{00000002-34CA-4820-9554-41449671670C}"/>
            </c:ext>
          </c:extLst>
        </c:ser>
        <c:ser>
          <c:idx val="1"/>
          <c:order val="1"/>
          <c:tx>
            <c:strRef>
              <c:f>Лист1!$C$1</c:f>
              <c:strCache>
                <c:ptCount val="1"/>
                <c:pt idx="0">
                  <c:v>Выданые сертификаты</c:v>
                </c:pt>
              </c:strCache>
            </c:strRef>
          </c:tx>
          <c:spPr>
            <a:gradFill rotWithShape="1">
              <a:gsLst>
                <a:gs pos="0">
                  <a:schemeClr val="accent2">
                    <a:tint val="98000"/>
                    <a:hueMod val="94000"/>
                    <a:satMod val="130000"/>
                    <a:lumMod val="128000"/>
                  </a:schemeClr>
                </a:gs>
                <a:gs pos="100000">
                  <a:schemeClr val="accent2">
                    <a:shade val="94000"/>
                    <a:lumMod val="88000"/>
                  </a:schemeClr>
                </a:gs>
              </a:gsLst>
              <a:lin ang="5400000" scaled="0"/>
            </a:gradFill>
            <a:ln>
              <a:noFill/>
            </a:ln>
            <a:effectLst>
              <a:innerShdw blurRad="25400" dist="12700" dir="13500000">
                <a:srgbClr val="000000">
                  <a:alpha val="45000"/>
                </a:srgbClr>
              </a:innerShdw>
            </a:effectLst>
            <a:sp3d/>
          </c:spPr>
          <c:invertIfNegative val="0"/>
          <c:dLbls>
            <c:dLbl>
              <c:idx val="0"/>
              <c:layout>
                <c:manualLayout>
                  <c:x val="1.9593670473032859E-3"/>
                  <c:y val="0.183979408378927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4CA-4820-9554-41449671670C}"/>
                </c:ext>
              </c:extLst>
            </c:dLbl>
            <c:dLbl>
              <c:idx val="1"/>
              <c:layout>
                <c:manualLayout>
                  <c:x val="8.0242762789914501E-3"/>
                  <c:y val="0.132306826823906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290-4DEA-9D88-8D9B93D8DD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Лист1!$A$2:$A$3</c:f>
              <c:numCache>
                <c:formatCode>General</c:formatCode>
                <c:ptCount val="2"/>
                <c:pt idx="0">
                  <c:v>2023</c:v>
                </c:pt>
                <c:pt idx="1">
                  <c:v>2024</c:v>
                </c:pt>
              </c:numCache>
            </c:numRef>
          </c:cat>
          <c:val>
            <c:numRef>
              <c:f>Лист1!$C$2:$C$3</c:f>
              <c:numCache>
                <c:formatCode>General</c:formatCode>
                <c:ptCount val="2"/>
                <c:pt idx="0" formatCode="#,##0">
                  <c:v>692</c:v>
                </c:pt>
                <c:pt idx="1">
                  <c:v>320</c:v>
                </c:pt>
              </c:numCache>
            </c:numRef>
          </c:val>
          <c:extLst xmlns:c16r2="http://schemas.microsoft.com/office/drawing/2015/06/chart">
            <c:ext xmlns:c16="http://schemas.microsoft.com/office/drawing/2014/chart" uri="{C3380CC4-5D6E-409C-BE32-E72D297353CC}">
              <c16:uniqueId val="{00000005-34CA-4820-9554-41449671670C}"/>
            </c:ext>
          </c:extLst>
        </c:ser>
        <c:dLbls>
          <c:showLegendKey val="0"/>
          <c:showVal val="1"/>
          <c:showCatName val="0"/>
          <c:showSerName val="0"/>
          <c:showPercent val="0"/>
          <c:showBubbleSize val="0"/>
        </c:dLbls>
        <c:gapWidth val="150"/>
        <c:shape val="box"/>
        <c:axId val="141123072"/>
        <c:axId val="191862976"/>
        <c:axId val="0"/>
      </c:bar3DChart>
      <c:catAx>
        <c:axId val="1411230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ru-RU"/>
          </a:p>
        </c:txPr>
        <c:crossAx val="191862976"/>
        <c:crosses val="autoZero"/>
        <c:auto val="1"/>
        <c:lblAlgn val="ctr"/>
        <c:lblOffset val="100"/>
        <c:noMultiLvlLbl val="0"/>
      </c:catAx>
      <c:valAx>
        <c:axId val="191862976"/>
        <c:scaling>
          <c:orientation val="minMax"/>
        </c:scaling>
        <c:delete val="0"/>
        <c:axPos val="l"/>
        <c:majorGridlines>
          <c:spPr>
            <a:ln w="9525" cap="flat" cmpd="sng" algn="ctr">
              <a:solidFill>
                <a:schemeClr val="bg1">
                  <a:lumMod val="85000"/>
                  <a:lumOff val="1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ru-RU"/>
          </a:p>
        </c:txPr>
        <c:crossAx val="141123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158B5D2-F3B7-4B8A-B683-E031488298C5}" type="datetimeFigureOut">
              <a:rPr lang="ru-RU" smtClean="0"/>
              <a:t>11.06.2024</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CE9D82D-390D-47A2-A4AE-A0017E2F9E3B}" type="slidenum">
              <a:rPr lang="ru-RU" smtClean="0"/>
              <a:t>‹#›</a:t>
            </a:fld>
            <a:endParaRPr lang="ru-RU"/>
          </a:p>
        </p:txBody>
      </p:sp>
    </p:spTree>
    <p:extLst>
      <p:ext uri="{BB962C8B-B14F-4D97-AF65-F5344CB8AC3E}">
        <p14:creationId xmlns:p14="http://schemas.microsoft.com/office/powerpoint/2010/main" val="22816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8CEDF87-3BD5-646C-03B6-A7666EF8405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1C622457-704B-C58D-0889-C8CFEBC92F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2D672A9C-E088-D725-CB25-02C0B1A5A3E6}"/>
              </a:ext>
            </a:extLst>
          </p:cNvPr>
          <p:cNvSpPr>
            <a:spLocks noGrp="1"/>
          </p:cNvSpPr>
          <p:nvPr>
            <p:ph type="dt" sz="half" idx="10"/>
          </p:nvPr>
        </p:nvSpPr>
        <p:spPr/>
        <p:txBody>
          <a:bodyPr/>
          <a:lstStyle/>
          <a:p>
            <a:fld id="{25850282-A578-40D2-88A7-F07D7362435E}" type="datetimeFigureOut">
              <a:rPr lang="ru-RU" smtClean="0"/>
              <a:t>11.06.2024</a:t>
            </a:fld>
            <a:endParaRPr lang="ru-RU"/>
          </a:p>
        </p:txBody>
      </p:sp>
      <p:sp>
        <p:nvSpPr>
          <p:cNvPr id="5" name="Нижний колонтитул 4">
            <a:extLst>
              <a:ext uri="{FF2B5EF4-FFF2-40B4-BE49-F238E27FC236}">
                <a16:creationId xmlns="" xmlns:a16="http://schemas.microsoft.com/office/drawing/2014/main" id="{3B492950-317F-B7E0-258C-DFE198E40E3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6CD65163-DC99-4C20-7BA1-28B37F2CB6CB}"/>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1347884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F836E53-C690-CF14-D9BC-3E99A72518E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42F26B0C-7BB6-D310-FD0E-6EA1BA02EAC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CD2DFE9-28E9-C193-DCB0-03742C067B33}"/>
              </a:ext>
            </a:extLst>
          </p:cNvPr>
          <p:cNvSpPr>
            <a:spLocks noGrp="1"/>
          </p:cNvSpPr>
          <p:nvPr>
            <p:ph type="dt" sz="half" idx="10"/>
          </p:nvPr>
        </p:nvSpPr>
        <p:spPr/>
        <p:txBody>
          <a:bodyPr/>
          <a:lstStyle/>
          <a:p>
            <a:fld id="{25850282-A578-40D2-88A7-F07D7362435E}" type="datetimeFigureOut">
              <a:rPr lang="ru-RU" smtClean="0"/>
              <a:t>11.06.2024</a:t>
            </a:fld>
            <a:endParaRPr lang="ru-RU"/>
          </a:p>
        </p:txBody>
      </p:sp>
      <p:sp>
        <p:nvSpPr>
          <p:cNvPr id="5" name="Нижний колонтитул 4">
            <a:extLst>
              <a:ext uri="{FF2B5EF4-FFF2-40B4-BE49-F238E27FC236}">
                <a16:creationId xmlns="" xmlns:a16="http://schemas.microsoft.com/office/drawing/2014/main" id="{F6D11B9B-0E4F-CBA1-6318-96527E3D379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CA7DE749-5B1E-A5CC-D1CA-33C198329250}"/>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56704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53F72797-0B40-75AF-4B61-583D836419F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C63FB490-A230-A4D4-7102-C1A4382F57D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A0C1591D-704F-64ED-F418-8D14749A653D}"/>
              </a:ext>
            </a:extLst>
          </p:cNvPr>
          <p:cNvSpPr>
            <a:spLocks noGrp="1"/>
          </p:cNvSpPr>
          <p:nvPr>
            <p:ph type="dt" sz="half" idx="10"/>
          </p:nvPr>
        </p:nvSpPr>
        <p:spPr/>
        <p:txBody>
          <a:bodyPr/>
          <a:lstStyle/>
          <a:p>
            <a:fld id="{25850282-A578-40D2-88A7-F07D7362435E}" type="datetimeFigureOut">
              <a:rPr lang="ru-RU" smtClean="0"/>
              <a:t>11.06.2024</a:t>
            </a:fld>
            <a:endParaRPr lang="ru-RU"/>
          </a:p>
        </p:txBody>
      </p:sp>
      <p:sp>
        <p:nvSpPr>
          <p:cNvPr id="5" name="Нижний колонтитул 4">
            <a:extLst>
              <a:ext uri="{FF2B5EF4-FFF2-40B4-BE49-F238E27FC236}">
                <a16:creationId xmlns="" xmlns:a16="http://schemas.microsoft.com/office/drawing/2014/main" id="{CBE8D7D6-1EC5-5109-6E2F-B5F9B8FF20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401140BC-3F2A-FD31-15AA-FFFAC805AB67}"/>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203761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3BBDB10-9384-8D06-42FD-04A7E3DD004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8DA757B4-72AB-50B4-7A20-89B9B6C50C7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1B8D24F-B498-CF1F-3C0D-B832D7CB54B1}"/>
              </a:ext>
            </a:extLst>
          </p:cNvPr>
          <p:cNvSpPr>
            <a:spLocks noGrp="1"/>
          </p:cNvSpPr>
          <p:nvPr>
            <p:ph type="dt" sz="half" idx="10"/>
          </p:nvPr>
        </p:nvSpPr>
        <p:spPr/>
        <p:txBody>
          <a:bodyPr/>
          <a:lstStyle/>
          <a:p>
            <a:fld id="{25850282-A578-40D2-88A7-F07D7362435E}" type="datetimeFigureOut">
              <a:rPr lang="ru-RU" smtClean="0"/>
              <a:t>11.06.2024</a:t>
            </a:fld>
            <a:endParaRPr lang="ru-RU"/>
          </a:p>
        </p:txBody>
      </p:sp>
      <p:sp>
        <p:nvSpPr>
          <p:cNvPr id="5" name="Нижний колонтитул 4">
            <a:extLst>
              <a:ext uri="{FF2B5EF4-FFF2-40B4-BE49-F238E27FC236}">
                <a16:creationId xmlns="" xmlns:a16="http://schemas.microsoft.com/office/drawing/2014/main" id="{6A39C1FE-D24A-562A-1B62-75B19A93B2F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55D28BBA-9651-A710-394E-D1A48A9FC515}"/>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139954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1380AAB-A782-732E-58D1-58B6D2BFA71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F24DE718-11BD-637B-A80C-FE9F9E6B91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36D7B605-6E81-09F8-2C1C-AE9D61E58936}"/>
              </a:ext>
            </a:extLst>
          </p:cNvPr>
          <p:cNvSpPr>
            <a:spLocks noGrp="1"/>
          </p:cNvSpPr>
          <p:nvPr>
            <p:ph type="dt" sz="half" idx="10"/>
          </p:nvPr>
        </p:nvSpPr>
        <p:spPr/>
        <p:txBody>
          <a:bodyPr/>
          <a:lstStyle/>
          <a:p>
            <a:fld id="{25850282-A578-40D2-88A7-F07D7362435E}" type="datetimeFigureOut">
              <a:rPr lang="ru-RU" smtClean="0"/>
              <a:t>11.06.2024</a:t>
            </a:fld>
            <a:endParaRPr lang="ru-RU"/>
          </a:p>
        </p:txBody>
      </p:sp>
      <p:sp>
        <p:nvSpPr>
          <p:cNvPr id="5" name="Нижний колонтитул 4">
            <a:extLst>
              <a:ext uri="{FF2B5EF4-FFF2-40B4-BE49-F238E27FC236}">
                <a16:creationId xmlns="" xmlns:a16="http://schemas.microsoft.com/office/drawing/2014/main" id="{82305DF5-0309-E4B8-CFD1-F68628997EB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CDA4C619-C1F6-CABB-18C0-10D0E4E68426}"/>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242056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6420489-5D20-5A18-827C-D9391314D0C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F5F5CBCF-2712-5E62-F444-C47946C52A3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D8A86F27-8794-6694-DE14-13A92E3C93E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C2C4ED76-F63A-32AC-A7AD-091F8B55D1FC}"/>
              </a:ext>
            </a:extLst>
          </p:cNvPr>
          <p:cNvSpPr>
            <a:spLocks noGrp="1"/>
          </p:cNvSpPr>
          <p:nvPr>
            <p:ph type="dt" sz="half" idx="10"/>
          </p:nvPr>
        </p:nvSpPr>
        <p:spPr/>
        <p:txBody>
          <a:bodyPr/>
          <a:lstStyle/>
          <a:p>
            <a:fld id="{25850282-A578-40D2-88A7-F07D7362435E}" type="datetimeFigureOut">
              <a:rPr lang="ru-RU" smtClean="0"/>
              <a:t>11.06.2024</a:t>
            </a:fld>
            <a:endParaRPr lang="ru-RU"/>
          </a:p>
        </p:txBody>
      </p:sp>
      <p:sp>
        <p:nvSpPr>
          <p:cNvPr id="6" name="Нижний колонтитул 5">
            <a:extLst>
              <a:ext uri="{FF2B5EF4-FFF2-40B4-BE49-F238E27FC236}">
                <a16:creationId xmlns="" xmlns:a16="http://schemas.microsoft.com/office/drawing/2014/main" id="{90B4FC28-112B-BBC0-D7E4-ECFC255CE9C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26BA210B-B6BD-6620-3C19-B0C90976E408}"/>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49198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A93E379-66CD-A6E0-ECE6-47095F7AD16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27B8A935-8679-7F99-2F42-1C29A4D2F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4C282106-3A6C-816E-CE0F-51EB49DD838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1A0C57D8-3FD2-3C20-DCEB-F4E860A31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13D63D4C-95B4-8D70-5670-BFDE86EFC38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CBD21611-CBEF-1667-CE5D-4E8EDA7BCCB1}"/>
              </a:ext>
            </a:extLst>
          </p:cNvPr>
          <p:cNvSpPr>
            <a:spLocks noGrp="1"/>
          </p:cNvSpPr>
          <p:nvPr>
            <p:ph type="dt" sz="half" idx="10"/>
          </p:nvPr>
        </p:nvSpPr>
        <p:spPr/>
        <p:txBody>
          <a:bodyPr/>
          <a:lstStyle/>
          <a:p>
            <a:fld id="{25850282-A578-40D2-88A7-F07D7362435E}" type="datetimeFigureOut">
              <a:rPr lang="ru-RU" smtClean="0"/>
              <a:t>11.06.2024</a:t>
            </a:fld>
            <a:endParaRPr lang="ru-RU"/>
          </a:p>
        </p:txBody>
      </p:sp>
      <p:sp>
        <p:nvSpPr>
          <p:cNvPr id="8" name="Нижний колонтитул 7">
            <a:extLst>
              <a:ext uri="{FF2B5EF4-FFF2-40B4-BE49-F238E27FC236}">
                <a16:creationId xmlns="" xmlns:a16="http://schemas.microsoft.com/office/drawing/2014/main" id="{41CBB56D-2309-79D0-C25B-E2B4B4422EC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9F9C35A0-808B-4190-C2CB-4369D982C1AE}"/>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42663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642E927-8F72-BEDE-EFB8-FB6D901FC32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24FD5807-1FE5-57F5-F7F5-B07D08D67DBC}"/>
              </a:ext>
            </a:extLst>
          </p:cNvPr>
          <p:cNvSpPr>
            <a:spLocks noGrp="1"/>
          </p:cNvSpPr>
          <p:nvPr>
            <p:ph type="dt" sz="half" idx="10"/>
          </p:nvPr>
        </p:nvSpPr>
        <p:spPr/>
        <p:txBody>
          <a:bodyPr/>
          <a:lstStyle/>
          <a:p>
            <a:fld id="{25850282-A578-40D2-88A7-F07D7362435E}" type="datetimeFigureOut">
              <a:rPr lang="ru-RU" smtClean="0"/>
              <a:t>11.06.2024</a:t>
            </a:fld>
            <a:endParaRPr lang="ru-RU"/>
          </a:p>
        </p:txBody>
      </p:sp>
      <p:sp>
        <p:nvSpPr>
          <p:cNvPr id="4" name="Нижний колонтитул 3">
            <a:extLst>
              <a:ext uri="{FF2B5EF4-FFF2-40B4-BE49-F238E27FC236}">
                <a16:creationId xmlns="" xmlns:a16="http://schemas.microsoft.com/office/drawing/2014/main" id="{A01649CD-121F-AA58-4B71-E481FF48105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BABF1482-E916-63A6-507C-D9A55AE34CA2}"/>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49807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7C04F28E-1CC1-4D88-43AE-AE3A89A5F4C5}"/>
              </a:ext>
            </a:extLst>
          </p:cNvPr>
          <p:cNvSpPr>
            <a:spLocks noGrp="1"/>
          </p:cNvSpPr>
          <p:nvPr>
            <p:ph type="dt" sz="half" idx="10"/>
          </p:nvPr>
        </p:nvSpPr>
        <p:spPr/>
        <p:txBody>
          <a:bodyPr/>
          <a:lstStyle/>
          <a:p>
            <a:fld id="{25850282-A578-40D2-88A7-F07D7362435E}" type="datetimeFigureOut">
              <a:rPr lang="ru-RU" smtClean="0"/>
              <a:t>11.06.2024</a:t>
            </a:fld>
            <a:endParaRPr lang="ru-RU"/>
          </a:p>
        </p:txBody>
      </p:sp>
      <p:sp>
        <p:nvSpPr>
          <p:cNvPr id="3" name="Нижний колонтитул 2">
            <a:extLst>
              <a:ext uri="{FF2B5EF4-FFF2-40B4-BE49-F238E27FC236}">
                <a16:creationId xmlns="" xmlns:a16="http://schemas.microsoft.com/office/drawing/2014/main" id="{538302FE-E63A-5CD6-906B-8E9F43FBC04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5CD70BB8-BBA3-BDBC-667E-6A2543E3104C}"/>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180100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F2922D1-B935-FF6E-7044-BBA207D5E18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71EB6C1C-A318-4674-2FAE-BB1044ACB5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35EE03B8-5316-15D8-91B9-D020CE22F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95CE263-53C0-8179-18C8-3F826C7B9263}"/>
              </a:ext>
            </a:extLst>
          </p:cNvPr>
          <p:cNvSpPr>
            <a:spLocks noGrp="1"/>
          </p:cNvSpPr>
          <p:nvPr>
            <p:ph type="dt" sz="half" idx="10"/>
          </p:nvPr>
        </p:nvSpPr>
        <p:spPr/>
        <p:txBody>
          <a:bodyPr/>
          <a:lstStyle/>
          <a:p>
            <a:fld id="{25850282-A578-40D2-88A7-F07D7362435E}" type="datetimeFigureOut">
              <a:rPr lang="ru-RU" smtClean="0"/>
              <a:t>11.06.2024</a:t>
            </a:fld>
            <a:endParaRPr lang="ru-RU"/>
          </a:p>
        </p:txBody>
      </p:sp>
      <p:sp>
        <p:nvSpPr>
          <p:cNvPr id="6" name="Нижний колонтитул 5">
            <a:extLst>
              <a:ext uri="{FF2B5EF4-FFF2-40B4-BE49-F238E27FC236}">
                <a16:creationId xmlns="" xmlns:a16="http://schemas.microsoft.com/office/drawing/2014/main" id="{B8B7591D-22F8-29B8-14CE-4B092E3F7CF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6A2F9372-131E-D894-1E7C-9B984A11D217}"/>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379680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8A065AA-0E6F-5717-1B78-AF3EF7D353F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683A12B9-B8CF-9010-5371-D81664297E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35693925-7AA7-3536-0239-27CB6B67C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5477C832-8F08-3209-0270-BE8CB4D8CA42}"/>
              </a:ext>
            </a:extLst>
          </p:cNvPr>
          <p:cNvSpPr>
            <a:spLocks noGrp="1"/>
          </p:cNvSpPr>
          <p:nvPr>
            <p:ph type="dt" sz="half" idx="10"/>
          </p:nvPr>
        </p:nvSpPr>
        <p:spPr/>
        <p:txBody>
          <a:bodyPr/>
          <a:lstStyle/>
          <a:p>
            <a:fld id="{25850282-A578-40D2-88A7-F07D7362435E}" type="datetimeFigureOut">
              <a:rPr lang="ru-RU" smtClean="0"/>
              <a:t>11.06.2024</a:t>
            </a:fld>
            <a:endParaRPr lang="ru-RU"/>
          </a:p>
        </p:txBody>
      </p:sp>
      <p:sp>
        <p:nvSpPr>
          <p:cNvPr id="6" name="Нижний колонтитул 5">
            <a:extLst>
              <a:ext uri="{FF2B5EF4-FFF2-40B4-BE49-F238E27FC236}">
                <a16:creationId xmlns="" xmlns:a16="http://schemas.microsoft.com/office/drawing/2014/main" id="{7862EDB2-DF7A-3D69-D006-60AA1105493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213C09B7-C549-951F-42E0-D30091AD29F9}"/>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108513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6FB4B43-A329-E6BD-C86C-9EA004F01A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D3E66B7D-AF76-2C41-38FC-0A2E5B6F6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82969CC-34B2-8E85-343F-AAF548463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50282-A578-40D2-88A7-F07D7362435E}" type="datetimeFigureOut">
              <a:rPr lang="ru-RU" smtClean="0"/>
              <a:t>11.06.2024</a:t>
            </a:fld>
            <a:endParaRPr lang="ru-RU"/>
          </a:p>
        </p:txBody>
      </p:sp>
      <p:sp>
        <p:nvSpPr>
          <p:cNvPr id="5" name="Нижний колонтитул 4">
            <a:extLst>
              <a:ext uri="{FF2B5EF4-FFF2-40B4-BE49-F238E27FC236}">
                <a16:creationId xmlns="" xmlns:a16="http://schemas.microsoft.com/office/drawing/2014/main" id="{0735AE38-569D-44B2-F7A9-5C6C74AA5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F30E8439-8FFA-5B1F-8396-32BE42C3B3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EDB69-E10F-4445-800E-F2564E74AC74}" type="slidenum">
              <a:rPr lang="ru-RU" smtClean="0"/>
              <a:t>‹#›</a:t>
            </a:fld>
            <a:endParaRPr lang="ru-RU"/>
          </a:p>
        </p:txBody>
      </p:sp>
    </p:spTree>
    <p:extLst>
      <p:ext uri="{BB962C8B-B14F-4D97-AF65-F5344CB8AC3E}">
        <p14:creationId xmlns:p14="http://schemas.microsoft.com/office/powerpoint/2010/main" val="2606926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1082;" TargetMode="External"/><Relationship Id="rId2" Type="http://schemas.openxmlformats.org/officeDocument/2006/relationships/hyperlink" Target="&#1072;&#1087;" TargetMode="External"/><Relationship Id="rId1" Type="http://schemas.openxmlformats.org/officeDocument/2006/relationships/slideLayout" Target="../slideLayouts/slideLayout1.xml"/><Relationship Id="rId6" Type="http://schemas.openxmlformats.org/officeDocument/2006/relationships/hyperlink" Target="&#1072;" TargetMode="External"/><Relationship Id="rId5" Type="http://schemas.openxmlformats.org/officeDocument/2006/relationships/hyperlink" Target="https://cdn.crimeaschool.ru/organization-284/34575a16cbce43b2ab02b624e311f294" TargetMode="External"/><Relationship Id="rId4" Type="http://schemas.openxmlformats.org/officeDocument/2006/relationships/hyperlink" Target="https://cdn.crimeaschool.ru/organization-284/f5edfa04475946ecbfccaa5ec0e21336" TargetMode="Externa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8BC598AC-9712-9A3F-D247-C086EC8C9A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 xmlns:a16="http://schemas.microsoft.com/office/drawing/2014/main" id="{E4C30E37-782B-50A9-98F6-A4AD43A1BE19}"/>
              </a:ext>
            </a:extLst>
          </p:cNvPr>
          <p:cNvSpPr txBox="1"/>
          <p:nvPr/>
        </p:nvSpPr>
        <p:spPr>
          <a:xfrm>
            <a:off x="7773875" y="5361437"/>
            <a:ext cx="3983852" cy="369332"/>
          </a:xfrm>
          <a:prstGeom prst="rect">
            <a:avLst/>
          </a:prstGeom>
          <a:noFill/>
        </p:spPr>
        <p:txBody>
          <a:bodyPr wrap="square">
            <a:spAutoFit/>
          </a:bodyPr>
          <a:lstStyle/>
          <a:p>
            <a:r>
              <a:rPr lang="ru-RU" dirty="0" err="1">
                <a:highlight>
                  <a:srgbClr val="FFFF00"/>
                </a:highlight>
              </a:rPr>
              <a:t>Дзекан</a:t>
            </a:r>
            <a:r>
              <a:rPr lang="ru-RU" dirty="0">
                <a:highlight>
                  <a:srgbClr val="FFFF00"/>
                </a:highlight>
              </a:rPr>
              <a:t> Людмила Владимировна</a:t>
            </a:r>
          </a:p>
        </p:txBody>
      </p:sp>
      <p:sp>
        <p:nvSpPr>
          <p:cNvPr id="2" name="TextBox 1">
            <a:extLst>
              <a:ext uri="{FF2B5EF4-FFF2-40B4-BE49-F238E27FC236}">
                <a16:creationId xmlns="" xmlns:a16="http://schemas.microsoft.com/office/drawing/2014/main" id="{4967C5B6-BF06-9847-2297-4C12CC9CBE9B}"/>
              </a:ext>
            </a:extLst>
          </p:cNvPr>
          <p:cNvSpPr txBox="1"/>
          <p:nvPr/>
        </p:nvSpPr>
        <p:spPr>
          <a:xfrm>
            <a:off x="7877654" y="1141889"/>
            <a:ext cx="2023110" cy="707886"/>
          </a:xfrm>
          <a:prstGeom prst="rect">
            <a:avLst/>
          </a:prstGeom>
          <a:noFill/>
          <a:ln>
            <a:noFill/>
          </a:ln>
        </p:spPr>
        <p:txBody>
          <a:bodyPr wrap="square">
            <a:spAutoFit/>
          </a:bodyPr>
          <a:lstStyle/>
          <a:p>
            <a:pPr algn="ctr"/>
            <a:r>
              <a:rPr lang="ru-RU" sz="1000" dirty="0" smtClean="0">
                <a:highlight>
                  <a:srgbClr val="FFFF00"/>
                </a:highlight>
                <a:latin typeface="Times New Roman" panose="02020603050405020304" pitchFamily="18" charset="0"/>
                <a:cs typeface="Times New Roman" panose="02020603050405020304" pitchFamily="18" charset="0"/>
              </a:rPr>
              <a:t>Муниципальный опорный центр дополнительного образования Черноморский район Республики Крым</a:t>
            </a:r>
            <a:endParaRPr lang="ru-RU" sz="1000" dirty="0">
              <a:highlight>
                <a:srgbClr val="FFFF00"/>
              </a:highlight>
              <a:latin typeface="Times New Roman" panose="02020603050405020304" pitchFamily="18" charset="0"/>
              <a:cs typeface="Times New Roman" panose="02020603050405020304" pitchFamily="18" charset="0"/>
            </a:endParaRPr>
          </a:p>
        </p:txBody>
      </p:sp>
      <p:pic>
        <p:nvPicPr>
          <p:cNvPr id="6" name="Рисунок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219" y="198746"/>
            <a:ext cx="1001980" cy="943143"/>
          </a:xfrm>
          <a:prstGeom prst="rect">
            <a:avLst/>
          </a:prstGeom>
          <a:noFill/>
          <a:ln>
            <a:noFill/>
          </a:ln>
        </p:spPr>
      </p:pic>
    </p:spTree>
    <p:extLst>
      <p:ext uri="{BB962C8B-B14F-4D97-AF65-F5344CB8AC3E}">
        <p14:creationId xmlns:p14="http://schemas.microsoft.com/office/powerpoint/2010/main" val="2511363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sp>
        <p:nvSpPr>
          <p:cNvPr id="2" name="Google Shape;93;p2">
            <a:extLst>
              <a:ext uri="{FF2B5EF4-FFF2-40B4-BE49-F238E27FC236}">
                <a16:creationId xmlns="" xmlns:a16="http://schemas.microsoft.com/office/drawing/2014/main" id="{154C8D97-2E52-5FCA-3239-326194AA9A3F}"/>
              </a:ext>
            </a:extLst>
          </p:cNvPr>
          <p:cNvSpPr txBox="1">
            <a:spLocks/>
          </p:cNvSpPr>
          <p:nvPr/>
        </p:nvSpPr>
        <p:spPr>
          <a:xfrm>
            <a:off x="4152589" y="152279"/>
            <a:ext cx="4151942" cy="538094"/>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221668"/>
              </a:buClr>
              <a:buSzPts val="2880"/>
            </a:pPr>
            <a:endParaRPr lang="ru-RU" sz="1800" kern="0" dirty="0">
              <a:solidFill>
                <a:srgbClr val="221668"/>
              </a:solidFill>
              <a:latin typeface="Times New Roman" panose="02020603050405020304" pitchFamily="18" charset="0"/>
              <a:ea typeface="Montserrat"/>
              <a:cs typeface="Times New Roman" panose="02020603050405020304" pitchFamily="18" charset="0"/>
              <a:sym typeface="Montserrat"/>
            </a:endParaRPr>
          </a:p>
        </p:txBody>
      </p:sp>
      <p:sp>
        <p:nvSpPr>
          <p:cNvPr id="5" name="TextBox 4">
            <a:extLst>
              <a:ext uri="{FF2B5EF4-FFF2-40B4-BE49-F238E27FC236}">
                <a16:creationId xmlns="" xmlns:a16="http://schemas.microsoft.com/office/drawing/2014/main" id="{3995E601-6F49-A473-7525-256670C0B63C}"/>
              </a:ext>
            </a:extLst>
          </p:cNvPr>
          <p:cNvSpPr txBox="1"/>
          <p:nvPr/>
        </p:nvSpPr>
        <p:spPr>
          <a:xfrm>
            <a:off x="873542" y="98160"/>
            <a:ext cx="10134600" cy="461665"/>
          </a:xfrm>
          <a:prstGeom prst="rect">
            <a:avLst/>
          </a:prstGeom>
          <a:noFill/>
        </p:spPr>
        <p:txBody>
          <a:bodyPr wrap="square" rtlCol="0">
            <a:spAutoFit/>
          </a:bodyPr>
          <a:lstStyle/>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ОВЗ</a:t>
            </a:r>
          </a:p>
        </p:txBody>
      </p:sp>
      <p:sp>
        <p:nvSpPr>
          <p:cNvPr id="9" name="TextBox 8">
            <a:extLst>
              <a:ext uri="{FF2B5EF4-FFF2-40B4-BE49-F238E27FC236}">
                <a16:creationId xmlns="" xmlns:a16="http://schemas.microsoft.com/office/drawing/2014/main" id="{595ECC88-2536-E8A2-F05D-E688822C2EA6}"/>
              </a:ext>
            </a:extLst>
          </p:cNvPr>
          <p:cNvSpPr txBox="1"/>
          <p:nvPr/>
        </p:nvSpPr>
        <p:spPr>
          <a:xfrm>
            <a:off x="61536" y="879950"/>
            <a:ext cx="11551344" cy="1754326"/>
          </a:xfrm>
          <a:prstGeom prst="rect">
            <a:avLst/>
          </a:prstGeom>
          <a:noFill/>
        </p:spPr>
        <p:txBody>
          <a:bodyPr wrap="square">
            <a:spAutoFit/>
          </a:bodyPr>
          <a:lstStyle/>
          <a:p>
            <a:pPr lvl="0" algn="just">
              <a:defRPr/>
            </a:pPr>
            <a:r>
              <a:rPr lang="ru-RU" sz="3600" dirty="0">
                <a:solidFill>
                  <a:srgbClr val="0070C0"/>
                </a:solidFill>
                <a:latin typeface="Times New Roman" panose="02020603050405020304" pitchFamily="18" charset="0"/>
                <a:cs typeface="Times New Roman" panose="02020603050405020304" pitchFamily="18" charset="0"/>
              </a:rPr>
              <a:t>Программы для детей с ОВЗ и адаптированные программы в муниципальном образовании Черноморский район Республики Крым </a:t>
            </a:r>
            <a:r>
              <a:rPr lang="ru-RU" sz="3600" u="sng" dirty="0">
                <a:solidFill>
                  <a:srgbClr val="0070C0"/>
                </a:solidFill>
                <a:latin typeface="Times New Roman" panose="02020603050405020304" pitchFamily="18" charset="0"/>
                <a:cs typeface="Times New Roman" panose="02020603050405020304" pitchFamily="18" charset="0"/>
              </a:rPr>
              <a:t>не реализуются</a:t>
            </a:r>
            <a:r>
              <a:rPr lang="ru-RU" sz="36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29978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sp>
        <p:nvSpPr>
          <p:cNvPr id="2" name="Google Shape;93;p2">
            <a:extLst>
              <a:ext uri="{FF2B5EF4-FFF2-40B4-BE49-F238E27FC236}">
                <a16:creationId xmlns="" xmlns:a16="http://schemas.microsoft.com/office/drawing/2014/main" id="{154C8D97-2E52-5FCA-3239-326194AA9A3F}"/>
              </a:ext>
            </a:extLst>
          </p:cNvPr>
          <p:cNvSpPr txBox="1">
            <a:spLocks/>
          </p:cNvSpPr>
          <p:nvPr/>
        </p:nvSpPr>
        <p:spPr>
          <a:xfrm>
            <a:off x="4152589" y="152279"/>
            <a:ext cx="4151942" cy="538094"/>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221668"/>
              </a:buClr>
              <a:buSzPts val="2880"/>
            </a:pPr>
            <a:endParaRPr lang="ru-RU" sz="1800" kern="0" dirty="0">
              <a:solidFill>
                <a:srgbClr val="221668"/>
              </a:solidFill>
              <a:latin typeface="Times New Roman" panose="02020603050405020304" pitchFamily="18" charset="0"/>
              <a:ea typeface="Montserrat"/>
              <a:cs typeface="Times New Roman" panose="02020603050405020304" pitchFamily="18" charset="0"/>
              <a:sym typeface="Montserrat"/>
            </a:endParaRPr>
          </a:p>
        </p:txBody>
      </p:sp>
      <p:sp>
        <p:nvSpPr>
          <p:cNvPr id="5" name="TextBox 4">
            <a:extLst>
              <a:ext uri="{FF2B5EF4-FFF2-40B4-BE49-F238E27FC236}">
                <a16:creationId xmlns="" xmlns:a16="http://schemas.microsoft.com/office/drawing/2014/main" id="{3995E601-6F49-A473-7525-256670C0B63C}"/>
              </a:ext>
            </a:extLst>
          </p:cNvPr>
          <p:cNvSpPr txBox="1"/>
          <p:nvPr/>
        </p:nvSpPr>
        <p:spPr>
          <a:xfrm>
            <a:off x="873542" y="98160"/>
            <a:ext cx="10134600" cy="461665"/>
          </a:xfrm>
          <a:prstGeom prst="rect">
            <a:avLst/>
          </a:prstGeom>
          <a:noFill/>
        </p:spPr>
        <p:txBody>
          <a:bodyPr wrap="square" rtlCol="0">
            <a:spAutoFit/>
          </a:bodyPr>
          <a:lstStyle/>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Школьные театры</a:t>
            </a:r>
          </a:p>
        </p:txBody>
      </p:sp>
      <p:sp>
        <p:nvSpPr>
          <p:cNvPr id="11" name="TextBox 10">
            <a:extLst>
              <a:ext uri="{FF2B5EF4-FFF2-40B4-BE49-F238E27FC236}">
                <a16:creationId xmlns="" xmlns:a16="http://schemas.microsoft.com/office/drawing/2014/main" id="{F27275B6-0D6D-7AC6-6A69-9646D320ACD3}"/>
              </a:ext>
            </a:extLst>
          </p:cNvPr>
          <p:cNvSpPr txBox="1"/>
          <p:nvPr/>
        </p:nvSpPr>
        <p:spPr>
          <a:xfrm>
            <a:off x="184558" y="1158627"/>
            <a:ext cx="8119973" cy="5201424"/>
          </a:xfrm>
          <a:prstGeom prst="rect">
            <a:avLst/>
          </a:prstGeom>
          <a:noFill/>
        </p:spPr>
        <p:txBody>
          <a:bodyPr wrap="square">
            <a:spAutoFit/>
          </a:bodyPr>
          <a:lstStyle/>
          <a:p>
            <a:pPr algn="just"/>
            <a:r>
              <a:rPr lang="ru-RU" dirty="0">
                <a:solidFill>
                  <a:srgbClr val="0070C0"/>
                </a:solidFill>
                <a:latin typeface="Times New Roman" panose="02020603050405020304" pitchFamily="18" charset="0"/>
                <a:cs typeface="Times New Roman" panose="02020603050405020304" pitchFamily="18" charset="0"/>
              </a:rPr>
              <a:t>Всего в муниципалитете организаций, которые реализуют ДОП и программы внеурочной деятельности по Школьным театрам – </a:t>
            </a:r>
            <a:r>
              <a:rPr lang="ru-RU" sz="2800" b="1" u="sng" dirty="0" smtClean="0">
                <a:solidFill>
                  <a:srgbClr val="FF0000"/>
                </a:solidFill>
                <a:latin typeface="Times New Roman" panose="02020603050405020304" pitchFamily="18" charset="0"/>
                <a:cs typeface="Times New Roman" panose="02020603050405020304" pitchFamily="18" charset="0"/>
              </a:rPr>
              <a:t>14</a:t>
            </a:r>
            <a:endParaRPr lang="ru-RU" sz="2800" b="1" u="sng" dirty="0">
              <a:solidFill>
                <a:srgbClr val="FF0000"/>
              </a:solidFill>
              <a:latin typeface="Times New Roman" panose="02020603050405020304" pitchFamily="18" charset="0"/>
              <a:cs typeface="Times New Roman" panose="02020603050405020304" pitchFamily="18" charset="0"/>
            </a:endParaRPr>
          </a:p>
          <a:p>
            <a:pPr algn="just"/>
            <a:endParaRPr lang="ru-RU" dirty="0">
              <a:solidFill>
                <a:srgbClr val="0070C0"/>
              </a:solidFill>
              <a:latin typeface="Times New Roman" panose="02020603050405020304" pitchFamily="18" charset="0"/>
              <a:cs typeface="Times New Roman" panose="02020603050405020304" pitchFamily="18" charset="0"/>
            </a:endParaRPr>
          </a:p>
          <a:p>
            <a:pPr algn="just"/>
            <a:r>
              <a:rPr lang="ru-RU" sz="2000" b="1" dirty="0">
                <a:solidFill>
                  <a:srgbClr val="0070C0"/>
                </a:solidFill>
                <a:latin typeface="Times New Roman" panose="02020603050405020304" pitchFamily="18" charset="0"/>
                <a:cs typeface="Times New Roman" panose="02020603050405020304" pitchFamily="18" charset="0"/>
              </a:rPr>
              <a:t>Всего программ по школьным театрам </a:t>
            </a:r>
            <a:r>
              <a:rPr lang="ru-RU" dirty="0">
                <a:solidFill>
                  <a:srgbClr val="0070C0"/>
                </a:solidFill>
                <a:latin typeface="Times New Roman" panose="02020603050405020304" pitchFamily="18" charset="0"/>
                <a:cs typeface="Times New Roman" panose="02020603050405020304" pitchFamily="18" charset="0"/>
              </a:rPr>
              <a:t>–  </a:t>
            </a:r>
            <a:r>
              <a:rPr lang="ru-RU" sz="2800" b="1" u="sng" dirty="0" smtClean="0">
                <a:solidFill>
                  <a:srgbClr val="FF0000"/>
                </a:solidFill>
                <a:latin typeface="Times New Roman" panose="02020603050405020304" pitchFamily="18" charset="0"/>
                <a:cs typeface="Times New Roman" panose="02020603050405020304" pitchFamily="18" charset="0"/>
              </a:rPr>
              <a:t>15</a:t>
            </a:r>
            <a:r>
              <a:rPr lang="ru-RU" sz="2800" b="1" dirty="0" smtClean="0">
                <a:solidFill>
                  <a:srgbClr val="FF0000"/>
                </a:solidFill>
                <a:latin typeface="Times New Roman" panose="02020603050405020304" pitchFamily="18" charset="0"/>
                <a:cs typeface="Times New Roman" panose="02020603050405020304" pitchFamily="18" charset="0"/>
              </a:rPr>
              <a:t>,</a:t>
            </a:r>
            <a:r>
              <a:rPr lang="ru-RU" sz="2800" b="1" dirty="0" smtClean="0">
                <a:solidFill>
                  <a:srgbClr val="0070C0"/>
                </a:solidFill>
                <a:latin typeface="Times New Roman" panose="02020603050405020304" pitchFamily="18" charset="0"/>
                <a:cs typeface="Times New Roman" panose="02020603050405020304" pitchFamily="18" charset="0"/>
              </a:rPr>
              <a:t> </a:t>
            </a:r>
            <a:endParaRPr lang="ru-RU" sz="2800" b="1" dirty="0">
              <a:solidFill>
                <a:srgbClr val="0070C0"/>
              </a:solidFill>
              <a:latin typeface="Times New Roman" panose="02020603050405020304" pitchFamily="18" charset="0"/>
              <a:cs typeface="Times New Roman" panose="02020603050405020304" pitchFamily="18" charset="0"/>
            </a:endParaRPr>
          </a:p>
          <a:p>
            <a:pPr algn="just"/>
            <a:r>
              <a:rPr lang="ru-RU" sz="2800" b="1" u="sng" dirty="0" smtClean="0">
                <a:solidFill>
                  <a:srgbClr val="FF0000"/>
                </a:solidFill>
                <a:latin typeface="Times New Roman" panose="02020603050405020304" pitchFamily="18" charset="0"/>
                <a:cs typeface="Times New Roman" panose="02020603050405020304" pitchFamily="18" charset="0"/>
              </a:rPr>
              <a:t>4</a:t>
            </a:r>
            <a:r>
              <a:rPr lang="ru-RU" b="1" dirty="0" smtClean="0">
                <a:solidFill>
                  <a:srgbClr val="0070C0"/>
                </a:solidFill>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программы, которые реализуются как</a:t>
            </a:r>
            <a:r>
              <a:rPr lang="ru-RU" dirty="0">
                <a:solidFill>
                  <a:srgbClr val="0070C0"/>
                </a:solidFill>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внеурочная деятельность </a:t>
            </a:r>
            <a:r>
              <a:rPr lang="ru-RU" sz="1200" dirty="0" smtClean="0">
                <a:solidFill>
                  <a:srgbClr val="0070C0"/>
                </a:solidFill>
                <a:latin typeface="Times New Roman" panose="02020603050405020304" pitchFamily="18" charset="0"/>
                <a:cs typeface="Times New Roman" panose="02020603050405020304" pitchFamily="18" charset="0"/>
              </a:rPr>
              <a:t>(</a:t>
            </a:r>
            <a:r>
              <a:rPr lang="ru-RU" sz="1200" dirty="0">
                <a:solidFill>
                  <a:schemeClr val="accent1"/>
                </a:solidFill>
                <a:latin typeface="Times New Roman" panose="02020603050405020304" pitchFamily="18" charset="0"/>
                <a:cs typeface="Times New Roman" panose="02020603050405020304" pitchFamily="18" charset="0"/>
              </a:rPr>
              <a:t>МБОУ «Далековская средняя школа им. Демуса Б.А.», МБОУ «Красноярская средняя школа им. Бых Н.Н.», МБОУ «Новосельская средняя школа им. И Жудова», МБОУ «Кировская средняя школа им. Кухтина Ф.П.»</a:t>
            </a:r>
            <a:r>
              <a:rPr lang="ru-RU" sz="1200" dirty="0" smtClean="0">
                <a:solidFill>
                  <a:srgbClr val="0070C0"/>
                </a:solidFill>
                <a:latin typeface="Times New Roman" panose="02020603050405020304" pitchFamily="18" charset="0"/>
                <a:cs typeface="Times New Roman" panose="02020603050405020304" pitchFamily="18" charset="0"/>
              </a:rPr>
              <a:t>)</a:t>
            </a:r>
            <a:r>
              <a:rPr lang="ru-RU" dirty="0" smtClean="0">
                <a:solidFill>
                  <a:srgbClr val="0070C0"/>
                </a:solidFill>
                <a:latin typeface="Times New Roman" panose="02020603050405020304" pitchFamily="18" charset="0"/>
                <a:cs typeface="Times New Roman" panose="02020603050405020304" pitchFamily="18" charset="0"/>
              </a:rPr>
              <a:t>,</a:t>
            </a:r>
            <a:r>
              <a:rPr lang="ru-RU" b="1" dirty="0" smtClean="0">
                <a:solidFill>
                  <a:srgbClr val="0070C0"/>
                </a:solidFill>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кол-во </a:t>
            </a:r>
            <a:r>
              <a:rPr lang="ru-RU" b="1" dirty="0" smtClean="0">
                <a:solidFill>
                  <a:srgbClr val="0070C0"/>
                </a:solidFill>
                <a:latin typeface="Times New Roman" panose="02020603050405020304" pitchFamily="18" charset="0"/>
                <a:cs typeface="Times New Roman" panose="02020603050405020304" pitchFamily="18" charset="0"/>
              </a:rPr>
              <a:t>обучающихся </a:t>
            </a:r>
            <a:r>
              <a:rPr lang="ru-RU" sz="2400" b="1" u="sng" dirty="0" smtClean="0">
                <a:solidFill>
                  <a:srgbClr val="FF0000"/>
                </a:solidFill>
                <a:latin typeface="Times New Roman" panose="02020603050405020304" pitchFamily="18" charset="0"/>
                <a:cs typeface="Times New Roman" panose="02020603050405020304" pitchFamily="18" charset="0"/>
              </a:rPr>
              <a:t>58</a:t>
            </a:r>
            <a:endParaRPr lang="ru-RU" sz="2400" b="1" u="sng" dirty="0">
              <a:solidFill>
                <a:srgbClr val="FF0000"/>
              </a:solidFill>
              <a:latin typeface="Times New Roman" panose="02020603050405020304" pitchFamily="18" charset="0"/>
              <a:cs typeface="Times New Roman" panose="02020603050405020304" pitchFamily="18" charset="0"/>
            </a:endParaRPr>
          </a:p>
          <a:p>
            <a:pPr algn="just"/>
            <a:r>
              <a:rPr lang="ru-RU" sz="2800" b="1" dirty="0" smtClean="0">
                <a:solidFill>
                  <a:srgbClr val="FF0000"/>
                </a:solidFill>
                <a:latin typeface="Times New Roman" panose="02020603050405020304" pitchFamily="18" charset="0"/>
                <a:cs typeface="Times New Roman" panose="02020603050405020304" pitchFamily="18" charset="0"/>
              </a:rPr>
              <a:t>11</a:t>
            </a:r>
            <a:r>
              <a:rPr lang="ru-RU" dirty="0" smtClean="0">
                <a:solidFill>
                  <a:srgbClr val="0070C0"/>
                </a:solidFill>
                <a:latin typeface="Times New Roman" panose="02020603050405020304" pitchFamily="18" charset="0"/>
                <a:cs typeface="Times New Roman" panose="02020603050405020304" pitchFamily="18" charset="0"/>
              </a:rPr>
              <a:t> </a:t>
            </a:r>
            <a:r>
              <a:rPr lang="ru-RU" b="1" dirty="0" smtClean="0">
                <a:solidFill>
                  <a:srgbClr val="0070C0"/>
                </a:solidFill>
                <a:latin typeface="Times New Roman" panose="02020603050405020304" pitchFamily="18" charset="0"/>
                <a:cs typeface="Times New Roman" panose="02020603050405020304" pitchFamily="18" charset="0"/>
              </a:rPr>
              <a:t>программ</a:t>
            </a:r>
            <a:r>
              <a:rPr lang="ru-RU" dirty="0" smtClean="0">
                <a:solidFill>
                  <a:srgbClr val="0070C0"/>
                </a:solidFill>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как</a:t>
            </a:r>
            <a:r>
              <a:rPr lang="ru-RU" dirty="0">
                <a:solidFill>
                  <a:srgbClr val="0070C0"/>
                </a:solidFill>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ДОП</a:t>
            </a:r>
            <a:r>
              <a:rPr lang="ru-RU" dirty="0">
                <a:solidFill>
                  <a:srgbClr val="0070C0"/>
                </a:solidFill>
                <a:latin typeface="Times New Roman" panose="02020603050405020304" pitchFamily="18" charset="0"/>
                <a:cs typeface="Times New Roman" panose="02020603050405020304" pitchFamily="18" charset="0"/>
              </a:rPr>
              <a:t> </a:t>
            </a:r>
            <a:r>
              <a:rPr lang="ru-RU" sz="1200" dirty="0" smtClean="0">
                <a:solidFill>
                  <a:srgbClr val="0070C0"/>
                </a:solidFill>
                <a:latin typeface="Times New Roman" panose="02020603050405020304" pitchFamily="18" charset="0"/>
                <a:cs typeface="Times New Roman" panose="02020603050405020304" pitchFamily="18" charset="0"/>
              </a:rPr>
              <a:t>(</a:t>
            </a:r>
            <a:r>
              <a:rPr lang="ru-RU" sz="1200" dirty="0">
                <a:solidFill>
                  <a:schemeClr val="accent1"/>
                </a:solidFill>
                <a:latin typeface="Times New Roman" panose="02020603050405020304" pitchFamily="18" charset="0"/>
                <a:cs typeface="Times New Roman" panose="02020603050405020304" pitchFamily="18" charset="0"/>
              </a:rPr>
              <a:t>МБОУ «Кировская средняя школа им. Кухтина Ф.П.», МБОУ «Оленевская средняя школа им. Моцаря Д.А.», МБОУ «Черноморская средняя школа № 3 им Пудовкина Ф.Ф.», МБОУ «Межводненская средняя школа им. Гайдукова А.Н.», МБОУ «Окуневская средняя школа им. Дьяченко Ф.С.»,  МБОУ «Медведевская средняя школа им. </a:t>
            </a:r>
            <a:r>
              <a:rPr lang="ru-RU" sz="1200" dirty="0" err="1">
                <a:solidFill>
                  <a:schemeClr val="accent1"/>
                </a:solidFill>
                <a:latin typeface="Times New Roman" panose="02020603050405020304" pitchFamily="18" charset="0"/>
                <a:cs typeface="Times New Roman" panose="02020603050405020304" pitchFamily="18" charset="0"/>
              </a:rPr>
              <a:t>Чехарина</a:t>
            </a:r>
            <a:r>
              <a:rPr lang="ru-RU" sz="1200" dirty="0">
                <a:solidFill>
                  <a:schemeClr val="accent1"/>
                </a:solidFill>
                <a:latin typeface="Times New Roman" panose="02020603050405020304" pitchFamily="18" charset="0"/>
                <a:cs typeface="Times New Roman" panose="02020603050405020304" pitchFamily="18" charset="0"/>
              </a:rPr>
              <a:t> В.А.», МБОУ «Черноморская средняя школа № 1 им. Н. Кудри», МБОУ «Краснополянская средняя школа им. Мещерякова И.Е.», МБОУ «Новоивановская средняя школа им. Масько П.Н.», МБОУ «Черноморская средняя школа № 2 им. Жданова А.К.»</a:t>
            </a:r>
            <a:r>
              <a:rPr lang="ru-RU" sz="1200" dirty="0" smtClean="0">
                <a:solidFill>
                  <a:srgbClr val="0070C0"/>
                </a:solidFill>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кол-во обучающихся</a:t>
            </a:r>
            <a:r>
              <a:rPr lang="ru-RU" dirty="0">
                <a:solidFill>
                  <a:srgbClr val="0070C0"/>
                </a:solidFill>
                <a:latin typeface="Times New Roman" panose="02020603050405020304" pitchFamily="18" charset="0"/>
                <a:cs typeface="Times New Roman" panose="02020603050405020304" pitchFamily="18" charset="0"/>
              </a:rPr>
              <a:t> </a:t>
            </a:r>
            <a:r>
              <a:rPr lang="ru-RU" b="1" u="sng" dirty="0" smtClean="0">
                <a:solidFill>
                  <a:srgbClr val="FF0000"/>
                </a:solidFill>
                <a:latin typeface="Times New Roman" panose="02020603050405020304" pitchFamily="18" charset="0"/>
                <a:cs typeface="Times New Roman" panose="02020603050405020304" pitchFamily="18" charset="0"/>
              </a:rPr>
              <a:t>214</a:t>
            </a:r>
            <a:endParaRPr lang="ru-RU" b="1" u="sng" dirty="0">
              <a:solidFill>
                <a:srgbClr val="FF0000"/>
              </a:solidFill>
              <a:latin typeface="Times New Roman" panose="02020603050405020304" pitchFamily="18" charset="0"/>
              <a:cs typeface="Times New Roman" panose="02020603050405020304" pitchFamily="18" charset="0"/>
            </a:endParaRPr>
          </a:p>
          <a:p>
            <a:pPr algn="just"/>
            <a:endParaRPr lang="ru-RU" sz="1200" dirty="0">
              <a:solidFill>
                <a:srgbClr val="0070C0"/>
              </a:solidFill>
              <a:latin typeface="Times New Roman" panose="02020603050405020304" pitchFamily="18" charset="0"/>
              <a:cs typeface="Times New Roman" panose="02020603050405020304" pitchFamily="18" charset="0"/>
            </a:endParaRPr>
          </a:p>
          <a:p>
            <a:pPr algn="ctr"/>
            <a:r>
              <a:rPr lang="ru-RU" sz="2400" b="1" dirty="0">
                <a:solidFill>
                  <a:srgbClr val="0070C0"/>
                </a:solidFill>
                <a:latin typeface="Times New Roman" panose="02020603050405020304" pitchFamily="18" charset="0"/>
                <a:cs typeface="Times New Roman" panose="02020603050405020304" pitchFamily="18" charset="0"/>
              </a:rPr>
              <a:t>По данным МОНИТОРИНГА на программах ШТ</a:t>
            </a:r>
            <a:r>
              <a:rPr kumimoji="0" lang="ru-RU"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детей обучается</a:t>
            </a:r>
            <a:r>
              <a:rPr lang="ru-RU" sz="2400" b="1" dirty="0">
                <a:solidFill>
                  <a:srgbClr val="0070C0"/>
                </a:solidFill>
                <a:latin typeface="Times New Roman" panose="02020603050405020304" pitchFamily="18" charset="0"/>
                <a:cs typeface="Times New Roman" panose="02020603050405020304" pitchFamily="18" charset="0"/>
              </a:rPr>
              <a:t> в возрасте от 5 до 18 лет </a:t>
            </a:r>
            <a:r>
              <a:rPr lang="ru-RU" sz="2400" b="1" dirty="0" smtClean="0">
                <a:solidFill>
                  <a:srgbClr val="0070C0"/>
                </a:solidFill>
                <a:latin typeface="Times New Roman" panose="02020603050405020304" pitchFamily="18" charset="0"/>
                <a:cs typeface="Times New Roman" panose="02020603050405020304" pitchFamily="18" charset="0"/>
              </a:rPr>
              <a:t>– </a:t>
            </a:r>
            <a:r>
              <a:rPr lang="ru-RU" sz="2800" b="1" dirty="0" smtClean="0">
                <a:solidFill>
                  <a:srgbClr val="FF0000"/>
                </a:solidFill>
                <a:latin typeface="Times New Roman" panose="02020603050405020304" pitchFamily="18" charset="0"/>
                <a:cs typeface="Times New Roman" panose="02020603050405020304" pitchFamily="18" charset="0"/>
              </a:rPr>
              <a:t>272 чел</a:t>
            </a:r>
            <a:r>
              <a:rPr lang="ru-RU" sz="2800" b="1" dirty="0">
                <a:solidFill>
                  <a:srgbClr val="FF0000"/>
                </a:solidFill>
                <a:latin typeface="Times New Roman" panose="02020603050405020304" pitchFamily="18" charset="0"/>
                <a:cs typeface="Times New Roman" panose="02020603050405020304" pitchFamily="18" charset="0"/>
              </a:rPr>
              <a:t>.</a:t>
            </a:r>
          </a:p>
        </p:txBody>
      </p:sp>
      <p:pic>
        <p:nvPicPr>
          <p:cNvPr id="6" name="Picture 2">
            <a:extLst>
              <a:ext uri="{FF2B5EF4-FFF2-40B4-BE49-F238E27FC236}">
                <a16:creationId xmlns="" xmlns:a16="http://schemas.microsoft.com/office/drawing/2014/main" id="{DB9A00ED-D029-33DF-38D4-FF7BF5252C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0199" y="3260905"/>
            <a:ext cx="3617243" cy="29147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MOC\Desktop\изображение_viber_2023-12-07_18-16-58-0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4119" y="301329"/>
            <a:ext cx="2018183" cy="295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310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sp>
        <p:nvSpPr>
          <p:cNvPr id="2" name="Google Shape;93;p2">
            <a:extLst>
              <a:ext uri="{FF2B5EF4-FFF2-40B4-BE49-F238E27FC236}">
                <a16:creationId xmlns="" xmlns:a16="http://schemas.microsoft.com/office/drawing/2014/main" id="{154C8D97-2E52-5FCA-3239-326194AA9A3F}"/>
              </a:ext>
            </a:extLst>
          </p:cNvPr>
          <p:cNvSpPr txBox="1">
            <a:spLocks/>
          </p:cNvSpPr>
          <p:nvPr/>
        </p:nvSpPr>
        <p:spPr>
          <a:xfrm>
            <a:off x="4152589" y="152279"/>
            <a:ext cx="4151942" cy="538094"/>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221668"/>
              </a:buClr>
              <a:buSzPts val="2880"/>
            </a:pPr>
            <a:endParaRPr lang="ru-RU" sz="1800" kern="0" dirty="0">
              <a:solidFill>
                <a:srgbClr val="221668"/>
              </a:solidFill>
              <a:latin typeface="Times New Roman" panose="02020603050405020304" pitchFamily="18" charset="0"/>
              <a:ea typeface="Montserrat"/>
              <a:cs typeface="Times New Roman" panose="02020603050405020304" pitchFamily="18" charset="0"/>
              <a:sym typeface="Montserrat"/>
            </a:endParaRPr>
          </a:p>
        </p:txBody>
      </p:sp>
      <p:sp>
        <p:nvSpPr>
          <p:cNvPr id="5" name="TextBox 4">
            <a:extLst>
              <a:ext uri="{FF2B5EF4-FFF2-40B4-BE49-F238E27FC236}">
                <a16:creationId xmlns="" xmlns:a16="http://schemas.microsoft.com/office/drawing/2014/main" id="{3995E601-6F49-A473-7525-256670C0B63C}"/>
              </a:ext>
            </a:extLst>
          </p:cNvPr>
          <p:cNvSpPr txBox="1"/>
          <p:nvPr/>
        </p:nvSpPr>
        <p:spPr>
          <a:xfrm>
            <a:off x="873542" y="98160"/>
            <a:ext cx="10134600" cy="461665"/>
          </a:xfrm>
          <a:prstGeom prst="rect">
            <a:avLst/>
          </a:prstGeom>
          <a:noFill/>
        </p:spPr>
        <p:txBody>
          <a:bodyPr wrap="square" rtlCol="0">
            <a:spAutoFit/>
          </a:bodyPr>
          <a:lstStyle/>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Школьные музеи</a:t>
            </a:r>
          </a:p>
        </p:txBody>
      </p:sp>
      <p:sp>
        <p:nvSpPr>
          <p:cNvPr id="11" name="TextBox 10">
            <a:extLst>
              <a:ext uri="{FF2B5EF4-FFF2-40B4-BE49-F238E27FC236}">
                <a16:creationId xmlns="" xmlns:a16="http://schemas.microsoft.com/office/drawing/2014/main" id="{F27275B6-0D6D-7AC6-6A69-9646D320ACD3}"/>
              </a:ext>
            </a:extLst>
          </p:cNvPr>
          <p:cNvSpPr txBox="1"/>
          <p:nvPr/>
        </p:nvSpPr>
        <p:spPr>
          <a:xfrm>
            <a:off x="113288" y="690373"/>
            <a:ext cx="8119973" cy="3693319"/>
          </a:xfrm>
          <a:prstGeom prst="rect">
            <a:avLst/>
          </a:prstGeom>
          <a:noFill/>
        </p:spPr>
        <p:txBody>
          <a:bodyPr wrap="square">
            <a:spAutoFit/>
          </a:bodyPr>
          <a:lstStyle/>
          <a:p>
            <a:pPr algn="just"/>
            <a:r>
              <a:rPr lang="ru-RU" dirty="0">
                <a:solidFill>
                  <a:srgbClr val="0070C0"/>
                </a:solidFill>
                <a:latin typeface="Times New Roman" panose="02020603050405020304" pitchFamily="18" charset="0"/>
                <a:cs typeface="Times New Roman" panose="02020603050405020304" pitchFamily="18" charset="0"/>
              </a:rPr>
              <a:t>Всего в муниципалитете организаций, которые реализуют ДОП и программы внеурочной деятельности по Школьным музеям – </a:t>
            </a:r>
            <a:r>
              <a:rPr lang="ru-RU" sz="2800" b="1" u="sng" dirty="0" smtClean="0">
                <a:solidFill>
                  <a:srgbClr val="FF0000"/>
                </a:solidFill>
                <a:latin typeface="Times New Roman" panose="02020603050405020304" pitchFamily="18" charset="0"/>
                <a:cs typeface="Times New Roman" panose="02020603050405020304" pitchFamily="18" charset="0"/>
              </a:rPr>
              <a:t>8</a:t>
            </a:r>
            <a:endParaRPr lang="ru-RU" sz="2800" b="1" u="sng" dirty="0">
              <a:solidFill>
                <a:srgbClr val="FF0000"/>
              </a:solidFill>
              <a:latin typeface="Times New Roman" panose="02020603050405020304" pitchFamily="18" charset="0"/>
              <a:cs typeface="Times New Roman" panose="02020603050405020304" pitchFamily="18" charset="0"/>
            </a:endParaRPr>
          </a:p>
          <a:p>
            <a:pPr algn="just"/>
            <a:endParaRPr lang="ru-RU" dirty="0">
              <a:solidFill>
                <a:srgbClr val="0070C0"/>
              </a:solidFill>
              <a:latin typeface="Times New Roman" panose="02020603050405020304" pitchFamily="18" charset="0"/>
              <a:cs typeface="Times New Roman" panose="02020603050405020304" pitchFamily="18" charset="0"/>
            </a:endParaRPr>
          </a:p>
          <a:p>
            <a:pPr algn="just"/>
            <a:r>
              <a:rPr lang="ru-RU" sz="2000" b="1" dirty="0">
                <a:solidFill>
                  <a:srgbClr val="0070C0"/>
                </a:solidFill>
                <a:latin typeface="Times New Roman" panose="02020603050405020304" pitchFamily="18" charset="0"/>
                <a:cs typeface="Times New Roman" panose="02020603050405020304" pitchFamily="18" charset="0"/>
              </a:rPr>
              <a:t>Всего программ по школьным музеям </a:t>
            </a:r>
            <a:r>
              <a:rPr lang="ru-RU" dirty="0">
                <a:solidFill>
                  <a:srgbClr val="0070C0"/>
                </a:solidFill>
                <a:latin typeface="Times New Roman" panose="02020603050405020304" pitchFamily="18" charset="0"/>
                <a:cs typeface="Times New Roman" panose="02020603050405020304" pitchFamily="18" charset="0"/>
              </a:rPr>
              <a:t>–  </a:t>
            </a:r>
            <a:r>
              <a:rPr lang="ru-RU" sz="2800" b="1" u="sng" dirty="0" smtClean="0">
                <a:solidFill>
                  <a:srgbClr val="FF0000"/>
                </a:solidFill>
                <a:latin typeface="Times New Roman" panose="02020603050405020304" pitchFamily="18" charset="0"/>
                <a:cs typeface="Times New Roman" panose="02020603050405020304" pitchFamily="18" charset="0"/>
              </a:rPr>
              <a:t>8</a:t>
            </a:r>
            <a:r>
              <a:rPr lang="ru-RU" sz="2800" b="1" dirty="0" smtClean="0">
                <a:solidFill>
                  <a:srgbClr val="FF0000"/>
                </a:solidFill>
                <a:latin typeface="Times New Roman" panose="02020603050405020304" pitchFamily="18" charset="0"/>
                <a:cs typeface="Times New Roman" panose="02020603050405020304" pitchFamily="18" charset="0"/>
              </a:rPr>
              <a:t>,</a:t>
            </a:r>
            <a:r>
              <a:rPr lang="ru-RU" sz="2800" b="1" dirty="0" smtClean="0">
                <a:solidFill>
                  <a:srgbClr val="0070C0"/>
                </a:solidFill>
                <a:latin typeface="Times New Roman" panose="02020603050405020304" pitchFamily="18" charset="0"/>
                <a:cs typeface="Times New Roman" panose="02020603050405020304" pitchFamily="18" charset="0"/>
              </a:rPr>
              <a:t> </a:t>
            </a:r>
            <a:endParaRPr lang="ru-RU" sz="2800" b="1" dirty="0">
              <a:solidFill>
                <a:srgbClr val="0070C0"/>
              </a:solidFill>
              <a:latin typeface="Times New Roman" panose="02020603050405020304" pitchFamily="18" charset="0"/>
              <a:cs typeface="Times New Roman" panose="02020603050405020304" pitchFamily="18" charset="0"/>
            </a:endParaRPr>
          </a:p>
          <a:p>
            <a:pPr algn="just"/>
            <a:r>
              <a:rPr lang="ru-RU" sz="2800" b="1" u="sng" dirty="0" smtClean="0">
                <a:solidFill>
                  <a:srgbClr val="FF0000"/>
                </a:solidFill>
                <a:latin typeface="Times New Roman" panose="02020603050405020304" pitchFamily="18" charset="0"/>
                <a:cs typeface="Times New Roman" panose="02020603050405020304" pitchFamily="18" charset="0"/>
              </a:rPr>
              <a:t>8</a:t>
            </a:r>
            <a:r>
              <a:rPr lang="ru-RU" dirty="0" smtClean="0">
                <a:solidFill>
                  <a:srgbClr val="0070C0"/>
                </a:solidFill>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программы</a:t>
            </a:r>
            <a:r>
              <a:rPr lang="ru-RU" dirty="0">
                <a:solidFill>
                  <a:srgbClr val="0070C0"/>
                </a:solidFill>
                <a:latin typeface="Times New Roman" panose="02020603050405020304" pitchFamily="18" charset="0"/>
                <a:cs typeface="Times New Roman" panose="02020603050405020304" pitchFamily="18" charset="0"/>
              </a:rPr>
              <a:t> – </a:t>
            </a:r>
            <a:r>
              <a:rPr lang="ru-RU" b="1" dirty="0">
                <a:solidFill>
                  <a:srgbClr val="0070C0"/>
                </a:solidFill>
                <a:latin typeface="Times New Roman" panose="02020603050405020304" pitchFamily="18" charset="0"/>
                <a:cs typeface="Times New Roman" panose="02020603050405020304" pitchFamily="18" charset="0"/>
              </a:rPr>
              <a:t>как ДОП </a:t>
            </a:r>
            <a:r>
              <a:rPr lang="ru-RU" sz="1000" b="1" dirty="0" smtClean="0">
                <a:solidFill>
                  <a:srgbClr val="0070C0"/>
                </a:solidFill>
                <a:latin typeface="Times New Roman" panose="02020603050405020304" pitchFamily="18" charset="0"/>
                <a:cs typeface="Times New Roman" panose="02020603050405020304" pitchFamily="18" charset="0"/>
              </a:rPr>
              <a:t>(</a:t>
            </a:r>
            <a:r>
              <a:rPr lang="ru-RU" sz="1000" dirty="0">
                <a:solidFill>
                  <a:schemeClr val="accent1"/>
                </a:solidFill>
                <a:latin typeface="Times New Roman" panose="02020603050405020304" pitchFamily="18" charset="0"/>
                <a:cs typeface="Times New Roman" panose="02020603050405020304" pitchFamily="18" charset="0"/>
              </a:rPr>
              <a:t>МБОУ «Далековская средняя школа им. Демуса Б.А.», МБОУ «Красноярская средняя школа им. Бых Н.Н.», МБОУ «Кировская средняя школа им. Кухтина Ф.П.», МБОУ «Краснополянская средняя школа им. Мещерякова И.Е.», МБОУ «Межводненская средняя школа им. Гайдукова А.Н.», МБОУ «Новоивановская средняя школа им. Масько П.Н.», МБОУ «Окуневская средняя школа им. Дьяченко Ф.С.», МБОУ «Оленевская средняя школа им. Моцаря Д.А.»</a:t>
            </a:r>
            <a:r>
              <a:rPr lang="ru-RU" sz="1000" b="1" dirty="0" smtClean="0">
                <a:solidFill>
                  <a:srgbClr val="0070C0"/>
                </a:solidFill>
                <a:latin typeface="Times New Roman" panose="02020603050405020304" pitchFamily="18" charset="0"/>
                <a:cs typeface="Times New Roman" panose="02020603050405020304" pitchFamily="18" charset="0"/>
              </a:rPr>
              <a:t>)</a:t>
            </a:r>
            <a:r>
              <a:rPr lang="ru-RU" dirty="0" smtClean="0">
                <a:solidFill>
                  <a:srgbClr val="0070C0"/>
                </a:solidFill>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кол-во </a:t>
            </a:r>
            <a:r>
              <a:rPr lang="ru-RU" b="1" dirty="0" smtClean="0">
                <a:solidFill>
                  <a:srgbClr val="0070C0"/>
                </a:solidFill>
                <a:latin typeface="Times New Roman" panose="02020603050405020304" pitchFamily="18" charset="0"/>
                <a:cs typeface="Times New Roman" panose="02020603050405020304" pitchFamily="18" charset="0"/>
              </a:rPr>
              <a:t>обучающихся - </a:t>
            </a:r>
            <a:r>
              <a:rPr lang="ru-RU" sz="2400" b="1" u="sng" dirty="0" smtClean="0">
                <a:solidFill>
                  <a:srgbClr val="FF0000"/>
                </a:solidFill>
                <a:latin typeface="Times New Roman" panose="02020603050405020304" pitchFamily="18" charset="0"/>
                <a:cs typeface="Times New Roman" panose="02020603050405020304" pitchFamily="18" charset="0"/>
              </a:rPr>
              <a:t>277</a:t>
            </a:r>
            <a:endParaRPr lang="ru-RU" sz="2400" u="sng" dirty="0">
              <a:solidFill>
                <a:srgbClr val="0070C0"/>
              </a:solidFill>
              <a:latin typeface="Times New Roman" panose="02020603050405020304" pitchFamily="18" charset="0"/>
              <a:cs typeface="Times New Roman" panose="02020603050405020304" pitchFamily="18" charset="0"/>
            </a:endParaRPr>
          </a:p>
          <a:p>
            <a:pPr algn="just"/>
            <a:endParaRPr lang="ru-RU" dirty="0">
              <a:solidFill>
                <a:srgbClr val="0070C0"/>
              </a:solidFill>
              <a:latin typeface="Times New Roman" panose="02020603050405020304" pitchFamily="18" charset="0"/>
              <a:cs typeface="Times New Roman" panose="02020603050405020304" pitchFamily="18" charset="0"/>
            </a:endParaRPr>
          </a:p>
          <a:p>
            <a:pPr algn="ctr"/>
            <a:r>
              <a:rPr lang="ru-RU" sz="2400" b="1" dirty="0" smtClean="0">
                <a:solidFill>
                  <a:srgbClr val="0070C0"/>
                </a:solidFill>
                <a:latin typeface="Times New Roman" panose="02020603050405020304" pitchFamily="18" charset="0"/>
                <a:cs typeface="Times New Roman" panose="02020603050405020304" pitchFamily="18" charset="0"/>
              </a:rPr>
              <a:t>По </a:t>
            </a:r>
            <a:r>
              <a:rPr lang="ru-RU" sz="2400" b="1" dirty="0">
                <a:solidFill>
                  <a:srgbClr val="0070C0"/>
                </a:solidFill>
                <a:latin typeface="Times New Roman" panose="02020603050405020304" pitchFamily="18" charset="0"/>
                <a:cs typeface="Times New Roman" panose="02020603050405020304" pitchFamily="18" charset="0"/>
              </a:rPr>
              <a:t>данным МОНИТОРИНГА на программах ШМ</a:t>
            </a:r>
            <a:r>
              <a:rPr kumimoji="0" lang="ru-RU"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детей обучается</a:t>
            </a:r>
            <a:r>
              <a:rPr lang="ru-RU" sz="2400" b="1" dirty="0">
                <a:solidFill>
                  <a:srgbClr val="0070C0"/>
                </a:solidFill>
                <a:latin typeface="Times New Roman" panose="02020603050405020304" pitchFamily="18" charset="0"/>
                <a:cs typeface="Times New Roman" panose="02020603050405020304" pitchFamily="18" charset="0"/>
              </a:rPr>
              <a:t> в возрасте от 5 до 18 лет </a:t>
            </a:r>
            <a:r>
              <a:rPr lang="ru-RU" sz="2400" b="1" dirty="0" smtClean="0">
                <a:solidFill>
                  <a:srgbClr val="0070C0"/>
                </a:solidFill>
                <a:latin typeface="Times New Roman" panose="02020603050405020304" pitchFamily="18" charset="0"/>
                <a:cs typeface="Times New Roman" panose="02020603050405020304" pitchFamily="18" charset="0"/>
              </a:rPr>
              <a:t>– </a:t>
            </a:r>
            <a:r>
              <a:rPr lang="ru-RU" sz="2800" b="1" dirty="0" smtClean="0">
                <a:solidFill>
                  <a:srgbClr val="FF0000"/>
                </a:solidFill>
                <a:latin typeface="Times New Roman" panose="02020603050405020304" pitchFamily="18" charset="0"/>
                <a:cs typeface="Times New Roman" panose="02020603050405020304" pitchFamily="18" charset="0"/>
              </a:rPr>
              <a:t>277 чел</a:t>
            </a:r>
            <a:r>
              <a:rPr lang="ru-RU" sz="2800" b="1" dirty="0">
                <a:solidFill>
                  <a:srgbClr val="FF0000"/>
                </a:solidFill>
                <a:latin typeface="Times New Roman" panose="02020603050405020304" pitchFamily="18" charset="0"/>
                <a:cs typeface="Times New Roman" panose="02020603050405020304" pitchFamily="18" charset="0"/>
              </a:rPr>
              <a:t>.</a:t>
            </a:r>
          </a:p>
        </p:txBody>
      </p:sp>
      <p:pic>
        <p:nvPicPr>
          <p:cNvPr id="7" name="Рисунок 6">
            <a:extLst>
              <a:ext uri="{FF2B5EF4-FFF2-40B4-BE49-F238E27FC236}">
                <a16:creationId xmlns="" xmlns:a16="http://schemas.microsoft.com/office/drawing/2014/main" id="{1F0059C7-EB94-A733-1BC3-CDC3F252A5AB}"/>
              </a:ext>
            </a:extLst>
          </p:cNvPr>
          <p:cNvPicPr>
            <a:picLocks noChangeAspect="1"/>
          </p:cNvPicPr>
          <p:nvPr/>
        </p:nvPicPr>
        <p:blipFill>
          <a:blip r:embed="rId2"/>
          <a:stretch>
            <a:fillRect/>
          </a:stretch>
        </p:blipFill>
        <p:spPr>
          <a:xfrm>
            <a:off x="9325689" y="1343292"/>
            <a:ext cx="1682453" cy="1650858"/>
          </a:xfrm>
          <a:prstGeom prst="rect">
            <a:avLst/>
          </a:prstGeom>
        </p:spPr>
      </p:pic>
      <p:pic>
        <p:nvPicPr>
          <p:cNvPr id="9" name="Рисунок 8">
            <a:extLst>
              <a:ext uri="{FF2B5EF4-FFF2-40B4-BE49-F238E27FC236}">
                <a16:creationId xmlns="" xmlns:a16="http://schemas.microsoft.com/office/drawing/2014/main" id="{59780E74-D446-1AB3-CB17-08FA3FCA813F}"/>
              </a:ext>
            </a:extLst>
          </p:cNvPr>
          <p:cNvPicPr>
            <a:picLocks noChangeAspect="1"/>
          </p:cNvPicPr>
          <p:nvPr/>
        </p:nvPicPr>
        <p:blipFill>
          <a:blip r:embed="rId3"/>
          <a:stretch>
            <a:fillRect/>
          </a:stretch>
        </p:blipFill>
        <p:spPr>
          <a:xfrm>
            <a:off x="9537002" y="2888224"/>
            <a:ext cx="2654998" cy="211853"/>
          </a:xfrm>
          <a:prstGeom prst="rect">
            <a:avLst/>
          </a:prstGeom>
        </p:spPr>
      </p:pic>
      <p:pic>
        <p:nvPicPr>
          <p:cNvPr id="12" name="Рисунок 11">
            <a:extLst>
              <a:ext uri="{FF2B5EF4-FFF2-40B4-BE49-F238E27FC236}">
                <a16:creationId xmlns="" xmlns:a16="http://schemas.microsoft.com/office/drawing/2014/main" id="{221B3032-97FD-B400-98D7-656774EA7679}"/>
              </a:ext>
            </a:extLst>
          </p:cNvPr>
          <p:cNvPicPr>
            <a:picLocks noChangeAspect="1"/>
          </p:cNvPicPr>
          <p:nvPr/>
        </p:nvPicPr>
        <p:blipFill rotWithShape="1">
          <a:blip r:embed="rId4"/>
          <a:srcRect l="7867"/>
          <a:stretch/>
        </p:blipFill>
        <p:spPr>
          <a:xfrm>
            <a:off x="10889486" y="1606415"/>
            <a:ext cx="1139216" cy="1203070"/>
          </a:xfrm>
          <a:prstGeom prst="rect">
            <a:avLst/>
          </a:prstGeom>
        </p:spPr>
      </p:pic>
      <p:pic>
        <p:nvPicPr>
          <p:cNvPr id="10" name="Picture 2" descr="C:\Users\MOC\Desktop\20221009_1039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88" y="4533633"/>
            <a:ext cx="2459979" cy="18449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MOC\Desktop\IMG-c43fd2b207f3384062de77c3cfc17639-V.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7550" y="4544169"/>
            <a:ext cx="2459978" cy="18449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MOC\Desktop\20221009_10331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20056" y="4532997"/>
            <a:ext cx="2474875" cy="18561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MOC\Desktop\20221009_10330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4045" y="3828800"/>
            <a:ext cx="3413804" cy="256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0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sp>
        <p:nvSpPr>
          <p:cNvPr id="2" name="Google Shape;93;p2">
            <a:extLst>
              <a:ext uri="{FF2B5EF4-FFF2-40B4-BE49-F238E27FC236}">
                <a16:creationId xmlns="" xmlns:a16="http://schemas.microsoft.com/office/drawing/2014/main" id="{154C8D97-2E52-5FCA-3239-326194AA9A3F}"/>
              </a:ext>
            </a:extLst>
          </p:cNvPr>
          <p:cNvSpPr txBox="1">
            <a:spLocks/>
          </p:cNvSpPr>
          <p:nvPr/>
        </p:nvSpPr>
        <p:spPr>
          <a:xfrm>
            <a:off x="4152589" y="152279"/>
            <a:ext cx="4151942" cy="538094"/>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221668"/>
              </a:buClr>
              <a:buSzPts val="2880"/>
            </a:pPr>
            <a:endParaRPr lang="ru-RU" sz="1800" kern="0" dirty="0">
              <a:solidFill>
                <a:srgbClr val="221668"/>
              </a:solidFill>
              <a:latin typeface="Times New Roman" panose="02020603050405020304" pitchFamily="18" charset="0"/>
              <a:ea typeface="Montserrat"/>
              <a:cs typeface="Times New Roman" panose="02020603050405020304" pitchFamily="18" charset="0"/>
              <a:sym typeface="Montserrat"/>
            </a:endParaRPr>
          </a:p>
        </p:txBody>
      </p:sp>
      <p:sp>
        <p:nvSpPr>
          <p:cNvPr id="5" name="TextBox 4">
            <a:extLst>
              <a:ext uri="{FF2B5EF4-FFF2-40B4-BE49-F238E27FC236}">
                <a16:creationId xmlns="" xmlns:a16="http://schemas.microsoft.com/office/drawing/2014/main" id="{3995E601-6F49-A473-7525-256670C0B63C}"/>
              </a:ext>
            </a:extLst>
          </p:cNvPr>
          <p:cNvSpPr txBox="1"/>
          <p:nvPr/>
        </p:nvSpPr>
        <p:spPr>
          <a:xfrm>
            <a:off x="873542" y="98160"/>
            <a:ext cx="10134600" cy="830997"/>
          </a:xfrm>
          <a:prstGeom prst="rect">
            <a:avLst/>
          </a:prstGeom>
          <a:noFill/>
        </p:spPr>
        <p:txBody>
          <a:bodyPr wrap="square" rtlCol="0">
            <a:spAutoFit/>
          </a:bodyPr>
          <a:lstStyle/>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АИС «Навигатор ДОД РК» модуль </a:t>
            </a:r>
          </a:p>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«Мероприятия»</a:t>
            </a:r>
          </a:p>
        </p:txBody>
      </p:sp>
      <p:sp>
        <p:nvSpPr>
          <p:cNvPr id="11" name="TextBox 10">
            <a:extLst>
              <a:ext uri="{FF2B5EF4-FFF2-40B4-BE49-F238E27FC236}">
                <a16:creationId xmlns="" xmlns:a16="http://schemas.microsoft.com/office/drawing/2014/main" id="{F27275B6-0D6D-7AC6-6A69-9646D320ACD3}"/>
              </a:ext>
            </a:extLst>
          </p:cNvPr>
          <p:cNvSpPr txBox="1"/>
          <p:nvPr/>
        </p:nvSpPr>
        <p:spPr>
          <a:xfrm>
            <a:off x="768767" y="1237302"/>
            <a:ext cx="10396979" cy="830997"/>
          </a:xfrm>
          <a:prstGeom prst="rect">
            <a:avLst/>
          </a:prstGeom>
          <a:noFill/>
        </p:spPr>
        <p:txBody>
          <a:bodyPr wrap="square">
            <a:spAutoFit/>
          </a:bodyPr>
          <a:lstStyle/>
          <a:p>
            <a:pPr algn="just"/>
            <a:r>
              <a:rPr lang="ru-RU" dirty="0">
                <a:solidFill>
                  <a:srgbClr val="0070C0"/>
                </a:solidFill>
                <a:latin typeface="Times New Roman" panose="02020603050405020304" pitchFamily="18" charset="0"/>
                <a:cs typeface="Times New Roman" panose="02020603050405020304" pitchFamily="18" charset="0"/>
              </a:rPr>
              <a:t>По данным АИС «Навигатор ДО РК» всего было проведено</a:t>
            </a:r>
            <a:r>
              <a:rPr lang="ru-RU" b="1" dirty="0">
                <a:solidFill>
                  <a:srgbClr val="FF0000"/>
                </a:solidFill>
                <a:latin typeface="Times New Roman" panose="02020603050405020304" pitchFamily="18" charset="0"/>
                <a:cs typeface="Times New Roman" panose="02020603050405020304" pitchFamily="18" charset="0"/>
              </a:rPr>
              <a:t> </a:t>
            </a:r>
            <a:r>
              <a:rPr lang="ru-RU" sz="2400" b="1" u="sng" dirty="0" smtClean="0">
                <a:solidFill>
                  <a:srgbClr val="FF0000"/>
                </a:solidFill>
                <a:latin typeface="Times New Roman" panose="02020603050405020304" pitchFamily="18" charset="0"/>
                <a:cs typeface="Times New Roman" panose="02020603050405020304" pitchFamily="18" charset="0"/>
              </a:rPr>
              <a:t>37</a:t>
            </a:r>
            <a:r>
              <a:rPr lang="ru-RU" b="1" dirty="0" smtClean="0">
                <a:solidFill>
                  <a:srgbClr val="FF0000"/>
                </a:solidFill>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мероприятий. Зарегистрировано в мероприятиях </a:t>
            </a:r>
            <a:r>
              <a:rPr lang="ru-RU" sz="2400" b="1" u="sng" dirty="0" smtClean="0">
                <a:solidFill>
                  <a:srgbClr val="FF0000"/>
                </a:solidFill>
                <a:latin typeface="Times New Roman" panose="02020603050405020304" pitchFamily="18" charset="0"/>
                <a:cs typeface="Times New Roman" panose="02020603050405020304" pitchFamily="18" charset="0"/>
              </a:rPr>
              <a:t>843</a:t>
            </a:r>
            <a:r>
              <a:rPr lang="ru-RU" sz="2400" b="1" dirty="0" smtClean="0">
                <a:solidFill>
                  <a:srgbClr val="FF0000"/>
                </a:solidFill>
                <a:latin typeface="Times New Roman" panose="02020603050405020304" pitchFamily="18" charset="0"/>
                <a:cs typeface="Times New Roman" panose="02020603050405020304" pitchFamily="18" charset="0"/>
              </a:rPr>
              <a:t> </a:t>
            </a:r>
            <a:r>
              <a:rPr lang="ru-RU" dirty="0" smtClean="0">
                <a:solidFill>
                  <a:srgbClr val="0070C0"/>
                </a:solidFill>
                <a:latin typeface="Times New Roman" panose="02020603050405020304" pitchFamily="18" charset="0"/>
                <a:cs typeface="Times New Roman" panose="02020603050405020304" pitchFamily="18" charset="0"/>
              </a:rPr>
              <a:t>участника</a:t>
            </a:r>
            <a:r>
              <a:rPr lang="ru-RU" dirty="0">
                <a:solidFill>
                  <a:srgbClr val="0070C0"/>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 xmlns:a16="http://schemas.microsoft.com/office/drawing/2014/main" id="{2B2163FB-F269-A333-CEC7-6F8F847AD0AC}"/>
              </a:ext>
            </a:extLst>
          </p:cNvPr>
          <p:cNvSpPr txBox="1"/>
          <p:nvPr/>
        </p:nvSpPr>
        <p:spPr>
          <a:xfrm>
            <a:off x="107146" y="1942077"/>
            <a:ext cx="3619189" cy="861774"/>
          </a:xfrm>
          <a:prstGeom prst="rect">
            <a:avLst/>
          </a:prstGeom>
          <a:noFill/>
        </p:spPr>
        <p:txBody>
          <a:bodyPr wrap="square" rtlCol="0">
            <a:spAutoFit/>
          </a:bodyPr>
          <a:lstStyle/>
          <a:p>
            <a:pPr algn="just"/>
            <a:r>
              <a:rPr lang="ru-RU" sz="1600" b="1" dirty="0">
                <a:solidFill>
                  <a:schemeClr val="accent1">
                    <a:lumMod val="75000"/>
                  </a:schemeClr>
                </a:solidFill>
                <a:latin typeface="Times New Roman" panose="02020603050405020304" pitchFamily="18" charset="0"/>
                <a:cs typeface="Times New Roman" panose="02020603050405020304" pitchFamily="18" charset="0"/>
                <a:sym typeface="Calibri"/>
              </a:rPr>
              <a:t>По состоянию на декабрь </a:t>
            </a:r>
            <a:r>
              <a:rPr lang="ru-RU" sz="1600" b="1" dirty="0" smtClean="0">
                <a:solidFill>
                  <a:schemeClr val="accent1">
                    <a:lumMod val="75000"/>
                  </a:schemeClr>
                </a:solidFill>
                <a:latin typeface="Times New Roman" panose="02020603050405020304" pitchFamily="18" charset="0"/>
                <a:cs typeface="Times New Roman" panose="02020603050405020304" pitchFamily="18" charset="0"/>
                <a:sym typeface="Calibri"/>
              </a:rPr>
              <a:t>2023 </a:t>
            </a:r>
            <a:r>
              <a:rPr lang="ru-RU" sz="1600" b="1" dirty="0">
                <a:solidFill>
                  <a:schemeClr val="accent1">
                    <a:lumMod val="75000"/>
                  </a:schemeClr>
                </a:solidFill>
                <a:latin typeface="Times New Roman" panose="02020603050405020304" pitchFamily="18" charset="0"/>
                <a:cs typeface="Times New Roman" panose="02020603050405020304" pitchFamily="18" charset="0"/>
                <a:sym typeface="Calibri"/>
              </a:rPr>
              <a:t>г. было проведено </a:t>
            </a:r>
            <a:r>
              <a:rPr lang="ru-RU" b="1" dirty="0" smtClean="0">
                <a:solidFill>
                  <a:srgbClr val="FF0000"/>
                </a:solidFill>
                <a:latin typeface="Times New Roman" panose="02020603050405020304" pitchFamily="18" charset="0"/>
                <a:cs typeface="Times New Roman" panose="02020603050405020304" pitchFamily="18" charset="0"/>
                <a:sym typeface="Calibri"/>
              </a:rPr>
              <a:t>33</a:t>
            </a:r>
            <a:r>
              <a:rPr lang="ru-RU" sz="1600" b="1" dirty="0" smtClean="0">
                <a:solidFill>
                  <a:schemeClr val="accent1">
                    <a:lumMod val="75000"/>
                  </a:schemeClr>
                </a:solidFill>
                <a:latin typeface="Times New Roman" panose="02020603050405020304" pitchFamily="18" charset="0"/>
                <a:cs typeface="Times New Roman" panose="02020603050405020304" pitchFamily="18" charset="0"/>
                <a:sym typeface="Calibri"/>
              </a:rPr>
              <a:t> </a:t>
            </a:r>
            <a:r>
              <a:rPr lang="ru-RU" sz="1600" b="1" dirty="0">
                <a:solidFill>
                  <a:schemeClr val="accent1">
                    <a:lumMod val="75000"/>
                  </a:schemeClr>
                </a:solidFill>
                <a:latin typeface="Times New Roman" panose="02020603050405020304" pitchFamily="18" charset="0"/>
                <a:cs typeface="Times New Roman" panose="02020603050405020304" pitchFamily="18" charset="0"/>
                <a:sym typeface="Calibri"/>
              </a:rPr>
              <a:t>мероприятий и приняло участие </a:t>
            </a:r>
            <a:r>
              <a:rPr lang="ru-RU" sz="1600" b="1" dirty="0" smtClean="0">
                <a:solidFill>
                  <a:srgbClr val="FF0000"/>
                </a:solidFill>
                <a:latin typeface="Times New Roman" panose="02020603050405020304" pitchFamily="18" charset="0"/>
                <a:cs typeface="Times New Roman" panose="02020603050405020304" pitchFamily="18" charset="0"/>
                <a:sym typeface="Calibri"/>
              </a:rPr>
              <a:t>725 </a:t>
            </a:r>
            <a:r>
              <a:rPr lang="ru-RU" sz="1600" b="1" dirty="0">
                <a:solidFill>
                  <a:schemeClr val="accent1">
                    <a:lumMod val="75000"/>
                  </a:schemeClr>
                </a:solidFill>
                <a:latin typeface="Times New Roman" panose="02020603050405020304" pitchFamily="18" charset="0"/>
                <a:cs typeface="Times New Roman" panose="02020603050405020304" pitchFamily="18" charset="0"/>
                <a:sym typeface="Calibri"/>
              </a:rPr>
              <a:t>детей.</a:t>
            </a:r>
          </a:p>
        </p:txBody>
      </p:sp>
      <p:pic>
        <p:nvPicPr>
          <p:cNvPr id="9" name="Picture 2" descr="C:\Users\MOC\OneDrive\Pictures\Screenshots\2023-12-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592" y="2809485"/>
            <a:ext cx="3114457" cy="17518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MOC\OneDrive\Pictures\Screenshots\2023-12-12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003" y="4561367"/>
            <a:ext cx="3257093" cy="18321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Диаграмма 11">
            <a:extLst>
              <a:ext uri="{FF2B5EF4-FFF2-40B4-BE49-F238E27FC236}">
                <a16:creationId xmlns:a16="http://schemas.microsoft.com/office/drawing/2014/main" xmlns="" id="{A9018E27-758C-BD9D-9095-4FB6F99688CA}"/>
              </a:ext>
            </a:extLst>
          </p:cNvPr>
          <p:cNvGraphicFramePr/>
          <p:nvPr>
            <p:extLst>
              <p:ext uri="{D42A27DB-BD31-4B8C-83A1-F6EECF244321}">
                <p14:modId xmlns:p14="http://schemas.microsoft.com/office/powerpoint/2010/main" val="3529162118"/>
              </p:ext>
            </p:extLst>
          </p:nvPr>
        </p:nvGraphicFramePr>
        <p:xfrm>
          <a:off x="5265096" y="2437631"/>
          <a:ext cx="6804924" cy="35248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1394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F0CF289-7059-17CB-FAE7-72CA81C36893}"/>
              </a:ext>
            </a:extLst>
          </p:cNvPr>
          <p:cNvSpPr txBox="1"/>
          <p:nvPr/>
        </p:nvSpPr>
        <p:spPr>
          <a:xfrm>
            <a:off x="113301" y="1135243"/>
            <a:ext cx="11054051" cy="830997"/>
          </a:xfrm>
          <a:prstGeom prst="rect">
            <a:avLst/>
          </a:prstGeom>
          <a:noFill/>
        </p:spPr>
        <p:txBody>
          <a:bodyPr wrap="square">
            <a:spAutoFit/>
          </a:bodyPr>
          <a:lstStyle/>
          <a:p>
            <a:pPr algn="just"/>
            <a:r>
              <a:rPr lang="ru-RU" sz="1600" b="1" dirty="0">
                <a:latin typeface="Times New Roman" panose="02020603050405020304" pitchFamily="18" charset="0"/>
                <a:cs typeface="Times New Roman" panose="02020603050405020304" pitchFamily="18" charset="0"/>
              </a:rPr>
              <a:t>Количество программ по СЗ  на 2024 г. </a:t>
            </a:r>
            <a:r>
              <a:rPr lang="ru-RU" sz="2400" b="1" u="sng" dirty="0" smtClean="0">
                <a:solidFill>
                  <a:srgbClr val="FF0000"/>
                </a:solidFill>
                <a:latin typeface="Times New Roman" panose="02020603050405020304" pitchFamily="18" charset="0"/>
                <a:cs typeface="Times New Roman" panose="02020603050405020304" pitchFamily="18" charset="0"/>
              </a:rPr>
              <a:t>17</a:t>
            </a:r>
            <a:endParaRPr lang="ru-RU" sz="2400" b="1" u="sng" dirty="0">
              <a:solidFill>
                <a:srgbClr val="FF0000"/>
              </a:solidFill>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 В состав муниципального экспертного совета входит </a:t>
            </a:r>
            <a:r>
              <a:rPr lang="ru-RU" sz="2400" b="1" u="sng" dirty="0" smtClean="0">
                <a:solidFill>
                  <a:srgbClr val="FF0000"/>
                </a:solidFill>
                <a:latin typeface="Times New Roman" panose="02020603050405020304" pitchFamily="18" charset="0"/>
                <a:cs typeface="Times New Roman" panose="02020603050405020304" pitchFamily="18" charset="0"/>
              </a:rPr>
              <a:t>19</a:t>
            </a:r>
            <a:r>
              <a:rPr lang="ru-RU" sz="2400" b="1" dirty="0" smtClean="0">
                <a:solidFill>
                  <a:srgbClr val="FF0000"/>
                </a:solidFill>
                <a:latin typeface="Times New Roman" panose="02020603050405020304" pitchFamily="18" charset="0"/>
                <a:cs typeface="Times New Roman" panose="02020603050405020304" pitchFamily="18" charset="0"/>
              </a:rPr>
              <a:t> </a:t>
            </a:r>
            <a:r>
              <a:rPr lang="ru-RU" sz="2400" b="1" dirty="0">
                <a:solidFill>
                  <a:srgbClr val="FF0000"/>
                </a:solidFill>
                <a:latin typeface="Times New Roman" panose="02020603050405020304" pitchFamily="18" charset="0"/>
                <a:cs typeface="Times New Roman" panose="02020603050405020304" pitchFamily="18" charset="0"/>
              </a:rPr>
              <a:t>чел</a:t>
            </a:r>
            <a:r>
              <a:rPr lang="ru-RU" sz="1400" dirty="0">
                <a:solidFill>
                  <a:srgbClr val="FF0000"/>
                </a:solidFill>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в составе регионального экспертного совета - </a:t>
            </a:r>
            <a:r>
              <a:rPr lang="ru-RU" sz="2400" b="1" u="sng" dirty="0" smtClean="0">
                <a:solidFill>
                  <a:srgbClr val="FF0000"/>
                </a:solidFill>
                <a:latin typeface="Times New Roman" panose="02020603050405020304" pitchFamily="18" charset="0"/>
                <a:cs typeface="Times New Roman" panose="02020603050405020304" pitchFamily="18" charset="0"/>
              </a:rPr>
              <a:t>8</a:t>
            </a:r>
            <a:r>
              <a:rPr lang="ru-RU" sz="2400" b="1" dirty="0" smtClean="0">
                <a:solidFill>
                  <a:srgbClr val="FF0000"/>
                </a:solidFill>
                <a:latin typeface="Times New Roman" panose="02020603050405020304" pitchFamily="18" charset="0"/>
                <a:cs typeface="Times New Roman" panose="02020603050405020304" pitchFamily="18" charset="0"/>
              </a:rPr>
              <a:t> </a:t>
            </a:r>
            <a:r>
              <a:rPr lang="ru-RU" sz="2400" b="1" dirty="0">
                <a:solidFill>
                  <a:srgbClr val="FF0000"/>
                </a:solidFill>
                <a:latin typeface="Times New Roman" panose="02020603050405020304" pitchFamily="18" charset="0"/>
                <a:cs typeface="Times New Roman" panose="02020603050405020304" pitchFamily="18" charset="0"/>
              </a:rPr>
              <a:t>чел</a:t>
            </a:r>
            <a:r>
              <a:rPr lang="ru-RU" b="1" dirty="0">
                <a:solidFill>
                  <a:srgbClr val="FF0000"/>
                </a:solidFill>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C70F9E0E-FBDB-6646-7468-0A6FDD71A97F}"/>
              </a:ext>
            </a:extLst>
          </p:cNvPr>
          <p:cNvSpPr txBox="1"/>
          <p:nvPr/>
        </p:nvSpPr>
        <p:spPr>
          <a:xfrm>
            <a:off x="428926" y="104360"/>
            <a:ext cx="10514398" cy="830997"/>
          </a:xfrm>
          <a:prstGeom prst="rect">
            <a:avLst/>
          </a:prstGeom>
          <a:noFill/>
        </p:spPr>
        <p:txBody>
          <a:bodyPr wrap="square" rtlCol="0">
            <a:spAutoFit/>
          </a:bodyPr>
          <a:lstStyle/>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Социальный заказ</a:t>
            </a:r>
            <a:endParaRPr lang="ru-RU" sz="2400" b="1" dirty="0">
              <a:solidFill>
                <a:srgbClr val="221668"/>
              </a:solidFill>
              <a:latin typeface="Times New Roman" panose="02020603050405020304" pitchFamily="18" charset="0"/>
              <a:cs typeface="Times New Roman" panose="02020603050405020304" pitchFamily="18" charset="0"/>
            </a:endParaRPr>
          </a:p>
          <a:p>
            <a:pPr marL="249238" algn="ctr"/>
            <a:endParaRPr lang="ru-RU" sz="2400" b="1" dirty="0">
              <a:solidFill>
                <a:srgbClr val="221668"/>
              </a:solidFill>
              <a:latin typeface="Times New Roman" panose="02020603050405020304" pitchFamily="18" charset="0"/>
              <a:cs typeface="Times New Roman" panose="02020603050405020304" pitchFamily="18" charset="0"/>
            </a:endParaRPr>
          </a:p>
        </p:txBody>
      </p:sp>
      <p:graphicFrame>
        <p:nvGraphicFramePr>
          <p:cNvPr id="5" name="Диаграмма 4">
            <a:extLst>
              <a:ext uri="{FF2B5EF4-FFF2-40B4-BE49-F238E27FC236}">
                <a16:creationId xmlns:a16="http://schemas.microsoft.com/office/drawing/2014/main" xmlns="" id="{625FF0A5-DC79-ECD5-D895-DC774810FF14}"/>
              </a:ext>
            </a:extLst>
          </p:cNvPr>
          <p:cNvGraphicFramePr/>
          <p:nvPr>
            <p:extLst>
              <p:ext uri="{D42A27DB-BD31-4B8C-83A1-F6EECF244321}">
                <p14:modId xmlns:p14="http://schemas.microsoft.com/office/powerpoint/2010/main" val="1818820869"/>
              </p:ext>
            </p:extLst>
          </p:nvPr>
        </p:nvGraphicFramePr>
        <p:xfrm>
          <a:off x="1594885" y="2056276"/>
          <a:ext cx="8482678" cy="4472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632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ACFDEF0B-D923-2C56-5DD0-9E5FA96E4BAF}"/>
              </a:ext>
            </a:extLst>
          </p:cNvPr>
          <p:cNvSpPr txBox="1"/>
          <p:nvPr/>
        </p:nvSpPr>
        <p:spPr>
          <a:xfrm>
            <a:off x="619426" y="3269191"/>
            <a:ext cx="4766523" cy="3046988"/>
          </a:xfrm>
          <a:prstGeom prst="rect">
            <a:avLst/>
          </a:prstGeom>
          <a:noFill/>
        </p:spPr>
        <p:txBody>
          <a:bodyPr wrap="square">
            <a:spAutoFit/>
          </a:bodyPr>
          <a:lstStyle/>
          <a:p>
            <a:pPr algn="just"/>
            <a:r>
              <a:rPr lang="ru-RU" sz="1600" dirty="0" smtClean="0">
                <a:effectLst/>
                <a:latin typeface="Times New Roman" panose="02020603050405020304" pitchFamily="18" charset="0"/>
                <a:ea typeface="Calibri" panose="020F0502020204030204" pitchFamily="34" charset="0"/>
              </a:rPr>
              <a:t>Всего в 2023 году </a:t>
            </a:r>
            <a:r>
              <a:rPr lang="ru-RU" sz="1600" dirty="0">
                <a:effectLst/>
                <a:latin typeface="Times New Roman" panose="02020603050405020304" pitchFamily="18" charset="0"/>
                <a:ea typeface="Calibri" panose="020F0502020204030204" pitchFamily="34" charset="0"/>
              </a:rPr>
              <a:t>число сертификатов, использованных для оплаты по ПФ, </a:t>
            </a:r>
            <a:r>
              <a:rPr lang="ru-RU" sz="2400" b="1" dirty="0" smtClean="0">
                <a:solidFill>
                  <a:srgbClr val="FF0000"/>
                </a:solidFill>
                <a:effectLst/>
                <a:latin typeface="Times New Roman" panose="02020603050405020304" pitchFamily="18" charset="0"/>
                <a:ea typeface="Calibri" panose="020F0502020204030204" pitchFamily="34" charset="0"/>
              </a:rPr>
              <a:t>692 </a:t>
            </a:r>
            <a:r>
              <a:rPr lang="ru-RU" sz="1600" dirty="0" smtClean="0">
                <a:effectLst/>
                <a:latin typeface="Times New Roman" panose="02020603050405020304" pitchFamily="18" charset="0"/>
                <a:ea typeface="Calibri" panose="020F0502020204030204" pitchFamily="34" charset="0"/>
              </a:rPr>
              <a:t>сертификата</a:t>
            </a:r>
            <a:r>
              <a:rPr lang="ru-RU" sz="1600" dirty="0" smtClean="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что</a:t>
            </a:r>
            <a:r>
              <a:rPr lang="ru-RU" sz="1600" dirty="0">
                <a:effectLst/>
                <a:latin typeface="Times New Roman" panose="02020603050405020304" pitchFamily="18" charset="0"/>
                <a:ea typeface="Calibri" panose="020F0502020204030204" pitchFamily="34" charset="0"/>
              </a:rPr>
              <a:t> </a:t>
            </a:r>
            <a:r>
              <a:rPr lang="ru-RU" sz="1600" dirty="0">
                <a:solidFill>
                  <a:srgbClr val="000000"/>
                </a:solidFill>
                <a:effectLst/>
                <a:latin typeface="Times New Roman" panose="02020603050405020304" pitchFamily="18" charset="0"/>
                <a:ea typeface="Times New Roman" panose="02020603050405020304" pitchFamily="18" charset="0"/>
              </a:rPr>
              <a:t>составляет </a:t>
            </a:r>
            <a:r>
              <a:rPr lang="ru-RU" sz="2400" b="1" dirty="0" smtClean="0">
                <a:solidFill>
                  <a:srgbClr val="FF0000"/>
                </a:solidFill>
                <a:effectLst/>
                <a:latin typeface="Times New Roman" panose="02020603050405020304" pitchFamily="18" charset="0"/>
                <a:ea typeface="Times New Roman" panose="02020603050405020304" pitchFamily="18" charset="0"/>
              </a:rPr>
              <a:t>14 </a:t>
            </a:r>
            <a:r>
              <a:rPr lang="ru-RU" sz="2400" b="1" dirty="0">
                <a:solidFill>
                  <a:srgbClr val="FF0000"/>
                </a:solidFill>
                <a:effectLst/>
                <a:latin typeface="Times New Roman" panose="02020603050405020304" pitchFamily="18" charset="0"/>
                <a:ea typeface="Times New Roman" panose="02020603050405020304" pitchFamily="18" charset="0"/>
              </a:rPr>
              <a:t>%</a:t>
            </a:r>
            <a:r>
              <a:rPr lang="ru-RU" sz="1600" dirty="0">
                <a:solidFill>
                  <a:srgbClr val="000000"/>
                </a:solidFill>
                <a:effectLst/>
                <a:latin typeface="Times New Roman" panose="02020603050405020304" pitchFamily="18" charset="0"/>
                <a:ea typeface="Times New Roman" panose="02020603050405020304" pitchFamily="18" charset="0"/>
              </a:rPr>
              <a:t> от численности детей от 5 до 18 лет в муниципальном образовании </a:t>
            </a:r>
            <a:r>
              <a:rPr lang="ru-RU" sz="1600" dirty="0" smtClean="0">
                <a:solidFill>
                  <a:srgbClr val="000000"/>
                </a:solidFill>
                <a:effectLst/>
                <a:latin typeface="Times New Roman" panose="02020603050405020304" pitchFamily="18" charset="0"/>
                <a:ea typeface="Times New Roman" panose="02020603050405020304" pitchFamily="18" charset="0"/>
              </a:rPr>
              <a:t>Черноморский район Республики </a:t>
            </a:r>
            <a:r>
              <a:rPr lang="ru-RU" sz="1600" dirty="0">
                <a:solidFill>
                  <a:srgbClr val="000000"/>
                </a:solidFill>
                <a:effectLst/>
                <a:latin typeface="Times New Roman" panose="02020603050405020304" pitchFamily="18" charset="0"/>
                <a:ea typeface="Times New Roman" panose="02020603050405020304" pitchFamily="18" charset="0"/>
              </a:rPr>
              <a:t>Крым (по данным</a:t>
            </a:r>
            <a:r>
              <a:rPr lang="ru-RU" sz="1600" dirty="0">
                <a:effectLst/>
                <a:latin typeface="Times New Roman" panose="02020603050405020304" pitchFamily="18" charset="0"/>
                <a:ea typeface="Calibri" panose="020F0502020204030204" pitchFamily="34" charset="0"/>
              </a:rPr>
              <a:t> </a:t>
            </a:r>
            <a:r>
              <a:rPr lang="ru-RU" sz="1600" dirty="0">
                <a:solidFill>
                  <a:srgbClr val="000000"/>
                </a:solidFill>
                <a:effectLst/>
                <a:latin typeface="Times New Roman" panose="02020603050405020304" pitchFamily="18" charset="0"/>
                <a:ea typeface="Times New Roman" panose="02020603050405020304" pitchFamily="18" charset="0"/>
              </a:rPr>
              <a:t>Росстата).</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Общее количество выданных сертификатов дополнительного образования в декабре 2023 г. </a:t>
            </a:r>
            <a:r>
              <a:rPr kumimoji="0" lang="ru-R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составляет</a:t>
            </a:r>
            <a:r>
              <a:rPr kumimoji="0" lang="ru-RU" sz="1600" b="0" i="0"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ru-RU"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692</a:t>
            </a:r>
            <a:r>
              <a:rPr kumimoji="0" lang="ru-RU"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r>
            <a:br>
              <a:rPr kumimoji="0" lang="ru-RU"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br>
            <a:r>
              <a:rPr kumimoji="0" lang="ru-R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ru-RU"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14 </a:t>
            </a:r>
            <a:r>
              <a:rPr kumimoji="0" lang="ru-RU"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от численности детей 5-18 лет).</a:t>
            </a:r>
            <a:endParaRPr lang="ru-RU" sz="1600" dirty="0"/>
          </a:p>
          <a:p>
            <a:pPr algn="just"/>
            <a:r>
              <a:rPr lang="ru-RU" sz="1600" dirty="0">
                <a:solidFill>
                  <a:srgbClr val="000000"/>
                </a:solidFill>
                <a:effectLst/>
                <a:latin typeface="Times New Roman" panose="02020603050405020304" pitchFamily="18" charset="0"/>
                <a:ea typeface="Times New Roman" panose="02020603050405020304" pitchFamily="18" charset="0"/>
              </a:rPr>
              <a:t> </a:t>
            </a:r>
            <a:endParaRPr lang="ru-RU" sz="1600" dirty="0"/>
          </a:p>
        </p:txBody>
      </p:sp>
      <p:graphicFrame>
        <p:nvGraphicFramePr>
          <p:cNvPr id="10" name="Диаграмма 9">
            <a:extLst>
              <a:ext uri="{FF2B5EF4-FFF2-40B4-BE49-F238E27FC236}">
                <a16:creationId xmlns="" xmlns:a16="http://schemas.microsoft.com/office/drawing/2014/main" id="{ED1B6B71-AF44-41F6-6892-C179BAE8B40C}"/>
              </a:ext>
            </a:extLst>
          </p:cNvPr>
          <p:cNvGraphicFramePr/>
          <p:nvPr>
            <p:extLst>
              <p:ext uri="{D42A27DB-BD31-4B8C-83A1-F6EECF244321}">
                <p14:modId xmlns:p14="http://schemas.microsoft.com/office/powerpoint/2010/main" val="1477972494"/>
              </p:ext>
            </p:extLst>
          </p:nvPr>
        </p:nvGraphicFramePr>
        <p:xfrm>
          <a:off x="5378669" y="2545486"/>
          <a:ext cx="6330789" cy="364758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 xmlns:a16="http://schemas.microsoft.com/office/drawing/2014/main" id="{43286891-754E-7B97-062D-2FEE982D0427}"/>
              </a:ext>
            </a:extLst>
          </p:cNvPr>
          <p:cNvSpPr txBox="1"/>
          <p:nvPr/>
        </p:nvSpPr>
        <p:spPr>
          <a:xfrm>
            <a:off x="619426" y="-49269"/>
            <a:ext cx="10514398" cy="830997"/>
          </a:xfrm>
          <a:prstGeom prst="rect">
            <a:avLst/>
          </a:prstGeom>
          <a:noFill/>
        </p:spPr>
        <p:txBody>
          <a:bodyPr wrap="square" rtlCol="0">
            <a:spAutoFit/>
          </a:bodyPr>
          <a:lstStyle/>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Социальный заказ</a:t>
            </a:r>
            <a:endParaRPr lang="ru-RU" sz="2400" b="1" dirty="0">
              <a:solidFill>
                <a:srgbClr val="221668"/>
              </a:solidFill>
              <a:latin typeface="Times New Roman" panose="02020603050405020304" pitchFamily="18" charset="0"/>
              <a:cs typeface="Times New Roman" panose="02020603050405020304" pitchFamily="18" charset="0"/>
            </a:endParaRPr>
          </a:p>
          <a:p>
            <a:pPr marL="249238" algn="ctr"/>
            <a:endParaRPr lang="ru-RU" sz="2400" b="1" dirty="0">
              <a:solidFill>
                <a:srgbClr val="221668"/>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6C80D574-8A5F-469C-D6D5-D9BB8B44AC88}"/>
              </a:ext>
            </a:extLst>
          </p:cNvPr>
          <p:cNvSpPr txBox="1"/>
          <p:nvPr/>
        </p:nvSpPr>
        <p:spPr>
          <a:xfrm>
            <a:off x="452602" y="781728"/>
            <a:ext cx="10681221" cy="882678"/>
          </a:xfrm>
          <a:prstGeom prst="rect">
            <a:avLst/>
          </a:prstGeom>
          <a:noFill/>
        </p:spPr>
        <p:txBody>
          <a:bodyPr wrap="square">
            <a:spAutoFit/>
          </a:bodyPr>
          <a:lstStyle/>
          <a:p>
            <a:pPr indent="450215" algn="just">
              <a:lnSpc>
                <a:spcPct val="107000"/>
              </a:lnSpc>
              <a:spcAft>
                <a:spcPts val="800"/>
              </a:spcAft>
            </a:pPr>
            <a:r>
              <a:rPr lang="ru-RU" sz="1600" b="1" u="sng" dirty="0" smtClean="0">
                <a:effectLst/>
                <a:latin typeface="Times New Roman" panose="02020603050405020304" pitchFamily="18" charset="0"/>
                <a:ea typeface="Calibri" panose="020F0502020204030204" pitchFamily="34" charset="0"/>
                <a:cs typeface="Times New Roman" panose="02020603050405020304" pitchFamily="18" charset="0"/>
              </a:rPr>
              <a:t>На </a:t>
            </a:r>
            <a:r>
              <a:rPr lang="ru-RU" sz="1600" b="1" u="sng" dirty="0">
                <a:effectLst/>
                <a:latin typeface="Times New Roman" panose="02020603050405020304" pitchFamily="18" charset="0"/>
                <a:ea typeface="Calibri" panose="020F0502020204030204" pitchFamily="34" charset="0"/>
                <a:cs typeface="Times New Roman" panose="02020603050405020304" pitchFamily="18" charset="0"/>
              </a:rPr>
              <a:t>июнь 2024 года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число сертификатов, использованных для оплаты по СЗ, составляет </a:t>
            </a:r>
            <a:r>
              <a:rPr lang="ru-RU" sz="24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320 </a:t>
            </a: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сертификатов</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что составляет </a:t>
            </a:r>
            <a:r>
              <a:rPr lang="ru-RU" sz="2400" b="1"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7 </a:t>
            </a:r>
            <a:r>
              <a:rPr lang="ru-RU"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от численности детей в возрасте от 5 до 18 лет в Республике Крым (по данным Росстата). </a:t>
            </a:r>
          </a:p>
        </p:txBody>
      </p:sp>
      <p:sp>
        <p:nvSpPr>
          <p:cNvPr id="7" name="TextBox 6">
            <a:extLst>
              <a:ext uri="{FF2B5EF4-FFF2-40B4-BE49-F238E27FC236}">
                <a16:creationId xmlns="" xmlns:a16="http://schemas.microsoft.com/office/drawing/2014/main" id="{7D82468B-7434-39AD-1F6D-7CFE5E0CEEC7}"/>
              </a:ext>
            </a:extLst>
          </p:cNvPr>
          <p:cNvSpPr txBox="1"/>
          <p:nvPr/>
        </p:nvSpPr>
        <p:spPr>
          <a:xfrm>
            <a:off x="482542" y="1727702"/>
            <a:ext cx="11422946" cy="830997"/>
          </a:xfrm>
          <a:prstGeom prst="rect">
            <a:avLst/>
          </a:prstGeom>
          <a:noFill/>
        </p:spPr>
        <p:txBody>
          <a:bodyPr wrap="square">
            <a:spAutoFit/>
          </a:bodyPr>
          <a:lstStyle/>
          <a:p>
            <a:pPr algn="just"/>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Общее количество выданных сертификатов дополнительного образования в 2024 г. составляет </a:t>
            </a:r>
            <a:r>
              <a:rPr kumimoji="0" lang="ru-RU" sz="2400" b="1" i="0" u="sng"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320</a:t>
            </a:r>
            <a:r>
              <a:rPr kumimoji="0" lang="ru-RU"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r>
            <a:br>
              <a:rPr kumimoji="0" lang="ru-RU"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br>
            <a:r>
              <a:rPr kumimoji="0" lang="ru-R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ru-RU"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7 </a:t>
            </a:r>
            <a:r>
              <a:rPr kumimoji="0" lang="ru-RU"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от численности детей 5-18 лет).</a:t>
            </a:r>
            <a:endParaRPr lang="ru-RU" dirty="0"/>
          </a:p>
        </p:txBody>
      </p:sp>
    </p:spTree>
    <p:extLst>
      <p:ext uri="{BB962C8B-B14F-4D97-AF65-F5344CB8AC3E}">
        <p14:creationId xmlns:p14="http://schemas.microsoft.com/office/powerpoint/2010/main" val="3495470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98233B2-BD2F-B89C-AA8B-0D7A07A7157B}"/>
              </a:ext>
            </a:extLst>
          </p:cNvPr>
          <p:cNvSpPr txBox="1"/>
          <p:nvPr/>
        </p:nvSpPr>
        <p:spPr>
          <a:xfrm>
            <a:off x="1352493" y="0"/>
            <a:ext cx="10150145"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sym typeface="Calibri"/>
              </a:rPr>
              <a:t>ПЕРСОНИФИЦИРОВАННОЕ ФИНАНСИРОВАНИЕ/СОЦИАЛЬНЫЙ ЗАКАЗ</a:t>
            </a:r>
            <a:endParaRPr lang="ru-RU" dirty="0">
              <a:solidFill>
                <a:srgbClr val="221668"/>
              </a:solidFill>
              <a:latin typeface="Times New Roman" panose="02020603050405020304" pitchFamily="18" charset="0"/>
              <a:cs typeface="Times New Roman" panose="02020603050405020304" pitchFamily="18" charset="0"/>
              <a:sym typeface="Calibri"/>
            </a:endParaRPr>
          </a:p>
        </p:txBody>
      </p:sp>
      <p:sp>
        <p:nvSpPr>
          <p:cNvPr id="5" name="TextBox 4">
            <a:extLst>
              <a:ext uri="{FF2B5EF4-FFF2-40B4-BE49-F238E27FC236}">
                <a16:creationId xmlns="" xmlns:a16="http://schemas.microsoft.com/office/drawing/2014/main" id="{23823383-91CB-F787-7AD7-F222B266CF85}"/>
              </a:ext>
            </a:extLst>
          </p:cNvPr>
          <p:cNvSpPr txBox="1"/>
          <p:nvPr/>
        </p:nvSpPr>
        <p:spPr>
          <a:xfrm>
            <a:off x="339803" y="749587"/>
            <a:ext cx="5841922" cy="584775"/>
          </a:xfrm>
          <a:prstGeom prst="rect">
            <a:avLst/>
          </a:prstGeom>
          <a:noFill/>
        </p:spPr>
        <p:txBody>
          <a:bodyPr wrap="square">
            <a:spAutoFit/>
          </a:bodyPr>
          <a:lstStyle/>
          <a:p>
            <a:pPr algn="just"/>
            <a:r>
              <a:rPr lang="ru-RU" sz="1600" dirty="0">
                <a:latin typeface="Times New Roman" panose="02020603050405020304" pitchFamily="18" charset="0"/>
              </a:rPr>
              <a:t>  </a:t>
            </a:r>
            <a:endParaRPr lang="ru-RU" sz="1600" b="1" dirty="0">
              <a:latin typeface="Times New Roman" panose="02020603050405020304" pitchFamily="18" charset="0"/>
            </a:endParaRPr>
          </a:p>
          <a:p>
            <a:pPr marL="285750" indent="-285750" algn="just">
              <a:buFontTx/>
              <a:buChar char="-"/>
            </a:pPr>
            <a:endParaRPr lang="ru-RU" sz="1600" b="1" i="1" dirty="0">
              <a:solidFill>
                <a:srgbClr val="2B343C"/>
              </a:solidFill>
              <a:latin typeface="Times New Roman" panose="02020603050405020304" pitchFamily="18" charset="0"/>
              <a:cs typeface="Times New Roman" panose="02020603050405020304" pitchFamily="18" charset="0"/>
            </a:endParaRPr>
          </a:p>
        </p:txBody>
      </p:sp>
      <p:graphicFrame>
        <p:nvGraphicFramePr>
          <p:cNvPr id="6" name="Таблица 5">
            <a:extLst>
              <a:ext uri="{FF2B5EF4-FFF2-40B4-BE49-F238E27FC236}">
                <a16:creationId xmlns="" xmlns:a16="http://schemas.microsoft.com/office/drawing/2014/main" id="{F0C78E2E-B8B9-B158-1545-50AC44AB4AC0}"/>
              </a:ext>
            </a:extLst>
          </p:cNvPr>
          <p:cNvGraphicFramePr>
            <a:graphicFrameLocks noGrp="1"/>
          </p:cNvGraphicFramePr>
          <p:nvPr>
            <p:extLst>
              <p:ext uri="{D42A27DB-BD31-4B8C-83A1-F6EECF244321}">
                <p14:modId xmlns:p14="http://schemas.microsoft.com/office/powerpoint/2010/main" val="998434585"/>
              </p:ext>
            </p:extLst>
          </p:nvPr>
        </p:nvGraphicFramePr>
        <p:xfrm>
          <a:off x="2628122" y="1906781"/>
          <a:ext cx="6064641" cy="1031361"/>
        </p:xfrm>
        <a:graphic>
          <a:graphicData uri="http://schemas.openxmlformats.org/drawingml/2006/table">
            <a:tbl>
              <a:tblPr>
                <a:tableStyleId>{5C22544A-7EE6-4342-B048-85BDC9FD1C3A}</a:tableStyleId>
              </a:tblPr>
              <a:tblGrid>
                <a:gridCol w="1797334">
                  <a:extLst>
                    <a:ext uri="{9D8B030D-6E8A-4147-A177-3AD203B41FA5}">
                      <a16:colId xmlns="" xmlns:a16="http://schemas.microsoft.com/office/drawing/2014/main" val="2695533879"/>
                    </a:ext>
                  </a:extLst>
                </a:gridCol>
                <a:gridCol w="818378">
                  <a:extLst>
                    <a:ext uri="{9D8B030D-6E8A-4147-A177-3AD203B41FA5}">
                      <a16:colId xmlns="" xmlns:a16="http://schemas.microsoft.com/office/drawing/2014/main" val="2231883885"/>
                    </a:ext>
                  </a:extLst>
                </a:gridCol>
                <a:gridCol w="1826463">
                  <a:extLst>
                    <a:ext uri="{9D8B030D-6E8A-4147-A177-3AD203B41FA5}">
                      <a16:colId xmlns="" xmlns:a16="http://schemas.microsoft.com/office/drawing/2014/main" val="3433234188"/>
                    </a:ext>
                  </a:extLst>
                </a:gridCol>
                <a:gridCol w="1622466">
                  <a:extLst>
                    <a:ext uri="{9D8B030D-6E8A-4147-A177-3AD203B41FA5}">
                      <a16:colId xmlns="" xmlns:a16="http://schemas.microsoft.com/office/drawing/2014/main" val="2052076244"/>
                    </a:ext>
                  </a:extLst>
                </a:gridCol>
              </a:tblGrid>
              <a:tr h="174222">
                <a:tc rowSpan="2">
                  <a:txBody>
                    <a:bodyPr/>
                    <a:lstStyle/>
                    <a:p>
                      <a:pPr algn="ctr">
                        <a:lnSpc>
                          <a:spcPct val="107000"/>
                        </a:lnSpc>
                        <a:spcAft>
                          <a:spcPts val="800"/>
                        </a:spcAft>
                      </a:pPr>
                      <a:r>
                        <a:rPr lang="ru-RU" sz="1200" b="1" kern="100" dirty="0">
                          <a:effectLst/>
                          <a:latin typeface="Times New Roman" panose="02020603050405020304" pitchFamily="18" charset="0"/>
                          <a:cs typeface="Times New Roman" panose="02020603050405020304" pitchFamily="18" charset="0"/>
                        </a:rPr>
                        <a:t>МО</a:t>
                      </a:r>
                      <a:endParaRPr lang="ru-RU"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56" marR="4956" marT="4956" marB="0" anchor="ctr"/>
                </a:tc>
                <a:tc gridSpan="3">
                  <a:txBody>
                    <a:bodyPr/>
                    <a:lstStyle/>
                    <a:p>
                      <a:pPr algn="ctr">
                        <a:lnSpc>
                          <a:spcPct val="107000"/>
                        </a:lnSpc>
                        <a:spcAft>
                          <a:spcPts val="800"/>
                        </a:spcAft>
                      </a:pPr>
                      <a:r>
                        <a:rPr lang="ru-RU" sz="1400" b="1" kern="100" dirty="0">
                          <a:effectLst/>
                          <a:latin typeface="Times New Roman" panose="02020603050405020304" pitchFamily="18" charset="0"/>
                          <a:cs typeface="Times New Roman" panose="02020603050405020304" pitchFamily="18" charset="0"/>
                        </a:rPr>
                        <a:t>2023/2024 </a:t>
                      </a:r>
                      <a:r>
                        <a:rPr lang="ru-RU" sz="1400" b="1" kern="100" dirty="0" err="1">
                          <a:effectLst/>
                          <a:latin typeface="Times New Roman" panose="02020603050405020304" pitchFamily="18" charset="0"/>
                          <a:cs typeface="Times New Roman" panose="02020603050405020304" pitchFamily="18" charset="0"/>
                        </a:rPr>
                        <a:t>уч.г</a:t>
                      </a:r>
                      <a:r>
                        <a:rPr lang="ru-RU" sz="1400" b="1" kern="100" dirty="0">
                          <a:effectLst/>
                          <a:latin typeface="Times New Roman" panose="02020603050405020304" pitchFamily="18" charset="0"/>
                          <a:cs typeface="Times New Roman" panose="02020603050405020304" pitchFamily="18" charset="0"/>
                        </a:rPr>
                        <a:t>.</a:t>
                      </a:r>
                      <a:endParaRPr lang="ru-RU"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56" marR="4956" marT="4956" marB="0" anchor="b"/>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995742663"/>
                  </a:ext>
                </a:extLst>
              </a:tr>
              <a:tr h="597459">
                <a:tc vMerge="1">
                  <a:txBody>
                    <a:bodyPr/>
                    <a:lstStyle/>
                    <a:p>
                      <a:endParaRPr lang="ru-RU"/>
                    </a:p>
                  </a:txBody>
                  <a:tcPr/>
                </a:tc>
                <a:tc>
                  <a:txBody>
                    <a:bodyPr/>
                    <a:lstStyle/>
                    <a:p>
                      <a:pPr algn="ctr">
                        <a:lnSpc>
                          <a:spcPct val="107000"/>
                        </a:lnSpc>
                        <a:spcAft>
                          <a:spcPts val="800"/>
                        </a:spcAft>
                      </a:pPr>
                      <a:r>
                        <a:rPr lang="ru-RU" sz="1200" b="1" kern="100" dirty="0">
                          <a:effectLst/>
                          <a:latin typeface="Times New Roman" panose="02020603050405020304" pitchFamily="18" charset="0"/>
                          <a:cs typeface="Times New Roman" panose="02020603050405020304" pitchFamily="18" charset="0"/>
                        </a:rPr>
                        <a:t>программ </a:t>
                      </a:r>
                      <a:endParaRPr lang="ru-RU"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56" marR="4956" marT="4956" marB="0" anchor="ctr"/>
                </a:tc>
                <a:tc>
                  <a:txBody>
                    <a:bodyPr/>
                    <a:lstStyle/>
                    <a:p>
                      <a:pPr algn="ctr">
                        <a:lnSpc>
                          <a:spcPct val="107000"/>
                        </a:lnSpc>
                        <a:spcAft>
                          <a:spcPts val="800"/>
                        </a:spcAft>
                      </a:pPr>
                      <a:r>
                        <a:rPr lang="ru-RU" sz="1200" b="1" kern="100" dirty="0">
                          <a:effectLst/>
                          <a:latin typeface="Times New Roman" panose="02020603050405020304" pitchFamily="18" charset="0"/>
                          <a:cs typeface="Times New Roman" panose="02020603050405020304" pitchFamily="18" charset="0"/>
                        </a:rPr>
                        <a:t>планировалось выдать сертификатов СЗ по ДК  </a:t>
                      </a:r>
                      <a:endParaRPr lang="ru-RU"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56" marR="4956" marT="4956" marB="0" anchor="ctr"/>
                </a:tc>
                <a:tc>
                  <a:txBody>
                    <a:bodyPr/>
                    <a:lstStyle/>
                    <a:p>
                      <a:pPr algn="ctr">
                        <a:lnSpc>
                          <a:spcPct val="107000"/>
                        </a:lnSpc>
                        <a:spcAft>
                          <a:spcPts val="800"/>
                        </a:spcAft>
                      </a:pPr>
                      <a:r>
                        <a:rPr lang="ru-RU" sz="1200" b="1" kern="100" dirty="0">
                          <a:effectLst/>
                          <a:latin typeface="Times New Roman" panose="02020603050405020304" pitchFamily="18" charset="0"/>
                          <a:cs typeface="Times New Roman" panose="02020603050405020304" pitchFamily="18" charset="0"/>
                        </a:rPr>
                        <a:t>выдано сертификатов СЗ на июнь 2024 г. (Навигатор) </a:t>
                      </a:r>
                      <a:endParaRPr lang="ru-RU"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56" marR="4956" marT="4956" marB="0" anchor="ctr"/>
                </a:tc>
                <a:extLst>
                  <a:ext uri="{0D108BD9-81ED-4DB2-BD59-A6C34878D82A}">
                    <a16:rowId xmlns="" xmlns:a16="http://schemas.microsoft.com/office/drawing/2014/main" val="1590565802"/>
                  </a:ext>
                </a:extLst>
              </a:tr>
              <a:tr h="174222">
                <a:tc>
                  <a:txBody>
                    <a:bodyPr/>
                    <a:lstStyle/>
                    <a:p>
                      <a:pPr algn="ctr">
                        <a:lnSpc>
                          <a:spcPct val="107000"/>
                        </a:lnSpc>
                        <a:spcAft>
                          <a:spcPts val="800"/>
                        </a:spcAft>
                      </a:pPr>
                      <a:r>
                        <a:rPr lang="ru-RU" sz="1200" kern="100" dirty="0">
                          <a:effectLst/>
                          <a:latin typeface="Times New Roman" panose="02020603050405020304" pitchFamily="18" charset="0"/>
                          <a:cs typeface="Times New Roman" panose="02020603050405020304" pitchFamily="18" charset="0"/>
                        </a:rPr>
                        <a:t> </a:t>
                      </a:r>
                      <a:r>
                        <a:rPr lang="ru-RU" sz="1200" kern="100" dirty="0" smtClean="0">
                          <a:effectLst/>
                          <a:latin typeface="Times New Roman" panose="02020603050405020304" pitchFamily="18" charset="0"/>
                          <a:cs typeface="Times New Roman" panose="02020603050405020304" pitchFamily="18" charset="0"/>
                        </a:rPr>
                        <a:t>Черноморский район</a:t>
                      </a:r>
                      <a:endParaRPr lang="ru-RU"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56" marR="4956" marT="4956" marB="0" anchor="b"/>
                </a:tc>
                <a:tc>
                  <a:txBody>
                    <a:bodyPr/>
                    <a:lstStyle/>
                    <a:p>
                      <a:pPr algn="ctr">
                        <a:lnSpc>
                          <a:spcPct val="107000"/>
                        </a:lnSpc>
                        <a:spcAft>
                          <a:spcPts val="800"/>
                        </a:spcAft>
                      </a:pPr>
                      <a:r>
                        <a:rPr lang="ru-RU" sz="1200" kern="100" dirty="0" smtClean="0">
                          <a:effectLst/>
                          <a:latin typeface="Times New Roman" panose="02020603050405020304" pitchFamily="18" charset="0"/>
                          <a:cs typeface="Times New Roman" panose="02020603050405020304" pitchFamily="18" charset="0"/>
                        </a:rPr>
                        <a:t>17</a:t>
                      </a:r>
                      <a:endParaRPr lang="ru-RU"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56" marR="4956" marT="4956" marB="0" anchor="b"/>
                </a:tc>
                <a:tc>
                  <a:txBody>
                    <a:bodyPr/>
                    <a:lstStyle/>
                    <a:p>
                      <a:pPr algn="ctr">
                        <a:lnSpc>
                          <a:spcPct val="107000"/>
                        </a:lnSpc>
                        <a:spcAft>
                          <a:spcPts val="800"/>
                        </a:spcAft>
                      </a:pPr>
                      <a:r>
                        <a:rPr lang="ru-RU" sz="1200" kern="100" dirty="0" smtClean="0">
                          <a:effectLst/>
                          <a:latin typeface="Times New Roman" panose="02020603050405020304" pitchFamily="18" charset="0"/>
                          <a:cs typeface="Times New Roman" panose="02020603050405020304" pitchFamily="18" charset="0"/>
                        </a:rPr>
                        <a:t>504</a:t>
                      </a:r>
                      <a:endParaRPr lang="ru-RU"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56" marR="4956" marT="4956" marB="0" anchor="b"/>
                </a:tc>
                <a:tc>
                  <a:txBody>
                    <a:bodyPr/>
                    <a:lstStyle/>
                    <a:p>
                      <a:pPr algn="ctr">
                        <a:lnSpc>
                          <a:spcPct val="107000"/>
                        </a:lnSpc>
                        <a:spcAft>
                          <a:spcPts val="800"/>
                        </a:spcAft>
                      </a:pPr>
                      <a:r>
                        <a:rPr lang="ru-RU" sz="1200" kern="100" dirty="0" smtClean="0">
                          <a:effectLst/>
                          <a:latin typeface="Times New Roman" panose="02020603050405020304" pitchFamily="18" charset="0"/>
                          <a:cs typeface="Times New Roman" panose="02020603050405020304" pitchFamily="18" charset="0"/>
                        </a:rPr>
                        <a:t>320</a:t>
                      </a:r>
                      <a:endParaRPr lang="ru-RU"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56" marR="4956" marT="4956" marB="0" anchor="b"/>
                </a:tc>
                <a:extLst>
                  <a:ext uri="{0D108BD9-81ED-4DB2-BD59-A6C34878D82A}">
                    <a16:rowId xmlns="" xmlns:a16="http://schemas.microsoft.com/office/drawing/2014/main" val="3521303197"/>
                  </a:ext>
                </a:extLst>
              </a:tr>
            </a:tbl>
          </a:graphicData>
        </a:graphic>
      </p:graphicFrame>
    </p:spTree>
    <p:extLst>
      <p:ext uri="{BB962C8B-B14F-4D97-AF65-F5344CB8AC3E}">
        <p14:creationId xmlns:p14="http://schemas.microsoft.com/office/powerpoint/2010/main" val="494589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98233B2-BD2F-B89C-AA8B-0D7A07A7157B}"/>
              </a:ext>
            </a:extLst>
          </p:cNvPr>
          <p:cNvSpPr txBox="1"/>
          <p:nvPr/>
        </p:nvSpPr>
        <p:spPr>
          <a:xfrm>
            <a:off x="651739" y="192008"/>
            <a:ext cx="11059972" cy="646331"/>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sym typeface="Calibri"/>
              </a:rPr>
              <a:t>НО</a:t>
            </a:r>
            <a:r>
              <a:rPr lang="ru-RU" b="1" dirty="0">
                <a:solidFill>
                  <a:srgbClr val="221668"/>
                </a:solidFill>
                <a:latin typeface="Times New Roman" panose="02020603050405020304" pitchFamily="18" charset="0"/>
                <a:cs typeface="Times New Roman" panose="02020603050405020304" pitchFamily="18" charset="0"/>
                <a:sym typeface="Calibri"/>
              </a:rPr>
              <a:t>МИНАЛ СЕРТИФИКАТА</a:t>
            </a:r>
            <a:endParaRPr lang="ru-RU" sz="1400" b="1" dirty="0">
              <a:solidFill>
                <a:srgbClr val="221668"/>
              </a:solidFill>
              <a:latin typeface="Times New Roman" panose="02020603050405020304" pitchFamily="18" charset="0"/>
              <a:cs typeface="Times New Roman" panose="02020603050405020304" pitchFamily="18" charset="0"/>
              <a:sym typeface="Calibri"/>
            </a:endParaRPr>
          </a:p>
          <a:p>
            <a:pPr algn="ctr"/>
            <a:endParaRPr lang="ru-RU" dirty="0">
              <a:solidFill>
                <a:srgbClr val="221668"/>
              </a:solidFill>
              <a:latin typeface="Times New Roman" panose="02020603050405020304" pitchFamily="18" charset="0"/>
              <a:cs typeface="Times New Roman" panose="02020603050405020304" pitchFamily="18" charset="0"/>
              <a:sym typeface="Calibri"/>
            </a:endParaRPr>
          </a:p>
        </p:txBody>
      </p:sp>
      <p:sp>
        <p:nvSpPr>
          <p:cNvPr id="5" name="TextBox 4">
            <a:extLst>
              <a:ext uri="{FF2B5EF4-FFF2-40B4-BE49-F238E27FC236}">
                <a16:creationId xmlns="" xmlns:a16="http://schemas.microsoft.com/office/drawing/2014/main" id="{23823383-91CB-F787-7AD7-F222B266CF85}"/>
              </a:ext>
            </a:extLst>
          </p:cNvPr>
          <p:cNvSpPr txBox="1"/>
          <p:nvPr/>
        </p:nvSpPr>
        <p:spPr>
          <a:xfrm>
            <a:off x="339803" y="749587"/>
            <a:ext cx="5841922" cy="584775"/>
          </a:xfrm>
          <a:prstGeom prst="rect">
            <a:avLst/>
          </a:prstGeom>
          <a:noFill/>
        </p:spPr>
        <p:txBody>
          <a:bodyPr wrap="square">
            <a:spAutoFit/>
          </a:bodyPr>
          <a:lstStyle/>
          <a:p>
            <a:pPr algn="just"/>
            <a:r>
              <a:rPr lang="ru-RU" sz="1600" dirty="0">
                <a:latin typeface="Times New Roman" panose="02020603050405020304" pitchFamily="18" charset="0"/>
              </a:rPr>
              <a:t>  </a:t>
            </a:r>
            <a:endParaRPr lang="ru-RU" sz="1600" b="1" dirty="0">
              <a:latin typeface="Times New Roman" panose="02020603050405020304" pitchFamily="18" charset="0"/>
            </a:endParaRPr>
          </a:p>
          <a:p>
            <a:pPr marL="285750" indent="-285750" algn="just">
              <a:buFontTx/>
              <a:buChar char="-"/>
            </a:pPr>
            <a:endParaRPr lang="ru-RU" sz="1600" b="1" i="1" dirty="0">
              <a:solidFill>
                <a:srgbClr val="2B343C"/>
              </a:solidFill>
              <a:latin typeface="Times New Roman" panose="02020603050405020304" pitchFamily="18" charset="0"/>
              <a:cs typeface="Times New Roman" panose="02020603050405020304" pitchFamily="18" charset="0"/>
            </a:endParaRPr>
          </a:p>
        </p:txBody>
      </p:sp>
      <p:graphicFrame>
        <p:nvGraphicFramePr>
          <p:cNvPr id="2" name="Таблица 1">
            <a:extLst>
              <a:ext uri="{FF2B5EF4-FFF2-40B4-BE49-F238E27FC236}">
                <a16:creationId xmlns="" xmlns:a16="http://schemas.microsoft.com/office/drawing/2014/main" id="{727406CB-C698-B1CC-C785-F80234F0DFBB}"/>
              </a:ext>
            </a:extLst>
          </p:cNvPr>
          <p:cNvGraphicFramePr>
            <a:graphicFrameLocks noGrp="1"/>
          </p:cNvGraphicFramePr>
          <p:nvPr>
            <p:extLst>
              <p:ext uri="{D42A27DB-BD31-4B8C-83A1-F6EECF244321}">
                <p14:modId xmlns:p14="http://schemas.microsoft.com/office/powerpoint/2010/main" val="416465020"/>
              </p:ext>
            </p:extLst>
          </p:nvPr>
        </p:nvGraphicFramePr>
        <p:xfrm>
          <a:off x="2557709" y="1789889"/>
          <a:ext cx="6839209" cy="956655"/>
        </p:xfrm>
        <a:graphic>
          <a:graphicData uri="http://schemas.openxmlformats.org/drawingml/2006/table">
            <a:tbl>
              <a:tblPr firstRow="1" firstCol="1" bandRow="1">
                <a:tableStyleId>{5C22544A-7EE6-4342-B048-85BDC9FD1C3A}</a:tableStyleId>
              </a:tblPr>
              <a:tblGrid>
                <a:gridCol w="839324">
                  <a:extLst>
                    <a:ext uri="{9D8B030D-6E8A-4147-A177-3AD203B41FA5}">
                      <a16:colId xmlns="" xmlns:a16="http://schemas.microsoft.com/office/drawing/2014/main" val="3317350153"/>
                    </a:ext>
                  </a:extLst>
                </a:gridCol>
                <a:gridCol w="4124601">
                  <a:extLst>
                    <a:ext uri="{9D8B030D-6E8A-4147-A177-3AD203B41FA5}">
                      <a16:colId xmlns="" xmlns:a16="http://schemas.microsoft.com/office/drawing/2014/main" val="988900252"/>
                    </a:ext>
                  </a:extLst>
                </a:gridCol>
                <a:gridCol w="1875284">
                  <a:extLst>
                    <a:ext uri="{9D8B030D-6E8A-4147-A177-3AD203B41FA5}">
                      <a16:colId xmlns="" xmlns:a16="http://schemas.microsoft.com/office/drawing/2014/main" val="4091241669"/>
                    </a:ext>
                  </a:extLst>
                </a:gridCol>
              </a:tblGrid>
              <a:tr h="280458">
                <a:tc>
                  <a:txBody>
                    <a:bodyPr/>
                    <a:lstStyle/>
                    <a:p>
                      <a:pPr>
                        <a:lnSpc>
                          <a:spcPct val="150000"/>
                        </a:lnSpc>
                        <a:spcAft>
                          <a:spcPts val="80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a:txBody>
                    <a:bodyPr/>
                    <a:lstStyle/>
                    <a:p>
                      <a:pPr>
                        <a:lnSpc>
                          <a:spcPct val="150000"/>
                        </a:lnSpc>
                        <a:spcAft>
                          <a:spcPts val="800"/>
                        </a:spcAft>
                      </a:pPr>
                      <a:r>
                        <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Муниципалитет</a:t>
                      </a:r>
                    </a:p>
                  </a:txBody>
                  <a:tcPr marL="68580" marR="68580" marT="0" marB="0">
                    <a:solidFill>
                      <a:schemeClr val="accent1">
                        <a:lumMod val="20000"/>
                        <a:lumOff val="80000"/>
                      </a:schemeClr>
                    </a:solidFill>
                  </a:tcPr>
                </a:tc>
                <a:tc>
                  <a:txBody>
                    <a:bodyPr/>
                    <a:lstStyle/>
                    <a:p>
                      <a:pPr>
                        <a:lnSpc>
                          <a:spcPct val="100000"/>
                        </a:lnSpc>
                        <a:spcAft>
                          <a:spcPts val="800"/>
                        </a:spcAft>
                      </a:pPr>
                      <a:r>
                        <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2024 г. </a:t>
                      </a:r>
                    </a:p>
                    <a:p>
                      <a:pPr>
                        <a:lnSpc>
                          <a:spcPct val="100000"/>
                        </a:lnSpc>
                        <a:spcAft>
                          <a:spcPts val="800"/>
                        </a:spcAft>
                      </a:pPr>
                      <a:r>
                        <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(руб.)</a:t>
                      </a:r>
                    </a:p>
                  </a:txBody>
                  <a:tcPr marL="68580" marR="68580" marT="0" marB="0">
                    <a:solidFill>
                      <a:schemeClr val="accent1">
                        <a:lumMod val="20000"/>
                        <a:lumOff val="80000"/>
                      </a:schemeClr>
                    </a:solidFill>
                  </a:tcPr>
                </a:tc>
                <a:extLst>
                  <a:ext uri="{0D108BD9-81ED-4DB2-BD59-A6C34878D82A}">
                    <a16:rowId xmlns="" xmlns:a16="http://schemas.microsoft.com/office/drawing/2014/main" val="3527827079"/>
                  </a:ext>
                </a:extLst>
              </a:tr>
              <a:tr h="367375">
                <a:tc>
                  <a:txBody>
                    <a:bodyPr/>
                    <a:lstStyle/>
                    <a:p>
                      <a:pPr>
                        <a:lnSpc>
                          <a:spcPct val="150000"/>
                        </a:lnSpc>
                        <a:spcAft>
                          <a:spcPts val="800"/>
                        </a:spcAft>
                      </a:pPr>
                      <a:r>
                        <a:rPr lang="ru-RU" sz="1600" dirty="0">
                          <a:effectLst/>
                          <a:latin typeface="Times New Roman" panose="02020603050405020304" pitchFamily="18" charset="0"/>
                          <a:cs typeface="Times New Roman" panose="02020603050405020304" pitchFamily="18" charset="0"/>
                        </a:rPr>
                        <a:t>1</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ru-RU" sz="1600" b="0" dirty="0" smtClean="0">
                          <a:solidFill>
                            <a:schemeClr val="tx1"/>
                          </a:solidFill>
                          <a:effectLst/>
                          <a:latin typeface="Times New Roman" panose="02020603050405020304" pitchFamily="18" charset="0"/>
                          <a:cs typeface="Times New Roman" panose="02020603050405020304" pitchFamily="18" charset="0"/>
                        </a:rPr>
                        <a:t>Черноморский район</a:t>
                      </a:r>
                      <a:endParaRPr lang="ru-RU"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50000"/>
                        </a:lnSpc>
                        <a:spcAft>
                          <a:spcPts val="800"/>
                        </a:spcAft>
                      </a:pPr>
                      <a:r>
                        <a:rPr lang="ru-RU" sz="1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ru-RU" sz="1600" b="1"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150</a:t>
                      </a:r>
                      <a:endParaRPr lang="ru-RU" sz="1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2567665212"/>
                  </a:ext>
                </a:extLst>
              </a:tr>
            </a:tbl>
          </a:graphicData>
        </a:graphic>
      </p:graphicFrame>
    </p:spTree>
    <p:extLst>
      <p:ext uri="{BB962C8B-B14F-4D97-AF65-F5344CB8AC3E}">
        <p14:creationId xmlns:p14="http://schemas.microsoft.com/office/powerpoint/2010/main" val="3834916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1484309F-2DC5-9142-1392-AAB02C968DE0}"/>
              </a:ext>
            </a:extLst>
          </p:cNvPr>
          <p:cNvSpPr txBox="1"/>
          <p:nvPr/>
        </p:nvSpPr>
        <p:spPr>
          <a:xfrm>
            <a:off x="719921" y="1833331"/>
            <a:ext cx="10859782" cy="2800767"/>
          </a:xfrm>
          <a:prstGeom prst="rect">
            <a:avLst/>
          </a:prstGeom>
          <a:noFill/>
        </p:spPr>
        <p:txBody>
          <a:bodyPr wrap="square">
            <a:spAutoFit/>
          </a:bodyPr>
          <a:lstStyle/>
          <a:p>
            <a:pPr algn="just"/>
            <a:r>
              <a:rPr lang="ru-RU" sz="1200" dirty="0" smtClean="0">
                <a:latin typeface="Times New Roman" panose="02020603050405020304" pitchFamily="18" charset="0"/>
              </a:rPr>
              <a:t>1</a:t>
            </a:r>
            <a:r>
              <a:rPr lang="ru-RU" sz="1600" dirty="0" smtClean="0">
                <a:latin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Вебинар</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«Особенности </a:t>
            </a:r>
            <a:r>
              <a:rPr lang="ru-RU" sz="1200" dirty="0" err="1">
                <a:latin typeface="Times New Roman" panose="02020603050405020304" pitchFamily="18" charset="0"/>
                <a:cs typeface="Times New Roman" panose="02020603050405020304" pitchFamily="18" charset="0"/>
              </a:rPr>
              <a:t>профориентационной</a:t>
            </a:r>
            <a:r>
              <a:rPr lang="ru-RU" sz="1200" dirty="0">
                <a:latin typeface="Times New Roman" panose="02020603050405020304" pitchFamily="18" charset="0"/>
                <a:cs typeface="Times New Roman" panose="02020603050405020304" pitchFamily="18" charset="0"/>
              </a:rPr>
              <a:t> работы в ДОД по организации каникулярных </a:t>
            </a:r>
            <a:r>
              <a:rPr lang="ru-RU" sz="1200" dirty="0" err="1">
                <a:latin typeface="Times New Roman" panose="02020603050405020304" pitchFamily="18" charset="0"/>
                <a:cs typeface="Times New Roman" panose="02020603050405020304" pitchFamily="18" charset="0"/>
              </a:rPr>
              <a:t>профориентационных</a:t>
            </a:r>
            <a:r>
              <a:rPr lang="ru-RU" sz="1200" dirty="0">
                <a:latin typeface="Times New Roman" panose="02020603050405020304" pitchFamily="18" charset="0"/>
                <a:cs typeface="Times New Roman" panose="02020603050405020304" pitchFamily="18" charset="0"/>
              </a:rPr>
              <a:t> смен, связанных с безопасностью».</a:t>
            </a:r>
          </a:p>
          <a:p>
            <a:pPr algn="just"/>
            <a:r>
              <a:rPr lang="ru-RU" sz="1200" dirty="0">
                <a:latin typeface="Times New Roman" panose="02020603050405020304" pitchFamily="18" charset="0"/>
                <a:cs typeface="Times New Roman" panose="02020603050405020304" pitchFamily="18" charset="0"/>
              </a:rPr>
              <a:t>2. </a:t>
            </a:r>
            <a:r>
              <a:rPr lang="ru-RU" sz="1200" dirty="0" err="1">
                <a:latin typeface="Times New Roman" panose="02020603050405020304" pitchFamily="18" charset="0"/>
                <a:cs typeface="Times New Roman" panose="02020603050405020304" pitchFamily="18" charset="0"/>
              </a:rPr>
              <a:t>Вебинар</a:t>
            </a:r>
            <a:r>
              <a:rPr lang="ru-RU" sz="1200" dirty="0">
                <a:latin typeface="Times New Roman" panose="02020603050405020304" pitchFamily="18" charset="0"/>
                <a:cs typeface="Times New Roman" panose="02020603050405020304" pitchFamily="18" charset="0"/>
              </a:rPr>
              <a:t> «Социальный заказ - новая реальность в дополнительном образовании».</a:t>
            </a:r>
          </a:p>
          <a:p>
            <a:pPr algn="just"/>
            <a:r>
              <a:rPr lang="ru-RU" sz="1200" dirty="0">
                <a:latin typeface="Times New Roman" panose="02020603050405020304" pitchFamily="18" charset="0"/>
                <a:cs typeface="Times New Roman" panose="02020603050405020304" pitchFamily="18" charset="0"/>
              </a:rPr>
              <a:t>3. </a:t>
            </a:r>
            <a:r>
              <a:rPr lang="ru-RU" sz="1200" dirty="0" err="1">
                <a:latin typeface="Times New Roman" panose="02020603050405020304" pitchFamily="18" charset="0"/>
                <a:cs typeface="Times New Roman" panose="02020603050405020304" pitchFamily="18" charset="0"/>
              </a:rPr>
              <a:t>Вебинар</a:t>
            </a:r>
            <a:r>
              <a:rPr lang="ru-RU" sz="1200" dirty="0">
                <a:latin typeface="Times New Roman" panose="02020603050405020304" pitchFamily="18" charset="0"/>
                <a:cs typeface="Times New Roman" panose="02020603050405020304" pitchFamily="18" charset="0"/>
              </a:rPr>
              <a:t> «Лучшие региональные практики реализации программно-методических разработок по      естественнонаучной направленности».</a:t>
            </a:r>
          </a:p>
          <a:p>
            <a:pPr algn="just"/>
            <a:r>
              <a:rPr lang="ru-RU" sz="1200" dirty="0">
                <a:latin typeface="Times New Roman" panose="02020603050405020304" pitchFamily="18" charset="0"/>
                <a:cs typeface="Times New Roman" panose="02020603050405020304" pitchFamily="18" charset="0"/>
              </a:rPr>
              <a:t>4. </a:t>
            </a:r>
            <a:r>
              <a:rPr lang="ru-RU" sz="1200" dirty="0" err="1">
                <a:latin typeface="Times New Roman" panose="02020603050405020304" pitchFamily="18" charset="0"/>
                <a:cs typeface="Times New Roman" panose="02020603050405020304" pitchFamily="18" charset="0"/>
              </a:rPr>
              <a:t>Вебинар</a:t>
            </a:r>
            <a:r>
              <a:rPr lang="ru-RU" sz="1200" dirty="0">
                <a:latin typeface="Times New Roman" panose="02020603050405020304" pitchFamily="18" charset="0"/>
                <a:cs typeface="Times New Roman" panose="02020603050405020304" pitchFamily="18" charset="0"/>
              </a:rPr>
              <a:t> «Школьные театры – векторы развития».</a:t>
            </a:r>
          </a:p>
          <a:p>
            <a:pPr algn="just"/>
            <a:r>
              <a:rPr lang="ru-RU" sz="1200" dirty="0">
                <a:latin typeface="Times New Roman" panose="02020603050405020304" pitchFamily="18" charset="0"/>
                <a:cs typeface="Times New Roman" panose="02020603050405020304" pitchFamily="18" charset="0"/>
              </a:rPr>
              <a:t>5. </a:t>
            </a:r>
            <a:r>
              <a:rPr lang="ru-RU" sz="1200" dirty="0" err="1">
                <a:latin typeface="Times New Roman" panose="02020603050405020304" pitchFamily="18" charset="0"/>
                <a:cs typeface="Times New Roman" panose="02020603050405020304" pitchFamily="18" charset="0"/>
              </a:rPr>
              <a:t>Вебинар</a:t>
            </a:r>
            <a:r>
              <a:rPr lang="ru-RU" sz="1200" dirty="0">
                <a:latin typeface="Times New Roman" panose="02020603050405020304" pitchFamily="18" charset="0"/>
                <a:cs typeface="Times New Roman" panose="02020603050405020304" pitchFamily="18" charset="0"/>
              </a:rPr>
              <a:t> «Новое содержание и новые технологии для дополнительного образования детей: как объединить ресурсы с содержанием для успеха каждого ребенка?».</a:t>
            </a:r>
          </a:p>
          <a:p>
            <a:pPr algn="just"/>
            <a:r>
              <a:rPr lang="ru-RU" sz="1200" dirty="0">
                <a:latin typeface="Times New Roman" panose="02020603050405020304" pitchFamily="18" charset="0"/>
                <a:cs typeface="Times New Roman" panose="02020603050405020304" pitchFamily="18" charset="0"/>
              </a:rPr>
              <a:t>6. </a:t>
            </a:r>
            <a:r>
              <a:rPr lang="ru-RU" sz="1200" dirty="0" err="1">
                <a:latin typeface="Times New Roman" panose="02020603050405020304" pitchFamily="18" charset="0"/>
                <a:cs typeface="Times New Roman" panose="02020603050405020304" pitchFamily="18" charset="0"/>
              </a:rPr>
              <a:t>Вебинар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Медиаобразование</a:t>
            </a:r>
            <a:r>
              <a:rPr lang="ru-RU" sz="1200" dirty="0">
                <a:latin typeface="Times New Roman" panose="02020603050405020304" pitchFamily="18" charset="0"/>
                <a:cs typeface="Times New Roman" panose="02020603050405020304" pitchFamily="18" charset="0"/>
              </a:rPr>
              <a:t>: от информационной безопасности к развитию творческих способностей обучающихся».</a:t>
            </a:r>
          </a:p>
          <a:p>
            <a:pPr algn="just"/>
            <a:r>
              <a:rPr lang="ru-RU" sz="1200" dirty="0">
                <a:latin typeface="Times New Roman" panose="02020603050405020304" pitchFamily="18" charset="0"/>
                <a:cs typeface="Times New Roman" panose="02020603050405020304" pitchFamily="18" charset="0"/>
              </a:rPr>
              <a:t>7. </a:t>
            </a:r>
            <a:r>
              <a:rPr lang="ru-RU" sz="1200" dirty="0" err="1">
                <a:latin typeface="Times New Roman" panose="02020603050405020304" pitchFamily="18" charset="0"/>
                <a:cs typeface="Times New Roman" panose="02020603050405020304" pitchFamily="18" charset="0"/>
              </a:rPr>
              <a:t>Вебинар</a:t>
            </a:r>
            <a:r>
              <a:rPr lang="ru-RU" sz="1200" dirty="0">
                <a:latin typeface="Times New Roman" panose="02020603050405020304" pitchFamily="18" charset="0"/>
                <a:cs typeface="Times New Roman" panose="02020603050405020304" pitchFamily="18" charset="0"/>
              </a:rPr>
              <a:t> «Всероссийский конкурс профессионального мастерства работников сферы дополнительного образования «Сердце отдаю детям» – 2023: профессиональное развитие и самореализация педагога</a:t>
            </a:r>
            <a:r>
              <a:rPr lang="ru-RU" sz="1200" dirty="0" smtClean="0">
                <a:latin typeface="Times New Roman" panose="02020603050405020304" pitchFamily="18" charset="0"/>
                <a:cs typeface="Times New Roman" panose="02020603050405020304" pitchFamily="18" charset="0"/>
              </a:rPr>
              <a:t>».</a:t>
            </a:r>
          </a:p>
          <a:p>
            <a:pPr algn="just"/>
            <a:r>
              <a:rPr lang="ru-RU" sz="1200" dirty="0" smtClean="0">
                <a:latin typeface="Times New Roman" panose="02020603050405020304" pitchFamily="18" charset="0"/>
                <a:cs typeface="Times New Roman" panose="02020603050405020304" pitchFamily="18" charset="0"/>
              </a:rPr>
              <a:t>8. </a:t>
            </a:r>
            <a:r>
              <a:rPr lang="ru-RU" sz="1200" dirty="0" err="1" smtClean="0">
                <a:latin typeface="Times New Roman" panose="02020603050405020304" pitchFamily="18" charset="0"/>
                <a:cs typeface="Times New Roman" panose="02020603050405020304" pitchFamily="18" charset="0"/>
              </a:rPr>
              <a:t>Вебинар</a:t>
            </a:r>
            <a:r>
              <a:rPr lang="ru-RU" sz="1200" dirty="0" smtClean="0">
                <a:latin typeface="Times New Roman" panose="02020603050405020304" pitchFamily="18" charset="0"/>
                <a:cs typeface="Times New Roman" panose="02020603050405020304" pitchFamily="18" charset="0"/>
              </a:rPr>
              <a:t> «Дополнительное образование детей как инструмент профилактики и преодоления школьной </a:t>
            </a:r>
            <a:r>
              <a:rPr lang="ru-RU" sz="1200" dirty="0" err="1" smtClean="0">
                <a:latin typeface="Times New Roman" panose="02020603050405020304" pitchFamily="18" charset="0"/>
                <a:cs typeface="Times New Roman" panose="02020603050405020304" pitchFamily="18" charset="0"/>
              </a:rPr>
              <a:t>неуспешности</a:t>
            </a:r>
            <a:r>
              <a:rPr lang="ru-RU" sz="1200" dirty="0" smtClean="0">
                <a:latin typeface="Times New Roman" panose="02020603050405020304" pitchFamily="18" charset="0"/>
                <a:cs typeface="Times New Roman" panose="02020603050405020304" pitchFamily="18" charset="0"/>
              </a:rPr>
              <a:t>».</a:t>
            </a:r>
          </a:p>
          <a:p>
            <a:pPr algn="just"/>
            <a:r>
              <a:rPr lang="ru-RU" sz="1200" dirty="0" smtClean="0">
                <a:latin typeface="Times New Roman" panose="02020603050405020304" pitchFamily="18" charset="0"/>
                <a:cs typeface="Times New Roman" panose="02020603050405020304" pitchFamily="18" charset="0"/>
              </a:rPr>
              <a:t>9. </a:t>
            </a:r>
            <a:r>
              <a:rPr lang="ru-RU" sz="1200" dirty="0" err="1" smtClean="0">
                <a:latin typeface="Times New Roman" panose="02020603050405020304" pitchFamily="18" charset="0"/>
                <a:cs typeface="Times New Roman" panose="02020603050405020304" pitchFamily="18" charset="0"/>
              </a:rPr>
              <a:t>Вебинар</a:t>
            </a:r>
            <a:r>
              <a:rPr lang="ru-RU" sz="1200" dirty="0" smtClean="0">
                <a:latin typeface="Times New Roman" panose="02020603050405020304" pitchFamily="18" charset="0"/>
                <a:cs typeface="Times New Roman" panose="02020603050405020304" pitchFamily="18" charset="0"/>
              </a:rPr>
              <a:t> «Литературный </a:t>
            </a:r>
            <a:r>
              <a:rPr lang="ru-RU" sz="1200" dirty="0">
                <a:latin typeface="Times New Roman" panose="02020603050405020304" pitchFamily="18" charset="0"/>
                <a:cs typeface="Times New Roman" panose="02020603050405020304" pitchFamily="18" charset="0"/>
              </a:rPr>
              <a:t>и музейный образовательный проект: возможности саморазвития детей</a:t>
            </a:r>
            <a:r>
              <a:rPr lang="ru-RU" sz="1200" dirty="0" smtClean="0">
                <a:latin typeface="Times New Roman" panose="02020603050405020304" pitchFamily="18" charset="0"/>
                <a:cs typeface="Times New Roman" panose="02020603050405020304" pitchFamily="18" charset="0"/>
              </a:rPr>
              <a:t>».</a:t>
            </a:r>
          </a:p>
          <a:p>
            <a:pPr algn="just"/>
            <a:r>
              <a:rPr lang="ru-RU" sz="1200" dirty="0" smtClean="0">
                <a:latin typeface="Times New Roman" panose="02020603050405020304" pitchFamily="18" charset="0"/>
                <a:cs typeface="Times New Roman" panose="02020603050405020304" pitchFamily="18" charset="0"/>
              </a:rPr>
              <a:t>10. </a:t>
            </a:r>
            <a:r>
              <a:rPr lang="ru-RU" sz="1200" dirty="0" err="1" smtClean="0">
                <a:latin typeface="Times New Roman" panose="02020603050405020304" pitchFamily="18" charset="0"/>
                <a:cs typeface="Times New Roman" panose="02020603050405020304" pitchFamily="18" charset="0"/>
              </a:rPr>
              <a:t>Вебинар</a:t>
            </a:r>
            <a:r>
              <a:rPr lang="ru-RU" sz="1200" dirty="0" smtClean="0">
                <a:latin typeface="Times New Roman" panose="02020603050405020304" pitchFamily="18" charset="0"/>
                <a:cs typeface="Times New Roman" panose="02020603050405020304" pitchFamily="18" charset="0"/>
              </a:rPr>
              <a:t> «Практика становления социального  заказа в дополнительном образовании детей в субъектах Российской Федерации».</a:t>
            </a:r>
          </a:p>
          <a:p>
            <a:pPr algn="just"/>
            <a:r>
              <a:rPr lang="ru-RU" sz="1200" dirty="0" smtClean="0">
                <a:latin typeface="Times New Roman" panose="02020603050405020304" pitchFamily="18" charset="0"/>
                <a:cs typeface="Times New Roman" panose="02020603050405020304" pitchFamily="18" charset="0"/>
              </a:rPr>
              <a:t>11. </a:t>
            </a:r>
            <a:r>
              <a:rPr lang="ru-RU" sz="1200" dirty="0" err="1">
                <a:latin typeface="Times New Roman" panose="02020603050405020304" pitchFamily="18" charset="0"/>
                <a:cs typeface="Times New Roman" panose="02020603050405020304" pitchFamily="18" charset="0"/>
              </a:rPr>
              <a:t>Вебинар</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«Конкурсы и фестивали ВЦХТ для детей и педагогов».</a:t>
            </a:r>
            <a:endParaRPr lang="ru-RU" sz="1200" dirty="0">
              <a:latin typeface="Times New Roman" panose="02020603050405020304" pitchFamily="18" charset="0"/>
              <a:cs typeface="Times New Roman" panose="02020603050405020304" pitchFamily="18" charset="0"/>
            </a:endParaRPr>
          </a:p>
          <a:p>
            <a:pPr algn="just"/>
            <a:endParaRPr lang="ru-RU" sz="1600" dirty="0">
              <a:latin typeface="Times New Roman" panose="02020603050405020304" pitchFamily="18" charset="0"/>
            </a:endParaRPr>
          </a:p>
        </p:txBody>
      </p:sp>
      <p:sp>
        <p:nvSpPr>
          <p:cNvPr id="5" name="Заголовок 1">
            <a:extLst>
              <a:ext uri="{FF2B5EF4-FFF2-40B4-BE49-F238E27FC236}">
                <a16:creationId xmlns="" xmlns:a16="http://schemas.microsoft.com/office/drawing/2014/main" id="{3F06C9C6-2421-66A3-1739-98E5B0813BE6}"/>
              </a:ext>
            </a:extLst>
          </p:cNvPr>
          <p:cNvSpPr txBox="1">
            <a:spLocks/>
          </p:cNvSpPr>
          <p:nvPr/>
        </p:nvSpPr>
        <p:spPr>
          <a:xfrm>
            <a:off x="2908517" y="149109"/>
            <a:ext cx="6172200" cy="8627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1800" b="1" dirty="0">
                <a:solidFill>
                  <a:srgbClr val="221668"/>
                </a:solidFill>
                <a:latin typeface="Times New Roman" panose="02020603050405020304" pitchFamily="18" charset="0"/>
                <a:ea typeface="Montserrat"/>
                <a:cs typeface="Times New Roman" panose="02020603050405020304" pitchFamily="18" charset="0"/>
                <a:sym typeface="Montserrat"/>
              </a:rPr>
              <a:t>Участие, организация и проведение муниципальным опорным центром мероприятий различного уровня</a:t>
            </a:r>
          </a:p>
          <a:p>
            <a:endParaRPr lang="ru-RU" sz="1800" dirty="0">
              <a:latin typeface="Montserrat Medium" panose="00000600000000000000"/>
            </a:endParaRPr>
          </a:p>
        </p:txBody>
      </p:sp>
      <p:pic>
        <p:nvPicPr>
          <p:cNvPr id="2" name="Рисунок 1">
            <a:extLst>
              <a:ext uri="{FF2B5EF4-FFF2-40B4-BE49-F238E27FC236}">
                <a16:creationId xmlns="" xmlns:a16="http://schemas.microsoft.com/office/drawing/2014/main" id="{8B1C526E-2F15-3281-5081-3DFC6D104C1A}"/>
              </a:ext>
            </a:extLst>
          </p:cNvPr>
          <p:cNvPicPr>
            <a:picLocks noChangeAspect="1"/>
          </p:cNvPicPr>
          <p:nvPr/>
        </p:nvPicPr>
        <p:blipFill>
          <a:blip r:embed="rId2"/>
          <a:stretch>
            <a:fillRect/>
          </a:stretch>
        </p:blipFill>
        <p:spPr>
          <a:xfrm>
            <a:off x="585503" y="165840"/>
            <a:ext cx="1737511" cy="926672"/>
          </a:xfrm>
          <a:prstGeom prst="rect">
            <a:avLst/>
          </a:prstGeom>
        </p:spPr>
      </p:pic>
      <p:sp>
        <p:nvSpPr>
          <p:cNvPr id="3" name="Google Shape;93;p2">
            <a:extLst>
              <a:ext uri="{FF2B5EF4-FFF2-40B4-BE49-F238E27FC236}">
                <a16:creationId xmlns="" xmlns:a16="http://schemas.microsoft.com/office/drawing/2014/main" id="{47FCA743-CFEB-E4F4-8A34-2A393D4F3AB5}"/>
              </a:ext>
            </a:extLst>
          </p:cNvPr>
          <p:cNvSpPr txBox="1">
            <a:spLocks/>
          </p:cNvSpPr>
          <p:nvPr/>
        </p:nvSpPr>
        <p:spPr>
          <a:xfrm>
            <a:off x="3754115" y="737369"/>
            <a:ext cx="4683769" cy="330467"/>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221668"/>
              </a:buClr>
              <a:buSzPts val="2880"/>
            </a:pPr>
            <a:r>
              <a:rPr lang="ru-RU" sz="2400" b="1" kern="0" dirty="0">
                <a:solidFill>
                  <a:srgbClr val="221668"/>
                </a:solidFill>
                <a:latin typeface="Times New Roman" panose="02020603050405020304" pitchFamily="18" charset="0"/>
                <a:ea typeface="Montserrat"/>
                <a:cs typeface="Times New Roman" panose="02020603050405020304" pitchFamily="18" charset="0"/>
                <a:sym typeface="Montserrat"/>
              </a:rPr>
              <a:t>Межрегионального уровня</a:t>
            </a:r>
          </a:p>
        </p:txBody>
      </p:sp>
      <p:sp>
        <p:nvSpPr>
          <p:cNvPr id="12" name="TextBox 11">
            <a:extLst>
              <a:ext uri="{FF2B5EF4-FFF2-40B4-BE49-F238E27FC236}">
                <a16:creationId xmlns="" xmlns:a16="http://schemas.microsoft.com/office/drawing/2014/main" id="{D8BBDEF5-CF4A-A4C4-C625-5CD25BE705AB}"/>
              </a:ext>
            </a:extLst>
          </p:cNvPr>
          <p:cNvSpPr txBox="1"/>
          <p:nvPr/>
        </p:nvSpPr>
        <p:spPr>
          <a:xfrm>
            <a:off x="674422" y="1066405"/>
            <a:ext cx="10817737" cy="685059"/>
          </a:xfrm>
          <a:prstGeom prst="rect">
            <a:avLst/>
          </a:prstGeom>
          <a:noFill/>
        </p:spPr>
        <p:txBody>
          <a:bodyPr wrap="square">
            <a:spAutoFit/>
          </a:bodyPr>
          <a:lstStyle/>
          <a:p>
            <a:pPr algn="ctr">
              <a:lnSpc>
                <a:spcPct val="107000"/>
              </a:lnSpc>
              <a:spcAft>
                <a:spcPts val="800"/>
              </a:spcAft>
            </a:pPr>
            <a:r>
              <a:rPr lang="ru-RU" b="1" kern="100" dirty="0">
                <a:effectLst/>
                <a:latin typeface="Times New Roman" panose="02020603050405020304" pitchFamily="18" charset="0"/>
                <a:ea typeface="Calibri" panose="020F0502020204030204" pitchFamily="34" charset="0"/>
                <a:cs typeface="Times New Roman" panose="02020603050405020304" pitchFamily="18" charset="0"/>
              </a:rPr>
              <a:t>Участие в </a:t>
            </a:r>
            <a:r>
              <a:rPr lang="ru-RU" b="1" u="sng" kern="100" dirty="0" smtClean="0">
                <a:effectLst/>
                <a:latin typeface="Times New Roman" panose="02020603050405020304" pitchFamily="18" charset="0"/>
                <a:ea typeface="Calibri" panose="020F0502020204030204" pitchFamily="34" charset="0"/>
                <a:cs typeface="Times New Roman" panose="02020603050405020304" pitchFamily="18" charset="0"/>
              </a:rPr>
              <a:t>11</a:t>
            </a:r>
            <a:r>
              <a:rPr lang="ru-RU" b="1" kern="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b="1" kern="100" dirty="0">
                <a:effectLst/>
                <a:latin typeface="Times New Roman" panose="02020603050405020304" pitchFamily="18" charset="0"/>
                <a:ea typeface="Calibri" panose="020F0502020204030204" pitchFamily="34" charset="0"/>
                <a:cs typeface="Times New Roman" panose="02020603050405020304" pitchFamily="18" charset="0"/>
              </a:rPr>
              <a:t>межрегиональных мероприятиях и </a:t>
            </a:r>
            <a:r>
              <a:rPr lang="ru-RU" b="1" kern="100" dirty="0">
                <a:latin typeface="Times New Roman" panose="02020603050405020304" pitchFamily="18" charset="0"/>
                <a:ea typeface="Calibri" panose="020F0502020204030204" pitchFamily="34" charset="0"/>
                <a:cs typeface="Times New Roman" panose="02020603050405020304" pitchFamily="18" charset="0"/>
              </a:rPr>
              <a:t>прослушали </a:t>
            </a:r>
            <a:r>
              <a:rPr lang="ru-RU" b="1" kern="100" dirty="0">
                <a:effectLst/>
                <a:latin typeface="Times New Roman" panose="02020603050405020304" pitchFamily="18" charset="0"/>
                <a:ea typeface="Calibri" panose="020F0502020204030204" pitchFamily="34" charset="0"/>
                <a:cs typeface="Times New Roman" panose="02020603050405020304" pitchFamily="18" charset="0"/>
              </a:rPr>
              <a:t>вебинары из цикла «Методическая среда» ВЦХТ и др.</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descr="C:\Users\MOC\Desktop\photo_2023-11-21_10-32-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098" y="4370582"/>
            <a:ext cx="2020826" cy="2020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MOC\Desktop\photo_2023-11-08_07-13-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5776" y="4370582"/>
            <a:ext cx="2020826" cy="20208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OC\Desktop\photo_2024-04-09_14-13-5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7009" y="4391769"/>
            <a:ext cx="1999639" cy="19996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OC\Desktop\photo_2024-03-19_17-56-2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8948" y="4392674"/>
            <a:ext cx="1998733" cy="19987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OC\Desktop\photo_2024-03-12_19-17-3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31684" y="4391768"/>
            <a:ext cx="1999639" cy="1999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874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1484309F-2DC5-9142-1392-AAB02C968DE0}"/>
              </a:ext>
            </a:extLst>
          </p:cNvPr>
          <p:cNvSpPr txBox="1"/>
          <p:nvPr/>
        </p:nvSpPr>
        <p:spPr>
          <a:xfrm>
            <a:off x="760377" y="1410987"/>
            <a:ext cx="5713247" cy="4255267"/>
          </a:xfrm>
          <a:prstGeom prst="rect">
            <a:avLst/>
          </a:prstGeom>
          <a:noFill/>
        </p:spPr>
        <p:txBody>
          <a:bodyPr wrap="square">
            <a:spAutoFit/>
          </a:bodyPr>
          <a:lstStyle/>
          <a:p>
            <a:pPr lvl="0"/>
            <a:r>
              <a:rPr lang="ru-RU" sz="900" dirty="0" smtClean="0">
                <a:latin typeface="Times New Roman" panose="02020603050405020304" pitchFamily="18" charset="0"/>
              </a:rPr>
              <a:t>1</a:t>
            </a:r>
            <a:r>
              <a:rPr lang="ru-RU" sz="1600" dirty="0" smtClean="0">
                <a:latin typeface="Times New Roman" panose="02020603050405020304" pitchFamily="18" charset="0"/>
              </a:rPr>
              <a:t>. </a:t>
            </a:r>
            <a:r>
              <a:rPr lang="ru-RU" sz="900" dirty="0" smtClean="0">
                <a:solidFill>
                  <a:srgbClr val="000000"/>
                </a:solidFill>
                <a:latin typeface="Times New Roman" panose="02020603050405020304" pitchFamily="18" charset="0"/>
                <a:cs typeface="Times New Roman" panose="02020603050405020304" pitchFamily="18" charset="0"/>
              </a:rPr>
              <a:t>Совещания </a:t>
            </a:r>
            <a:r>
              <a:rPr lang="ru-RU" sz="900" dirty="0">
                <a:solidFill>
                  <a:srgbClr val="000000"/>
                </a:solidFill>
                <a:latin typeface="Times New Roman" panose="02020603050405020304" pitchFamily="18" charset="0"/>
                <a:cs typeface="Times New Roman" panose="02020603050405020304" pitchFamily="18" charset="0"/>
              </a:rPr>
              <a:t>(ВКС) – еженедельно, каждую пятницу.</a:t>
            </a:r>
          </a:p>
          <a:p>
            <a:r>
              <a:rPr lang="ru-RU" sz="900" dirty="0">
                <a:latin typeface="Times New Roman"/>
                <a:ea typeface="Times New Roman"/>
              </a:rPr>
              <a:t>2. Республиканский семинар в рамках Года педагога и наставника «Обмен опытом лучших практик в процессе работы республиканской методической лаборатории по обеспечению образовательного процесса в системе дополнительного образования детей Республики Крым».</a:t>
            </a:r>
            <a:endParaRPr lang="ru-RU" sz="900" dirty="0">
              <a:solidFill>
                <a:srgbClr val="000000"/>
              </a:solidFill>
              <a:latin typeface="Times New Roman" panose="02020603050405020304" pitchFamily="18" charset="0"/>
              <a:cs typeface="Times New Roman" panose="02020603050405020304" pitchFamily="18" charset="0"/>
            </a:endParaRPr>
          </a:p>
          <a:p>
            <a:r>
              <a:rPr lang="ru-RU" sz="900" dirty="0">
                <a:solidFill>
                  <a:srgbClr val="000000"/>
                </a:solidFill>
                <a:latin typeface="Times New Roman" panose="02020603050405020304" pitchFamily="18" charset="0"/>
                <a:cs typeface="Times New Roman" panose="02020603050405020304" pitchFamily="18" charset="0"/>
              </a:rPr>
              <a:t>3. </a:t>
            </a:r>
            <a:r>
              <a:rPr lang="ru-RU" sz="900" dirty="0">
                <a:latin typeface="Times New Roman"/>
              </a:rPr>
              <a:t>Р</a:t>
            </a:r>
            <a:r>
              <a:rPr lang="ru-RU" sz="900" dirty="0">
                <a:latin typeface="Times New Roman"/>
                <a:ea typeface="Times New Roman"/>
              </a:rPr>
              <a:t>еспубликанский обучающий семинар для экспертной рабочей группы по проведению независимой оценки качества дополнительных общеобразовательных общеразвивающих программ.</a:t>
            </a:r>
          </a:p>
          <a:p>
            <a:r>
              <a:rPr lang="ru-RU" sz="900" dirty="0">
                <a:solidFill>
                  <a:srgbClr val="000000"/>
                </a:solidFill>
                <a:latin typeface="Times New Roman"/>
              </a:rPr>
              <a:t>4. Обучающий семинар для членов муниципального экспертного совета по проведению независимой оценки качества дополнительных общеобразовательных общеразвивающих программ в дистанционном формате.</a:t>
            </a:r>
          </a:p>
          <a:p>
            <a:r>
              <a:rPr lang="ru-RU" sz="900" dirty="0">
                <a:latin typeface="Times New Roman" panose="02020603050405020304" pitchFamily="18" charset="0"/>
                <a:cs typeface="Times New Roman" panose="02020603050405020304" pitchFamily="18" charset="0"/>
              </a:rPr>
              <a:t>5. </a:t>
            </a:r>
            <a:r>
              <a:rPr lang="ru-RU" sz="900" dirty="0" err="1">
                <a:latin typeface="Times New Roman" panose="02020603050405020304" pitchFamily="18" charset="0"/>
                <a:cs typeface="Times New Roman" panose="02020603050405020304" pitchFamily="18" charset="0"/>
              </a:rPr>
              <a:t>Вебинар</a:t>
            </a:r>
            <a:r>
              <a:rPr lang="ru-RU" sz="900" dirty="0">
                <a:latin typeface="Times New Roman" panose="02020603050405020304" pitchFamily="18" charset="0"/>
                <a:cs typeface="Times New Roman" panose="02020603050405020304" pitchFamily="18" charset="0"/>
              </a:rPr>
              <a:t> «Внедрение механизмов социального заказа в муниципалитетах Республики Крым» (09.06.2023);</a:t>
            </a:r>
          </a:p>
          <a:p>
            <a:r>
              <a:rPr lang="ru-RU" sz="900" dirty="0">
                <a:latin typeface="Times New Roman" panose="02020603050405020304" pitchFamily="18" charset="0"/>
                <a:cs typeface="Times New Roman" panose="02020603050405020304" pitchFamily="18" charset="0"/>
              </a:rPr>
              <a:t>6. Республиканский семинар «Дополнительное образование детей в соответствии с региональным планом мероприятий по реализации Концепции дополнительного образования до 2030 года. Итоги работы за 2022-2023 учебный год» (23.06.2023).</a:t>
            </a:r>
            <a:endParaRPr lang="ru-RU" sz="900" dirty="0">
              <a:solidFill>
                <a:srgbClr val="000000"/>
              </a:solidFill>
              <a:latin typeface="Times New Roman" panose="02020603050405020304" pitchFamily="18" charset="0"/>
              <a:cs typeface="Times New Roman" panose="02020603050405020304" pitchFamily="18" charset="0"/>
            </a:endParaRPr>
          </a:p>
          <a:p>
            <a:r>
              <a:rPr lang="ru-RU" sz="900" dirty="0">
                <a:solidFill>
                  <a:srgbClr val="000000"/>
                </a:solidFill>
                <a:latin typeface="Times New Roman"/>
                <a:ea typeface="Times New Roman"/>
              </a:rPr>
              <a:t>7.</a:t>
            </a:r>
            <a:r>
              <a:rPr lang="ru-RU" sz="900" dirty="0"/>
              <a:t> </a:t>
            </a:r>
            <a:r>
              <a:rPr lang="ru-RU" sz="900" dirty="0">
                <a:latin typeface="Times New Roman" panose="02020603050405020304" pitchFamily="18" charset="0"/>
                <a:cs typeface="Times New Roman" panose="02020603050405020304" pitchFamily="18" charset="0"/>
              </a:rPr>
              <a:t>Республиканский семинар «Развитие межмуниципального наставничества. Обмен опытом бюджетных образовательных организаций и негосударственного сектора образования, реализующих дополнительные общеобразовательные общеразвивающие программы» (25.10.2023).</a:t>
            </a:r>
          </a:p>
          <a:p>
            <a:r>
              <a:rPr lang="ru-RU" sz="900" dirty="0">
                <a:latin typeface="Times New Roman" panose="02020603050405020304" pitchFamily="18" charset="0"/>
                <a:cs typeface="Times New Roman" panose="02020603050405020304" pitchFamily="18" charset="0"/>
              </a:rPr>
              <a:t>8. Республиканский </a:t>
            </a:r>
            <a:r>
              <a:rPr lang="ru-RU" sz="900" dirty="0" err="1">
                <a:latin typeface="Times New Roman" panose="02020603050405020304" pitchFamily="18" charset="0"/>
                <a:cs typeface="Times New Roman" panose="02020603050405020304" pitchFamily="18" charset="0"/>
              </a:rPr>
              <a:t>вебинар</a:t>
            </a:r>
            <a:r>
              <a:rPr lang="ru-RU" sz="900" dirty="0">
                <a:latin typeface="Times New Roman" panose="02020603050405020304" pitchFamily="18" charset="0"/>
                <a:cs typeface="Times New Roman" panose="02020603050405020304" pitchFamily="18" charset="0"/>
              </a:rPr>
              <a:t> «Социальный заказ в муниципалитетах Республики Крым: исполнение требований Федерального закона от 13.07.2020 № 189-ФЗ, вопросы и ответы» (13.10.2023).</a:t>
            </a:r>
          </a:p>
          <a:p>
            <a:r>
              <a:rPr lang="ru-RU" sz="900" dirty="0">
                <a:latin typeface="Times New Roman" panose="02020603050405020304" pitchFamily="18" charset="0"/>
                <a:cs typeface="Times New Roman" panose="02020603050405020304" pitchFamily="18" charset="0"/>
              </a:rPr>
              <a:t>9. Республиканский </a:t>
            </a:r>
            <a:r>
              <a:rPr lang="ru-RU" sz="900" dirty="0" err="1">
                <a:latin typeface="Times New Roman" panose="02020603050405020304" pitchFamily="18" charset="0"/>
                <a:cs typeface="Times New Roman" panose="02020603050405020304" pitchFamily="18" charset="0"/>
              </a:rPr>
              <a:t>вебинар</a:t>
            </a:r>
            <a:r>
              <a:rPr lang="ru-RU" sz="900" dirty="0">
                <a:latin typeface="Times New Roman" panose="02020603050405020304" pitchFamily="18" charset="0"/>
                <a:cs typeface="Times New Roman" panose="02020603050405020304" pitchFamily="18" charset="0"/>
              </a:rPr>
              <a:t> «Внедрение механизмов социального заказа в дополнительном образовании детей в муниципалитетах Республики Крым. Расчет параметров социального заказа на 2024 г. и плановый период 2025-2026 гг.» (10.11.2023).</a:t>
            </a:r>
            <a:endParaRPr lang="ru-RU" sz="900" dirty="0">
              <a:latin typeface="Times New Roman" panose="02020603050405020304" pitchFamily="18" charset="0"/>
              <a:ea typeface="Times New Roman"/>
              <a:cs typeface="Times New Roman" panose="02020603050405020304" pitchFamily="18" charset="0"/>
            </a:endParaRPr>
          </a:p>
          <a:p>
            <a:pPr algn="just">
              <a:lnSpc>
                <a:spcPct val="107000"/>
              </a:lnSpc>
            </a:pPr>
            <a:r>
              <a:rPr lang="ru-RU" sz="900" dirty="0">
                <a:latin typeface="Times New Roman" panose="02020603050405020304" pitchFamily="18" charset="0"/>
                <a:cs typeface="Times New Roman" panose="02020603050405020304" pitchFamily="18" charset="0"/>
              </a:rPr>
              <a:t>10. </a:t>
            </a:r>
            <a:r>
              <a:rPr lang="ru-RU" sz="900" dirty="0" smtClean="0">
                <a:latin typeface="Times New Roman" panose="02020603050405020304" pitchFamily="18" charset="0"/>
                <a:cs typeface="Times New Roman" panose="02020603050405020304" pitchFamily="18" charset="0"/>
              </a:rPr>
              <a:t>Республиканский </a:t>
            </a:r>
            <a:r>
              <a:rPr lang="ru-RU" sz="900" dirty="0">
                <a:latin typeface="Times New Roman" panose="02020603050405020304" pitchFamily="18" charset="0"/>
                <a:cs typeface="Times New Roman" panose="02020603050405020304" pitchFamily="18" charset="0"/>
              </a:rPr>
              <a:t>семинар-практикум «Педагогические технологии и практики при реализации дополнительных образовательных программ художественной и социально-гуманитарной направленностей (из опыта работы педагогических работников системы дополнительного образования Республики Крым в рамках Года педагога и наставника)» (23.11.2023). </a:t>
            </a:r>
            <a:endParaRPr lang="ru-RU" sz="9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900" dirty="0" smtClean="0">
                <a:latin typeface="Times New Roman" panose="02020603050405020304" pitchFamily="18" charset="0"/>
                <a:cs typeface="Times New Roman" panose="02020603050405020304" pitchFamily="18" charset="0"/>
              </a:rPr>
              <a:t>11. Республиканский обучающий семинар </a:t>
            </a:r>
            <a:r>
              <a:rPr lang="ru-RU" sz="900" dirty="0">
                <a:latin typeface="Times New Roman" panose="02020603050405020304" pitchFamily="18" charset="0"/>
                <a:cs typeface="Times New Roman" panose="02020603050405020304" pitchFamily="18" charset="0"/>
              </a:rPr>
              <a:t>для экспертной рабочей группы по проведению независимой оценки качества дополнительных общеобразовательных общеразвивающих </a:t>
            </a:r>
            <a:r>
              <a:rPr lang="ru-RU" sz="900" dirty="0" smtClean="0">
                <a:latin typeface="Times New Roman" panose="02020603050405020304" pitchFamily="18" charset="0"/>
                <a:cs typeface="Times New Roman" panose="02020603050405020304" pitchFamily="18" charset="0"/>
              </a:rPr>
              <a:t>программ (21.02.2024).</a:t>
            </a:r>
          </a:p>
          <a:p>
            <a:pPr algn="just"/>
            <a:r>
              <a:rPr lang="ru-RU" sz="900" dirty="0" smtClean="0">
                <a:latin typeface="Times New Roman" panose="02020603050405020304" pitchFamily="18" charset="0"/>
                <a:cs typeface="Times New Roman" panose="02020603050405020304" pitchFamily="18" charset="0"/>
              </a:rPr>
              <a:t>12. Республиканский семинар «Внедрение </a:t>
            </a:r>
            <a:r>
              <a:rPr lang="ru-RU" sz="900" dirty="0">
                <a:latin typeface="Times New Roman" panose="02020603050405020304" pitchFamily="18" charset="0"/>
                <a:cs typeface="Times New Roman" panose="02020603050405020304" pitchFamily="18" charset="0"/>
              </a:rPr>
              <a:t>механизмов социального заказа в дополнительном образовании детей в муниципалитетах Республики Крым. Особенности финансирования услуг в социальной сфере по социальным сертификатам. Отражение средств в бюджете</a:t>
            </a:r>
            <a:r>
              <a:rPr lang="ru-RU" sz="900" dirty="0" smtClean="0">
                <a:latin typeface="Times New Roman" panose="02020603050405020304" pitchFamily="18" charset="0"/>
                <a:cs typeface="Times New Roman" panose="02020603050405020304" pitchFamily="18" charset="0"/>
              </a:rPr>
              <a:t>» (22.03.2024).</a:t>
            </a:r>
            <a:endParaRPr lang="ru-RU" sz="900" dirty="0">
              <a:latin typeface="Times New Roman" panose="02020603050405020304" pitchFamily="18" charset="0"/>
              <a:cs typeface="Times New Roman" panose="02020603050405020304" pitchFamily="18" charset="0"/>
            </a:endParaRPr>
          </a:p>
        </p:txBody>
      </p:sp>
      <p:sp>
        <p:nvSpPr>
          <p:cNvPr id="5" name="Заголовок 1">
            <a:extLst>
              <a:ext uri="{FF2B5EF4-FFF2-40B4-BE49-F238E27FC236}">
                <a16:creationId xmlns="" xmlns:a16="http://schemas.microsoft.com/office/drawing/2014/main" id="{3F06C9C6-2421-66A3-1739-98E5B0813BE6}"/>
              </a:ext>
            </a:extLst>
          </p:cNvPr>
          <p:cNvSpPr txBox="1">
            <a:spLocks/>
          </p:cNvSpPr>
          <p:nvPr/>
        </p:nvSpPr>
        <p:spPr>
          <a:xfrm>
            <a:off x="2818061" y="382419"/>
            <a:ext cx="6172200" cy="8627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1800" b="1" dirty="0">
                <a:solidFill>
                  <a:srgbClr val="221668"/>
                </a:solidFill>
                <a:latin typeface="Times New Roman" panose="02020603050405020304" pitchFamily="18" charset="0"/>
                <a:ea typeface="Montserrat"/>
                <a:cs typeface="Times New Roman" panose="02020603050405020304" pitchFamily="18" charset="0"/>
                <a:sym typeface="Montserrat"/>
              </a:rPr>
              <a:t>Участие, организация и проведение муниципальным опорным центром мероприятий различного уровня</a:t>
            </a:r>
          </a:p>
          <a:p>
            <a:endParaRPr lang="ru-RU" sz="1800" dirty="0">
              <a:latin typeface="Montserrat Medium" panose="00000600000000000000"/>
            </a:endParaRPr>
          </a:p>
        </p:txBody>
      </p:sp>
      <p:pic>
        <p:nvPicPr>
          <p:cNvPr id="4" name="Рисунок 3">
            <a:extLst>
              <a:ext uri="{FF2B5EF4-FFF2-40B4-BE49-F238E27FC236}">
                <a16:creationId xmlns="" xmlns:a16="http://schemas.microsoft.com/office/drawing/2014/main" id="{ECE75007-E9D6-F3E1-DCDB-5437D15F2AD0}"/>
              </a:ext>
            </a:extLst>
          </p:cNvPr>
          <p:cNvPicPr>
            <a:picLocks noChangeAspect="1"/>
          </p:cNvPicPr>
          <p:nvPr/>
        </p:nvPicPr>
        <p:blipFill>
          <a:blip r:embed="rId2"/>
          <a:stretch>
            <a:fillRect/>
          </a:stretch>
        </p:blipFill>
        <p:spPr>
          <a:xfrm>
            <a:off x="491166" y="305622"/>
            <a:ext cx="2081117" cy="1256004"/>
          </a:xfrm>
          <a:prstGeom prst="rect">
            <a:avLst/>
          </a:prstGeom>
        </p:spPr>
      </p:pic>
      <p:sp>
        <p:nvSpPr>
          <p:cNvPr id="7" name="Google Shape;93;p2">
            <a:extLst>
              <a:ext uri="{FF2B5EF4-FFF2-40B4-BE49-F238E27FC236}">
                <a16:creationId xmlns="" xmlns:a16="http://schemas.microsoft.com/office/drawing/2014/main" id="{05ED32C1-8ECF-77B7-25BE-48921FBE1641}"/>
              </a:ext>
            </a:extLst>
          </p:cNvPr>
          <p:cNvSpPr txBox="1">
            <a:spLocks/>
          </p:cNvSpPr>
          <p:nvPr/>
        </p:nvSpPr>
        <p:spPr>
          <a:xfrm>
            <a:off x="2716988" y="951047"/>
            <a:ext cx="6543294" cy="330467"/>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221668"/>
              </a:buClr>
              <a:buSzPts val="2880"/>
            </a:pPr>
            <a:r>
              <a:rPr lang="ru-RU" sz="1800" b="1" kern="0" dirty="0">
                <a:solidFill>
                  <a:srgbClr val="221668"/>
                </a:solidFill>
                <a:latin typeface="Times New Roman" panose="02020603050405020304" pitchFamily="18" charset="0"/>
                <a:ea typeface="Montserrat"/>
                <a:cs typeface="Times New Roman" panose="02020603050405020304" pitchFamily="18" charset="0"/>
                <a:sym typeface="Montserrat"/>
              </a:rPr>
              <a:t>Республиканского/муниципального уровня</a:t>
            </a:r>
          </a:p>
        </p:txBody>
      </p:sp>
      <p:sp>
        <p:nvSpPr>
          <p:cNvPr id="2" name="Прямоугольник 1"/>
          <p:cNvSpPr/>
          <p:nvPr/>
        </p:nvSpPr>
        <p:spPr>
          <a:xfrm>
            <a:off x="6473624" y="1561626"/>
            <a:ext cx="5356932" cy="3000821"/>
          </a:xfrm>
          <a:prstGeom prst="rect">
            <a:avLst/>
          </a:prstGeom>
        </p:spPr>
        <p:txBody>
          <a:bodyPr wrap="square">
            <a:spAutoFit/>
          </a:bodyPr>
          <a:lstStyle/>
          <a:p>
            <a:pPr lvl="0"/>
            <a:r>
              <a:rPr lang="ru-RU" sz="900" dirty="0">
                <a:solidFill>
                  <a:srgbClr val="000000"/>
                </a:solidFill>
                <a:latin typeface="Times New Roman" panose="02020603050405020304" pitchFamily="18" charset="0"/>
                <a:cs typeface="Times New Roman" panose="02020603050405020304" pitchFamily="18" charset="0"/>
              </a:rPr>
              <a:t>1. Совещания, </a:t>
            </a:r>
            <a:r>
              <a:rPr lang="ru-RU" sz="900" dirty="0" err="1">
                <a:solidFill>
                  <a:srgbClr val="000000"/>
                </a:solidFill>
                <a:latin typeface="Times New Roman" panose="02020603050405020304" pitchFamily="18" charset="0"/>
                <a:cs typeface="Times New Roman" panose="02020603050405020304" pitchFamily="18" charset="0"/>
              </a:rPr>
              <a:t>вебинары</a:t>
            </a:r>
            <a:r>
              <a:rPr lang="ru-RU" sz="900" dirty="0">
                <a:solidFill>
                  <a:srgbClr val="000000"/>
                </a:solidFill>
                <a:latin typeface="Times New Roman" panose="02020603050405020304" pitchFamily="18" charset="0"/>
                <a:cs typeface="Times New Roman" panose="02020603050405020304" pitchFamily="18" charset="0"/>
              </a:rPr>
              <a:t> и ВКС:</a:t>
            </a:r>
          </a:p>
          <a:p>
            <a:pPr lvl="0"/>
            <a:r>
              <a:rPr lang="ru-RU" sz="900" dirty="0">
                <a:solidFill>
                  <a:srgbClr val="000000"/>
                </a:solidFill>
                <a:latin typeface="Times New Roman" panose="02020603050405020304" pitchFamily="18" charset="0"/>
                <a:cs typeface="Times New Roman" panose="02020603050405020304" pitchFamily="18" charset="0"/>
              </a:rPr>
              <a:t>рабочие совещания МОЦ и ОО – </a:t>
            </a:r>
            <a:r>
              <a:rPr lang="ru-RU" sz="900" dirty="0" smtClean="0">
                <a:solidFill>
                  <a:srgbClr val="000000"/>
                </a:solidFill>
                <a:latin typeface="Times New Roman" panose="02020603050405020304" pitchFamily="18" charset="0"/>
                <a:cs typeface="Times New Roman" panose="02020603050405020304" pitchFamily="18" charset="0"/>
              </a:rPr>
              <a:t>15;</a:t>
            </a:r>
            <a:endParaRPr lang="ru-RU" sz="900" dirty="0">
              <a:solidFill>
                <a:srgbClr val="000000"/>
              </a:solidFill>
              <a:latin typeface="Times New Roman" panose="02020603050405020304" pitchFamily="18" charset="0"/>
              <a:cs typeface="Times New Roman" panose="02020603050405020304" pitchFamily="18" charset="0"/>
            </a:endParaRPr>
          </a:p>
          <a:p>
            <a:pPr lvl="0"/>
            <a:r>
              <a:rPr lang="ru-RU" sz="900" dirty="0" err="1">
                <a:solidFill>
                  <a:srgbClr val="000000"/>
                </a:solidFill>
                <a:latin typeface="Times New Roman" panose="02020603050405020304" pitchFamily="18" charset="0"/>
                <a:cs typeface="Times New Roman" panose="02020603050405020304" pitchFamily="18" charset="0"/>
              </a:rPr>
              <a:t>Вебинары</a:t>
            </a:r>
            <a:r>
              <a:rPr lang="ru-RU" sz="900" dirty="0">
                <a:solidFill>
                  <a:srgbClr val="000000"/>
                </a:solidFill>
                <a:latin typeface="Times New Roman" panose="02020603050405020304" pitchFamily="18" charset="0"/>
                <a:cs typeface="Times New Roman" panose="02020603050405020304" pitchFamily="18" charset="0"/>
              </a:rPr>
              <a:t> и ВКС – </a:t>
            </a:r>
            <a:r>
              <a:rPr lang="ru-RU" sz="900" dirty="0" smtClean="0">
                <a:solidFill>
                  <a:srgbClr val="000000"/>
                </a:solidFill>
                <a:latin typeface="Times New Roman" panose="02020603050405020304" pitchFamily="18" charset="0"/>
                <a:cs typeface="Times New Roman" panose="02020603050405020304" pitchFamily="18" charset="0"/>
              </a:rPr>
              <a:t>6.</a:t>
            </a:r>
            <a:endParaRPr lang="ru-RU" sz="900" dirty="0">
              <a:solidFill>
                <a:srgbClr val="000000"/>
              </a:solidFill>
              <a:latin typeface="Times New Roman" panose="02020603050405020304" pitchFamily="18" charset="0"/>
              <a:cs typeface="Times New Roman" panose="02020603050405020304" pitchFamily="18" charset="0"/>
            </a:endParaRPr>
          </a:p>
          <a:p>
            <a:pPr lvl="0"/>
            <a:r>
              <a:rPr lang="ru-RU" sz="900" dirty="0">
                <a:solidFill>
                  <a:srgbClr val="000000"/>
                </a:solidFill>
                <a:latin typeface="Times New Roman" panose="02020603050405020304" pitchFamily="18" charset="0"/>
                <a:cs typeface="Times New Roman" panose="02020603050405020304" pitchFamily="18" charset="0"/>
              </a:rPr>
              <a:t>2. Консультирование специалистов ОО, педагогов дополнительного образования по темам: </a:t>
            </a:r>
          </a:p>
          <a:p>
            <a:pPr lvl="0"/>
            <a:r>
              <a:rPr lang="ru-RU" sz="900" dirty="0">
                <a:solidFill>
                  <a:srgbClr val="000000"/>
                </a:solidFill>
                <a:latin typeface="Times New Roman" panose="02020603050405020304" pitchFamily="18" charset="0"/>
                <a:cs typeface="Times New Roman" panose="02020603050405020304" pitchFamily="18" charset="0"/>
              </a:rPr>
              <a:t>«Проектирование дополнительных общеобразовательных программ»; </a:t>
            </a:r>
          </a:p>
          <a:p>
            <a:pPr lvl="0"/>
            <a:r>
              <a:rPr lang="ru-RU" sz="900" dirty="0">
                <a:solidFill>
                  <a:srgbClr val="000000"/>
                </a:solidFill>
                <a:latin typeface="Times New Roman" panose="02020603050405020304" pitchFamily="18" charset="0"/>
                <a:cs typeface="Times New Roman" panose="02020603050405020304" pitchFamily="18" charset="0"/>
              </a:rPr>
              <a:t>«Экспертиза программ в АИС «Навигатор ДОД РК»; «Работа в АИС «Навигатор ДОД РК»; </a:t>
            </a:r>
          </a:p>
          <a:p>
            <a:pPr lvl="0"/>
            <a:r>
              <a:rPr lang="ru-RU" sz="900" dirty="0">
                <a:solidFill>
                  <a:srgbClr val="000000"/>
                </a:solidFill>
                <a:latin typeface="Times New Roman" panose="02020603050405020304" pitchFamily="18" charset="0"/>
                <a:cs typeface="Times New Roman" panose="02020603050405020304" pitchFamily="18" charset="0"/>
              </a:rPr>
              <a:t>«Проектирование НПА для «Дорожной карты»;</a:t>
            </a:r>
          </a:p>
          <a:p>
            <a:pPr lvl="0"/>
            <a:r>
              <a:rPr lang="ru-RU" sz="900" dirty="0">
                <a:solidFill>
                  <a:srgbClr val="000000"/>
                </a:solidFill>
                <a:latin typeface="Times New Roman" panose="02020603050405020304" pitchFamily="18" charset="0"/>
                <a:cs typeface="Times New Roman" panose="02020603050405020304" pitchFamily="18" charset="0"/>
              </a:rPr>
              <a:t>«Организация работы по внедрению системы ПФ ДОД и Социального заказа в Черноморском районе».</a:t>
            </a:r>
          </a:p>
          <a:p>
            <a:pPr lvl="0"/>
            <a:r>
              <a:rPr lang="ru-RU" sz="900" dirty="0">
                <a:latin typeface="Times New Roman" panose="02020603050405020304" pitchFamily="18" charset="0"/>
                <a:cs typeface="Times New Roman" panose="02020603050405020304" pitchFamily="18" charset="0"/>
              </a:rPr>
              <a:t>3. Совещание на тему «Мониторинг школьных театров в образовательных учреждениях» (25.08.2023).</a:t>
            </a:r>
          </a:p>
          <a:p>
            <a:r>
              <a:rPr lang="ru-RU" sz="900" dirty="0">
                <a:latin typeface="Times New Roman" panose="02020603050405020304" pitchFamily="18" charset="0"/>
                <a:cs typeface="Times New Roman" panose="02020603050405020304" pitchFamily="18" charset="0"/>
              </a:rPr>
              <a:t>4. О наполнении новыми данными АИС "Навигатор" (карточки программ, расписание, группы, оборудование) (29.09.2023)</a:t>
            </a:r>
            <a:r>
              <a:rPr lang="ru-RU" sz="900" dirty="0">
                <a:solidFill>
                  <a:srgbClr val="000000"/>
                </a:solidFill>
                <a:latin typeface="Times New Roman" panose="02020603050405020304" pitchFamily="18" charset="0"/>
                <a:cs typeface="Times New Roman" panose="02020603050405020304" pitchFamily="18" charset="0"/>
              </a:rPr>
              <a:t>.</a:t>
            </a:r>
            <a:endParaRPr lang="ru-RU" sz="900" dirty="0">
              <a:latin typeface="Times New Roman" panose="02020603050405020304" pitchFamily="18" charset="0"/>
              <a:cs typeface="Times New Roman" panose="02020603050405020304" pitchFamily="18" charset="0"/>
            </a:endParaRPr>
          </a:p>
          <a:p>
            <a:r>
              <a:rPr lang="ru-RU" sz="900" dirty="0">
                <a:latin typeface="Times New Roman" panose="02020603050405020304" pitchFamily="18" charset="0"/>
                <a:cs typeface="Times New Roman" panose="02020603050405020304" pitchFamily="18" charset="0"/>
              </a:rPr>
              <a:t>5. Инструктивно-методический семинар на тему "Защита персональных данных при работе в информационной системе "Навигатор дополнительного образования детей Республики Крым» (29.09.2023)</a:t>
            </a:r>
            <a:r>
              <a:rPr lang="ru-RU" sz="900" dirty="0">
                <a:solidFill>
                  <a:srgbClr val="000000"/>
                </a:solidFill>
                <a:latin typeface="Times New Roman" panose="02020603050405020304" pitchFamily="18" charset="0"/>
                <a:cs typeface="Times New Roman" panose="02020603050405020304" pitchFamily="18" charset="0"/>
              </a:rPr>
              <a:t>.</a:t>
            </a:r>
          </a:p>
          <a:p>
            <a:pPr lvl="0" algn="just">
              <a:buClrTx/>
              <a:buSzTx/>
            </a:pPr>
            <a:r>
              <a:rPr lang="ru-RU" sz="900" dirty="0">
                <a:solidFill>
                  <a:srgbClr val="000000"/>
                </a:solidFill>
                <a:latin typeface="Times New Roman" panose="02020603050405020304" pitchFamily="18" charset="0"/>
                <a:cs typeface="Times New Roman" panose="02020603050405020304" pitchFamily="18" charset="0"/>
              </a:rPr>
              <a:t>6. Муниципальный опрос родительской общественности по оценке качества и оказания образовательных услуг в учреждениях дополнительного образования детей в Республике Крым в системе АИС</a:t>
            </a:r>
            <a:r>
              <a:rPr lang="ru-RU" sz="900" dirty="0" smtClean="0">
                <a:solidFill>
                  <a:srgbClr val="000000"/>
                </a:solidFill>
                <a:latin typeface="Times New Roman" panose="02020603050405020304" pitchFamily="18" charset="0"/>
                <a:cs typeface="Times New Roman" panose="02020603050405020304" pitchFamily="18" charset="0"/>
              </a:rPr>
              <a:t>.</a:t>
            </a:r>
          </a:p>
          <a:p>
            <a:pPr lvl="0" algn="just">
              <a:buClrTx/>
              <a:buSzTx/>
            </a:pPr>
            <a:r>
              <a:rPr lang="ru-RU" sz="900" dirty="0" smtClean="0">
                <a:solidFill>
                  <a:srgbClr val="000000"/>
                </a:solidFill>
                <a:latin typeface="Times New Roman" panose="02020603050405020304" pitchFamily="18" charset="0"/>
                <a:cs typeface="Times New Roman" panose="02020603050405020304" pitchFamily="18" charset="0"/>
              </a:rPr>
              <a:t>7. Муниципальный семинар-практикум </a:t>
            </a:r>
            <a:r>
              <a:rPr lang="ru-RU" sz="900" dirty="0">
                <a:latin typeface="Times New Roman" panose="02020603050405020304" pitchFamily="18" charset="0"/>
                <a:cs typeface="Times New Roman" panose="02020603050405020304" pitchFamily="18" charset="0"/>
              </a:rPr>
              <a:t>«Организация и проведение независимой оценки качества дополнительных общеразвивающих программ в Черноморском районе на муниципальном уровне</a:t>
            </a:r>
            <a:r>
              <a:rPr lang="ru-RU" sz="900" dirty="0" smtClean="0">
                <a:latin typeface="Times New Roman" panose="02020603050405020304" pitchFamily="18" charset="0"/>
                <a:cs typeface="Times New Roman" panose="02020603050405020304" pitchFamily="18" charset="0"/>
              </a:rPr>
              <a:t>» (05.03.2024).</a:t>
            </a:r>
            <a:endParaRPr lang="ru-RU" sz="900" dirty="0" smtClean="0">
              <a:solidFill>
                <a:srgbClr val="000000"/>
              </a:solidFill>
              <a:latin typeface="Times New Roman" panose="02020603050405020304" pitchFamily="18" charset="0"/>
              <a:cs typeface="Times New Roman" panose="02020603050405020304" pitchFamily="18" charset="0"/>
            </a:endParaRPr>
          </a:p>
          <a:p>
            <a:pPr lvl="0" algn="just">
              <a:buClrTx/>
              <a:buSzTx/>
            </a:pPr>
            <a:r>
              <a:rPr lang="ru-RU" sz="900" dirty="0" smtClean="0"/>
              <a:t>8. </a:t>
            </a:r>
            <a:r>
              <a:rPr lang="ru-RU" sz="900" dirty="0" smtClean="0">
                <a:latin typeface="Times New Roman" panose="02020603050405020304" pitchFamily="18" charset="0"/>
                <a:cs typeface="Times New Roman" panose="02020603050405020304" pitchFamily="18" charset="0"/>
              </a:rPr>
              <a:t>Муниципальное совещание </a:t>
            </a:r>
            <a:r>
              <a:rPr lang="ru-RU" sz="900" dirty="0">
                <a:latin typeface="Times New Roman" panose="02020603050405020304" pitchFamily="18" charset="0"/>
                <a:cs typeface="Times New Roman" panose="02020603050405020304" pitchFamily="18" charset="0"/>
              </a:rPr>
              <a:t>с организаторами дополнительных общеразвивающих </a:t>
            </a:r>
            <a:r>
              <a:rPr lang="ru-RU" sz="900" dirty="0" smtClean="0">
                <a:latin typeface="Times New Roman" panose="02020603050405020304" pitchFamily="18" charset="0"/>
                <a:cs typeface="Times New Roman" panose="02020603050405020304" pitchFamily="18" charset="0"/>
              </a:rPr>
              <a:t>программ Черноморского района (16.05.2024).</a:t>
            </a:r>
            <a:endParaRPr lang="ru-RU" sz="900" i="1" dirty="0">
              <a:solidFill>
                <a:srgbClr val="000000"/>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631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3;p2">
            <a:extLst>
              <a:ext uri="{FF2B5EF4-FFF2-40B4-BE49-F238E27FC236}">
                <a16:creationId xmlns="" xmlns:a16="http://schemas.microsoft.com/office/drawing/2014/main" id="{C479E13B-A9A6-36A3-9DE3-70951B451F87}"/>
              </a:ext>
            </a:extLst>
          </p:cNvPr>
          <p:cNvSpPr txBox="1">
            <a:spLocks/>
          </p:cNvSpPr>
          <p:nvPr/>
        </p:nvSpPr>
        <p:spPr>
          <a:xfrm>
            <a:off x="2171242" y="164045"/>
            <a:ext cx="8241951" cy="372862"/>
          </a:xfrm>
          <a:prstGeom prst="rect">
            <a:avLst/>
          </a:prstGeom>
          <a:noFill/>
          <a:ln>
            <a:noFill/>
          </a:ln>
        </p:spPr>
        <p:txBody>
          <a:bodyPr spcFirstLastPara="1" vert="horz" wrap="square" lIns="121900" tIns="60933" rIns="121900" bIns="609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Clr>
                <a:srgbClr val="221668"/>
              </a:buClr>
              <a:buSzPts val="2880"/>
            </a:pPr>
            <a:r>
              <a:rPr lang="ru-RU" sz="2400" b="1" dirty="0">
                <a:solidFill>
                  <a:srgbClr val="221668"/>
                </a:solidFill>
                <a:latin typeface="Times New Roman" panose="02020603050405020304" pitchFamily="18" charset="0"/>
                <a:ea typeface="Montserrat"/>
                <a:cs typeface="Times New Roman" panose="02020603050405020304" pitchFamily="18" charset="0"/>
                <a:sym typeface="Montserrat"/>
              </a:rPr>
              <a:t>НПА по СОЦИАЛЬНОМУ ЗАКАЗУ (2024 г.)</a:t>
            </a:r>
          </a:p>
        </p:txBody>
      </p:sp>
      <p:graphicFrame>
        <p:nvGraphicFramePr>
          <p:cNvPr id="3" name="Таблица 2">
            <a:extLst>
              <a:ext uri="{FF2B5EF4-FFF2-40B4-BE49-F238E27FC236}">
                <a16:creationId xmlns="" xmlns:a16="http://schemas.microsoft.com/office/drawing/2014/main" id="{4F003380-4241-52FA-56F2-1451D1945DB2}"/>
              </a:ext>
            </a:extLst>
          </p:cNvPr>
          <p:cNvGraphicFramePr>
            <a:graphicFrameLocks noGrp="1"/>
          </p:cNvGraphicFramePr>
          <p:nvPr>
            <p:extLst>
              <p:ext uri="{D42A27DB-BD31-4B8C-83A1-F6EECF244321}">
                <p14:modId xmlns:p14="http://schemas.microsoft.com/office/powerpoint/2010/main" val="3959848698"/>
              </p:ext>
            </p:extLst>
          </p:nvPr>
        </p:nvGraphicFramePr>
        <p:xfrm>
          <a:off x="646998" y="675504"/>
          <a:ext cx="10633299" cy="5352370"/>
        </p:xfrm>
        <a:graphic>
          <a:graphicData uri="http://schemas.openxmlformats.org/drawingml/2006/table">
            <a:tbl>
              <a:tblPr firstRow="1" firstCol="1" bandRow="1"/>
              <a:tblGrid>
                <a:gridCol w="251970">
                  <a:extLst>
                    <a:ext uri="{9D8B030D-6E8A-4147-A177-3AD203B41FA5}">
                      <a16:colId xmlns="" xmlns:a16="http://schemas.microsoft.com/office/drawing/2014/main" val="2158815805"/>
                    </a:ext>
                  </a:extLst>
                </a:gridCol>
                <a:gridCol w="2742448">
                  <a:extLst>
                    <a:ext uri="{9D8B030D-6E8A-4147-A177-3AD203B41FA5}">
                      <a16:colId xmlns="" xmlns:a16="http://schemas.microsoft.com/office/drawing/2014/main" val="2998520407"/>
                    </a:ext>
                  </a:extLst>
                </a:gridCol>
                <a:gridCol w="4733840">
                  <a:extLst>
                    <a:ext uri="{9D8B030D-6E8A-4147-A177-3AD203B41FA5}">
                      <a16:colId xmlns="" xmlns:a16="http://schemas.microsoft.com/office/drawing/2014/main" val="1939322373"/>
                    </a:ext>
                  </a:extLst>
                </a:gridCol>
                <a:gridCol w="914400">
                  <a:extLst>
                    <a:ext uri="{9D8B030D-6E8A-4147-A177-3AD203B41FA5}">
                      <a16:colId xmlns="" xmlns:a16="http://schemas.microsoft.com/office/drawing/2014/main" val="2961191165"/>
                    </a:ext>
                  </a:extLst>
                </a:gridCol>
                <a:gridCol w="1990641">
                  <a:extLst>
                    <a:ext uri="{9D8B030D-6E8A-4147-A177-3AD203B41FA5}">
                      <a16:colId xmlns="" xmlns:a16="http://schemas.microsoft.com/office/drawing/2014/main" val="2995722572"/>
                    </a:ext>
                  </a:extLst>
                </a:gridCol>
              </a:tblGrid>
              <a:tr h="832307">
                <a:tc>
                  <a:txBody>
                    <a:bodyPr/>
                    <a:lstStyle/>
                    <a:p>
                      <a:pPr>
                        <a:lnSpc>
                          <a:spcPct val="107000"/>
                        </a:lnSpc>
                        <a:spcAft>
                          <a:spcPts val="800"/>
                        </a:spcAft>
                      </a:pPr>
                      <a:r>
                        <a:rPr lang="ru-RU" sz="10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kern="100" dirty="0">
                          <a:effectLst/>
                          <a:latin typeface="Times New Roman" panose="02020603050405020304" pitchFamily="18" charset="0"/>
                          <a:ea typeface="Calibri" panose="020F0502020204030204" pitchFamily="34" charset="0"/>
                          <a:cs typeface="Times New Roman" panose="02020603050405020304" pitchFamily="18" charset="0"/>
                        </a:rPr>
                        <a:t>Утвержденные МПА для обеспечения формирования и исполнения муниципального социального заказа по направлению деятельности «реализация дополнительных образовательных </a:t>
                      </a:r>
                      <a:r>
                        <a:rPr lang="ru-RU" sz="10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программ на 2024 год</a:t>
                      </a:r>
                      <a:endParaRPr lang="ru-RU"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kern="100" dirty="0">
                          <a:effectLst/>
                          <a:latin typeface="Times New Roman" panose="02020603050405020304" pitchFamily="18" charset="0"/>
                          <a:ea typeface="Calibri" panose="020F0502020204030204" pitchFamily="34" charset="0"/>
                          <a:cs typeface="Times New Roman" panose="02020603050405020304" pitchFamily="18" charset="0"/>
                        </a:rPr>
                        <a:t>Полное название МПА</a:t>
                      </a:r>
                      <a:endParaRPr lang="ru-RU"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000" b="1" kern="100" dirty="0">
                          <a:effectLst/>
                          <a:latin typeface="Times New Roman" panose="02020603050405020304" pitchFamily="18" charset="0"/>
                          <a:ea typeface="Calibri" panose="020F0502020204030204" pitchFamily="34" charset="0"/>
                          <a:cs typeface="Times New Roman" panose="02020603050405020304" pitchFamily="18" charset="0"/>
                        </a:rPr>
                        <a:t>(постановление, распоряжение, приказ)</a:t>
                      </a:r>
                      <a:endParaRPr lang="ru-R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kern="100">
                          <a:effectLst/>
                          <a:latin typeface="Times New Roman" panose="02020603050405020304" pitchFamily="18" charset="0"/>
                          <a:ea typeface="Calibri" panose="020F0502020204030204" pitchFamily="34" charset="0"/>
                          <a:cs typeface="Times New Roman" panose="02020603050405020304" pitchFamily="18" charset="0"/>
                        </a:rPr>
                        <a:t>Дата утверждения и № документа</a:t>
                      </a:r>
                      <a:endParaRPr lang="ru-RU"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kern="100" dirty="0">
                          <a:effectLst/>
                          <a:latin typeface="Times New Roman" panose="02020603050405020304" pitchFamily="18" charset="0"/>
                          <a:ea typeface="Calibri" panose="020F0502020204030204" pitchFamily="34" charset="0"/>
                          <a:cs typeface="Times New Roman" panose="02020603050405020304" pitchFamily="18" charset="0"/>
                        </a:rPr>
                        <a:t>Реквизиты документа, ссылка</a:t>
                      </a:r>
                      <a:endParaRPr lang="ru-RU"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000" b="1" kern="100" dirty="0">
                          <a:effectLst/>
                          <a:latin typeface="Times New Roman" panose="02020603050405020304" pitchFamily="18" charset="0"/>
                          <a:ea typeface="Calibri" panose="020F0502020204030204" pitchFamily="34" charset="0"/>
                          <a:cs typeface="Times New Roman" panose="02020603050405020304" pitchFamily="18" charset="0"/>
                        </a:rPr>
                        <a:t>(введите реквизиты документа и ссылку на размещенный в сети Интернет документ)</a:t>
                      </a:r>
                      <a:endParaRPr lang="ru-R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43800542"/>
                  </a:ext>
                </a:extLst>
              </a:tr>
              <a:tr h="243933">
                <a:tc>
                  <a:txBody>
                    <a:bodyPr/>
                    <a:lstStyle/>
                    <a:p>
                      <a:pPr>
                        <a:lnSpc>
                          <a:spcPct val="107000"/>
                        </a:lnSpc>
                        <a:spcAft>
                          <a:spcPts val="800"/>
                        </a:spcAft>
                      </a:pPr>
                      <a:r>
                        <a:rPr lang="ru-RU" sz="1000" b="1" kern="1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900" dirty="0" smtClean="0">
                          <a:latin typeface="Times New Roman" panose="02020603050405020304" pitchFamily="18" charset="0"/>
                          <a:cs typeface="Times New Roman" panose="02020603050405020304" pitchFamily="18" charset="0"/>
                        </a:rPr>
                        <a:t>Утверждение Порядка определения нормативных затрат на оказание муниципальной услуги в соответствии с социальным сертификатом по реализации дополнительных общеразвивающих программ</a:t>
                      </a:r>
                      <a:r>
                        <a:rPr lang="ru-RU" sz="900" baseline="0" dirty="0" smtClean="0">
                          <a:latin typeface="Times New Roman" panose="02020603050405020304" pitchFamily="18" charset="0"/>
                          <a:cs typeface="Times New Roman" panose="02020603050405020304" pitchFamily="18" charset="0"/>
                        </a:rPr>
                        <a:t> (шаг 2).</a:t>
                      </a:r>
                      <a:endParaRPr lang="ru-RU"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900" kern="100" dirty="0" smtClean="0">
                          <a:effectLst/>
                          <a:latin typeface="Times New Roman" panose="02020603050405020304" pitchFamily="18" charset="0"/>
                          <a:ea typeface="Calibri" panose="020F0502020204030204" pitchFamily="34" charset="0"/>
                          <a:cs typeface="Times New Roman" panose="02020603050405020304" pitchFamily="18" charset="0"/>
                        </a:rPr>
                        <a:t>Постановление администрации Черноморского района Республики Крым</a:t>
                      </a:r>
                      <a:r>
                        <a:rPr lang="ru-RU" sz="900" kern="1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000" kern="100" baseline="0" dirty="0" smtClean="0">
                          <a:effectLst/>
                          <a:latin typeface="Calibri" panose="020F0502020204030204" pitchFamily="34" charset="0"/>
                          <a:ea typeface="Calibri" panose="020F0502020204030204" pitchFamily="34" charset="0"/>
                          <a:cs typeface="Times New Roman" panose="02020603050405020304" pitchFamily="18" charset="0"/>
                        </a:rPr>
                        <a:t>«</a:t>
                      </a:r>
                      <a:r>
                        <a:rPr lang="ru-RU" sz="900" b="0" kern="1200" dirty="0" smtClean="0">
                          <a:solidFill>
                            <a:schemeClr val="tx1"/>
                          </a:solidFill>
                          <a:effectLst/>
                          <a:latin typeface="Times New Roman" panose="02020603050405020304" pitchFamily="18" charset="0"/>
                          <a:ea typeface="+mn-ea"/>
                          <a:cs typeface="Times New Roman" panose="02020603050405020304" pitchFamily="18" charset="0"/>
                        </a:rPr>
                        <a:t>Об утверждении порядка определения</a:t>
                      </a:r>
                      <a:r>
                        <a:rPr lang="ru-RU" sz="9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900" b="0" kern="1200" dirty="0" smtClean="0">
                          <a:solidFill>
                            <a:schemeClr val="tx1"/>
                          </a:solidFill>
                          <a:effectLst/>
                          <a:latin typeface="Times New Roman" panose="02020603050405020304" pitchFamily="18" charset="0"/>
                          <a:ea typeface="+mn-ea"/>
                          <a:cs typeface="Times New Roman" panose="02020603050405020304" pitchFamily="18" charset="0"/>
                        </a:rPr>
                        <a:t>нормативных затрат на оказание муниципальной услуги «Реализация дополнительных общеразвивающих программ» в соответствии с социальным сертификатом» </a:t>
                      </a: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900" kern="100" dirty="0" smtClean="0">
                          <a:effectLst/>
                          <a:latin typeface="Times New Roman" panose="02020603050405020304" pitchFamily="18" charset="0"/>
                          <a:ea typeface="Calibri" panose="020F0502020204030204" pitchFamily="34" charset="0"/>
                          <a:cs typeface="Times New Roman" panose="02020603050405020304" pitchFamily="18" charset="0"/>
                        </a:rPr>
                        <a:t>от 22.12.2023         № 1824</a:t>
                      </a:r>
                      <a:endParaRPr lang="ru-RU"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900" kern="100" dirty="0" smtClean="0">
                          <a:effectLst/>
                          <a:latin typeface="Times New Roman" panose="02020603050405020304" pitchFamily="18" charset="0"/>
                          <a:ea typeface="Calibri" panose="020F0502020204030204" pitchFamily="34" charset="0"/>
                          <a:cs typeface="Times New Roman" panose="02020603050405020304" pitchFamily="18" charset="0"/>
                          <a:hlinkClick r:id="rId2" action="ppaction://hlinkfile"/>
                        </a:rPr>
                        <a:t>https://chero.rk.gov.ru/documents/0ab3f993-b09b-444b-9d7d-880458037737</a:t>
                      </a:r>
                      <a:endParaRPr lang="ru-RU"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24836992"/>
                  </a:ext>
                </a:extLst>
              </a:tr>
              <a:tr h="244174">
                <a:tc>
                  <a:txBody>
                    <a:bodyPr/>
                    <a:lstStyle/>
                    <a:p>
                      <a:pPr>
                        <a:lnSpc>
                          <a:spcPct val="107000"/>
                        </a:lnSpc>
                        <a:spcAft>
                          <a:spcPts val="800"/>
                        </a:spcAft>
                      </a:pPr>
                      <a:r>
                        <a:rPr lang="ru-RU" sz="1000" b="1" kern="1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900" dirty="0" smtClean="0">
                          <a:latin typeface="Times New Roman" panose="02020603050405020304" pitchFamily="18" charset="0"/>
                          <a:cs typeface="Times New Roman" panose="02020603050405020304" pitchFamily="18" charset="0"/>
                        </a:rPr>
                        <a:t>Утверждение муниципального социального заказа на оказание услуг по реализации дополнительных общеразвивающих программ  (шаг 6).</a:t>
                      </a:r>
                      <a:endParaRPr lang="ru-RU"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900" kern="100" dirty="0" smtClean="0">
                          <a:effectLst/>
                          <a:latin typeface="Times New Roman" panose="02020603050405020304" pitchFamily="18" charset="0"/>
                          <a:ea typeface="Calibri" panose="020F0502020204030204" pitchFamily="34" charset="0"/>
                          <a:cs typeface="Times New Roman" panose="02020603050405020304" pitchFamily="18" charset="0"/>
                        </a:rPr>
                        <a:t>Постановление администрации Черноморского района Республики Крым</a:t>
                      </a:r>
                      <a:r>
                        <a:rPr lang="ru-RU" sz="900" kern="1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900" i="0" kern="1200" dirty="0" smtClean="0">
                          <a:solidFill>
                            <a:schemeClr val="tx1"/>
                          </a:solidFill>
                          <a:effectLst/>
                          <a:latin typeface="Times New Roman" panose="02020603050405020304" pitchFamily="18" charset="0"/>
                          <a:ea typeface="+mn-ea"/>
                          <a:cs typeface="Times New Roman" panose="02020603050405020304" pitchFamily="18" charset="0"/>
                        </a:rPr>
                        <a:t>Об утверждении муниципального социального заказа на оказание муниципальных услуг в социальной сфере </a:t>
                      </a:r>
                    </a:p>
                    <a:p>
                      <a:r>
                        <a:rPr lang="ru-RU" sz="900" i="0" kern="1200" dirty="0" smtClean="0">
                          <a:solidFill>
                            <a:schemeClr val="tx1"/>
                          </a:solidFill>
                          <a:effectLst/>
                          <a:latin typeface="Times New Roman" panose="02020603050405020304" pitchFamily="18" charset="0"/>
                          <a:ea typeface="+mn-ea"/>
                          <a:cs typeface="Times New Roman" panose="02020603050405020304" pitchFamily="18" charset="0"/>
                        </a:rPr>
                        <a:t>на 2024 год в муниципальном образовании Черноморский район Республики Крым»</a:t>
                      </a:r>
                      <a:endParaRPr lang="ru-RU" sz="1800" kern="1200" dirty="0" smtClean="0">
                        <a:solidFill>
                          <a:schemeClr val="tx1"/>
                        </a:solidFill>
                        <a:effectLst/>
                        <a:latin typeface="+mn-lt"/>
                        <a:ea typeface="+mn-ea"/>
                        <a:cs typeface="+mn-cs"/>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900" kern="100" dirty="0" smtClean="0">
                          <a:effectLst/>
                          <a:latin typeface="Times New Roman" panose="02020603050405020304" pitchFamily="18" charset="0"/>
                          <a:ea typeface="Calibri" panose="020F0502020204030204" pitchFamily="34" charset="0"/>
                          <a:cs typeface="Times New Roman" panose="02020603050405020304" pitchFamily="18" charset="0"/>
                        </a:rPr>
                        <a:t>от 20.03.2024          № 291</a:t>
                      </a:r>
                      <a:endParaRPr lang="ru-RU"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900" kern="100" dirty="0" smtClean="0">
                          <a:effectLst/>
                          <a:latin typeface="Times New Roman" panose="02020603050405020304" pitchFamily="18" charset="0"/>
                          <a:ea typeface="Calibri" panose="020F0502020204030204" pitchFamily="34" charset="0"/>
                          <a:cs typeface="Times New Roman" panose="02020603050405020304" pitchFamily="18" charset="0"/>
                          <a:hlinkClick r:id="rId3" action="ppaction://hlinkfile"/>
                        </a:rPr>
                        <a:t>https://chero.rk.gov.ru/documents/85c9fb45-1c38-4fc5-ad8b-c6b06ac1612c</a:t>
                      </a:r>
                      <a:endParaRPr lang="ru-RU"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90808989"/>
                  </a:ext>
                </a:extLst>
              </a:tr>
              <a:tr h="186474">
                <a:tc>
                  <a:txBody>
                    <a:bodyPr/>
                    <a:lstStyle/>
                    <a:p>
                      <a:pPr>
                        <a:lnSpc>
                          <a:spcPct val="107000"/>
                        </a:lnSpc>
                        <a:spcAft>
                          <a:spcPts val="800"/>
                        </a:spcAft>
                      </a:pPr>
                      <a:r>
                        <a:rPr lang="ru-RU" sz="1000" b="1" kern="1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900" dirty="0" smtClean="0">
                          <a:latin typeface="Times New Roman" panose="02020603050405020304" pitchFamily="18" charset="0"/>
                          <a:cs typeface="Times New Roman" panose="02020603050405020304" pitchFamily="18" charset="0"/>
                        </a:rPr>
                        <a:t>Утверждение программы персонифицированного финансирования (шаг 8).</a:t>
                      </a:r>
                      <a:endParaRPr lang="ru-RU"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900" kern="100" dirty="0" smtClean="0">
                          <a:effectLst/>
                          <a:latin typeface="Times New Roman" panose="02020603050405020304" pitchFamily="18" charset="0"/>
                          <a:ea typeface="Calibri" panose="020F0502020204030204" pitchFamily="34" charset="0"/>
                          <a:cs typeface="Times New Roman" panose="02020603050405020304" pitchFamily="18" charset="0"/>
                        </a:rPr>
                        <a:t>Приказ отдела образования, молодежи и спорта администрации Черноморского района Республики Крым «</a:t>
                      </a:r>
                      <a:r>
                        <a:rPr lang="ru-RU" sz="900" b="0" kern="1200" dirty="0" smtClean="0">
                          <a:solidFill>
                            <a:schemeClr val="tx1"/>
                          </a:solidFill>
                          <a:effectLst/>
                          <a:latin typeface="Times New Roman" panose="02020603050405020304" pitchFamily="18" charset="0"/>
                          <a:ea typeface="+mn-ea"/>
                          <a:cs typeface="Times New Roman" panose="02020603050405020304" pitchFamily="18" charset="0"/>
                        </a:rPr>
                        <a:t>Об утверждении программы персонифицированного финансирования дополнительного образования детей в муниципальном образовании Черноморский район Республики Крым на 2024 год»</a:t>
                      </a: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ru-RU" sz="900" kern="100" dirty="0" smtClean="0">
                          <a:effectLst/>
                          <a:latin typeface="Times New Roman" panose="02020603050405020304" pitchFamily="18" charset="0"/>
                          <a:ea typeface="Calibri" panose="020F0502020204030204" pitchFamily="34" charset="0"/>
                          <a:cs typeface="Times New Roman" panose="02020603050405020304" pitchFamily="18" charset="0"/>
                        </a:rPr>
                        <a:t>от 27.12.2023            № 850</a:t>
                      </a:r>
                    </a:p>
                    <a:p>
                      <a:pPr algn="ctr">
                        <a:lnSpc>
                          <a:spcPct val="107000"/>
                        </a:lnSpc>
                        <a:spcAft>
                          <a:spcPts val="800"/>
                        </a:spcAft>
                      </a:pPr>
                      <a:endParaRPr lang="ru-RU"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900" kern="100" dirty="0" smtClean="0">
                          <a:effectLst/>
                          <a:latin typeface="Times New Roman" panose="02020603050405020304" pitchFamily="18" charset="0"/>
                          <a:ea typeface="Calibri" panose="020F0502020204030204" pitchFamily="34" charset="0"/>
                          <a:cs typeface="Times New Roman" panose="02020603050405020304" pitchFamily="18" charset="0"/>
                          <a:hlinkClick r:id="rId4"/>
                        </a:rPr>
                        <a:t>https://cdn.crimeaschool.ru/organization-284/f5edfa04475946ecbfccaa5ec0e21336</a:t>
                      </a:r>
                      <a:endParaRPr lang="ru-RU" sz="9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34298107"/>
                  </a:ext>
                </a:extLst>
              </a:tr>
              <a:tr h="750397">
                <a:tc>
                  <a:txBody>
                    <a:bodyPr/>
                    <a:lstStyle/>
                    <a:p>
                      <a:pPr>
                        <a:lnSpc>
                          <a:spcPct val="107000"/>
                        </a:lnSpc>
                        <a:spcAft>
                          <a:spcPts val="800"/>
                        </a:spcAft>
                      </a:pPr>
                      <a:r>
                        <a:rPr lang="ru-RU" sz="1000" kern="100" dirty="0">
                          <a:effectLst/>
                          <a:latin typeface="Calibri" panose="020F0502020204030204" pitchFamily="34" charset="0"/>
                          <a:ea typeface="Calibri" panose="020F0502020204030204" pitchFamily="34" charset="0"/>
                          <a:cs typeface="Times New Roman" panose="02020603050405020304" pitchFamily="18" charset="0"/>
                        </a:rPr>
                        <a:t>4</a:t>
                      </a: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900" dirty="0" smtClean="0">
                          <a:latin typeface="Times New Roman" panose="02020603050405020304" pitchFamily="18" charset="0"/>
                          <a:cs typeface="Times New Roman" panose="02020603050405020304" pitchFamily="18" charset="0"/>
                        </a:rPr>
                        <a:t>Утверждение уполномоченным органом нормативных затрат на человеко-час (шаг 10)</a:t>
                      </a:r>
                      <a:endParaRPr lang="ru-RU"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900" kern="100" dirty="0" smtClean="0">
                          <a:effectLst/>
                          <a:latin typeface="Times New Roman" panose="02020603050405020304" pitchFamily="18" charset="0"/>
                          <a:ea typeface="Calibri" panose="020F0502020204030204" pitchFamily="34" charset="0"/>
                          <a:cs typeface="Times New Roman" panose="02020603050405020304" pitchFamily="18" charset="0"/>
                        </a:rPr>
                        <a:t>Приказ отдела образования, молодежи и спорта администрации Черноморского района Республики Крым «</a:t>
                      </a:r>
                      <a:r>
                        <a:rPr lang="ru-RU" sz="900" b="0" kern="1200" dirty="0" smtClean="0">
                          <a:solidFill>
                            <a:schemeClr val="tx1"/>
                          </a:solidFill>
                          <a:effectLst/>
                          <a:latin typeface="Times New Roman" panose="02020603050405020304" pitchFamily="18" charset="0"/>
                          <a:ea typeface="+mn-ea"/>
                          <a:cs typeface="Times New Roman" panose="02020603050405020304" pitchFamily="18" charset="0"/>
                        </a:rPr>
                        <a:t>Об установлении нормативных затрат на оказание</a:t>
                      </a:r>
                      <a:r>
                        <a:rPr lang="ru-RU" sz="9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900" b="0" kern="1200" dirty="0" smtClean="0">
                          <a:solidFill>
                            <a:schemeClr val="tx1"/>
                          </a:solidFill>
                          <a:effectLst/>
                          <a:latin typeface="Times New Roman" panose="02020603050405020304" pitchFamily="18" charset="0"/>
                          <a:ea typeface="+mn-ea"/>
                          <a:cs typeface="Times New Roman" panose="02020603050405020304" pitchFamily="18" charset="0"/>
                        </a:rPr>
                        <a:t>муниципальных услуг по реализации дополнительных общеразвивающих программ в соответствии с социальными сертификатами на 2024 год»</a:t>
                      </a:r>
                      <a:endParaRPr lang="ru-RU" sz="9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ru-RU" sz="900" kern="100" dirty="0" smtClean="0">
                          <a:effectLst/>
                          <a:latin typeface="Times New Roman" panose="02020603050405020304" pitchFamily="18" charset="0"/>
                          <a:ea typeface="Calibri" panose="020F0502020204030204" pitchFamily="34" charset="0"/>
                          <a:cs typeface="Times New Roman" panose="02020603050405020304" pitchFamily="18" charset="0"/>
                        </a:rPr>
                        <a:t>от 27.12.2023          № 851</a:t>
                      </a:r>
                    </a:p>
                    <a:p>
                      <a:pPr algn="ctr">
                        <a:lnSpc>
                          <a:spcPct val="107000"/>
                        </a:lnSpc>
                        <a:spcAft>
                          <a:spcPts val="800"/>
                        </a:spcAft>
                      </a:pPr>
                      <a:endParaRPr lang="ru-R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900" kern="100" dirty="0" smtClean="0">
                          <a:effectLst/>
                          <a:latin typeface="Times New Roman" panose="02020603050405020304" pitchFamily="18" charset="0"/>
                          <a:ea typeface="Calibri" panose="020F0502020204030204" pitchFamily="34" charset="0"/>
                          <a:cs typeface="Times New Roman" panose="02020603050405020304" pitchFamily="18" charset="0"/>
                          <a:hlinkClick r:id="rId5"/>
                        </a:rPr>
                        <a:t>https://cdn.crimeaschool.ru/organization-284/34575a16cbce43b2ab02b624e311f294</a:t>
                      </a:r>
                      <a:endParaRPr lang="ru-RU" sz="9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51031915"/>
                  </a:ext>
                </a:extLst>
              </a:tr>
              <a:tr h="252394">
                <a:tc>
                  <a:txBody>
                    <a:bodyPr/>
                    <a:lstStyle/>
                    <a:p>
                      <a:pPr>
                        <a:lnSpc>
                          <a:spcPct val="107000"/>
                        </a:lnSpc>
                        <a:spcAft>
                          <a:spcPts val="800"/>
                        </a:spcAft>
                      </a:pPr>
                      <a:r>
                        <a:rPr lang="ru-RU" sz="1000" b="1" kern="1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ru-R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900" dirty="0" smtClean="0">
                          <a:latin typeface="Times New Roman" panose="02020603050405020304" pitchFamily="18" charset="0"/>
                          <a:cs typeface="Times New Roman" panose="02020603050405020304" pitchFamily="18" charset="0"/>
                        </a:rPr>
                        <a:t>Утверждение муниципальных НПА для приведения актов муниципалитета в соответствие с механикой работы федеральных информационных систем (Шаг 12).</a:t>
                      </a:r>
                      <a:endParaRPr lang="ru-RU"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900" kern="100" dirty="0" smtClean="0">
                          <a:effectLst/>
                          <a:latin typeface="Times New Roman" panose="02020603050405020304" pitchFamily="18" charset="0"/>
                          <a:ea typeface="Calibri" panose="020F0502020204030204" pitchFamily="34" charset="0"/>
                          <a:cs typeface="Times New Roman" panose="02020603050405020304" pitchFamily="18" charset="0"/>
                        </a:rPr>
                        <a:t>Постановление администрации Черноморского района Республики Крым</a:t>
                      </a:r>
                      <a:r>
                        <a:rPr lang="ru-RU" sz="900" kern="1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900" b="0" kern="1200" dirty="0" smtClean="0">
                          <a:solidFill>
                            <a:schemeClr val="tx1"/>
                          </a:solidFill>
                          <a:effectLst/>
                          <a:latin typeface="Times New Roman" panose="02020603050405020304" pitchFamily="18" charset="0"/>
                          <a:ea typeface="+mn-ea"/>
                          <a:cs typeface="Times New Roman" panose="02020603050405020304" pitchFamily="18" charset="0"/>
                        </a:rPr>
                        <a:t>О внесении изменений в некоторые постановления администрации Черноморского района Республики Крым»</a:t>
                      </a:r>
                    </a:p>
                    <a:p>
                      <a:pPr>
                        <a:lnSpc>
                          <a:spcPct val="107000"/>
                        </a:lnSpc>
                        <a:spcAft>
                          <a:spcPts val="800"/>
                        </a:spcAft>
                      </a:pPr>
                      <a:endParaRPr lang="ru-R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900" kern="100" dirty="0" smtClean="0">
                          <a:effectLst/>
                          <a:latin typeface="Times New Roman" panose="02020603050405020304" pitchFamily="18" charset="0"/>
                          <a:ea typeface="Calibri" panose="020F0502020204030204" pitchFamily="34" charset="0"/>
                          <a:cs typeface="Times New Roman" panose="02020603050405020304" pitchFamily="18" charset="0"/>
                        </a:rPr>
                        <a:t>от 12.03.2024            № 224</a:t>
                      </a:r>
                      <a:endParaRPr lang="ru-RU"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900" kern="100" dirty="0" smtClean="0">
                          <a:effectLst/>
                          <a:latin typeface="Times New Roman" panose="02020603050405020304" pitchFamily="18" charset="0"/>
                          <a:ea typeface="Calibri" panose="020F0502020204030204" pitchFamily="34" charset="0"/>
                          <a:cs typeface="Times New Roman" panose="02020603050405020304" pitchFamily="18" charset="0"/>
                          <a:hlinkClick r:id="rId3" action="ppaction://hlinkfile"/>
                        </a:rPr>
                        <a:t>https://chero.rk.gov.ru/documents/ee7a80f5-30a1-444f-9f24-3075e9df7f57</a:t>
                      </a:r>
                      <a:endParaRPr lang="ru-RU"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36344154"/>
                  </a:ext>
                </a:extLst>
              </a:tr>
              <a:tr h="252394">
                <a:tc>
                  <a:txBody>
                    <a:bodyPr/>
                    <a:lstStyle/>
                    <a:p>
                      <a:pPr>
                        <a:lnSpc>
                          <a:spcPct val="107000"/>
                        </a:lnSpc>
                        <a:spcAft>
                          <a:spcPts val="800"/>
                        </a:spcAft>
                      </a:pPr>
                      <a:r>
                        <a:rPr lang="ru-RU" sz="1000" kern="100" dirty="0">
                          <a:effectLst/>
                          <a:latin typeface="Calibri" panose="020F0502020204030204" pitchFamily="34" charset="0"/>
                          <a:ea typeface="Calibri" panose="020F0502020204030204" pitchFamily="34" charset="0"/>
                          <a:cs typeface="Times New Roman" panose="02020603050405020304" pitchFamily="18" charset="0"/>
                        </a:rPr>
                        <a:t>6</a:t>
                      </a: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900" dirty="0" smtClean="0">
                          <a:latin typeface="Times New Roman" panose="02020603050405020304" pitchFamily="18" charset="0"/>
                          <a:cs typeface="Times New Roman" panose="02020603050405020304" pitchFamily="18" charset="0"/>
                        </a:rPr>
                        <a:t>Принятие акта Администрации муниципального образования об утверждении порядка выдачи единого социального сертификата на получение двух и более муниципальных услуг в социальной сфере, которые включены в муниципальные социальные заказы одного или нескольких уполномоченных органов и оказание которых осуществляется в соответствии с социальным сертификатом (шаг 14).</a:t>
                      </a:r>
                      <a:endParaRPr lang="ru-RU"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900" kern="100" dirty="0" smtClean="0">
                          <a:effectLst/>
                          <a:latin typeface="Times New Roman" panose="02020603050405020304" pitchFamily="18" charset="0"/>
                          <a:ea typeface="Calibri" panose="020F0502020204030204" pitchFamily="34" charset="0"/>
                          <a:cs typeface="Times New Roman" panose="02020603050405020304" pitchFamily="18" charset="0"/>
                        </a:rPr>
                        <a:t>Постановление администрации Черноморского района Республики Крым</a:t>
                      </a:r>
                      <a:r>
                        <a:rPr lang="ru-RU" sz="900" kern="1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900" b="0" kern="1200" dirty="0" smtClean="0">
                          <a:solidFill>
                            <a:schemeClr val="tx1"/>
                          </a:solidFill>
                          <a:effectLst/>
                          <a:latin typeface="Times New Roman" panose="02020603050405020304" pitchFamily="18" charset="0"/>
                          <a:ea typeface="+mn-ea"/>
                          <a:cs typeface="Times New Roman" panose="02020603050405020304" pitchFamily="18" charset="0"/>
                        </a:rPr>
                        <a:t>Об утверждении Правил выдачи единого социального сертификата на получение двух и более </a:t>
                      </a:r>
                    </a:p>
                    <a:p>
                      <a:r>
                        <a:rPr lang="ru-RU" sz="900" b="0" kern="1200" dirty="0" smtClean="0">
                          <a:solidFill>
                            <a:schemeClr val="tx1"/>
                          </a:solidFill>
                          <a:effectLst/>
                          <a:latin typeface="Times New Roman" panose="02020603050405020304" pitchFamily="18" charset="0"/>
                          <a:ea typeface="+mn-ea"/>
                          <a:cs typeface="Times New Roman" panose="02020603050405020304" pitchFamily="18" charset="0"/>
                        </a:rPr>
                        <a:t>муниципальных услуг в социальной сфере, отнесенных к полномочиям органов местного самоуправления муниципального образования Черноморский район Республики Крым»</a:t>
                      </a:r>
                    </a:p>
                    <a:p>
                      <a:pPr>
                        <a:lnSpc>
                          <a:spcPct val="107000"/>
                        </a:lnSpc>
                        <a:spcAft>
                          <a:spcPts val="800"/>
                        </a:spcAft>
                      </a:pPr>
                      <a:endParaRPr lang="ru-RU" sz="9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900" kern="100" dirty="0" smtClean="0">
                          <a:effectLst/>
                          <a:latin typeface="Times New Roman" panose="02020603050405020304" pitchFamily="18" charset="0"/>
                          <a:ea typeface="Calibri" panose="020F0502020204030204" pitchFamily="34" charset="0"/>
                          <a:cs typeface="Times New Roman" panose="02020603050405020304" pitchFamily="18" charset="0"/>
                        </a:rPr>
                        <a:t>от 10.04.2024         №</a:t>
                      </a:r>
                      <a:r>
                        <a:rPr lang="ru-RU" sz="900" kern="100" baseline="0" dirty="0" smtClean="0">
                          <a:effectLst/>
                          <a:latin typeface="Times New Roman" panose="02020603050405020304" pitchFamily="18" charset="0"/>
                          <a:ea typeface="Calibri" panose="020F0502020204030204" pitchFamily="34" charset="0"/>
                          <a:cs typeface="Times New Roman" panose="02020603050405020304" pitchFamily="18" charset="0"/>
                        </a:rPr>
                        <a:t> 424</a:t>
                      </a:r>
                      <a:endParaRPr lang="ru-RU"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900" kern="100" dirty="0" smtClean="0">
                          <a:effectLst/>
                          <a:latin typeface="Times New Roman" panose="02020603050405020304" pitchFamily="18" charset="0"/>
                          <a:ea typeface="Calibri" panose="020F0502020204030204" pitchFamily="34" charset="0"/>
                          <a:cs typeface="Times New Roman" panose="02020603050405020304" pitchFamily="18" charset="0"/>
                          <a:hlinkClick r:id="rId6" action="ppaction://hlinkfile"/>
                        </a:rPr>
                        <a:t>https://chero.rk.gov.ru/documents/68533efc-8bac-4c0d-acbb-99f3931db617</a:t>
                      </a:r>
                      <a:endParaRPr lang="ru-RU" sz="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87898029"/>
                  </a:ext>
                </a:extLst>
              </a:tr>
            </a:tbl>
          </a:graphicData>
        </a:graphic>
      </p:graphicFrame>
    </p:spTree>
    <p:extLst>
      <p:ext uri="{BB962C8B-B14F-4D97-AF65-F5344CB8AC3E}">
        <p14:creationId xmlns:p14="http://schemas.microsoft.com/office/powerpoint/2010/main" val="625708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1484309F-2DC5-9142-1392-AAB02C968DE0}"/>
              </a:ext>
            </a:extLst>
          </p:cNvPr>
          <p:cNvSpPr txBox="1"/>
          <p:nvPr/>
        </p:nvSpPr>
        <p:spPr>
          <a:xfrm>
            <a:off x="719921" y="1833331"/>
            <a:ext cx="3129316" cy="338554"/>
          </a:xfrm>
          <a:prstGeom prst="rect">
            <a:avLst/>
          </a:prstGeom>
          <a:noFill/>
        </p:spPr>
        <p:txBody>
          <a:bodyPr wrap="square">
            <a:spAutoFit/>
          </a:bodyPr>
          <a:lstStyle/>
          <a:p>
            <a:pPr algn="just"/>
            <a:r>
              <a:rPr lang="ru-RU" sz="1600" dirty="0">
                <a:latin typeface="Times New Roman" panose="02020603050405020304" pitchFamily="18" charset="0"/>
              </a:rPr>
              <a:t>	</a:t>
            </a:r>
          </a:p>
        </p:txBody>
      </p:sp>
      <p:sp>
        <p:nvSpPr>
          <p:cNvPr id="5" name="Заголовок 1">
            <a:extLst>
              <a:ext uri="{FF2B5EF4-FFF2-40B4-BE49-F238E27FC236}">
                <a16:creationId xmlns="" xmlns:a16="http://schemas.microsoft.com/office/drawing/2014/main" id="{3F06C9C6-2421-66A3-1739-98E5B0813BE6}"/>
              </a:ext>
            </a:extLst>
          </p:cNvPr>
          <p:cNvSpPr txBox="1">
            <a:spLocks/>
          </p:cNvSpPr>
          <p:nvPr/>
        </p:nvSpPr>
        <p:spPr>
          <a:xfrm>
            <a:off x="838200" y="243127"/>
            <a:ext cx="9410700" cy="11189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ru-RU" sz="2000" b="1" dirty="0">
                <a:solidFill>
                  <a:srgbClr val="221668"/>
                </a:solidFill>
                <a:latin typeface="Times New Roman" panose="02020603050405020304" pitchFamily="18" charset="0"/>
                <a:cs typeface="Times New Roman" panose="02020603050405020304" pitchFamily="18" charset="0"/>
              </a:rPr>
              <a:t>Численность педагогов дополнительного образования детей в </a:t>
            </a:r>
          </a:p>
          <a:p>
            <a:pPr algn="ctr"/>
            <a:r>
              <a:rPr lang="ru-RU" sz="2000" b="1" dirty="0">
                <a:solidFill>
                  <a:srgbClr val="221668"/>
                </a:solidFill>
                <a:latin typeface="Times New Roman" panose="02020603050405020304" pitchFamily="18" charset="0"/>
                <a:cs typeface="Times New Roman" panose="02020603050405020304" pitchFamily="18" charset="0"/>
              </a:rPr>
              <a:t>Республике Крым по данным ЕАИС ДО </a:t>
            </a:r>
          </a:p>
          <a:p>
            <a:pPr algn="ctr"/>
            <a:r>
              <a:rPr lang="ru-RU" sz="3200" b="1" u="sng" dirty="0" smtClean="0">
                <a:solidFill>
                  <a:srgbClr val="FF0000"/>
                </a:solidFill>
                <a:latin typeface="Times New Roman" panose="02020603050405020304" pitchFamily="18" charset="0"/>
                <a:cs typeface="Times New Roman" panose="02020603050405020304" pitchFamily="18" charset="0"/>
              </a:rPr>
              <a:t>121чел</a:t>
            </a:r>
            <a:r>
              <a:rPr lang="ru-RU" sz="3200" b="1" u="sng" dirty="0">
                <a:solidFill>
                  <a:srgbClr val="FF0000"/>
                </a:solidFill>
                <a:latin typeface="Times New Roman" panose="02020603050405020304" pitchFamily="18" charset="0"/>
                <a:cs typeface="Times New Roman" panose="02020603050405020304" pitchFamily="18" charset="0"/>
              </a:rPr>
              <a:t>.</a:t>
            </a:r>
            <a:endParaRPr lang="ru-RU" sz="4800" b="1"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Диаграмма 1">
            <a:extLst>
              <a:ext uri="{FF2B5EF4-FFF2-40B4-BE49-F238E27FC236}">
                <a16:creationId xmlns="" xmlns:a16="http://schemas.microsoft.com/office/drawing/2014/main" id="{D7849466-9395-2AD7-55DA-AE340CB042B2}"/>
              </a:ext>
            </a:extLst>
          </p:cNvPr>
          <p:cNvGraphicFramePr/>
          <p:nvPr>
            <p:extLst>
              <p:ext uri="{D42A27DB-BD31-4B8C-83A1-F6EECF244321}">
                <p14:modId xmlns:p14="http://schemas.microsoft.com/office/powerpoint/2010/main" val="189593092"/>
              </p:ext>
            </p:extLst>
          </p:nvPr>
        </p:nvGraphicFramePr>
        <p:xfrm>
          <a:off x="1741458" y="1833331"/>
          <a:ext cx="5379349" cy="363211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 xmlns:a16="http://schemas.microsoft.com/office/drawing/2014/main" id="{C87295A4-8C0C-3C0C-767E-E592F274A0F7}"/>
              </a:ext>
            </a:extLst>
          </p:cNvPr>
          <p:cNvSpPr txBox="1"/>
          <p:nvPr/>
        </p:nvSpPr>
        <p:spPr>
          <a:xfrm>
            <a:off x="7120807" y="3740705"/>
            <a:ext cx="2458621" cy="523220"/>
          </a:xfrm>
          <a:prstGeom prst="rect">
            <a:avLst/>
          </a:prstGeom>
          <a:noFill/>
        </p:spPr>
        <p:txBody>
          <a:bodyPr wrap="square">
            <a:spAutoFit/>
          </a:bodyPr>
          <a:lstStyle/>
          <a:p>
            <a:r>
              <a:rPr lang="ru-RU" sz="2000" dirty="0"/>
              <a:t>- </a:t>
            </a:r>
            <a:r>
              <a:rPr lang="ru-RU" sz="2800" b="1" dirty="0" smtClean="0"/>
              <a:t>111чел</a:t>
            </a:r>
            <a:r>
              <a:rPr lang="ru-RU" sz="2800" b="1" dirty="0"/>
              <a:t>.</a:t>
            </a:r>
            <a:endParaRPr lang="ru-RU" sz="2000" b="1" dirty="0"/>
          </a:p>
        </p:txBody>
      </p:sp>
      <p:sp>
        <p:nvSpPr>
          <p:cNvPr id="7" name="TextBox 6">
            <a:extLst>
              <a:ext uri="{FF2B5EF4-FFF2-40B4-BE49-F238E27FC236}">
                <a16:creationId xmlns="" xmlns:a16="http://schemas.microsoft.com/office/drawing/2014/main" id="{FC377609-3250-B9C7-E1C2-03E8D94208EB}"/>
              </a:ext>
            </a:extLst>
          </p:cNvPr>
          <p:cNvSpPr txBox="1"/>
          <p:nvPr/>
        </p:nvSpPr>
        <p:spPr>
          <a:xfrm>
            <a:off x="7120807" y="4578673"/>
            <a:ext cx="2081250" cy="523220"/>
          </a:xfrm>
          <a:prstGeom prst="rect">
            <a:avLst/>
          </a:prstGeom>
          <a:noFill/>
        </p:spPr>
        <p:txBody>
          <a:bodyPr wrap="square">
            <a:spAutoFit/>
          </a:bodyPr>
          <a:lstStyle/>
          <a:p>
            <a:r>
              <a:rPr lang="ru-RU" sz="2800" b="1" dirty="0"/>
              <a:t>- </a:t>
            </a:r>
            <a:r>
              <a:rPr lang="ru-RU" sz="2800" b="1" dirty="0" smtClean="0"/>
              <a:t>10 </a:t>
            </a:r>
            <a:r>
              <a:rPr lang="ru-RU" sz="2800" b="1" dirty="0"/>
              <a:t>чел.</a:t>
            </a:r>
          </a:p>
        </p:txBody>
      </p:sp>
    </p:spTree>
    <p:extLst>
      <p:ext uri="{BB962C8B-B14F-4D97-AF65-F5344CB8AC3E}">
        <p14:creationId xmlns:p14="http://schemas.microsoft.com/office/powerpoint/2010/main" val="1460693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1484309F-2DC5-9142-1392-AAB02C968DE0}"/>
              </a:ext>
            </a:extLst>
          </p:cNvPr>
          <p:cNvSpPr txBox="1"/>
          <p:nvPr/>
        </p:nvSpPr>
        <p:spPr>
          <a:xfrm>
            <a:off x="204021" y="1464215"/>
            <a:ext cx="3129316" cy="584775"/>
          </a:xfrm>
          <a:prstGeom prst="rect">
            <a:avLst/>
          </a:prstGeom>
          <a:noFill/>
        </p:spPr>
        <p:txBody>
          <a:bodyPr wrap="square">
            <a:spAutoFit/>
          </a:bodyPr>
          <a:lstStyle/>
          <a:p>
            <a:pPr algn="just"/>
            <a:r>
              <a:rPr lang="ru-RU" sz="1600" dirty="0">
                <a:latin typeface="Times New Roman" panose="02020603050405020304" pitchFamily="18" charset="0"/>
              </a:rPr>
              <a:t>Опросы, анкетирование  для родителей и обучающихся</a:t>
            </a:r>
          </a:p>
        </p:txBody>
      </p:sp>
      <p:sp>
        <p:nvSpPr>
          <p:cNvPr id="5" name="Заголовок 1">
            <a:extLst>
              <a:ext uri="{FF2B5EF4-FFF2-40B4-BE49-F238E27FC236}">
                <a16:creationId xmlns="" xmlns:a16="http://schemas.microsoft.com/office/drawing/2014/main" id="{3F06C9C6-2421-66A3-1739-98E5B0813BE6}"/>
              </a:ext>
            </a:extLst>
          </p:cNvPr>
          <p:cNvSpPr txBox="1">
            <a:spLocks/>
          </p:cNvSpPr>
          <p:nvPr/>
        </p:nvSpPr>
        <p:spPr>
          <a:xfrm>
            <a:off x="838200" y="340332"/>
            <a:ext cx="10515600" cy="7884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b="1" dirty="0">
                <a:solidFill>
                  <a:srgbClr val="221668"/>
                </a:solidFill>
                <a:latin typeface="Times New Roman" panose="02020603050405020304" pitchFamily="18" charset="0"/>
                <a:cs typeface="Times New Roman" panose="02020603050405020304" pitchFamily="18" charset="0"/>
              </a:rPr>
              <a:t>Информационная работа с родителями</a:t>
            </a:r>
          </a:p>
          <a:p>
            <a:endParaRPr lang="ru-RU" sz="3200" dirty="0">
              <a:latin typeface="Montserrat Medium" panose="00000600000000000000"/>
            </a:endParaRPr>
          </a:p>
        </p:txBody>
      </p:sp>
      <p:pic>
        <p:nvPicPr>
          <p:cNvPr id="10" name="Рисунок 9">
            <a:extLst>
              <a:ext uri="{FF2B5EF4-FFF2-40B4-BE49-F238E27FC236}">
                <a16:creationId xmlns="" xmlns:a16="http://schemas.microsoft.com/office/drawing/2014/main" id="{F82CF0CE-8D55-4274-EC81-AEBB79C0ED97}"/>
              </a:ext>
            </a:extLst>
          </p:cNvPr>
          <p:cNvPicPr>
            <a:picLocks noChangeAspect="1"/>
          </p:cNvPicPr>
          <p:nvPr/>
        </p:nvPicPr>
        <p:blipFill>
          <a:blip r:embed="rId2"/>
          <a:stretch>
            <a:fillRect/>
          </a:stretch>
        </p:blipFill>
        <p:spPr>
          <a:xfrm>
            <a:off x="98006" y="19395"/>
            <a:ext cx="1670673" cy="1072648"/>
          </a:xfrm>
          <a:prstGeom prst="rect">
            <a:avLst/>
          </a:prstGeom>
        </p:spPr>
      </p:pic>
      <p:sp>
        <p:nvSpPr>
          <p:cNvPr id="12" name="TextBox 11">
            <a:extLst>
              <a:ext uri="{FF2B5EF4-FFF2-40B4-BE49-F238E27FC236}">
                <a16:creationId xmlns="" xmlns:a16="http://schemas.microsoft.com/office/drawing/2014/main" id="{77C2870C-731B-01AC-DD36-AA1C087E18A5}"/>
              </a:ext>
            </a:extLst>
          </p:cNvPr>
          <p:cNvSpPr txBox="1"/>
          <p:nvPr/>
        </p:nvSpPr>
        <p:spPr>
          <a:xfrm>
            <a:off x="7943180" y="1072431"/>
            <a:ext cx="3941276" cy="1569660"/>
          </a:xfrm>
          <a:prstGeom prst="rect">
            <a:avLst/>
          </a:prstGeom>
          <a:noFill/>
        </p:spPr>
        <p:txBody>
          <a:bodyPr wrap="square">
            <a:spAutoFit/>
          </a:bodyPr>
          <a:lstStyle/>
          <a:p>
            <a:pPr algn="just"/>
            <a:r>
              <a:rPr lang="ru-RU" sz="1600" dirty="0">
                <a:latin typeface="Times New Roman" panose="02020603050405020304" pitchFamily="18" charset="0"/>
              </a:rPr>
              <a:t>Вопрос-ответ для родителей (регистрация в АИС «Навигатор ДО РК, восстановление пароля, как записаться в творческое объединения через Госуслуги, творческие объединения в образовательных организациях РК и др.)</a:t>
            </a:r>
          </a:p>
        </p:txBody>
      </p:sp>
      <p:pic>
        <p:nvPicPr>
          <p:cNvPr id="19" name="Picture 2" descr="C:\Users\MOC\Desktop\Screenshot 2023-12-07 at 15-03-02 ЦДЮТ пгт. Черноморское.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755" y="2019789"/>
            <a:ext cx="1924096" cy="24859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MOC\Desktop\Screenshot 2023-12-07 at 15-05-20 ЦДЮТ пгт. Черноморское.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0461" y="2064739"/>
            <a:ext cx="1730316" cy="24186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MOC\Desktop\Screenshot 2023-12-07 at 15-23-04 ЦДЮТ пгт. Черноморское.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576" y="4581894"/>
            <a:ext cx="3891201" cy="170126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MOC\Desktop\Screenshot 2023-12-07 at 15-13-41 ЦДЮТ пгт. Черноморское.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4776" y="756323"/>
            <a:ext cx="2327748" cy="189450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MOC\Desktop\Screenshot 2023-12-07 at 15-11-49 ЦДЮТ пгт. Черноморское.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4442" y="2774487"/>
            <a:ext cx="2478256" cy="34624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descr="https://sun9-42.userapi.com/impg/G0aImbZHWl2A9H-Ta6IgmBZJSWoHEqu1d-yeQw/DBQ-Cl1j1FA.jpg?size=2560x1978&amp;quality=95&amp;sign=cbf5f21d3108b0daf1681ab22506dec9&amp;type=albu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2507" y="2633332"/>
            <a:ext cx="2400025" cy="18025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descr="C:\Users\MOC\Desktop\изображение_viber_2022-02-03_16-45-25-697.jpg"/>
          <p:cNvPicPr>
            <a:picLocks noChangeAspect="1" noChangeArrowheads="1"/>
          </p:cNvPicPr>
          <p:nvPr/>
        </p:nvPicPr>
        <p:blipFill>
          <a:blip r:embed="rId9" cstate="print"/>
          <a:srcRect/>
          <a:stretch>
            <a:fillRect/>
          </a:stretch>
        </p:blipFill>
        <p:spPr bwMode="auto">
          <a:xfrm>
            <a:off x="10244031" y="2598761"/>
            <a:ext cx="1878283" cy="2199323"/>
          </a:xfrm>
          <a:prstGeom prst="rect">
            <a:avLst/>
          </a:prstGeom>
          <a:noFill/>
        </p:spPr>
      </p:pic>
      <p:pic>
        <p:nvPicPr>
          <p:cNvPr id="31" name="Picture 8" descr="C:\Users\MOC\Desktop\изображение_viber_2022-02-03_16-45-25-492.jpg"/>
          <p:cNvPicPr>
            <a:picLocks noChangeAspect="1" noChangeArrowheads="1"/>
          </p:cNvPicPr>
          <p:nvPr/>
        </p:nvPicPr>
        <p:blipFill>
          <a:blip r:embed="rId10" cstate="print"/>
          <a:srcRect/>
          <a:stretch>
            <a:fillRect/>
          </a:stretch>
        </p:blipFill>
        <p:spPr bwMode="auto">
          <a:xfrm>
            <a:off x="7750329" y="4332868"/>
            <a:ext cx="1832070" cy="2199323"/>
          </a:xfrm>
          <a:prstGeom prst="rect">
            <a:avLst/>
          </a:prstGeom>
          <a:noFill/>
        </p:spPr>
      </p:pic>
      <p:pic>
        <p:nvPicPr>
          <p:cNvPr id="32" name="Picture 3" descr="C:\Users\MOC\OneDrive\Изображения\Снимки экрана\2023-06-14 (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9002" y="4897623"/>
            <a:ext cx="2403312" cy="135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618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1484309F-2DC5-9142-1392-AAB02C968DE0}"/>
              </a:ext>
            </a:extLst>
          </p:cNvPr>
          <p:cNvSpPr txBox="1"/>
          <p:nvPr/>
        </p:nvSpPr>
        <p:spPr>
          <a:xfrm>
            <a:off x="719921" y="1833331"/>
            <a:ext cx="3129316" cy="338554"/>
          </a:xfrm>
          <a:prstGeom prst="rect">
            <a:avLst/>
          </a:prstGeom>
          <a:noFill/>
        </p:spPr>
        <p:txBody>
          <a:bodyPr wrap="square">
            <a:spAutoFit/>
          </a:bodyPr>
          <a:lstStyle/>
          <a:p>
            <a:pPr algn="just"/>
            <a:r>
              <a:rPr lang="ru-RU" sz="1600" dirty="0">
                <a:latin typeface="Times New Roman" panose="02020603050405020304" pitchFamily="18" charset="0"/>
              </a:rPr>
              <a:t>	</a:t>
            </a:r>
          </a:p>
        </p:txBody>
      </p:sp>
      <p:sp>
        <p:nvSpPr>
          <p:cNvPr id="2" name="Заголовок 1">
            <a:extLst>
              <a:ext uri="{FF2B5EF4-FFF2-40B4-BE49-F238E27FC236}">
                <a16:creationId xmlns="" xmlns:a16="http://schemas.microsoft.com/office/drawing/2014/main" id="{2599D137-2B13-D7AF-FF04-675F3A414E74}"/>
              </a:ext>
            </a:extLst>
          </p:cNvPr>
          <p:cNvSpPr txBox="1">
            <a:spLocks/>
          </p:cNvSpPr>
          <p:nvPr/>
        </p:nvSpPr>
        <p:spPr>
          <a:xfrm>
            <a:off x="567713" y="-120658"/>
            <a:ext cx="10515600" cy="7796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800" b="1" dirty="0">
                <a:solidFill>
                  <a:srgbClr val="221668"/>
                </a:solidFill>
                <a:latin typeface="Times New Roman" panose="02020603050405020304" pitchFamily="18" charset="0"/>
                <a:ea typeface="+mn-ea"/>
                <a:cs typeface="Times New Roman" panose="02020603050405020304" pitchFamily="18" charset="0"/>
              </a:rPr>
              <a:t>Проблемы при реализации Целевой модели и пути их решения </a:t>
            </a:r>
          </a:p>
        </p:txBody>
      </p:sp>
      <p:pic>
        <p:nvPicPr>
          <p:cNvPr id="10" name="Рисунок 9">
            <a:extLst>
              <a:ext uri="{FF2B5EF4-FFF2-40B4-BE49-F238E27FC236}">
                <a16:creationId xmlns="" xmlns:a16="http://schemas.microsoft.com/office/drawing/2014/main" id="{BA1883C7-A1AD-ADB5-D9F2-647D3118C14E}"/>
              </a:ext>
            </a:extLst>
          </p:cNvPr>
          <p:cNvPicPr>
            <a:picLocks noChangeAspect="1"/>
          </p:cNvPicPr>
          <p:nvPr/>
        </p:nvPicPr>
        <p:blipFill>
          <a:blip r:embed="rId2"/>
          <a:stretch>
            <a:fillRect/>
          </a:stretch>
        </p:blipFill>
        <p:spPr>
          <a:xfrm>
            <a:off x="1391830" y="3452911"/>
            <a:ext cx="1828044" cy="1828044"/>
          </a:xfrm>
          <a:prstGeom prst="rect">
            <a:avLst/>
          </a:prstGeom>
        </p:spPr>
      </p:pic>
      <p:pic>
        <p:nvPicPr>
          <p:cNvPr id="12" name="Рисунок 11">
            <a:extLst>
              <a:ext uri="{FF2B5EF4-FFF2-40B4-BE49-F238E27FC236}">
                <a16:creationId xmlns="" xmlns:a16="http://schemas.microsoft.com/office/drawing/2014/main" id="{2A931B8D-CAEC-E8CA-43BB-FAE18E60426E}"/>
              </a:ext>
            </a:extLst>
          </p:cNvPr>
          <p:cNvPicPr>
            <a:picLocks noChangeAspect="1"/>
          </p:cNvPicPr>
          <p:nvPr/>
        </p:nvPicPr>
        <p:blipFill>
          <a:blip r:embed="rId3"/>
          <a:stretch>
            <a:fillRect/>
          </a:stretch>
        </p:blipFill>
        <p:spPr>
          <a:xfrm>
            <a:off x="9349597" y="3163062"/>
            <a:ext cx="1890239" cy="1890239"/>
          </a:xfrm>
          <a:prstGeom prst="rect">
            <a:avLst/>
          </a:prstGeom>
        </p:spPr>
      </p:pic>
      <p:pic>
        <p:nvPicPr>
          <p:cNvPr id="16" name="Рисунок 15">
            <a:extLst>
              <a:ext uri="{FF2B5EF4-FFF2-40B4-BE49-F238E27FC236}">
                <a16:creationId xmlns:a16="http://schemas.microsoft.com/office/drawing/2014/main" xmlns="" id="{E3DE7B9C-49D3-C4FF-8CDC-D6BFDAA04C09}"/>
              </a:ext>
            </a:extLst>
          </p:cNvPr>
          <p:cNvPicPr>
            <a:picLocks noChangeAspect="1"/>
          </p:cNvPicPr>
          <p:nvPr/>
        </p:nvPicPr>
        <p:blipFill>
          <a:blip r:embed="rId4"/>
          <a:stretch>
            <a:fillRect/>
          </a:stretch>
        </p:blipFill>
        <p:spPr>
          <a:xfrm>
            <a:off x="1595349" y="899460"/>
            <a:ext cx="1378460" cy="1272425"/>
          </a:xfrm>
          <a:prstGeom prst="rect">
            <a:avLst/>
          </a:prstGeom>
        </p:spPr>
      </p:pic>
      <p:pic>
        <p:nvPicPr>
          <p:cNvPr id="18" name="Рисунок 17">
            <a:extLst>
              <a:ext uri="{FF2B5EF4-FFF2-40B4-BE49-F238E27FC236}">
                <a16:creationId xmlns:a16="http://schemas.microsoft.com/office/drawing/2014/main" xmlns="" id="{9AD51686-86F8-0E8E-5405-B568A931B428}"/>
              </a:ext>
            </a:extLst>
          </p:cNvPr>
          <p:cNvPicPr>
            <a:picLocks noChangeAspect="1"/>
          </p:cNvPicPr>
          <p:nvPr/>
        </p:nvPicPr>
        <p:blipFill>
          <a:blip r:embed="rId5"/>
          <a:stretch>
            <a:fillRect/>
          </a:stretch>
        </p:blipFill>
        <p:spPr>
          <a:xfrm>
            <a:off x="913317" y="2896944"/>
            <a:ext cx="2533216" cy="244791"/>
          </a:xfrm>
          <a:prstGeom prst="rect">
            <a:avLst/>
          </a:prstGeom>
        </p:spPr>
      </p:pic>
      <p:sp>
        <p:nvSpPr>
          <p:cNvPr id="21" name="TextBox 20">
            <a:extLst>
              <a:ext uri="{FF2B5EF4-FFF2-40B4-BE49-F238E27FC236}">
                <a16:creationId xmlns:a16="http://schemas.microsoft.com/office/drawing/2014/main" xmlns="" id="{0C214384-15D3-AC73-AFE2-5A6DD8782D37}"/>
              </a:ext>
            </a:extLst>
          </p:cNvPr>
          <p:cNvSpPr txBox="1"/>
          <p:nvPr/>
        </p:nvSpPr>
        <p:spPr>
          <a:xfrm>
            <a:off x="4331821" y="833057"/>
            <a:ext cx="4097036" cy="1569660"/>
          </a:xfrm>
          <a:prstGeom prst="rect">
            <a:avLst/>
          </a:prstGeom>
          <a:noFill/>
        </p:spPr>
        <p:txBody>
          <a:bodyPr wrap="square">
            <a:spAutoFit/>
          </a:bodyPr>
          <a:lstStyle/>
          <a:p>
            <a:pPr algn="ctr"/>
            <a:r>
              <a:rPr lang="ru-RU" sz="1600" b="1" dirty="0">
                <a:solidFill>
                  <a:srgbClr val="FF0000"/>
                </a:solidFill>
                <a:latin typeface="Times New Roman" panose="02020603050405020304" pitchFamily="18" charset="0"/>
                <a:cs typeface="Times New Roman" panose="02020603050405020304" pitchFamily="18" charset="0"/>
              </a:rPr>
              <a:t>переход с операторской модели персонифицированного финансирования на безоператорскую, отличающиеся механизмом доведения бюджетных средств до поставщиков образовательных услуг </a:t>
            </a:r>
          </a:p>
        </p:txBody>
      </p:sp>
      <p:sp>
        <p:nvSpPr>
          <p:cNvPr id="22" name="TextBox 21">
            <a:extLst>
              <a:ext uri="{FF2B5EF4-FFF2-40B4-BE49-F238E27FC236}">
                <a16:creationId xmlns:a16="http://schemas.microsoft.com/office/drawing/2014/main" xmlns="" id="{330432E9-7D86-7FE2-B951-0F49AED99051}"/>
              </a:ext>
            </a:extLst>
          </p:cNvPr>
          <p:cNvSpPr txBox="1"/>
          <p:nvPr/>
        </p:nvSpPr>
        <p:spPr>
          <a:xfrm>
            <a:off x="4331821" y="3141735"/>
            <a:ext cx="4383046" cy="830997"/>
          </a:xfrm>
          <a:prstGeom prst="rect">
            <a:avLst/>
          </a:prstGeom>
          <a:noFill/>
        </p:spPr>
        <p:txBody>
          <a:bodyPr wrap="square">
            <a:spAutoFit/>
          </a:bodyPr>
          <a:lstStyle/>
          <a:p>
            <a:pPr algn="ctr"/>
            <a:r>
              <a:rPr lang="ru-RU" sz="1600" b="1" dirty="0">
                <a:solidFill>
                  <a:srgbClr val="FF0000"/>
                </a:solidFill>
                <a:latin typeface="Times New Roman" panose="02020603050405020304" pitchFamily="18" charset="0"/>
                <a:cs typeface="Times New Roman" panose="02020603050405020304" pitchFamily="18" charset="0"/>
              </a:rPr>
              <a:t>нормативно-правовое регулирование реализации Закона о социальном заказе в сфере дополнительного образования детей</a:t>
            </a:r>
          </a:p>
        </p:txBody>
      </p:sp>
      <p:sp>
        <p:nvSpPr>
          <p:cNvPr id="23" name="TextBox 22">
            <a:extLst>
              <a:ext uri="{FF2B5EF4-FFF2-40B4-BE49-F238E27FC236}">
                <a16:creationId xmlns:a16="http://schemas.microsoft.com/office/drawing/2014/main" xmlns="" id="{41E44358-6AEA-3395-CB8B-D555889A8243}"/>
              </a:ext>
            </a:extLst>
          </p:cNvPr>
          <p:cNvSpPr txBox="1"/>
          <p:nvPr/>
        </p:nvSpPr>
        <p:spPr>
          <a:xfrm>
            <a:off x="4190486" y="4916813"/>
            <a:ext cx="4665715" cy="584775"/>
          </a:xfrm>
          <a:prstGeom prst="rect">
            <a:avLst/>
          </a:prstGeom>
          <a:noFill/>
        </p:spPr>
        <p:txBody>
          <a:bodyPr wrap="square">
            <a:spAutoFit/>
          </a:bodyPr>
          <a:lstStyle/>
          <a:p>
            <a:pPr algn="ctr"/>
            <a:r>
              <a:rPr lang="ru-RU" sz="1600" b="1" noProof="0" dirty="0" smtClean="0">
                <a:solidFill>
                  <a:srgbClr val="FF0000"/>
                </a:solidFill>
                <a:latin typeface="Times New Roman" panose="02020603050405020304" pitchFamily="18" charset="0"/>
                <a:cs typeface="Times New Roman" panose="02020603050405020304" pitchFamily="18" charset="0"/>
              </a:rPr>
              <a:t>переход</a:t>
            </a:r>
            <a:r>
              <a:rPr kumimoji="0" lang="ru-RU" sz="16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от сертификатов ПФДОД к социальному заказу (социальный сертификат)</a:t>
            </a:r>
            <a:endParaRPr lang="ru-RU" sz="1600" dirty="0">
              <a:solidFill>
                <a:srgbClr val="FF0000"/>
              </a:solidFill>
              <a:latin typeface="Times New Roman" panose="02020603050405020304" pitchFamily="18" charset="0"/>
              <a:cs typeface="Times New Roman" panose="02020603050405020304" pitchFamily="18" charset="0"/>
            </a:endParaRPr>
          </a:p>
        </p:txBody>
      </p:sp>
      <p:sp>
        <p:nvSpPr>
          <p:cNvPr id="7" name="Стрелка вниз 6"/>
          <p:cNvSpPr/>
          <p:nvPr/>
        </p:nvSpPr>
        <p:spPr>
          <a:xfrm>
            <a:off x="6187678" y="2402717"/>
            <a:ext cx="405764" cy="8246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6196933" y="4064227"/>
            <a:ext cx="396509" cy="816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36613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1484309F-2DC5-9142-1392-AAB02C968DE0}"/>
              </a:ext>
            </a:extLst>
          </p:cNvPr>
          <p:cNvSpPr txBox="1"/>
          <p:nvPr/>
        </p:nvSpPr>
        <p:spPr>
          <a:xfrm>
            <a:off x="719921" y="1833331"/>
            <a:ext cx="3129316" cy="338554"/>
          </a:xfrm>
          <a:prstGeom prst="rect">
            <a:avLst/>
          </a:prstGeom>
          <a:noFill/>
        </p:spPr>
        <p:txBody>
          <a:bodyPr wrap="square">
            <a:spAutoFit/>
          </a:bodyPr>
          <a:lstStyle/>
          <a:p>
            <a:pPr algn="just"/>
            <a:r>
              <a:rPr lang="ru-RU" sz="1600" dirty="0">
                <a:latin typeface="Times New Roman" panose="02020603050405020304" pitchFamily="18" charset="0"/>
              </a:rPr>
              <a:t>	</a:t>
            </a:r>
          </a:p>
        </p:txBody>
      </p:sp>
      <p:pic>
        <p:nvPicPr>
          <p:cNvPr id="2" name="Рисунок 1">
            <a:extLst>
              <a:ext uri="{FF2B5EF4-FFF2-40B4-BE49-F238E27FC236}">
                <a16:creationId xmlns="" xmlns:a16="http://schemas.microsoft.com/office/drawing/2014/main" id="{E7737CA7-8D25-A198-1659-038ABF05FE45}"/>
              </a:ext>
            </a:extLst>
          </p:cNvPr>
          <p:cNvPicPr>
            <a:picLocks noChangeAspect="1"/>
          </p:cNvPicPr>
          <p:nvPr/>
        </p:nvPicPr>
        <p:blipFill>
          <a:blip r:embed="rId2"/>
          <a:stretch>
            <a:fillRect/>
          </a:stretch>
        </p:blipFill>
        <p:spPr>
          <a:xfrm>
            <a:off x="2798045" y="1256716"/>
            <a:ext cx="7169517" cy="4627265"/>
          </a:xfrm>
          <a:prstGeom prst="rect">
            <a:avLst/>
          </a:prstGeom>
        </p:spPr>
      </p:pic>
      <p:sp>
        <p:nvSpPr>
          <p:cNvPr id="3" name="Google Shape;373;p6">
            <a:extLst>
              <a:ext uri="{FF2B5EF4-FFF2-40B4-BE49-F238E27FC236}">
                <a16:creationId xmlns="" xmlns:a16="http://schemas.microsoft.com/office/drawing/2014/main" id="{51DBBC98-E7D6-AB71-D203-90A0C3B44DBC}"/>
              </a:ext>
            </a:extLst>
          </p:cNvPr>
          <p:cNvSpPr txBox="1">
            <a:spLocks/>
          </p:cNvSpPr>
          <p:nvPr/>
        </p:nvSpPr>
        <p:spPr>
          <a:xfrm>
            <a:off x="374708" y="2610243"/>
            <a:ext cx="10972800" cy="1920213"/>
          </a:xfrm>
          <a:prstGeom prst="rect">
            <a:avLst/>
          </a:prstGeom>
          <a:noFill/>
          <a:ln>
            <a:noFill/>
          </a:ln>
        </p:spPr>
        <p:txBody>
          <a:bodyPr spcFirstLastPara="1" vert="horz" wrap="square" lIns="121900" tIns="60933" rIns="121900" bIns="609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Clr>
                <a:srgbClr val="221668"/>
              </a:buClr>
              <a:buSzPts val="4800"/>
            </a:pPr>
            <a:r>
              <a:rPr lang="ru-RU" sz="6400" dirty="0">
                <a:solidFill>
                  <a:srgbClr val="221668"/>
                </a:solidFill>
                <a:latin typeface="Arial"/>
                <a:ea typeface="Arial"/>
                <a:cs typeface="Arial"/>
                <a:sym typeface="Arial"/>
              </a:rPr>
              <a:t>Спасибо</a:t>
            </a:r>
            <a:br>
              <a:rPr lang="ru-RU" sz="6400" dirty="0">
                <a:solidFill>
                  <a:srgbClr val="221668"/>
                </a:solidFill>
                <a:latin typeface="Arial"/>
                <a:ea typeface="Arial"/>
                <a:cs typeface="Arial"/>
                <a:sym typeface="Arial"/>
              </a:rPr>
            </a:br>
            <a:r>
              <a:rPr lang="ru-RU" sz="6400">
                <a:solidFill>
                  <a:srgbClr val="221668"/>
                </a:solidFill>
                <a:latin typeface="Arial"/>
                <a:ea typeface="Arial"/>
                <a:cs typeface="Arial"/>
                <a:sym typeface="Arial"/>
              </a:rPr>
              <a:t>за внимание!</a:t>
            </a:r>
            <a:endParaRPr lang="ru-RU" dirty="0"/>
          </a:p>
        </p:txBody>
      </p:sp>
    </p:spTree>
    <p:extLst>
      <p:ext uri="{BB962C8B-B14F-4D97-AF65-F5344CB8AC3E}">
        <p14:creationId xmlns:p14="http://schemas.microsoft.com/office/powerpoint/2010/main" val="489163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34315E4-7095-1ECD-8270-6B80630E6481}"/>
              </a:ext>
            </a:extLst>
          </p:cNvPr>
          <p:cNvSpPr txBox="1"/>
          <p:nvPr/>
        </p:nvSpPr>
        <p:spPr>
          <a:xfrm>
            <a:off x="2824992" y="32706"/>
            <a:ext cx="7493467" cy="369332"/>
          </a:xfrm>
          <a:prstGeom prst="rect">
            <a:avLst/>
          </a:prstGeom>
          <a:noFill/>
        </p:spPr>
        <p:txBody>
          <a:bodyPr wrap="square">
            <a:spAutoFit/>
          </a:bodyPr>
          <a:lstStyle/>
          <a:p>
            <a:pPr algn="ctr"/>
            <a:r>
              <a:rPr lang="ru-RU" b="1" dirty="0">
                <a:solidFill>
                  <a:srgbClr val="221668"/>
                </a:solidFill>
                <a:latin typeface="Times New Roman" panose="02020603050405020304" pitchFamily="18" charset="0"/>
                <a:cs typeface="Times New Roman" panose="02020603050405020304" pitchFamily="18" charset="0"/>
              </a:rPr>
              <a:t>Данные по организациям, которые реализуют программы ДОД </a:t>
            </a:r>
          </a:p>
        </p:txBody>
      </p:sp>
      <p:sp>
        <p:nvSpPr>
          <p:cNvPr id="5" name="TextBox 4">
            <a:extLst>
              <a:ext uri="{FF2B5EF4-FFF2-40B4-BE49-F238E27FC236}">
                <a16:creationId xmlns="" xmlns:a16="http://schemas.microsoft.com/office/drawing/2014/main" id="{7E0A8DAD-790B-AA83-1B5E-B9934F0D25B0}"/>
              </a:ext>
            </a:extLst>
          </p:cNvPr>
          <p:cNvSpPr txBox="1"/>
          <p:nvPr/>
        </p:nvSpPr>
        <p:spPr>
          <a:xfrm>
            <a:off x="982140" y="533209"/>
            <a:ext cx="10346772" cy="830997"/>
          </a:xfrm>
          <a:prstGeom prst="rect">
            <a:avLst/>
          </a:prstGeom>
          <a:noFill/>
        </p:spPr>
        <p:txBody>
          <a:bodyPr wrap="square">
            <a:spAutoFit/>
          </a:bodyPr>
          <a:lstStyle/>
          <a:p>
            <a:pPr algn="ctr"/>
            <a:r>
              <a:rPr lang="ru-RU" sz="2400" dirty="0">
                <a:latin typeface="Times New Roman" panose="02020603050405020304" pitchFamily="18" charset="0"/>
                <a:cs typeface="Times New Roman" panose="02020603050405020304" pitchFamily="18" charset="0"/>
              </a:rPr>
              <a:t>Зарегистрированных в АИС «Навигатор ДО РК»</a:t>
            </a:r>
          </a:p>
          <a:p>
            <a:pPr algn="ctr"/>
            <a:r>
              <a:rPr lang="ru-RU" sz="2400" dirty="0">
                <a:latin typeface="Times New Roman" panose="02020603050405020304" pitchFamily="18" charset="0"/>
                <a:cs typeface="Times New Roman" panose="02020603050405020304" pitchFamily="18" charset="0"/>
              </a:rPr>
              <a:t> организаций </a:t>
            </a:r>
            <a:r>
              <a:rPr lang="ru-RU" sz="2400" b="1" u="sng" dirty="0" smtClean="0">
                <a:solidFill>
                  <a:srgbClr val="FF0000"/>
                </a:solidFill>
                <a:latin typeface="Times New Roman" panose="02020603050405020304" pitchFamily="18" charset="0"/>
                <a:cs typeface="Times New Roman" panose="02020603050405020304" pitchFamily="18" charset="0"/>
              </a:rPr>
              <a:t>22</a:t>
            </a:r>
            <a:r>
              <a:rPr lang="ru-RU" sz="2400" b="1" dirty="0" smtClean="0">
                <a:solidFill>
                  <a:srgbClr val="FF0000"/>
                </a:solidFill>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(на </a:t>
            </a:r>
            <a:r>
              <a:rPr lang="ru-RU" sz="1400" dirty="0">
                <a:latin typeface="Times New Roman" panose="02020603050405020304" pitchFamily="18" charset="0"/>
                <a:cs typeface="Times New Roman" panose="02020603050405020304" pitchFamily="18" charset="0"/>
              </a:rPr>
              <a:t>июнь 2024 г.)</a:t>
            </a:r>
            <a:endParaRPr lang="ru-RU" sz="2800" u="sng"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14ED5605-5DD9-7751-0F79-D553C6357972}"/>
              </a:ext>
            </a:extLst>
          </p:cNvPr>
          <p:cNvSpPr txBox="1"/>
          <p:nvPr/>
        </p:nvSpPr>
        <p:spPr>
          <a:xfrm>
            <a:off x="2666368" y="1844787"/>
            <a:ext cx="6203658" cy="400110"/>
          </a:xfrm>
          <a:prstGeom prst="rect">
            <a:avLst/>
          </a:prstGeom>
          <a:noFill/>
        </p:spPr>
        <p:txBody>
          <a:bodyPr wrap="square">
            <a:spAutoFit/>
          </a:bodyPr>
          <a:lstStyle/>
          <a:p>
            <a:pPr algn="ctr"/>
            <a:r>
              <a:rPr lang="ru-RU" sz="2000" b="1" dirty="0">
                <a:solidFill>
                  <a:srgbClr val="0070C0"/>
                </a:solidFill>
                <a:latin typeface="Times New Roman" panose="02020603050405020304" pitchFamily="18" charset="0"/>
                <a:cs typeface="Times New Roman" panose="02020603050405020304" pitchFamily="18" charset="0"/>
              </a:rPr>
              <a:t>Муниципальных организаций </a:t>
            </a:r>
            <a:r>
              <a:rPr lang="ru-RU" sz="2000" b="1" dirty="0" smtClean="0">
                <a:solidFill>
                  <a:srgbClr val="0070C0"/>
                </a:solidFill>
                <a:latin typeface="Times New Roman" panose="02020603050405020304" pitchFamily="18" charset="0"/>
                <a:cs typeface="Times New Roman" panose="02020603050405020304" pitchFamily="18" charset="0"/>
              </a:rPr>
              <a:t>- 22</a:t>
            </a: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165612C1-A1CC-9C78-BBD5-34688E642BBA}"/>
              </a:ext>
            </a:extLst>
          </p:cNvPr>
          <p:cNvSpPr txBox="1"/>
          <p:nvPr/>
        </p:nvSpPr>
        <p:spPr>
          <a:xfrm>
            <a:off x="2524970" y="2299399"/>
            <a:ext cx="8439725" cy="1015663"/>
          </a:xfrm>
          <a:prstGeom prst="rect">
            <a:avLst/>
          </a:prstGeom>
          <a:noFill/>
        </p:spPr>
        <p:txBody>
          <a:bodyPr wrap="square">
            <a:spAutoFit/>
          </a:bodyPr>
          <a:lstStyle/>
          <a:p>
            <a:pPr algn="just"/>
            <a:r>
              <a:rPr lang="ru-RU" sz="2000" b="1" dirty="0">
                <a:solidFill>
                  <a:schemeClr val="accent5">
                    <a:lumMod val="75000"/>
                  </a:schemeClr>
                </a:solidFill>
                <a:latin typeface="Times New Roman" panose="02020603050405020304" pitchFamily="18" charset="0"/>
                <a:cs typeface="Times New Roman" panose="02020603050405020304" pitchFamily="18" charset="0"/>
              </a:rPr>
              <a:t>В муниципальном образовании Черноморский район Республики Крым негосударственные организации, которые имеют лицензию на дополнительное образование детей и </a:t>
            </a:r>
            <a:r>
              <a:rPr lang="ru-RU" sz="2000" b="1" dirty="0" smtClean="0">
                <a:solidFill>
                  <a:schemeClr val="accent5">
                    <a:lumMod val="75000"/>
                  </a:schemeClr>
                </a:solidFill>
                <a:latin typeface="Times New Roman" panose="02020603050405020304" pitchFamily="18" charset="0"/>
                <a:cs typeface="Times New Roman" panose="02020603050405020304" pitchFamily="18" charset="0"/>
              </a:rPr>
              <a:t>взрослых, </a:t>
            </a:r>
            <a:r>
              <a:rPr lang="ru-RU" sz="2000" b="1" dirty="0">
                <a:solidFill>
                  <a:schemeClr val="accent5">
                    <a:lumMod val="75000"/>
                  </a:schemeClr>
                </a:solidFill>
                <a:latin typeface="Times New Roman" panose="02020603050405020304" pitchFamily="18" charset="0"/>
                <a:cs typeface="Times New Roman" panose="02020603050405020304" pitchFamily="18" charset="0"/>
              </a:rPr>
              <a:t>отсутствуют.</a:t>
            </a:r>
          </a:p>
        </p:txBody>
      </p:sp>
      <p:pic>
        <p:nvPicPr>
          <p:cNvPr id="19" name="Рисунок 18">
            <a:extLst>
              <a:ext uri="{FF2B5EF4-FFF2-40B4-BE49-F238E27FC236}">
                <a16:creationId xmlns="" xmlns:a16="http://schemas.microsoft.com/office/drawing/2014/main" id="{D2FB3D77-D553-4957-F3B3-888BE1FD42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88" y="1331428"/>
            <a:ext cx="1426828" cy="1426828"/>
          </a:xfrm>
          <a:prstGeom prst="rect">
            <a:avLst/>
          </a:prstGeom>
        </p:spPr>
      </p:pic>
      <p:pic>
        <p:nvPicPr>
          <p:cNvPr id="20" name="Google Shape;553;p15">
            <a:extLst>
              <a:ext uri="{FF2B5EF4-FFF2-40B4-BE49-F238E27FC236}">
                <a16:creationId xmlns="" xmlns:a16="http://schemas.microsoft.com/office/drawing/2014/main" id="{6BCECD09-BC0C-A6F9-E459-C4E2B21F4D3E}"/>
              </a:ext>
            </a:extLst>
          </p:cNvPr>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1311058" y="2539714"/>
            <a:ext cx="813270" cy="813270"/>
          </a:xfrm>
          <a:prstGeom prst="rect">
            <a:avLst/>
          </a:prstGeom>
          <a:noFill/>
          <a:ln>
            <a:noFill/>
          </a:ln>
        </p:spPr>
      </p:pic>
      <p:pic>
        <p:nvPicPr>
          <p:cNvPr id="21" name="Picture 2">
            <a:extLst>
              <a:ext uri="{FF2B5EF4-FFF2-40B4-BE49-F238E27FC236}">
                <a16:creationId xmlns="" xmlns:a16="http://schemas.microsoft.com/office/drawing/2014/main" id="{26DC68C8-7861-7C3F-3DF7-A2ABFF11239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11058" y="3371093"/>
            <a:ext cx="813270" cy="813270"/>
          </a:xfrm>
          <a:prstGeom prst="rect">
            <a:avLst/>
          </a:prstGeom>
          <a:noFill/>
          <a:extLst>
            <a:ext uri="{909E8E84-426E-40DD-AFC4-6F175D3DCCD1}">
              <a14:hiddenFill xmlns:a14="http://schemas.microsoft.com/office/drawing/2010/main">
                <a:solidFill>
                  <a:srgbClr val="FFFFFF"/>
                </a:solidFill>
              </a14:hiddenFill>
            </a:ext>
          </a:extLst>
        </p:spPr>
      </p:pic>
      <p:pic>
        <p:nvPicPr>
          <p:cNvPr id="22" name="Рисунок 21">
            <a:extLst>
              <a:ext uri="{FF2B5EF4-FFF2-40B4-BE49-F238E27FC236}">
                <a16:creationId xmlns="" xmlns:a16="http://schemas.microsoft.com/office/drawing/2014/main" id="{A2710115-BD4A-E521-0629-C2F868E126A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95231" y="4671169"/>
            <a:ext cx="644924" cy="626897"/>
          </a:xfrm>
          <a:prstGeom prst="rect">
            <a:avLst/>
          </a:prstGeom>
        </p:spPr>
      </p:pic>
      <p:pic>
        <p:nvPicPr>
          <p:cNvPr id="10" name="Picture 2" descr="C:\Users\MOC\Desktop\x4hv6_hXKs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2850" y="3499712"/>
            <a:ext cx="3284405" cy="24633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MOC\Desktop\J4IZnfSlho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68293" y="3336723"/>
            <a:ext cx="2723708" cy="30001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MOC\Desktop\RUrJzQ7xoF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5626" y="3624389"/>
            <a:ext cx="3343042" cy="242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433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36EDF407-E3F4-D0F0-2113-4728F87E4C8C}"/>
              </a:ext>
            </a:extLst>
          </p:cNvPr>
          <p:cNvSpPr txBox="1"/>
          <p:nvPr/>
        </p:nvSpPr>
        <p:spPr>
          <a:xfrm>
            <a:off x="607164" y="2178828"/>
            <a:ext cx="10220946" cy="1754326"/>
          </a:xfrm>
          <a:prstGeom prst="rect">
            <a:avLst/>
          </a:prstGeom>
          <a:noFill/>
        </p:spPr>
        <p:txBody>
          <a:bodyPr wrap="square">
            <a:spAutoFit/>
          </a:bodyPr>
          <a:lstStyle/>
          <a:p>
            <a:pPr algn="ctr"/>
            <a:r>
              <a:rPr lang="ru-RU" sz="2000" b="1" i="1" dirty="0">
                <a:latin typeface="Times New Roman" panose="02020603050405020304" pitchFamily="18" charset="0"/>
                <a:cs typeface="Times New Roman" panose="02020603050405020304" pitchFamily="18" charset="0"/>
              </a:rPr>
              <a:t>По данным Росстата на </a:t>
            </a:r>
            <a:r>
              <a:rPr lang="ru-RU" sz="2000" b="1" i="1" dirty="0" smtClean="0">
                <a:latin typeface="Times New Roman" panose="02020603050405020304" pitchFamily="18" charset="0"/>
                <a:cs typeface="Times New Roman" panose="02020603050405020304" pitchFamily="18" charset="0"/>
              </a:rPr>
              <a:t>июнь </a:t>
            </a:r>
            <a:r>
              <a:rPr lang="ru-RU" sz="2000" b="1" i="1" dirty="0">
                <a:latin typeface="Times New Roman" panose="02020603050405020304" pitchFamily="18" charset="0"/>
                <a:cs typeface="Times New Roman" panose="02020603050405020304" pitchFamily="18" charset="0"/>
              </a:rPr>
              <a:t>2024 г. в муниципальном образовании </a:t>
            </a:r>
            <a:r>
              <a:rPr lang="ru-RU" sz="2000" b="1" i="1" dirty="0" smtClean="0">
                <a:latin typeface="Times New Roman" panose="02020603050405020304" pitchFamily="18" charset="0"/>
                <a:cs typeface="Times New Roman" panose="02020603050405020304" pitchFamily="18" charset="0"/>
              </a:rPr>
              <a:t>Черноморский район Республики </a:t>
            </a:r>
            <a:r>
              <a:rPr lang="ru-RU" sz="2000" b="1" i="1" dirty="0">
                <a:latin typeface="Times New Roman" panose="02020603050405020304" pitchFamily="18" charset="0"/>
                <a:cs typeface="Times New Roman" panose="02020603050405020304" pitchFamily="18" charset="0"/>
              </a:rPr>
              <a:t>Крым общая численность детей в возрасте от 5 до 18 лет составляет – </a:t>
            </a:r>
            <a:r>
              <a:rPr lang="ru-RU" sz="2400" b="1" i="1" dirty="0">
                <a:solidFill>
                  <a:srgbClr val="FF0000"/>
                </a:solidFill>
                <a:latin typeface="Times New Roman" panose="02020603050405020304" pitchFamily="18" charset="0"/>
                <a:cs typeface="Times New Roman" panose="02020603050405020304" pitchFamily="18" charset="0"/>
              </a:rPr>
              <a:t>  </a:t>
            </a:r>
            <a:r>
              <a:rPr lang="ru-RU" sz="2400" b="1" i="1" dirty="0" smtClean="0">
                <a:solidFill>
                  <a:srgbClr val="FF0000"/>
                </a:solidFill>
                <a:latin typeface="Times New Roman" panose="02020603050405020304" pitchFamily="18" charset="0"/>
                <a:cs typeface="Times New Roman" panose="02020603050405020304" pitchFamily="18" charset="0"/>
              </a:rPr>
              <a:t>5011 чел</a:t>
            </a:r>
            <a:r>
              <a:rPr lang="ru-RU" sz="2400" b="1" i="1" dirty="0">
                <a:solidFill>
                  <a:srgbClr val="FF0000"/>
                </a:solidFill>
                <a:latin typeface="Times New Roman" panose="02020603050405020304" pitchFamily="18" charset="0"/>
                <a:cs typeface="Times New Roman" panose="02020603050405020304" pitchFamily="18" charset="0"/>
              </a:rPr>
              <a:t>.</a:t>
            </a:r>
          </a:p>
          <a:p>
            <a:pPr algn="ctr"/>
            <a:endParaRPr lang="ru-RU" sz="2400" b="1" i="1" dirty="0">
              <a:solidFill>
                <a:srgbClr val="FF0000"/>
              </a:solidFill>
              <a:latin typeface="Times New Roman" panose="02020603050405020304" pitchFamily="18" charset="0"/>
              <a:cs typeface="Times New Roman" panose="02020603050405020304" pitchFamily="18" charset="0"/>
            </a:endParaRPr>
          </a:p>
          <a:p>
            <a:pPr algn="just"/>
            <a:endParaRPr lang="ru-RU" sz="1600" b="1" i="1" dirty="0">
              <a:solidFill>
                <a:srgbClr val="2B343C"/>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pic>
        <p:nvPicPr>
          <p:cNvPr id="2" name="Рисунок 1">
            <a:extLst>
              <a:ext uri="{FF2B5EF4-FFF2-40B4-BE49-F238E27FC236}">
                <a16:creationId xmlns="" xmlns:a16="http://schemas.microsoft.com/office/drawing/2014/main" id="{AF4DB08C-120F-F98B-07BC-2CC0A48B6B69}"/>
              </a:ext>
            </a:extLst>
          </p:cNvPr>
          <p:cNvPicPr>
            <a:picLocks noChangeAspect="1"/>
          </p:cNvPicPr>
          <p:nvPr/>
        </p:nvPicPr>
        <p:blipFill>
          <a:blip r:embed="rId2"/>
          <a:stretch>
            <a:fillRect/>
          </a:stretch>
        </p:blipFill>
        <p:spPr>
          <a:xfrm>
            <a:off x="2912819" y="1331411"/>
            <a:ext cx="5944115" cy="847417"/>
          </a:xfrm>
          <a:prstGeom prst="rect">
            <a:avLst/>
          </a:prstGeom>
        </p:spPr>
      </p:pic>
      <p:sp>
        <p:nvSpPr>
          <p:cNvPr id="7" name="TextBox 6">
            <a:extLst>
              <a:ext uri="{FF2B5EF4-FFF2-40B4-BE49-F238E27FC236}">
                <a16:creationId xmlns="" xmlns:a16="http://schemas.microsoft.com/office/drawing/2014/main" id="{3643D76C-99BC-A023-D864-64B674DB56F5}"/>
              </a:ext>
            </a:extLst>
          </p:cNvPr>
          <p:cNvSpPr txBox="1"/>
          <p:nvPr/>
        </p:nvSpPr>
        <p:spPr>
          <a:xfrm>
            <a:off x="2254682" y="3845274"/>
            <a:ext cx="7270899" cy="738664"/>
          </a:xfrm>
          <a:prstGeom prst="rect">
            <a:avLst/>
          </a:prstGeom>
          <a:noFill/>
        </p:spPr>
        <p:txBody>
          <a:bodyPr wrap="square">
            <a:spAutoFit/>
          </a:bodyPr>
          <a:lstStyle/>
          <a:p>
            <a:pPr algn="ctr"/>
            <a:r>
              <a:rPr lang="ru-RU" b="1" dirty="0">
                <a:solidFill>
                  <a:srgbClr val="2B343C"/>
                </a:solidFill>
                <a:latin typeface="Times New Roman" panose="02020603050405020304" pitchFamily="18" charset="0"/>
                <a:cs typeface="Times New Roman" panose="02020603050405020304" pitchFamily="18" charset="0"/>
              </a:rPr>
              <a:t>По данным АИС «Навигатор ДО РК» охват детей в возрасте от 5 до 18 лет </a:t>
            </a:r>
            <a:r>
              <a:rPr lang="ru-RU" b="1" dirty="0" smtClean="0">
                <a:solidFill>
                  <a:srgbClr val="2B343C"/>
                </a:solidFill>
                <a:latin typeface="Times New Roman" panose="02020603050405020304" pitchFamily="18" charset="0"/>
                <a:cs typeface="Times New Roman" panose="02020603050405020304" pitchFamily="18" charset="0"/>
              </a:rPr>
              <a:t>– </a:t>
            </a:r>
            <a:r>
              <a:rPr lang="ru-RU" sz="2400" b="1" u="sng" dirty="0" smtClean="0">
                <a:solidFill>
                  <a:srgbClr val="FF0000"/>
                </a:solidFill>
                <a:latin typeface="Times New Roman" panose="02020603050405020304" pitchFamily="18" charset="0"/>
                <a:cs typeface="Times New Roman" panose="02020603050405020304" pitchFamily="18" charset="0"/>
              </a:rPr>
              <a:t>3765</a:t>
            </a:r>
            <a:r>
              <a:rPr lang="ru-RU" b="1" dirty="0" smtClean="0">
                <a:solidFill>
                  <a:srgbClr val="2B343C"/>
                </a:solidFill>
                <a:latin typeface="Times New Roman" panose="02020603050405020304" pitchFamily="18" charset="0"/>
                <a:cs typeface="Times New Roman" panose="02020603050405020304" pitchFamily="18" charset="0"/>
              </a:rPr>
              <a:t> </a:t>
            </a:r>
            <a:r>
              <a:rPr lang="ru-RU" sz="2400" b="1" u="sng" dirty="0" smtClean="0">
                <a:solidFill>
                  <a:srgbClr val="FF0000"/>
                </a:solidFill>
                <a:latin typeface="Times New Roman" panose="02020603050405020304" pitchFamily="18" charset="0"/>
                <a:cs typeface="Times New Roman" panose="02020603050405020304" pitchFamily="18" charset="0"/>
              </a:rPr>
              <a:t>чел</a:t>
            </a:r>
            <a:r>
              <a:rPr lang="ru-RU" sz="2000" b="1" u="sng" dirty="0">
                <a:solidFill>
                  <a:srgbClr val="FF0000"/>
                </a:solidFill>
                <a:latin typeface="Times New Roman" panose="02020603050405020304" pitchFamily="18" charset="0"/>
                <a:cs typeface="Times New Roman" panose="02020603050405020304" pitchFamily="18" charset="0"/>
              </a:rPr>
              <a:t>.</a:t>
            </a:r>
            <a:r>
              <a:rPr lang="ru-RU" b="1" dirty="0">
                <a:solidFill>
                  <a:srgbClr val="2B343C"/>
                </a:solidFill>
                <a:latin typeface="Times New Roman" panose="02020603050405020304" pitchFamily="18" charset="0"/>
                <a:cs typeface="Times New Roman" panose="02020603050405020304" pitchFamily="18" charset="0"/>
              </a:rPr>
              <a:t>, что составляет </a:t>
            </a:r>
            <a:r>
              <a:rPr lang="ru-RU" sz="2400" b="1" dirty="0" smtClean="0">
                <a:solidFill>
                  <a:srgbClr val="FF0000"/>
                </a:solidFill>
                <a:latin typeface="Times New Roman" panose="02020603050405020304" pitchFamily="18" charset="0"/>
                <a:cs typeface="Times New Roman" panose="02020603050405020304" pitchFamily="18" charset="0"/>
              </a:rPr>
              <a:t>75</a:t>
            </a:r>
            <a:r>
              <a:rPr lang="ru-RU" b="1" dirty="0" smtClean="0">
                <a:solidFill>
                  <a:srgbClr val="2B343C"/>
                </a:solidFill>
                <a:latin typeface="Times New Roman" panose="02020603050405020304" pitchFamily="18" charset="0"/>
                <a:cs typeface="Times New Roman" panose="02020603050405020304" pitchFamily="18" charset="0"/>
              </a:rPr>
              <a:t> </a:t>
            </a:r>
            <a:r>
              <a:rPr lang="ru-RU" sz="2400" b="1" u="sng" dirty="0">
                <a:solidFill>
                  <a:srgbClr val="2B343C"/>
                </a:solidFill>
                <a:latin typeface="Times New Roman" panose="02020603050405020304" pitchFamily="18" charset="0"/>
                <a:cs typeface="Times New Roman" panose="02020603050405020304" pitchFamily="18" charset="0"/>
              </a:rPr>
              <a:t>%  </a:t>
            </a:r>
            <a:r>
              <a:rPr lang="ru-RU" b="1" dirty="0">
                <a:solidFill>
                  <a:srgbClr val="2B343C"/>
                </a:solidFill>
                <a:latin typeface="Times New Roman" panose="02020603050405020304" pitchFamily="18" charset="0"/>
                <a:cs typeface="Times New Roman" panose="02020603050405020304" pitchFamily="18" charset="0"/>
              </a:rPr>
              <a:t>(июнь 2024 г. )</a:t>
            </a:r>
          </a:p>
        </p:txBody>
      </p:sp>
    </p:spTree>
    <p:extLst>
      <p:ext uri="{BB962C8B-B14F-4D97-AF65-F5344CB8AC3E}">
        <p14:creationId xmlns:p14="http://schemas.microsoft.com/office/powerpoint/2010/main" val="3417346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sp>
        <p:nvSpPr>
          <p:cNvPr id="2" name="Google Shape;93;p2">
            <a:extLst>
              <a:ext uri="{FF2B5EF4-FFF2-40B4-BE49-F238E27FC236}">
                <a16:creationId xmlns="" xmlns:a16="http://schemas.microsoft.com/office/drawing/2014/main" id="{154C8D97-2E52-5FCA-3239-326194AA9A3F}"/>
              </a:ext>
            </a:extLst>
          </p:cNvPr>
          <p:cNvSpPr txBox="1">
            <a:spLocks/>
          </p:cNvSpPr>
          <p:nvPr/>
        </p:nvSpPr>
        <p:spPr>
          <a:xfrm>
            <a:off x="4152589" y="152279"/>
            <a:ext cx="4151942" cy="538094"/>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221668"/>
              </a:buClr>
              <a:buSzPts val="2880"/>
            </a:pPr>
            <a:endParaRPr lang="ru-RU" sz="1800" kern="0" dirty="0">
              <a:solidFill>
                <a:srgbClr val="221668"/>
              </a:solidFill>
              <a:latin typeface="Times New Roman" panose="02020603050405020304" pitchFamily="18" charset="0"/>
              <a:ea typeface="Montserrat"/>
              <a:cs typeface="Times New Roman" panose="02020603050405020304" pitchFamily="18" charset="0"/>
              <a:sym typeface="Montserrat"/>
            </a:endParaRPr>
          </a:p>
        </p:txBody>
      </p:sp>
      <p:pic>
        <p:nvPicPr>
          <p:cNvPr id="6" name="Рисунок 5">
            <a:extLst>
              <a:ext uri="{FF2B5EF4-FFF2-40B4-BE49-F238E27FC236}">
                <a16:creationId xmlns="" xmlns:a16="http://schemas.microsoft.com/office/drawing/2014/main" id="{EBC3D557-26A1-3117-584F-8B3E7DAA5335}"/>
              </a:ext>
            </a:extLst>
          </p:cNvPr>
          <p:cNvPicPr>
            <a:picLocks noChangeAspect="1"/>
          </p:cNvPicPr>
          <p:nvPr/>
        </p:nvPicPr>
        <p:blipFill>
          <a:blip r:embed="rId2"/>
          <a:stretch>
            <a:fillRect/>
          </a:stretch>
        </p:blipFill>
        <p:spPr>
          <a:xfrm>
            <a:off x="2912296" y="112002"/>
            <a:ext cx="5944115" cy="847417"/>
          </a:xfrm>
          <a:prstGeom prst="rect">
            <a:avLst/>
          </a:prstGeom>
        </p:spPr>
      </p:pic>
      <p:sp>
        <p:nvSpPr>
          <p:cNvPr id="5" name="TextBox 4">
            <a:extLst>
              <a:ext uri="{FF2B5EF4-FFF2-40B4-BE49-F238E27FC236}">
                <a16:creationId xmlns="" xmlns:a16="http://schemas.microsoft.com/office/drawing/2014/main" id="{F7CF9B23-49AC-8267-F269-11B1313D97B0}"/>
              </a:ext>
            </a:extLst>
          </p:cNvPr>
          <p:cNvSpPr txBox="1"/>
          <p:nvPr/>
        </p:nvSpPr>
        <p:spPr>
          <a:xfrm>
            <a:off x="446148" y="1083451"/>
            <a:ext cx="7858383" cy="861774"/>
          </a:xfrm>
          <a:prstGeom prst="rect">
            <a:avLst/>
          </a:prstGeom>
          <a:noFill/>
        </p:spPr>
        <p:txBody>
          <a:bodyPr wrap="square">
            <a:spAutoFit/>
          </a:bodyPr>
          <a:lstStyle/>
          <a:p>
            <a:pPr algn="ctr"/>
            <a:r>
              <a:rPr lang="ru-RU" dirty="0">
                <a:solidFill>
                  <a:srgbClr val="0070C0"/>
                </a:solidFill>
                <a:latin typeface="Times New Roman" panose="02020603050405020304" pitchFamily="18" charset="0"/>
                <a:cs typeface="Times New Roman" panose="02020603050405020304" pitchFamily="18" charset="0"/>
              </a:rPr>
              <a:t>По данным АИС «Навигатор ДО РК» всего программ </a:t>
            </a:r>
            <a:r>
              <a:rPr lang="ru-RU" sz="3200" b="1" u="sng" dirty="0" smtClean="0">
                <a:solidFill>
                  <a:srgbClr val="FF0000"/>
                </a:solidFill>
                <a:latin typeface="Times New Roman" panose="02020603050405020304" pitchFamily="18" charset="0"/>
                <a:cs typeface="Times New Roman" panose="02020603050405020304" pitchFamily="18" charset="0"/>
              </a:rPr>
              <a:t>206</a:t>
            </a:r>
            <a:endParaRPr lang="ru-RU" sz="3200" b="1" u="sng" dirty="0">
              <a:solidFill>
                <a:srgbClr val="FF0000"/>
              </a:solidFill>
              <a:latin typeface="Times New Roman" panose="02020603050405020304" pitchFamily="18" charset="0"/>
              <a:cs typeface="Times New Roman" panose="02020603050405020304" pitchFamily="18" charset="0"/>
            </a:endParaRPr>
          </a:p>
          <a:p>
            <a:pPr algn="ctr"/>
            <a:endParaRPr lang="ru-RU" dirty="0">
              <a:solidFill>
                <a:srgbClr val="0070C0"/>
              </a:solidFill>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 xmlns:a16="http://schemas.microsoft.com/office/drawing/2014/main" id="{DCE9AE2E-0E54-323E-107A-3FFB5F3718F3}"/>
              </a:ext>
            </a:extLst>
          </p:cNvPr>
          <p:cNvSpPr/>
          <p:nvPr/>
        </p:nvSpPr>
        <p:spPr>
          <a:xfrm>
            <a:off x="8387122" y="898735"/>
            <a:ext cx="3523911" cy="1138772"/>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РЕЕСТР ПРОГРАММ</a:t>
            </a:r>
          </a:p>
          <a:p>
            <a:pPr algn="ctr"/>
            <a:r>
              <a:rPr lang="ru-RU" b="1" dirty="0"/>
              <a:t>на декабрь 2023 г. </a:t>
            </a:r>
            <a:r>
              <a:rPr lang="ru-RU" sz="2400" b="1" dirty="0"/>
              <a:t>– </a:t>
            </a:r>
            <a:r>
              <a:rPr lang="ru-RU" sz="2400" b="1" dirty="0" smtClean="0"/>
              <a:t>179 </a:t>
            </a:r>
            <a:r>
              <a:rPr lang="ru-RU" b="1" dirty="0" smtClean="0"/>
              <a:t>программ</a:t>
            </a:r>
            <a:endParaRPr lang="ru-RU" b="1" dirty="0"/>
          </a:p>
        </p:txBody>
      </p:sp>
      <p:graphicFrame>
        <p:nvGraphicFramePr>
          <p:cNvPr id="8" name="Диаграмма 7">
            <a:extLst>
              <a:ext uri="{FF2B5EF4-FFF2-40B4-BE49-F238E27FC236}">
                <a16:creationId xmlns="" xmlns:a16="http://schemas.microsoft.com/office/drawing/2014/main" id="{84ABB77F-7061-D342-8A5F-163B35EC5D87}"/>
              </a:ext>
            </a:extLst>
          </p:cNvPr>
          <p:cNvGraphicFramePr/>
          <p:nvPr>
            <p:extLst>
              <p:ext uri="{D42A27DB-BD31-4B8C-83A1-F6EECF244321}">
                <p14:modId xmlns:p14="http://schemas.microsoft.com/office/powerpoint/2010/main" val="930887772"/>
              </p:ext>
            </p:extLst>
          </p:nvPr>
        </p:nvGraphicFramePr>
        <p:xfrm>
          <a:off x="1602297" y="2367950"/>
          <a:ext cx="8128931" cy="38697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7203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sp>
        <p:nvSpPr>
          <p:cNvPr id="2" name="Google Shape;93;p2">
            <a:extLst>
              <a:ext uri="{FF2B5EF4-FFF2-40B4-BE49-F238E27FC236}">
                <a16:creationId xmlns="" xmlns:a16="http://schemas.microsoft.com/office/drawing/2014/main" id="{154C8D97-2E52-5FCA-3239-326194AA9A3F}"/>
              </a:ext>
            </a:extLst>
          </p:cNvPr>
          <p:cNvSpPr txBox="1">
            <a:spLocks/>
          </p:cNvSpPr>
          <p:nvPr/>
        </p:nvSpPr>
        <p:spPr>
          <a:xfrm>
            <a:off x="4152589" y="152279"/>
            <a:ext cx="4151942" cy="538094"/>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221668"/>
              </a:buClr>
              <a:buSzPts val="2880"/>
            </a:pPr>
            <a:endParaRPr lang="ru-RU" sz="1800" kern="0" dirty="0">
              <a:solidFill>
                <a:srgbClr val="221668"/>
              </a:solidFill>
              <a:latin typeface="Times New Roman" panose="02020603050405020304" pitchFamily="18" charset="0"/>
              <a:ea typeface="Montserrat"/>
              <a:cs typeface="Times New Roman" panose="02020603050405020304" pitchFamily="18" charset="0"/>
              <a:sym typeface="Montserrat"/>
            </a:endParaRPr>
          </a:p>
        </p:txBody>
      </p:sp>
      <p:sp>
        <p:nvSpPr>
          <p:cNvPr id="5" name="TextBox 4">
            <a:extLst>
              <a:ext uri="{FF2B5EF4-FFF2-40B4-BE49-F238E27FC236}">
                <a16:creationId xmlns="" xmlns:a16="http://schemas.microsoft.com/office/drawing/2014/main" id="{3995E601-6F49-A473-7525-256670C0B63C}"/>
              </a:ext>
            </a:extLst>
          </p:cNvPr>
          <p:cNvSpPr txBox="1"/>
          <p:nvPr/>
        </p:nvSpPr>
        <p:spPr>
          <a:xfrm>
            <a:off x="428926" y="104360"/>
            <a:ext cx="10514398" cy="830997"/>
          </a:xfrm>
          <a:prstGeom prst="rect">
            <a:avLst/>
          </a:prstGeom>
          <a:noFill/>
        </p:spPr>
        <p:txBody>
          <a:bodyPr wrap="square" rtlCol="0">
            <a:spAutoFit/>
          </a:bodyPr>
          <a:lstStyle/>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Д</a:t>
            </a:r>
            <a:r>
              <a:rPr lang="ru-RU" sz="2400" b="1" dirty="0">
                <a:solidFill>
                  <a:srgbClr val="221668"/>
                </a:solidFill>
                <a:latin typeface="Times New Roman" panose="02020603050405020304" pitchFamily="18" charset="0"/>
                <a:cs typeface="Times New Roman" panose="02020603050405020304" pitchFamily="18" charset="0"/>
              </a:rPr>
              <a:t>ополнительные общеразвивающие программы</a:t>
            </a:r>
          </a:p>
          <a:p>
            <a:pPr marL="249238" algn="ctr"/>
            <a:endParaRPr lang="ru-RU" sz="2400" b="1" dirty="0">
              <a:solidFill>
                <a:srgbClr val="221668"/>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F27275B6-0D6D-7AC6-6A69-9646D320ACD3}"/>
              </a:ext>
            </a:extLst>
          </p:cNvPr>
          <p:cNvSpPr txBox="1"/>
          <p:nvPr/>
        </p:nvSpPr>
        <p:spPr>
          <a:xfrm>
            <a:off x="1300955" y="1043219"/>
            <a:ext cx="10266707" cy="830997"/>
          </a:xfrm>
          <a:prstGeom prst="rect">
            <a:avLst/>
          </a:prstGeom>
          <a:noFill/>
        </p:spPr>
        <p:txBody>
          <a:bodyPr wrap="square">
            <a:spAutoFit/>
          </a:bodyPr>
          <a:lstStyle/>
          <a:p>
            <a:pPr algn="ctr"/>
            <a:r>
              <a:rPr lang="ru-RU" sz="2000" dirty="0">
                <a:solidFill>
                  <a:srgbClr val="0070C0"/>
                </a:solidFill>
                <a:latin typeface="Times New Roman" panose="02020603050405020304" pitchFamily="18" charset="0"/>
                <a:cs typeface="Times New Roman" panose="02020603050405020304" pitchFamily="18" charset="0"/>
              </a:rPr>
              <a:t>По данным АИС «Навигатор ДО РК» </a:t>
            </a:r>
            <a:r>
              <a:rPr kumimoji="0" lang="ru-RU"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дети в возрасте от 5 до 18 лет получили</a:t>
            </a:r>
            <a:r>
              <a:rPr kumimoji="0" lang="ru-RU" sz="1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p>
          <a:p>
            <a:pPr algn="ctr"/>
            <a:r>
              <a:rPr lang="ru-RU" sz="2800" b="1" dirty="0">
                <a:solidFill>
                  <a:srgbClr val="0070C0"/>
                </a:solidFill>
                <a:latin typeface="Times New Roman" panose="02020603050405020304" pitchFamily="18" charset="0"/>
                <a:cs typeface="Times New Roman" panose="02020603050405020304" pitchFamily="18" charset="0"/>
              </a:rPr>
              <a:t>услуги</a:t>
            </a:r>
            <a:r>
              <a:rPr lang="ru-RU" sz="2800" dirty="0">
                <a:solidFill>
                  <a:srgbClr val="0070C0"/>
                </a:solidFill>
                <a:latin typeface="Times New Roman" panose="02020603050405020304" pitchFamily="18" charset="0"/>
                <a:cs typeface="Times New Roman" panose="02020603050405020304" pitchFamily="18" charset="0"/>
              </a:rPr>
              <a:t> </a:t>
            </a:r>
            <a:r>
              <a:rPr lang="ru-RU" sz="2800" b="1" dirty="0">
                <a:solidFill>
                  <a:srgbClr val="0070C0"/>
                </a:solidFill>
                <a:latin typeface="Times New Roman" panose="02020603050405020304" pitchFamily="18" charset="0"/>
                <a:cs typeface="Times New Roman" panose="02020603050405020304" pitchFamily="18" charset="0"/>
              </a:rPr>
              <a:t>ДО</a:t>
            </a:r>
            <a:r>
              <a:rPr lang="ru-RU" sz="2800" dirty="0">
                <a:solidFill>
                  <a:srgbClr val="0070C0"/>
                </a:solidFill>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в июне 2024 г.  </a:t>
            </a:r>
            <a:r>
              <a:rPr lang="ru-RU" sz="2800" b="1" u="sng" dirty="0" smtClean="0">
                <a:solidFill>
                  <a:srgbClr val="FF0000"/>
                </a:solidFill>
                <a:latin typeface="Times New Roman" panose="02020603050405020304" pitchFamily="18" charset="0"/>
                <a:cs typeface="Times New Roman" panose="02020603050405020304" pitchFamily="18" charset="0"/>
              </a:rPr>
              <a:t>5537</a:t>
            </a:r>
            <a:endParaRPr lang="ru-RU" u="sng" dirty="0">
              <a:solidFill>
                <a:srgbClr val="0070C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C89EFD18-B37C-D34E-26B3-DFF47B973F94}"/>
              </a:ext>
            </a:extLst>
          </p:cNvPr>
          <p:cNvSpPr txBox="1"/>
          <p:nvPr/>
        </p:nvSpPr>
        <p:spPr>
          <a:xfrm>
            <a:off x="7734299" y="3733096"/>
            <a:ext cx="4190999" cy="1077218"/>
          </a:xfrm>
          <a:prstGeom prst="rect">
            <a:avLst/>
          </a:prstGeom>
          <a:noFill/>
        </p:spPr>
        <p:txBody>
          <a:bodyPr wrap="square">
            <a:spAutoFit/>
          </a:bodyPr>
          <a:lstStyle/>
          <a:p>
            <a:r>
              <a:rPr lang="ru-RU" b="1" dirty="0">
                <a:solidFill>
                  <a:srgbClr val="FF0000"/>
                </a:solidFill>
                <a:latin typeface="Times New Roman" panose="02020603050405020304" pitchFamily="18" charset="0"/>
                <a:cs typeface="Times New Roman" panose="02020603050405020304" pitchFamily="18" charset="0"/>
              </a:rPr>
              <a:t>На декабрь 2023 г. </a:t>
            </a:r>
            <a:r>
              <a:rPr lang="ru-RU" dirty="0">
                <a:solidFill>
                  <a:srgbClr val="0070C0"/>
                </a:solidFill>
                <a:latin typeface="Times New Roman" panose="02020603050405020304" pitchFamily="18" charset="0"/>
                <a:cs typeface="Times New Roman" panose="02020603050405020304" pitchFamily="18" charset="0"/>
              </a:rPr>
              <a:t>в АИС «Навигатор ДО РК» </a:t>
            </a:r>
            <a:r>
              <a:rPr kumimoji="0" lang="ru-RU" sz="1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дети в возрасте от 5 до 18 лет получили </a:t>
            </a:r>
            <a:r>
              <a:rPr kumimoji="0" lang="ru-RU"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услуги</a:t>
            </a:r>
            <a:r>
              <a:rPr kumimoji="0" lang="ru-RU"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ru-RU"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ДО</a:t>
            </a:r>
            <a:r>
              <a:rPr kumimoji="0" lang="ru-RU"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ru-RU" sz="2800" b="0" i="0" u="sng"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5199</a:t>
            </a:r>
            <a:endParaRPr lang="ru-RU"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Диаграмма 3">
            <a:extLst>
              <a:ext uri="{FF2B5EF4-FFF2-40B4-BE49-F238E27FC236}">
                <a16:creationId xmlns="" xmlns:a16="http://schemas.microsoft.com/office/drawing/2014/main" id="{94DF70F8-3072-1F4A-730A-6152D001378C}"/>
              </a:ext>
            </a:extLst>
          </p:cNvPr>
          <p:cNvGraphicFramePr/>
          <p:nvPr>
            <p:extLst>
              <p:ext uri="{D42A27DB-BD31-4B8C-83A1-F6EECF244321}">
                <p14:modId xmlns:p14="http://schemas.microsoft.com/office/powerpoint/2010/main" val="3088234759"/>
              </p:ext>
            </p:extLst>
          </p:nvPr>
        </p:nvGraphicFramePr>
        <p:xfrm>
          <a:off x="906118" y="2501648"/>
          <a:ext cx="6052286" cy="27244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9823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sp>
        <p:nvSpPr>
          <p:cNvPr id="2" name="Google Shape;93;p2">
            <a:extLst>
              <a:ext uri="{FF2B5EF4-FFF2-40B4-BE49-F238E27FC236}">
                <a16:creationId xmlns="" xmlns:a16="http://schemas.microsoft.com/office/drawing/2014/main" id="{154C8D97-2E52-5FCA-3239-326194AA9A3F}"/>
              </a:ext>
            </a:extLst>
          </p:cNvPr>
          <p:cNvSpPr txBox="1">
            <a:spLocks/>
          </p:cNvSpPr>
          <p:nvPr/>
        </p:nvSpPr>
        <p:spPr>
          <a:xfrm>
            <a:off x="4152589" y="152279"/>
            <a:ext cx="4151942" cy="538094"/>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221668"/>
              </a:buClr>
              <a:buSzPts val="2880"/>
            </a:pPr>
            <a:endParaRPr lang="ru-RU" sz="1800" kern="0" dirty="0">
              <a:solidFill>
                <a:srgbClr val="221668"/>
              </a:solidFill>
              <a:latin typeface="Times New Roman" panose="02020603050405020304" pitchFamily="18" charset="0"/>
              <a:ea typeface="Montserrat"/>
              <a:cs typeface="Times New Roman" panose="02020603050405020304" pitchFamily="18" charset="0"/>
              <a:sym typeface="Montserrat"/>
            </a:endParaRPr>
          </a:p>
        </p:txBody>
      </p:sp>
      <p:sp>
        <p:nvSpPr>
          <p:cNvPr id="5" name="TextBox 4">
            <a:extLst>
              <a:ext uri="{FF2B5EF4-FFF2-40B4-BE49-F238E27FC236}">
                <a16:creationId xmlns="" xmlns:a16="http://schemas.microsoft.com/office/drawing/2014/main" id="{3995E601-6F49-A473-7525-256670C0B63C}"/>
              </a:ext>
            </a:extLst>
          </p:cNvPr>
          <p:cNvSpPr txBox="1"/>
          <p:nvPr/>
        </p:nvSpPr>
        <p:spPr>
          <a:xfrm>
            <a:off x="873542" y="98160"/>
            <a:ext cx="10134600" cy="830997"/>
          </a:xfrm>
          <a:prstGeom prst="rect">
            <a:avLst/>
          </a:prstGeom>
          <a:noFill/>
        </p:spPr>
        <p:txBody>
          <a:bodyPr wrap="square" rtlCol="0">
            <a:spAutoFit/>
          </a:bodyPr>
          <a:lstStyle/>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Имеющаяся инфраструктура ДОД</a:t>
            </a:r>
          </a:p>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НОВЫЕ ДОП. МЕСТА</a:t>
            </a:r>
          </a:p>
        </p:txBody>
      </p:sp>
      <p:sp>
        <p:nvSpPr>
          <p:cNvPr id="7" name="TextBox 6">
            <a:extLst>
              <a:ext uri="{FF2B5EF4-FFF2-40B4-BE49-F238E27FC236}">
                <a16:creationId xmlns="" xmlns:a16="http://schemas.microsoft.com/office/drawing/2014/main" id="{4BE84ED1-A8DE-2AB0-9918-ACC3C8E6F52B}"/>
              </a:ext>
            </a:extLst>
          </p:cNvPr>
          <p:cNvSpPr txBox="1"/>
          <p:nvPr/>
        </p:nvSpPr>
        <p:spPr>
          <a:xfrm>
            <a:off x="105196" y="839715"/>
            <a:ext cx="8533131" cy="1600438"/>
          </a:xfrm>
          <a:prstGeom prst="rect">
            <a:avLst/>
          </a:prstGeom>
          <a:noFill/>
        </p:spPr>
        <p:txBody>
          <a:bodyPr wrap="square">
            <a:spAutoFit/>
          </a:bodyPr>
          <a:lstStyle/>
          <a:p>
            <a:pPr marL="249238" lvl="0" algn="ctr">
              <a:defRPr/>
            </a:pPr>
            <a:r>
              <a:rPr lang="ru-RU" dirty="0">
                <a:solidFill>
                  <a:srgbClr val="0070C0"/>
                </a:solidFill>
                <a:latin typeface="Times New Roman" panose="02020603050405020304" pitchFamily="18" charset="0"/>
                <a:cs typeface="Times New Roman" panose="02020603050405020304" pitchFamily="18" charset="0"/>
              </a:rPr>
              <a:t>По данным АИС «Навигатор ДО РК» реализуется </a:t>
            </a:r>
            <a:r>
              <a:rPr lang="ru-RU" sz="2400" b="1" u="sng" dirty="0">
                <a:solidFill>
                  <a:srgbClr val="FF0000"/>
                </a:solidFill>
                <a:latin typeface="Times New Roman" panose="02020603050405020304" pitchFamily="18" charset="0"/>
                <a:cs typeface="Times New Roman" panose="02020603050405020304" pitchFamily="18" charset="0"/>
              </a:rPr>
              <a:t>30</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a:solidFill>
                  <a:schemeClr val="accent1"/>
                </a:solidFill>
                <a:latin typeface="Times New Roman" panose="02020603050405020304" pitchFamily="18" charset="0"/>
                <a:cs typeface="Times New Roman" panose="02020603050405020304" pitchFamily="18" charset="0"/>
              </a:rPr>
              <a:t>программ в следующих образовательных организациях (</a:t>
            </a:r>
            <a:r>
              <a:rPr lang="ru-RU" sz="1000" dirty="0">
                <a:solidFill>
                  <a:schemeClr val="accent1"/>
                </a:solidFill>
                <a:latin typeface="Times New Roman" panose="02020603050405020304" pitchFamily="18" charset="0"/>
                <a:cs typeface="Times New Roman" panose="02020603050405020304" pitchFamily="18" charset="0"/>
              </a:rPr>
              <a:t>МБОУ ДО «ЦДЮТ», МБУ ДО «ДЮСШ», МБОУ «Оленевская средняя школа им. Моцаря Д.А.», МБОУ «Окуневская средняя школа им. Дьяченко Ф.С.», МБОУ «Краснополянская средняя школа им. Мещерякова И.Е.», МБОУ «Межводненская средняя школа им. Гайдукова А.Н.», МБОУ «Кировская средняя школа им. Кухтина Ф.П.», МБОУ «Новосельская средняя школа им. И. Жудова», МБОУ «Далековская средняя школа им. Демуса Б.А.», МБОУ «Черноморская средняя школа № 3 им. Пудовкина Ф.Ф.», МБОУ «Черноморская средняя школа № 2 им. Жданова А.К.», МБОУ «Медведевская средняя школа им.Чехарина В.А.», МБОУ «Красноярская средняя школа им. Бых Н.Н.»).</a:t>
            </a:r>
          </a:p>
        </p:txBody>
      </p:sp>
      <p:sp>
        <p:nvSpPr>
          <p:cNvPr id="12" name="TextBox 11">
            <a:extLst>
              <a:ext uri="{FF2B5EF4-FFF2-40B4-BE49-F238E27FC236}">
                <a16:creationId xmlns="" xmlns:a16="http://schemas.microsoft.com/office/drawing/2014/main" id="{972837B2-A0FB-F760-7168-B0AB706AA331}"/>
              </a:ext>
            </a:extLst>
          </p:cNvPr>
          <p:cNvSpPr txBox="1"/>
          <p:nvPr/>
        </p:nvSpPr>
        <p:spPr>
          <a:xfrm>
            <a:off x="5835145" y="2470931"/>
            <a:ext cx="6153324" cy="677108"/>
          </a:xfrm>
          <a:prstGeom prst="rect">
            <a:avLst/>
          </a:prstGeom>
          <a:noFill/>
        </p:spPr>
        <p:txBody>
          <a:bodyPr wrap="square">
            <a:spAutoFit/>
          </a:bodyPr>
          <a:lstStyle/>
          <a:p>
            <a:pPr marL="249238" algn="ctr"/>
            <a:r>
              <a:rPr lang="ru-RU" dirty="0">
                <a:solidFill>
                  <a:srgbClr val="0070C0"/>
                </a:solidFill>
                <a:latin typeface="Times New Roman" panose="02020603050405020304" pitchFamily="18" charset="0"/>
                <a:cs typeface="Times New Roman" panose="02020603050405020304" pitchFamily="18" charset="0"/>
              </a:rPr>
              <a:t>Общее количество услуг в 2024 г. по направленностям ДОП получили </a:t>
            </a:r>
            <a:r>
              <a:rPr lang="ru-RU" sz="2000" b="1" dirty="0" smtClean="0">
                <a:solidFill>
                  <a:srgbClr val="FF0000"/>
                </a:solidFill>
                <a:latin typeface="Times New Roman" panose="02020603050405020304" pitchFamily="18" charset="0"/>
                <a:cs typeface="Times New Roman" panose="02020603050405020304" pitchFamily="18" charset="0"/>
              </a:rPr>
              <a:t>1069 детей</a:t>
            </a:r>
            <a:endParaRPr lang="ru-RU" sz="2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1" name="Диаграмма 10">
            <a:extLst>
              <a:ext uri="{FF2B5EF4-FFF2-40B4-BE49-F238E27FC236}">
                <a16:creationId xmlns="" xmlns:a16="http://schemas.microsoft.com/office/drawing/2014/main" id="{66BA473B-A489-07FF-D931-7D4A61060111}"/>
              </a:ext>
            </a:extLst>
          </p:cNvPr>
          <p:cNvGraphicFramePr/>
          <p:nvPr>
            <p:extLst>
              <p:ext uri="{D42A27DB-BD31-4B8C-83A1-F6EECF244321}">
                <p14:modId xmlns:p14="http://schemas.microsoft.com/office/powerpoint/2010/main" val="2311058457"/>
              </p:ext>
            </p:extLst>
          </p:nvPr>
        </p:nvGraphicFramePr>
        <p:xfrm>
          <a:off x="375328" y="3148039"/>
          <a:ext cx="5459817" cy="3146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a:extLst>
              <a:ext uri="{FF2B5EF4-FFF2-40B4-BE49-F238E27FC236}">
                <a16:creationId xmlns="" xmlns:a16="http://schemas.microsoft.com/office/drawing/2014/main" id="{47455315-28AB-13C3-06E9-EC180B0862A2}"/>
              </a:ext>
            </a:extLst>
          </p:cNvPr>
          <p:cNvGraphicFramePr/>
          <p:nvPr>
            <p:extLst>
              <p:ext uri="{D42A27DB-BD31-4B8C-83A1-F6EECF244321}">
                <p14:modId xmlns:p14="http://schemas.microsoft.com/office/powerpoint/2010/main" val="4207457368"/>
              </p:ext>
            </p:extLst>
          </p:nvPr>
        </p:nvGraphicFramePr>
        <p:xfrm>
          <a:off x="6928967" y="3148039"/>
          <a:ext cx="4621868" cy="33084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439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sp>
        <p:nvSpPr>
          <p:cNvPr id="4" name="TextBox 3">
            <a:extLst>
              <a:ext uri="{FF2B5EF4-FFF2-40B4-BE49-F238E27FC236}">
                <a16:creationId xmlns="" xmlns:a16="http://schemas.microsoft.com/office/drawing/2014/main" id="{C92B1B23-A04F-3273-9E11-13744EFE81EA}"/>
              </a:ext>
            </a:extLst>
          </p:cNvPr>
          <p:cNvSpPr txBox="1"/>
          <p:nvPr/>
        </p:nvSpPr>
        <p:spPr>
          <a:xfrm>
            <a:off x="672851" y="219268"/>
            <a:ext cx="10134600" cy="1384995"/>
          </a:xfrm>
          <a:prstGeom prst="rect">
            <a:avLst/>
          </a:prstGeom>
          <a:noFill/>
        </p:spPr>
        <p:txBody>
          <a:bodyPr wrap="square" rtlCol="0">
            <a:spAutoFit/>
          </a:bodyPr>
          <a:lstStyle/>
          <a:p>
            <a:pPr algn="ctr"/>
            <a:r>
              <a:rPr lang="ru-RU" b="1" dirty="0">
                <a:solidFill>
                  <a:srgbClr val="221668"/>
                </a:solidFill>
                <a:latin typeface="Times New Roman" panose="02020603050405020304" pitchFamily="18" charset="0"/>
                <a:cs typeface="Times New Roman" panose="02020603050405020304" pitchFamily="18" charset="0"/>
                <a:sym typeface="Calibri"/>
              </a:rPr>
              <a:t>Муниципальная система дополнительного образования детей:</a:t>
            </a:r>
          </a:p>
          <a:p>
            <a:pPr marL="249238" algn="ctr"/>
            <a:r>
              <a:rPr lang="ru-RU" dirty="0">
                <a:solidFill>
                  <a:srgbClr val="221668"/>
                </a:solidFill>
                <a:latin typeface="Times New Roman" panose="02020603050405020304" pitchFamily="18" charset="0"/>
                <a:cs typeface="Times New Roman" panose="02020603050405020304" pitchFamily="18" charset="0"/>
                <a:sym typeface="Calibri"/>
              </a:rPr>
              <a:t>И</a:t>
            </a:r>
            <a:r>
              <a:rPr lang="ru-RU" dirty="0">
                <a:solidFill>
                  <a:srgbClr val="221668"/>
                </a:solidFill>
                <a:latin typeface="Times New Roman" panose="02020603050405020304" pitchFamily="18" charset="0"/>
                <a:cs typeface="Times New Roman" panose="02020603050405020304" pitchFamily="18" charset="0"/>
              </a:rPr>
              <a:t>меющаяся инфраструктура ДОД. Всего программ по данным АИС «Навигатор ДО РК» - </a:t>
            </a:r>
            <a:r>
              <a:rPr lang="ru-RU" sz="2400" b="1" dirty="0" smtClean="0">
                <a:solidFill>
                  <a:srgbClr val="FF0000"/>
                </a:solidFill>
                <a:latin typeface="Times New Roman" panose="02020603050405020304" pitchFamily="18" charset="0"/>
                <a:cs typeface="Times New Roman" panose="02020603050405020304" pitchFamily="18" charset="0"/>
              </a:rPr>
              <a:t>37</a:t>
            </a:r>
            <a:r>
              <a:rPr lang="ru-RU" dirty="0" smtClean="0">
                <a:solidFill>
                  <a:srgbClr val="221668"/>
                </a:solidFill>
                <a:latin typeface="Times New Roman" panose="02020603050405020304" pitchFamily="18" charset="0"/>
                <a:cs typeface="Times New Roman" panose="02020603050405020304" pitchFamily="18" charset="0"/>
              </a:rPr>
              <a:t>,</a:t>
            </a:r>
            <a:r>
              <a:rPr lang="ru-RU" sz="2400" b="1" dirty="0" smtClean="0">
                <a:solidFill>
                  <a:srgbClr val="FF0000"/>
                </a:solidFill>
                <a:latin typeface="Times New Roman" panose="02020603050405020304" pitchFamily="18" charset="0"/>
                <a:cs typeface="Times New Roman" panose="02020603050405020304" pitchFamily="18" charset="0"/>
              </a:rPr>
              <a:t> </a:t>
            </a:r>
            <a:r>
              <a:rPr lang="ru-RU" dirty="0">
                <a:solidFill>
                  <a:srgbClr val="221668"/>
                </a:solidFill>
                <a:latin typeface="Times New Roman" panose="02020603050405020304" pitchFamily="18" charset="0"/>
                <a:cs typeface="Times New Roman" panose="02020603050405020304" pitchFamily="18" charset="0"/>
              </a:rPr>
              <a:t>детей обучалось </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smtClean="0">
                <a:solidFill>
                  <a:srgbClr val="FF0000"/>
                </a:solidFill>
                <a:latin typeface="Times New Roman" panose="02020603050405020304" pitchFamily="18" charset="0"/>
                <a:cs typeface="Times New Roman" panose="02020603050405020304" pitchFamily="18" charset="0"/>
              </a:rPr>
              <a:t>1284 </a:t>
            </a:r>
            <a:r>
              <a:rPr lang="ru-RU" sz="2400" b="1" dirty="0">
                <a:solidFill>
                  <a:srgbClr val="FF0000"/>
                </a:solidFill>
                <a:latin typeface="Times New Roman" panose="02020603050405020304" pitchFamily="18" charset="0"/>
                <a:cs typeface="Times New Roman" panose="02020603050405020304" pitchFamily="18" charset="0"/>
              </a:rPr>
              <a:t>чел. </a:t>
            </a:r>
            <a:endParaRPr lang="ru-RU" b="1" dirty="0">
              <a:solidFill>
                <a:srgbClr val="FF0000"/>
              </a:solidFill>
              <a:latin typeface="Times New Roman" panose="02020603050405020304" pitchFamily="18" charset="0"/>
              <a:cs typeface="Times New Roman" panose="02020603050405020304" pitchFamily="18" charset="0"/>
            </a:endParaRPr>
          </a:p>
          <a:p>
            <a:pPr marL="249238" algn="ctr"/>
            <a:endParaRPr lang="ru-RU" dirty="0">
              <a:solidFill>
                <a:srgbClr val="221668"/>
              </a:solidFill>
              <a:latin typeface="Times New Roman" panose="02020603050405020304" pitchFamily="18" charset="0"/>
              <a:cs typeface="Times New Roman" panose="02020603050405020304" pitchFamily="18" charset="0"/>
            </a:endParaRPr>
          </a:p>
        </p:txBody>
      </p:sp>
      <p:graphicFrame>
        <p:nvGraphicFramePr>
          <p:cNvPr id="7" name="Диаграмма 6">
            <a:extLst>
              <a:ext uri="{FF2B5EF4-FFF2-40B4-BE49-F238E27FC236}">
                <a16:creationId xmlns="" xmlns:a16="http://schemas.microsoft.com/office/drawing/2014/main" id="{0DC733F5-D14D-2CF3-55BD-6442865AF2CA}"/>
              </a:ext>
            </a:extLst>
          </p:cNvPr>
          <p:cNvGraphicFramePr/>
          <p:nvPr>
            <p:extLst>
              <p:ext uri="{D42A27DB-BD31-4B8C-83A1-F6EECF244321}">
                <p14:modId xmlns:p14="http://schemas.microsoft.com/office/powerpoint/2010/main" val="532870756"/>
              </p:ext>
            </p:extLst>
          </p:nvPr>
        </p:nvGraphicFramePr>
        <p:xfrm>
          <a:off x="125618" y="1326932"/>
          <a:ext cx="5943409" cy="4687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a:extLst>
              <a:ext uri="{FF2B5EF4-FFF2-40B4-BE49-F238E27FC236}">
                <a16:creationId xmlns="" xmlns:a16="http://schemas.microsoft.com/office/drawing/2014/main" id="{62116468-FD27-E790-E7E1-DF6D3A616F1A}"/>
              </a:ext>
            </a:extLst>
          </p:cNvPr>
          <p:cNvGraphicFramePr/>
          <p:nvPr>
            <p:extLst>
              <p:ext uri="{D42A27DB-BD31-4B8C-83A1-F6EECF244321}">
                <p14:modId xmlns:p14="http://schemas.microsoft.com/office/powerpoint/2010/main" val="804015055"/>
              </p:ext>
            </p:extLst>
          </p:nvPr>
        </p:nvGraphicFramePr>
        <p:xfrm>
          <a:off x="6206591" y="1367893"/>
          <a:ext cx="5915278" cy="4394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5909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sp>
        <p:nvSpPr>
          <p:cNvPr id="2" name="Google Shape;93;p2">
            <a:extLst>
              <a:ext uri="{FF2B5EF4-FFF2-40B4-BE49-F238E27FC236}">
                <a16:creationId xmlns="" xmlns:a16="http://schemas.microsoft.com/office/drawing/2014/main" id="{154C8D97-2E52-5FCA-3239-326194AA9A3F}"/>
              </a:ext>
            </a:extLst>
          </p:cNvPr>
          <p:cNvSpPr txBox="1">
            <a:spLocks/>
          </p:cNvSpPr>
          <p:nvPr/>
        </p:nvSpPr>
        <p:spPr>
          <a:xfrm>
            <a:off x="4152589" y="152279"/>
            <a:ext cx="4151942" cy="538094"/>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221668"/>
              </a:buClr>
              <a:buSzPts val="2880"/>
            </a:pPr>
            <a:endParaRPr lang="ru-RU" sz="1800" kern="0" dirty="0">
              <a:solidFill>
                <a:srgbClr val="221668"/>
              </a:solidFill>
              <a:latin typeface="Times New Roman" panose="02020603050405020304" pitchFamily="18" charset="0"/>
              <a:ea typeface="Montserrat"/>
              <a:cs typeface="Times New Roman" panose="02020603050405020304" pitchFamily="18" charset="0"/>
              <a:sym typeface="Montserrat"/>
            </a:endParaRPr>
          </a:p>
        </p:txBody>
      </p:sp>
      <p:sp>
        <p:nvSpPr>
          <p:cNvPr id="5" name="TextBox 4">
            <a:extLst>
              <a:ext uri="{FF2B5EF4-FFF2-40B4-BE49-F238E27FC236}">
                <a16:creationId xmlns="" xmlns:a16="http://schemas.microsoft.com/office/drawing/2014/main" id="{3995E601-6F49-A473-7525-256670C0B63C}"/>
              </a:ext>
            </a:extLst>
          </p:cNvPr>
          <p:cNvSpPr txBox="1"/>
          <p:nvPr/>
        </p:nvSpPr>
        <p:spPr>
          <a:xfrm>
            <a:off x="873542" y="98160"/>
            <a:ext cx="10134600" cy="738664"/>
          </a:xfrm>
          <a:prstGeom prst="rect">
            <a:avLst/>
          </a:prstGeom>
          <a:noFill/>
        </p:spPr>
        <p:txBody>
          <a:bodyPr wrap="square" rtlCol="0">
            <a:spAutoFit/>
          </a:bodyPr>
          <a:lstStyle/>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Туристско-краеведческая направленность</a:t>
            </a:r>
            <a:endParaRPr lang="ru-RU" sz="1800" b="1" dirty="0">
              <a:solidFill>
                <a:srgbClr val="221668"/>
              </a:solidFill>
              <a:latin typeface="Times New Roman" panose="02020603050405020304" pitchFamily="18" charset="0"/>
              <a:cs typeface="Times New Roman" panose="02020603050405020304" pitchFamily="18" charset="0"/>
              <a:sym typeface="Calibri"/>
            </a:endParaRPr>
          </a:p>
          <a:p>
            <a:pPr marL="249238" algn="ctr"/>
            <a:endParaRPr lang="ru-RU" b="1" dirty="0">
              <a:solidFill>
                <a:srgbClr val="221668"/>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F27275B6-0D6D-7AC6-6A69-9646D320ACD3}"/>
              </a:ext>
            </a:extLst>
          </p:cNvPr>
          <p:cNvSpPr txBox="1"/>
          <p:nvPr/>
        </p:nvSpPr>
        <p:spPr>
          <a:xfrm>
            <a:off x="0" y="1019715"/>
            <a:ext cx="11744325" cy="1477328"/>
          </a:xfrm>
          <a:prstGeom prst="rect">
            <a:avLst/>
          </a:prstGeom>
          <a:noFill/>
        </p:spPr>
        <p:txBody>
          <a:bodyPr wrap="square">
            <a:spAutoFit/>
          </a:bodyPr>
          <a:lstStyle/>
          <a:p>
            <a:pPr algn="just"/>
            <a:r>
              <a:rPr lang="ru-RU" dirty="0">
                <a:solidFill>
                  <a:srgbClr val="0070C0"/>
                </a:solidFill>
                <a:latin typeface="Times New Roman" panose="02020603050405020304" pitchFamily="18" charset="0"/>
                <a:cs typeface="Times New Roman" panose="02020603050405020304" pitchFamily="18" charset="0"/>
              </a:rPr>
              <a:t>По данным АИС «Навигатор ДО РК» всего организаций, которые реализуют программы туристско-краеведческой направленности (далее - ТКН), </a:t>
            </a:r>
            <a:r>
              <a:rPr lang="ru-RU" sz="2400" b="1" dirty="0" smtClean="0">
                <a:solidFill>
                  <a:srgbClr val="FF0000"/>
                </a:solidFill>
                <a:latin typeface="Times New Roman" panose="02020603050405020304" pitchFamily="18" charset="0"/>
                <a:cs typeface="Times New Roman" panose="02020603050405020304" pitchFamily="18" charset="0"/>
              </a:rPr>
              <a:t>10</a:t>
            </a:r>
            <a:r>
              <a:rPr lang="ru-RU" sz="1100" dirty="0" smtClean="0">
                <a:solidFill>
                  <a:srgbClr val="0070C0"/>
                </a:solidFill>
                <a:latin typeface="Times New Roman" panose="02020603050405020304" pitchFamily="18" charset="0"/>
                <a:cs typeface="Times New Roman" panose="02020603050405020304" pitchFamily="18" charset="0"/>
              </a:rPr>
              <a:t>, </a:t>
            </a:r>
            <a:endParaRPr lang="ru-RU" dirty="0">
              <a:solidFill>
                <a:srgbClr val="0070C0"/>
              </a:solidFill>
              <a:latin typeface="Times New Roman" panose="02020603050405020304" pitchFamily="18" charset="0"/>
              <a:cs typeface="Times New Roman" panose="02020603050405020304" pitchFamily="18" charset="0"/>
            </a:endParaRPr>
          </a:p>
          <a:p>
            <a:pPr algn="just"/>
            <a:r>
              <a:rPr lang="ru-RU" dirty="0">
                <a:solidFill>
                  <a:srgbClr val="0070C0"/>
                </a:solidFill>
                <a:latin typeface="Times New Roman" panose="02020603050405020304" pitchFamily="18" charset="0"/>
                <a:cs typeface="Times New Roman" panose="02020603050405020304" pitchFamily="18" charset="0"/>
              </a:rPr>
              <a:t>программ по ТКН </a:t>
            </a:r>
            <a:r>
              <a:rPr lang="ru-RU" sz="2400" b="1" dirty="0" smtClean="0">
                <a:solidFill>
                  <a:srgbClr val="FF0000"/>
                </a:solidFill>
                <a:latin typeface="Times New Roman" panose="02020603050405020304" pitchFamily="18" charset="0"/>
                <a:cs typeface="Times New Roman" panose="02020603050405020304" pitchFamily="18" charset="0"/>
              </a:rPr>
              <a:t>19</a:t>
            </a:r>
            <a:r>
              <a:rPr lang="ru-RU" dirty="0" smtClean="0">
                <a:solidFill>
                  <a:srgbClr val="0070C0"/>
                </a:solidFill>
                <a:latin typeface="Times New Roman" panose="02020603050405020304" pitchFamily="18" charset="0"/>
                <a:cs typeface="Times New Roman" panose="02020603050405020304" pitchFamily="18" charset="0"/>
              </a:rPr>
              <a:t>, </a:t>
            </a:r>
            <a:endParaRPr lang="ru-RU" dirty="0">
              <a:solidFill>
                <a:srgbClr val="0070C0"/>
              </a:solidFill>
              <a:latin typeface="Times New Roman" panose="02020603050405020304" pitchFamily="18" charset="0"/>
              <a:cs typeface="Times New Roman" panose="02020603050405020304" pitchFamily="18" charset="0"/>
            </a:endParaRPr>
          </a:p>
          <a:p>
            <a:pPr algn="just"/>
            <a:r>
              <a:rPr lang="ru-RU" dirty="0">
                <a:solidFill>
                  <a:srgbClr val="0070C0"/>
                </a:solidFill>
                <a:latin typeface="Times New Roman" panose="02020603050405020304" pitchFamily="18" charset="0"/>
                <a:cs typeface="Times New Roman" panose="02020603050405020304" pitchFamily="18" charset="0"/>
              </a:rPr>
              <a:t>обучается </a:t>
            </a:r>
            <a:r>
              <a:rPr lang="ru-RU" sz="2400" b="1" dirty="0" smtClean="0">
                <a:solidFill>
                  <a:srgbClr val="FF0000"/>
                </a:solidFill>
                <a:latin typeface="Times New Roman" panose="02020603050405020304" pitchFamily="18" charset="0"/>
                <a:cs typeface="Times New Roman" panose="02020603050405020304" pitchFamily="18" charset="0"/>
              </a:rPr>
              <a:t>501 </a:t>
            </a:r>
            <a:r>
              <a:rPr lang="ru-RU" dirty="0" smtClean="0">
                <a:solidFill>
                  <a:srgbClr val="0070C0"/>
                </a:solidFill>
                <a:latin typeface="Times New Roman" panose="02020603050405020304" pitchFamily="18" charset="0"/>
                <a:cs typeface="Times New Roman" panose="02020603050405020304" pitchFamily="18" charset="0"/>
              </a:rPr>
              <a:t>ребенок </a:t>
            </a:r>
            <a:r>
              <a:rPr lang="ru-RU" dirty="0">
                <a:solidFill>
                  <a:srgbClr val="0070C0"/>
                </a:solidFill>
                <a:latin typeface="Times New Roman" panose="02020603050405020304" pitchFamily="18" charset="0"/>
                <a:cs typeface="Times New Roman" panose="02020603050405020304" pitchFamily="18" charset="0"/>
              </a:rPr>
              <a:t>в возрасте от 5 до 18 лет по данным программам. </a:t>
            </a:r>
          </a:p>
        </p:txBody>
      </p:sp>
      <p:sp>
        <p:nvSpPr>
          <p:cNvPr id="6" name="TextBox 5">
            <a:extLst>
              <a:ext uri="{FF2B5EF4-FFF2-40B4-BE49-F238E27FC236}">
                <a16:creationId xmlns="" xmlns:a16="http://schemas.microsoft.com/office/drawing/2014/main" id="{211BE02E-66AF-AA31-8832-902F9FDEC34C}"/>
              </a:ext>
            </a:extLst>
          </p:cNvPr>
          <p:cNvSpPr txBox="1"/>
          <p:nvPr/>
        </p:nvSpPr>
        <p:spPr>
          <a:xfrm>
            <a:off x="427835" y="2497043"/>
            <a:ext cx="11601450" cy="1261884"/>
          </a:xfrm>
          <a:prstGeom prst="rect">
            <a:avLst/>
          </a:prstGeom>
          <a:noFill/>
        </p:spPr>
        <p:txBody>
          <a:bodyPr wrap="square">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sym typeface="Calibri"/>
              </a:rPr>
              <a:t>Дополнительных</a:t>
            </a:r>
            <a:r>
              <a:rPr lang="ru-RU" sz="2800" b="1" dirty="0">
                <a:solidFill>
                  <a:srgbClr val="FF0000"/>
                </a:solidFill>
                <a:latin typeface="Times New Roman" panose="02020603050405020304" pitchFamily="18" charset="0"/>
                <a:cs typeface="Times New Roman" panose="02020603050405020304" pitchFamily="18" charset="0"/>
                <a:sym typeface="Calibri"/>
              </a:rPr>
              <a:t> </a:t>
            </a:r>
            <a:r>
              <a:rPr lang="ru-RU" sz="2000" b="1" dirty="0">
                <a:solidFill>
                  <a:srgbClr val="FF0000"/>
                </a:solidFill>
                <a:latin typeface="Times New Roman" panose="02020603050405020304" pitchFamily="18" charset="0"/>
                <a:cs typeface="Times New Roman" panose="02020603050405020304" pitchFamily="18" charset="0"/>
                <a:sym typeface="Calibri"/>
              </a:rPr>
              <a:t>программ музейной деятельности</a:t>
            </a:r>
            <a:endParaRPr lang="ru-RU" sz="2800" b="1" dirty="0">
              <a:solidFill>
                <a:srgbClr val="FF0000"/>
              </a:solidFill>
              <a:latin typeface="Times New Roman" panose="02020603050405020304" pitchFamily="18" charset="0"/>
              <a:cs typeface="Times New Roman" panose="02020603050405020304" pitchFamily="18" charset="0"/>
              <a:sym typeface="Calibri"/>
            </a:endParaRPr>
          </a:p>
          <a:p>
            <a:pPr algn="ctr"/>
            <a:r>
              <a:rPr lang="ru-RU" b="1" dirty="0">
                <a:solidFill>
                  <a:srgbClr val="221668"/>
                </a:solidFill>
                <a:latin typeface="Times New Roman" panose="02020603050405020304" pitchFamily="18" charset="0"/>
                <a:cs typeface="Times New Roman" panose="02020603050405020304" pitchFamily="18" charset="0"/>
                <a:sym typeface="Calibri"/>
              </a:rPr>
              <a:t>по туристско-краеведческой </a:t>
            </a:r>
            <a:r>
              <a:rPr lang="ru-RU" sz="2400" b="1" dirty="0" smtClean="0">
                <a:solidFill>
                  <a:srgbClr val="FF0000"/>
                </a:solidFill>
                <a:latin typeface="Times New Roman" panose="02020603050405020304" pitchFamily="18" charset="0"/>
                <a:cs typeface="Times New Roman" panose="02020603050405020304" pitchFamily="18" charset="0"/>
                <a:sym typeface="Calibri"/>
              </a:rPr>
              <a:t>9</a:t>
            </a:r>
            <a:r>
              <a:rPr lang="ru-RU" b="1" dirty="0" smtClean="0">
                <a:solidFill>
                  <a:srgbClr val="221668"/>
                </a:solidFill>
                <a:latin typeface="Times New Roman" panose="02020603050405020304" pitchFamily="18" charset="0"/>
                <a:cs typeface="Times New Roman" panose="02020603050405020304" pitchFamily="18" charset="0"/>
                <a:sym typeface="Calibri"/>
              </a:rPr>
              <a:t> </a:t>
            </a:r>
            <a:r>
              <a:rPr lang="ru-RU" b="1" dirty="0">
                <a:solidFill>
                  <a:srgbClr val="221668"/>
                </a:solidFill>
                <a:latin typeface="Times New Roman" panose="02020603050405020304" pitchFamily="18" charset="0"/>
                <a:cs typeface="Times New Roman" panose="02020603050405020304" pitchFamily="18" charset="0"/>
                <a:sym typeface="Calibri"/>
              </a:rPr>
              <a:t>и/или социально-гуманитарной направленности </a:t>
            </a:r>
            <a:r>
              <a:rPr lang="ru-RU" sz="2400" b="1" dirty="0" smtClean="0">
                <a:solidFill>
                  <a:srgbClr val="FF0000"/>
                </a:solidFill>
                <a:latin typeface="Times New Roman" panose="02020603050405020304" pitchFamily="18" charset="0"/>
                <a:cs typeface="Times New Roman" panose="02020603050405020304" pitchFamily="18" charset="0"/>
                <a:sym typeface="Calibri"/>
              </a:rPr>
              <a:t>0</a:t>
            </a:r>
            <a:r>
              <a:rPr lang="ru-RU" b="1" dirty="0" smtClean="0">
                <a:solidFill>
                  <a:srgbClr val="221668"/>
                </a:solidFill>
                <a:latin typeface="Times New Roman" panose="02020603050405020304" pitchFamily="18" charset="0"/>
                <a:cs typeface="Times New Roman" panose="02020603050405020304" pitchFamily="18" charset="0"/>
                <a:sym typeface="Calibri"/>
              </a:rPr>
              <a:t>.</a:t>
            </a:r>
          </a:p>
          <a:p>
            <a:pPr algn="ctr"/>
            <a:r>
              <a:rPr lang="ru-RU" b="1" dirty="0" smtClean="0">
                <a:solidFill>
                  <a:srgbClr val="221668"/>
                </a:solidFill>
                <a:latin typeface="Times New Roman" panose="02020603050405020304" pitchFamily="18" charset="0"/>
                <a:cs typeface="Times New Roman" panose="02020603050405020304" pitchFamily="18" charset="0"/>
                <a:sym typeface="Calibri"/>
              </a:rPr>
              <a:t> </a:t>
            </a:r>
            <a:r>
              <a:rPr lang="ru-RU" sz="2400" b="1" dirty="0" smtClean="0">
                <a:solidFill>
                  <a:srgbClr val="FF0000"/>
                </a:solidFill>
                <a:latin typeface="Times New Roman" panose="02020603050405020304" pitchFamily="18" charset="0"/>
                <a:cs typeface="Times New Roman" panose="02020603050405020304" pitchFamily="18" charset="0"/>
                <a:sym typeface="Calibri"/>
              </a:rPr>
              <a:t>277 </a:t>
            </a:r>
            <a:r>
              <a:rPr lang="ru-RU" b="1" dirty="0" smtClean="0">
                <a:solidFill>
                  <a:srgbClr val="221668"/>
                </a:solidFill>
                <a:latin typeface="Times New Roman" panose="02020603050405020304" pitchFamily="18" charset="0"/>
                <a:cs typeface="Times New Roman" panose="02020603050405020304" pitchFamily="18" charset="0"/>
                <a:sym typeface="Calibri"/>
              </a:rPr>
              <a:t>детей </a:t>
            </a:r>
            <a:r>
              <a:rPr lang="ru-RU" b="1" dirty="0">
                <a:solidFill>
                  <a:srgbClr val="221668"/>
                </a:solidFill>
                <a:latin typeface="Times New Roman" panose="02020603050405020304" pitchFamily="18" charset="0"/>
                <a:cs typeface="Times New Roman" panose="02020603050405020304" pitchFamily="18" charset="0"/>
                <a:sym typeface="Calibri"/>
              </a:rPr>
              <a:t>обучается по данным программам</a:t>
            </a:r>
            <a:endParaRPr lang="ru-RU" sz="1800" dirty="0">
              <a:solidFill>
                <a:srgbClr val="0070C0"/>
              </a:solidFill>
              <a:latin typeface="Times New Roman" panose="02020603050405020304" pitchFamily="18" charset="0"/>
              <a:cs typeface="Times New Roman" panose="02020603050405020304" pitchFamily="18" charset="0"/>
            </a:endParaRPr>
          </a:p>
        </p:txBody>
      </p:sp>
      <p:pic>
        <p:nvPicPr>
          <p:cNvPr id="7" name="Picture 2" descr="C:\Users\MOC\Desktop\photo_2023-12-04_10-44-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480" y="3609265"/>
            <a:ext cx="1463743" cy="217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MOC\Desktop\photo_2023-12-04_10-44-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9572" y="3748293"/>
            <a:ext cx="1265352" cy="20384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MOC\Desktop\photo_2023-12-04_10-44-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2251" y="3907222"/>
            <a:ext cx="2294150" cy="17206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MOC\Desktop\photo_2023-12-04_10-44-53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3892" y="3784709"/>
            <a:ext cx="2686378" cy="20147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MOC\Desktop\photo_2023-12-04_10-44-50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0819" y="3772255"/>
            <a:ext cx="1391830" cy="20396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MOC\Desktop\photo_2023-12-04_10-44-5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58876" y="3609265"/>
            <a:ext cx="1298532" cy="2308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7780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Override>
</file>

<file path=docProps/app.xml><?xml version="1.0" encoding="utf-8"?>
<Properties xmlns="http://schemas.openxmlformats.org/officeDocument/2006/extended-properties" xmlns:vt="http://schemas.openxmlformats.org/officeDocument/2006/docPropsVTypes">
  <TotalTime>5802</TotalTime>
  <Words>2388</Words>
  <Application>Microsoft Office PowerPoint</Application>
  <PresentationFormat>Произвольный</PresentationFormat>
  <Paragraphs>226</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RMC-3</dc:creator>
  <cp:lastModifiedBy>MOC</cp:lastModifiedBy>
  <cp:revision>528</cp:revision>
  <cp:lastPrinted>2023-06-22T14:54:20Z</cp:lastPrinted>
  <dcterms:created xsi:type="dcterms:W3CDTF">2022-08-16T08:39:00Z</dcterms:created>
  <dcterms:modified xsi:type="dcterms:W3CDTF">2024-06-11T07:42:23Z</dcterms:modified>
</cp:coreProperties>
</file>