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266" r:id="rId2"/>
    <p:sldId id="284" r:id="rId3"/>
    <p:sldId id="314" r:id="rId4"/>
    <p:sldId id="315" r:id="rId5"/>
    <p:sldId id="322" r:id="rId6"/>
    <p:sldId id="324" r:id="rId7"/>
    <p:sldId id="323" r:id="rId8"/>
    <p:sldId id="288" r:id="rId9"/>
    <p:sldId id="321" r:id="rId10"/>
    <p:sldId id="287" r:id="rId11"/>
    <p:sldId id="276" r:id="rId12"/>
    <p:sldId id="309" r:id="rId13"/>
    <p:sldId id="319" r:id="rId14"/>
    <p:sldId id="320" r:id="rId15"/>
    <p:sldId id="274" r:id="rId16"/>
    <p:sldId id="308" r:id="rId17"/>
    <p:sldId id="277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0307E"/>
    <a:srgbClr val="813987"/>
    <a:srgbClr val="250DB3"/>
    <a:srgbClr val="DE4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-13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657411419391179E-2"/>
          <c:y val="1.628023636832223E-2"/>
          <c:w val="0.90538797632419998"/>
          <c:h val="0.565725749542849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региональных государственных учреждений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Организации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78-4056-9FA9-B4B47EB069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муниципальных учреждений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Организации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78-4056-9FA9-B4B47EB069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частных организаций, АНО, ИП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Организации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78-4056-9FA9-B4B47EB069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ООО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Организации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C78-4056-9FA9-B4B47EB069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Организации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78-4056-9FA9-B4B47EB069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ВУЗы (федерального уровня подчинения)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Организации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C78-4056-9FA9-B4B47EB0697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Число федеральных государственных бюджетных учреждений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Организации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C78-4056-9FA9-B4B47EB06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gapDepth val="86"/>
        <c:shape val="box"/>
        <c:axId val="237947392"/>
        <c:axId val="202400896"/>
        <c:axId val="0"/>
      </c:bar3DChart>
      <c:catAx>
        <c:axId val="23794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00896"/>
        <c:crosses val="autoZero"/>
        <c:auto val="1"/>
        <c:lblAlgn val="ctr"/>
        <c:lblOffset val="100"/>
        <c:noMultiLvlLbl val="0"/>
      </c:catAx>
      <c:valAx>
        <c:axId val="20240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94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9549571004253"/>
          <c:y val="9.572135796079532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Направленности ДООП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1C-4638-B010-DBECE3F563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1C-4638-B010-DBECE3F563A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1C-4638-B010-DBECE3F563A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1C-4638-B010-DBECE3F563A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1C-4638-B010-DBECE3F563A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11C-4638-B010-DBECE3F563A0}"/>
              </c:ext>
            </c:extLst>
          </c:dPt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</c:v>
                </c:pt>
                <c:pt idx="1">
                  <c:v>40</c:v>
                </c:pt>
                <c:pt idx="2">
                  <c:v>37</c:v>
                </c:pt>
                <c:pt idx="3">
                  <c:v>16</c:v>
                </c:pt>
                <c:pt idx="4">
                  <c:v>14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A4-4153-AA52-07E9FB4DD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749632"/>
        <c:axId val="49995776"/>
      </c:barChart>
      <c:catAx>
        <c:axId val="12774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95776"/>
        <c:crosses val="autoZero"/>
        <c:auto val="1"/>
        <c:lblAlgn val="ctr"/>
        <c:lblOffset val="100"/>
        <c:noMultiLvlLbl val="0"/>
      </c:catAx>
      <c:valAx>
        <c:axId val="4999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74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47776468862682"/>
          <c:y val="2.0979540817871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педагогов дополнительного образования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92-4576-A091-3151895084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92-4576-A091-3151895084D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Имеют высшее профессиональное образование</c:v>
                </c:pt>
                <c:pt idx="1">
                  <c:v>Имеют среднее профессиональное 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16-46EB-91DE-9286D68226C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380344722010046"/>
          <c:y val="0.46475327013774353"/>
          <c:w val="0.40098513779269573"/>
          <c:h val="0.443660296631985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2898591529866"/>
          <c:y val="2.7927203755239348E-2"/>
          <c:w val="0.55647080439127139"/>
          <c:h val="0.83921607119617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97" b="0" i="0" u="none" strike="noStrike" kern="1200" baseline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0</a:t>
                    </a:r>
                    <a:endParaRPr lang="ru-RU" sz="1197" b="0" i="0" u="none" strike="noStrike" kern="1200" baseline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D42-432B-965F-EDD3C1395BD5}"/>
                </c:ext>
              </c:extLst>
            </c:dLbl>
            <c:dLbl>
              <c:idx val="1"/>
              <c:layout>
                <c:manualLayout>
                  <c:x val="5.9728765561616569E-3"/>
                  <c:y val="-2.538836705021758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97" b="0" i="0" u="none" strike="noStrike" kern="1200" baseline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171</a:t>
                    </a:r>
                    <a:endParaRPr lang="ru-RU" sz="1197" b="0" i="0" u="none" strike="noStrike" kern="1200" baseline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D42-432B-965F-EDD3C1395BD5}"/>
                </c:ext>
              </c:extLst>
            </c:dLbl>
            <c:dLbl>
              <c:idx val="2"/>
              <c:layout>
                <c:manualLayout>
                  <c:x val="0"/>
                  <c:y val="1.26941835251087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 </a:t>
                    </a:r>
                    <a:r>
                      <a:rPr lang="ru-RU" sz="1197" b="0" i="0" u="none" strike="noStrike" kern="1200" baseline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1680</a:t>
                    </a:r>
                    <a:endParaRPr lang="ru-RU" sz="1197" b="0" i="0" u="none" strike="noStrike" kern="1200" baseline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89949639714832"/>
                      <c:h val="7.748529623726409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D42-432B-965F-EDD3C1395BD5}"/>
                </c:ext>
              </c:extLst>
            </c:dLbl>
            <c:dLbl>
              <c:idx val="3"/>
              <c:layout>
                <c:manualLayout>
                  <c:x val="7.9638354082155419E-3"/>
                  <c:y val="5.077673410043517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 </a:t>
                    </a:r>
                    <a:r>
                      <a:rPr lang="ru-RU" sz="1197" b="0" i="0" u="none" strike="noStrike" kern="1200" baseline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160</a:t>
                    </a:r>
                    <a:endParaRPr lang="ru-RU" sz="1197" b="0" i="0" u="none" strike="noStrike" kern="1200" baseline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D42-432B-965F-EDD3C1395BD5}"/>
                </c:ext>
              </c:extLst>
            </c:dLbl>
            <c:dLbl>
              <c:idx val="4"/>
              <c:layout>
                <c:manualLayout>
                  <c:x val="8.31693412922682E-3"/>
                  <c:y val="2.7092235194733439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D42-432B-965F-EDD3C1395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Кванториум</c:v>
                </c:pt>
                <c:pt idx="1">
                  <c:v>Точка роста</c:v>
                </c:pt>
                <c:pt idx="2">
                  <c:v>Новые места в доп.образовании</c:v>
                </c:pt>
                <c:pt idx="3">
                  <c:v>Мобильный кванториум</c:v>
                </c:pt>
                <c:pt idx="4">
                  <c:v>Школьный кванториум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171</c:v>
                </c:pt>
                <c:pt idx="2">
                  <c:v>1680</c:v>
                </c:pt>
                <c:pt idx="3">
                  <c:v>160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42-432B-965F-EDD3C1395BD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</c:dLbls>
        <c:gapWidth val="182"/>
        <c:axId val="138598912"/>
        <c:axId val="138165568"/>
      </c:barChart>
      <c:catAx>
        <c:axId val="13859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165568"/>
        <c:crosses val="autoZero"/>
        <c:auto val="1"/>
        <c:lblAlgn val="ctr"/>
        <c:lblOffset val="100"/>
        <c:noMultiLvlLbl val="0"/>
      </c:catAx>
      <c:valAx>
        <c:axId val="13816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9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931456520814746"/>
          <c:y val="0.93675161894124248"/>
          <c:w val="0.21113101880091006"/>
          <c:h val="4.8210950288661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9549571004253"/>
          <c:y val="9.572135796079532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Направленности ДООП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6E5-4DA5-A898-3E8D5DFF28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6E5-4DA5-A898-3E8D5DFF28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6E5-4DA5-A898-3E8D5DFF28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6E5-4DA5-A898-3E8D5DFF282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6E5-4DA5-A898-3E8D5DFF28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6E5-4DA5-A898-3E8D5DFF2824}"/>
              </c:ext>
            </c:extLst>
          </c:dPt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Техническая</c:v>
                </c:pt>
                <c:pt idx="4">
                  <c:v>Естественнонаучная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6E5-4DA5-A898-3E8D5DFF2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8848256"/>
        <c:axId val="137631360"/>
      </c:barChart>
      <c:catAx>
        <c:axId val="13884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31360"/>
        <c:crosses val="autoZero"/>
        <c:auto val="1"/>
        <c:lblAlgn val="ctr"/>
        <c:lblOffset val="100"/>
        <c:noMultiLvlLbl val="0"/>
      </c:catAx>
      <c:valAx>
        <c:axId val="13763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84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0.83049</cdr:x>
      <cdr:y>0.78194</cdr:y>
    </cdr:from>
    <cdr:to>
      <cdr:x>0.9474</cdr:x>
      <cdr:y>0.83982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="" xmlns:a16="http://schemas.microsoft.com/office/drawing/2014/main" id="{7399BE9B-7900-49E8-9D11-76B354916C78}"/>
            </a:ext>
          </a:extLst>
        </cdr:cNvPr>
        <cdr:cNvSpPr txBox="1"/>
      </cdr:nvSpPr>
      <cdr:spPr>
        <a:xfrm xmlns:a="http://schemas.openxmlformats.org/drawingml/2006/main">
          <a:off x="6138020" y="4157981"/>
          <a:ext cx="86409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0.82903</cdr:x>
      <cdr:y>0.83019</cdr:y>
    </cdr:from>
    <cdr:to>
      <cdr:x>0.93668</cdr:x>
      <cdr:y>0.88807</cdr:y>
    </cdr:to>
    <cdr:sp macro="" textlink="">
      <cdr:nvSpPr>
        <cdr:cNvPr id="3" name="TextBox 11">
          <a:extLst xmlns:a="http://schemas.openxmlformats.org/drawingml/2006/main">
            <a:ext uri="{FF2B5EF4-FFF2-40B4-BE49-F238E27FC236}">
              <a16:creationId xmlns="" xmlns:a16="http://schemas.microsoft.com/office/drawing/2014/main" id="{7399BE9B-7900-49E8-9D11-76B354916C78}"/>
            </a:ext>
          </a:extLst>
        </cdr:cNvPr>
        <cdr:cNvSpPr txBox="1"/>
      </cdr:nvSpPr>
      <cdr:spPr>
        <a:xfrm xmlns:a="http://schemas.openxmlformats.org/drawingml/2006/main">
          <a:off x="6127231" y="4414551"/>
          <a:ext cx="7956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0.82688</cdr:x>
      <cdr:y>0.9304</cdr:y>
    </cdr:from>
    <cdr:to>
      <cdr:x>0.96143</cdr:x>
      <cdr:y>0.98828</cdr:y>
    </cdr:to>
    <cdr:sp macro="" textlink="">
      <cdr:nvSpPr>
        <cdr:cNvPr id="4" name="TextBox 11">
          <a:extLst xmlns:a="http://schemas.openxmlformats.org/drawingml/2006/main">
            <a:ext uri="{FF2B5EF4-FFF2-40B4-BE49-F238E27FC236}">
              <a16:creationId xmlns="" xmlns:a16="http://schemas.microsoft.com/office/drawing/2014/main" id="{7399BE9B-7900-49E8-9D11-76B354916C78}"/>
            </a:ext>
          </a:extLst>
        </cdr:cNvPr>
        <cdr:cNvSpPr txBox="1"/>
      </cdr:nvSpPr>
      <cdr:spPr>
        <a:xfrm xmlns:a="http://schemas.openxmlformats.org/drawingml/2006/main">
          <a:off x="6111357" y="4947419"/>
          <a:ext cx="99439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0.82654</cdr:x>
      <cdr:y>0.88281</cdr:y>
    </cdr:from>
    <cdr:to>
      <cdr:x>0.94345</cdr:x>
      <cdr:y>0.94069</cdr:y>
    </cdr:to>
    <cdr:sp macro="" textlink="">
      <cdr:nvSpPr>
        <cdr:cNvPr id="5" name="TextBox 14">
          <a:extLst xmlns:a="http://schemas.openxmlformats.org/drawingml/2006/main">
            <a:ext uri="{FF2B5EF4-FFF2-40B4-BE49-F238E27FC236}">
              <a16:creationId xmlns="" xmlns:a16="http://schemas.microsoft.com/office/drawing/2014/main" id="{98990D8F-DFA2-462E-998B-EF588B2AE963}"/>
            </a:ext>
          </a:extLst>
        </cdr:cNvPr>
        <cdr:cNvSpPr txBox="1"/>
      </cdr:nvSpPr>
      <cdr:spPr>
        <a:xfrm xmlns:a="http://schemas.openxmlformats.org/drawingml/2006/main">
          <a:off x="6108827" y="4694358"/>
          <a:ext cx="86409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0.81764</cdr:x>
      <cdr:y>0.74955</cdr:y>
    </cdr:from>
    <cdr:to>
      <cdr:x>0.93456</cdr:x>
      <cdr:y>0.80743</cdr:y>
    </cdr:to>
    <cdr:sp macro="" textlink="">
      <cdr:nvSpPr>
        <cdr:cNvPr id="6" name="TextBox 14">
          <a:extLst xmlns:a="http://schemas.openxmlformats.org/drawingml/2006/main">
            <a:ext uri="{FF2B5EF4-FFF2-40B4-BE49-F238E27FC236}">
              <a16:creationId xmlns="" xmlns:a16="http://schemas.microsoft.com/office/drawing/2014/main" id="{98990D8F-DFA2-462E-998B-EF588B2AE963}"/>
            </a:ext>
          </a:extLst>
        </cdr:cNvPr>
        <cdr:cNvSpPr txBox="1"/>
      </cdr:nvSpPr>
      <cdr:spPr>
        <a:xfrm xmlns:a="http://schemas.openxmlformats.org/drawingml/2006/main">
          <a:off x="6043062" y="3985733"/>
          <a:ext cx="864138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0.82777</cdr:x>
      <cdr:y>0.69957</cdr:y>
    </cdr:from>
    <cdr:to>
      <cdr:x>0.94468</cdr:x>
      <cdr:y>0.75745</cdr:y>
    </cdr:to>
    <cdr:sp macro="" textlink="">
      <cdr:nvSpPr>
        <cdr:cNvPr id="7" name="TextBox 14">
          <a:extLst xmlns:a="http://schemas.openxmlformats.org/drawingml/2006/main">
            <a:ext uri="{FF2B5EF4-FFF2-40B4-BE49-F238E27FC236}">
              <a16:creationId xmlns="" xmlns:a16="http://schemas.microsoft.com/office/drawing/2014/main" id="{98990D8F-DFA2-462E-998B-EF588B2AE963}"/>
            </a:ext>
          </a:extLst>
        </cdr:cNvPr>
        <cdr:cNvSpPr txBox="1"/>
      </cdr:nvSpPr>
      <cdr:spPr>
        <a:xfrm xmlns:a="http://schemas.openxmlformats.org/drawingml/2006/main">
          <a:off x="6117918" y="3719977"/>
          <a:ext cx="86409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24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0.82647</cdr:x>
      <cdr:y>0.65069</cdr:y>
    </cdr:from>
    <cdr:to>
      <cdr:x>0.94338</cdr:x>
      <cdr:y>0.70857</cdr:y>
    </cdr:to>
    <cdr:sp macro="" textlink="">
      <cdr:nvSpPr>
        <cdr:cNvPr id="8" name="TextBox 14">
          <a:extLst xmlns:a="http://schemas.openxmlformats.org/drawingml/2006/main">
            <a:ext uri="{FF2B5EF4-FFF2-40B4-BE49-F238E27FC236}">
              <a16:creationId xmlns="" xmlns:a16="http://schemas.microsoft.com/office/drawing/2014/main" id="{98990D8F-DFA2-462E-998B-EF588B2AE963}"/>
            </a:ext>
          </a:extLst>
        </cdr:cNvPr>
        <cdr:cNvSpPr txBox="1"/>
      </cdr:nvSpPr>
      <cdr:spPr>
        <a:xfrm xmlns:a="http://schemas.openxmlformats.org/drawingml/2006/main">
          <a:off x="6108310" y="3460056"/>
          <a:ext cx="86409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0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E1C66B73-C89F-4132-A0A1-7E97BA796E2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FED4F72C-D5DE-448A-B976-E0F9C96B43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19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260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00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516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647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615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91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371" name="Google Shape;3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24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55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924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782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71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59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192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60" tIns="91260" rIns="91260" bIns="91260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7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05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13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89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4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78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17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4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4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0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7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34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8021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5;&#1088;&#1080;&#1082;&#1072;&#1079;%20&#8470;%201363%20&#1086;&#1090;%2030.08.2021%20&#1080;&#1079;&#1084;%20&#1074;%20&#1055;&#1060;&#1044;&#1054;&#1044;.pdf" TargetMode="Externa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26ocdut.edcrimea.ru/files/%D0%92%20%D0%94%D0%BE%D0%BA%D1%83%D0%BC%D0%B5%D0%BD%D1%82%D1%8B/%D0%9C%D1%83%D0%BD%D0%B8%D1%86%D0%B8%D0%BF%D0%B0%D0%BB%D1%8C%D0%BD%D1%8B%D0%B5%20%D0%B4%D0%BE%D0%BA%D1%83%D0%BC%D0%B5%D0%BD%D1%82%D1%8B/%D0%BF%D1%80%D0%B8%D0%BA%D0%B0%D0%B7%20%D0%BE%20%D1%81%D0%BE%D0%B7%D0%B4%D0%B0%D0%BD%D0%B8%D0%B8%20%D0%BC%D1%83%D0%BD%D0%B8%D1%86%D0%B8%D0%BF%D0%B0%D0%BB%D1%8C%D0%BD%D0%BE%D0%B3%D0%BE%20%D1%8D%D0%BA%D1%81%D0%BF%D0%B5%D1%80%D1%82%D0%BD%D0%BE%D0%B3%D0%BE%20%D1%81%D0%BE%D0%B2%D0%B5%D1%82%D0%B0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26ocdut.edcrimea.ru/files/%D0%94%D0%BE%D0%BA%D1%83%D0%BC%D0%B5%D0%BD%D1%82%D1%8B%202022/%D0%BF%D1%80%D0%B8%D0%BA%D0%B0%D0%B7%20%D0%9E%D0%B1%20%D0%B8%D1%82%D0%BE%D0%B3%D0%B0%D1%85%20%D0%9D%D0%9E%D0%9A%20%D0%94%D0%9E%D0%9F.PDF" TargetMode="External"/><Relationship Id="rId4" Type="http://schemas.openxmlformats.org/officeDocument/2006/relationships/hyperlink" Target="http://26ocdut.edcrimea.ru/files/%D0%92%20%D0%94%D0%BE%D0%BA%D1%83%D0%BC%D0%B5%D0%BD%D1%82%D1%8B/%D0%9C%D1%83%D0%BD%D0%B8%D1%86%D0%B8%D0%BF%D0%B0%D0%BB%D1%8C%D0%BD%D1%8B%D0%B5%20%D0%B4%D0%BE%D0%BA%D1%83%D0%BC%D0%B5%D0%BD%D1%82%D1%8B/%D0%BF%D1%80%D0%B8%D0%BA%D0%B0%D0%B7%20%D0%BE%20%D1%81%D0%BE%D0%B7%D0%B4%D0%B0%D0%BD%D0%B8%D0%B8%20%D0%BC%D1%83%D0%BD%D0%B8%D1%86%D0%B8%D0%BF%D0%B0%D0%BB%D1%8C%D0%BD%D0%BE%D0%B3%D0%BE%20%D1%8D%D0%BA%D1%81%D0%BF%D0%B5%D1%80%D1%82%D0%BD%D0%BE%D0%B3%D0%BE%20%D1%81%D0%BE%D0%B2%D0%B5%D1%82%D0%B0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8.jp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vk.com/club2124583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hyperlink" Target="http://26ocdut.edcrimea.ru/moc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873200" y="1344685"/>
            <a:ext cx="8445599" cy="270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288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защита отчета муниципального опорного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Черноморского района Республики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плана мероприятий по реализации Концепции развития ДОД до 2030 года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(2022-2024 годы).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перспективы.</a:t>
            </a:r>
            <a:endParaRPr sz="2773" i="1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0608501" y="260648"/>
            <a:ext cx="1440160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B23DC52-8193-4B06-8851-C1352904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011" y="53446"/>
            <a:ext cx="1615683" cy="132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85;p1">
            <a:extLst>
              <a:ext uri="{FF2B5EF4-FFF2-40B4-BE49-F238E27FC236}">
                <a16:creationId xmlns="" xmlns:a16="http://schemas.microsoft.com/office/drawing/2014/main" id="{48569FE3-22CD-44D1-A2A9-5D6EAC78ECFC}"/>
              </a:ext>
            </a:extLst>
          </p:cNvPr>
          <p:cNvSpPr txBox="1">
            <a:spLocks/>
          </p:cNvSpPr>
          <p:nvPr/>
        </p:nvSpPr>
        <p:spPr>
          <a:xfrm>
            <a:off x="4954445" y="6497490"/>
            <a:ext cx="2601158" cy="36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Черноморское, </a:t>
            </a:r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2022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3D9CFB3-461A-4BA7-8D47-A4B86665FDDB}"/>
              </a:ext>
            </a:extLst>
          </p:cNvPr>
          <p:cNvSpPr txBox="1"/>
          <p:nvPr/>
        </p:nvSpPr>
        <p:spPr>
          <a:xfrm>
            <a:off x="1873905" y="4468814"/>
            <a:ext cx="844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Докладчик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Дзекан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Людмила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Владимировна,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МБОУ ДО «ЦДЮТ», руководитель МОЦ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26B2C9C-4E96-4B8A-BABB-BAE18068D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82" y="179749"/>
            <a:ext cx="2339783" cy="4949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4459012-A4BE-4C4B-A280-2C0B19D1A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118" y="110432"/>
            <a:ext cx="1745810" cy="11285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6923337-D2EC-1896-85AD-5F9EBA2356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21" y="-84688"/>
            <a:ext cx="2065643" cy="14609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59CC1FA-DE29-8D2B-A838-EF72929435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41" y="-101418"/>
            <a:ext cx="1539592" cy="1538853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51" y="110432"/>
            <a:ext cx="120015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944493" y="300622"/>
            <a:ext cx="3805713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АНАЛИЗ ТЕКУЩЕЙ СИТУАЦИИ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D13365B-ABCC-4FF0-AF19-91D37EA19B36}"/>
              </a:ext>
            </a:extLst>
          </p:cNvPr>
          <p:cNvSpPr txBox="1"/>
          <p:nvPr/>
        </p:nvSpPr>
        <p:spPr>
          <a:xfrm>
            <a:off x="615367" y="811518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Участие программы в значимом проекте</a:t>
            </a:r>
          </a:p>
          <a:p>
            <a:pPr marL="249238" algn="ctr"/>
            <a:r>
              <a:rPr lang="ru-RU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</a:t>
            </a:r>
            <a:r>
              <a:rPr lang="ru-RU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меющаяся инфраструктура ДОД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7D782FC3-886E-47F7-85F9-0C0CA21F7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073079"/>
              </p:ext>
            </p:extLst>
          </p:nvPr>
        </p:nvGraphicFramePr>
        <p:xfrm>
          <a:off x="2493249" y="1521020"/>
          <a:ext cx="6378836" cy="500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39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9AE26CF-CB7D-449C-934E-7143BFF21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497" y="821539"/>
            <a:ext cx="1950879" cy="1303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0DC3C2F-F505-4DD0-AF96-A25CF9ACD180}"/>
              </a:ext>
            </a:extLst>
          </p:cNvPr>
          <p:cNvSpPr txBox="1"/>
          <p:nvPr/>
        </p:nvSpPr>
        <p:spPr>
          <a:xfrm>
            <a:off x="482599" y="821539"/>
            <a:ext cx="59653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улучшения качества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внедрена модель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персонифицированного финансирования дополнительного образования детей в Республике Крым (Постановление Совета министров Республики Крым от 31.03.21 г. № 196 ), утверждены Правила персонифицированного финансирования ДОД РК (Приказ Министерства образования, науки и молодежи РК от 16.07.21 г. № 1203 с изменениями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на 30.08.2021 г.)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 План мероприятий по внедрению системы ПФ ДОД РК на 2021-2022 года (Приказ Министерства образования, науки и молодежи РК от 08.02.2021 г. № 183)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15333" y="-62565"/>
            <a:ext cx="11761334" cy="79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СИСТЕМА </a:t>
            </a:r>
            <a:r>
              <a:rPr lang="ru-RU" sz="1600" dirty="0" smtClean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ПЕРСОНИФИЦИРОВАННОГО </a:t>
            </a:r>
            <a: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ФИНАНСИРОВАНИЯ ДОПОЛНИТЕЛЬНОГО ОБРАЗОВАНИЯ ДЕТЕЙ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CAD0B3B9-54BB-359E-FD10-03B8FE14B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623222"/>
              </p:ext>
            </p:extLst>
          </p:nvPr>
        </p:nvGraphicFramePr>
        <p:xfrm>
          <a:off x="1210733" y="2531532"/>
          <a:ext cx="5237242" cy="209919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42764">
                  <a:extLst>
                    <a:ext uri="{9D8B030D-6E8A-4147-A177-3AD203B41FA5}">
                      <a16:colId xmlns="" xmlns:a16="http://schemas.microsoft.com/office/drawing/2014/main" val="1462606786"/>
                    </a:ext>
                  </a:extLst>
                </a:gridCol>
                <a:gridCol w="778102">
                  <a:extLst>
                    <a:ext uri="{9D8B030D-6E8A-4147-A177-3AD203B41FA5}">
                      <a16:colId xmlns="" xmlns:a16="http://schemas.microsoft.com/office/drawing/2014/main" val="1476321819"/>
                    </a:ext>
                  </a:extLst>
                </a:gridCol>
                <a:gridCol w="1158188">
                  <a:extLst>
                    <a:ext uri="{9D8B030D-6E8A-4147-A177-3AD203B41FA5}">
                      <a16:colId xmlns="" xmlns:a16="http://schemas.microsoft.com/office/drawing/2014/main" val="4012064396"/>
                    </a:ext>
                  </a:extLst>
                </a:gridCol>
                <a:gridCol w="1158188">
                  <a:extLst>
                    <a:ext uri="{9D8B030D-6E8A-4147-A177-3AD203B41FA5}">
                      <a16:colId xmlns="" xmlns:a16="http://schemas.microsoft.com/office/drawing/2014/main" val="1593718704"/>
                    </a:ext>
                  </a:extLst>
                </a:gridCol>
              </a:tblGrid>
              <a:tr h="3032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Пилоты – </a:t>
                      </a:r>
                      <a:r>
                        <a:rPr lang="ru-RU" sz="1100" b="1" u="none" strike="noStrike" dirty="0" smtClean="0">
                          <a:effectLst/>
                        </a:rPr>
                        <a:t>2022/2023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2022/2023 </a:t>
                      </a:r>
                      <a:r>
                        <a:rPr lang="ru-RU" sz="1100" b="1" u="none" strike="noStrike" dirty="0" err="1">
                          <a:effectLst/>
                        </a:rPr>
                        <a:t>уч.г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12567616"/>
                  </a:ext>
                </a:extLst>
              </a:tr>
              <a:tr h="1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программ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планировалось выдать сертификатов ПФ по ДК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effectLst/>
                        </a:rPr>
                        <a:t>выдано сертификатов ПФ  (Навигатор)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38163975"/>
                  </a:ext>
                </a:extLst>
              </a:tr>
              <a:tr h="446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Черноморский район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7782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8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9AE26CF-CB7D-449C-934E-7143BFF21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667" y="731572"/>
            <a:ext cx="1950879" cy="1303583"/>
          </a:xfrm>
          <a:prstGeom prst="rect">
            <a:avLst/>
          </a:prstGeom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15333" y="-62565"/>
            <a:ext cx="11761334" cy="79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СИСТЕМА ПЕРСОНИФИЦИРОВАННОГО ФИНАНСИРОВАНИЯ ДОПОЛНИТЕЛЬНОГО ОБРАЗОВАНИЯ ДЕТЕЙ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5A1F63-D4AE-97A7-D403-D546EEF999D4}"/>
              </a:ext>
            </a:extLst>
          </p:cNvPr>
          <p:cNvSpPr txBox="1"/>
          <p:nvPr/>
        </p:nvSpPr>
        <p:spPr>
          <a:xfrm>
            <a:off x="1125245" y="585923"/>
            <a:ext cx="7651812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Номинал сертификата ПФ ДОД в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муниципальном образовании  Черноморский район Республики Крым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E33F42-9F07-B15B-E9B1-90D508812D68}"/>
              </a:ext>
            </a:extLst>
          </p:cNvPr>
          <p:cNvSpPr txBox="1"/>
          <p:nvPr/>
        </p:nvSpPr>
        <p:spPr>
          <a:xfrm>
            <a:off x="4726503" y="2017977"/>
            <a:ext cx="2579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Пилоты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2022/2022 г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8F478E1-45A3-6678-1053-C3015F4B7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7192"/>
              </p:ext>
            </p:extLst>
          </p:nvPr>
        </p:nvGraphicFramePr>
        <p:xfrm>
          <a:off x="3330341" y="2520391"/>
          <a:ext cx="3095063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523">
                  <a:extLst>
                    <a:ext uri="{9D8B030D-6E8A-4147-A177-3AD203B41FA5}">
                      <a16:colId xmlns="" xmlns:a16="http://schemas.microsoft.com/office/drawing/2014/main" val="988900252"/>
                    </a:ext>
                  </a:extLst>
                </a:gridCol>
                <a:gridCol w="908540">
                  <a:extLst>
                    <a:ext uri="{9D8B030D-6E8A-4147-A177-3AD203B41FA5}">
                      <a16:colId xmlns="" xmlns:a16="http://schemas.microsoft.com/office/drawing/2014/main" val="4091241669"/>
                    </a:ext>
                  </a:extLst>
                </a:gridCol>
              </a:tblGrid>
              <a:tr h="2545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Черноморский район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7827079"/>
                  </a:ext>
                </a:extLst>
              </a:tr>
              <a:tr h="2545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4 230 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766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9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26EF07-EA71-4B6F-B85B-EC1677B6BA95}"/>
              </a:ext>
            </a:extLst>
          </p:cNvPr>
          <p:cNvSpPr txBox="1"/>
          <p:nvPr/>
        </p:nvSpPr>
        <p:spPr>
          <a:xfrm>
            <a:off x="1653386" y="1498791"/>
            <a:ext cx="350669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программ ПФ ДОД (2022/2023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sz="3200" b="1" u="sng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13</a:t>
            </a:r>
            <a:endParaRPr lang="ru-RU" sz="3200" b="1" u="sng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A912243-B84F-44B5-9529-7A25CE6810A9}"/>
              </a:ext>
            </a:extLst>
          </p:cNvPr>
          <p:cNvSpPr txBox="1"/>
          <p:nvPr/>
        </p:nvSpPr>
        <p:spPr>
          <a:xfrm>
            <a:off x="5572227" y="1453237"/>
            <a:ext cx="58586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Во исполнении п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риказа Министерства образования, науки и молодёжи Республики Крым от 25.06.2021 № 1096 «Об утверждении Регламента проведения независимой оценки качества дополнительных образовательных программ в Республике Крым в 2021/2022 годах» в 2021 году был создан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региональный экспертный совет по проведению независимой оценки качества дополнительных общеобразовательных программ в Республике Крым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(приказ ГБОУ ДО РК «Дворец детского и юношеского творчества» от 31.08.2021 № 193).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    П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ринято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решение о создании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муниципального экспертного совета для проведения муниципального этапа независимой оценки качества дополнительных общеобразовательных общеразвивающих программ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, реализуемых муниципальными учреждениями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(приказ отдела образования, молодежи и спорта администрации Черноморского района Республики Крым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от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28.03.2022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№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187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)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hlinkClick r:id="rId3"/>
              </a:rPr>
              <a:t>ПРИКАЗ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12" name="Google Shape;93;p2">
            <a:extLst>
              <a:ext uri="{FF2B5EF4-FFF2-40B4-BE49-F238E27FC236}">
                <a16:creationId xmlns="" xmlns:a16="http://schemas.microsoft.com/office/drawing/2014/main" id="{824A240D-D5D0-095D-DF2A-C10D038C7D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333" y="57752"/>
            <a:ext cx="11761334" cy="79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СИСТЕМА ПЕРСОНИФИЦИРОВАННОГО ФИНАНСИРОВАНИЯ ДОПОЛНИТЕЛЬНОГО ОБРАЗОВАНИЯ ДЕТЕЙ</a:t>
            </a:r>
            <a:b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Независимая оценка качества дополнительных общеобразовательных программ в Республике Крым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E05F8FB-85A0-A553-B764-E63B807EC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8" y="1205448"/>
            <a:ext cx="1145273" cy="1106905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70438EBD-B9ED-E50D-EE60-163569907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90078"/>
              </p:ext>
            </p:extLst>
          </p:nvPr>
        </p:nvGraphicFramePr>
        <p:xfrm>
          <a:off x="-34347" y="2601399"/>
          <a:ext cx="4899259" cy="419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3E09EA3-B98E-72CC-708F-C53ECF208990}"/>
              </a:ext>
            </a:extLst>
          </p:cNvPr>
          <p:cNvSpPr txBox="1"/>
          <p:nvPr/>
        </p:nvSpPr>
        <p:spPr>
          <a:xfrm rot="16200000">
            <a:off x="-67648" y="3517682"/>
            <a:ext cx="1850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2A17C6-E9E9-96D0-7FAB-2748B5329CB4}"/>
              </a:ext>
            </a:extLst>
          </p:cNvPr>
          <p:cNvSpPr txBox="1"/>
          <p:nvPr/>
        </p:nvSpPr>
        <p:spPr>
          <a:xfrm rot="16200000">
            <a:off x="1078369" y="3957949"/>
            <a:ext cx="970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B410F72-9D2D-C405-17C1-C98BDC9861BC}"/>
              </a:ext>
            </a:extLst>
          </p:cNvPr>
          <p:cNvSpPr txBox="1"/>
          <p:nvPr/>
        </p:nvSpPr>
        <p:spPr>
          <a:xfrm rot="16200000">
            <a:off x="1860782" y="4367375"/>
            <a:ext cx="81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6F3BFBF-2E9B-C928-FEA5-F3C497C3EEEA}"/>
              </a:ext>
            </a:extLst>
          </p:cNvPr>
          <p:cNvSpPr txBox="1"/>
          <p:nvPr/>
        </p:nvSpPr>
        <p:spPr>
          <a:xfrm rot="16200000">
            <a:off x="2485722" y="4184162"/>
            <a:ext cx="948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CB7C0F5-21F3-FD2B-95D2-990EE925F781}"/>
              </a:ext>
            </a:extLst>
          </p:cNvPr>
          <p:cNvSpPr txBox="1"/>
          <p:nvPr/>
        </p:nvSpPr>
        <p:spPr>
          <a:xfrm rot="16200000">
            <a:off x="3240127" y="4442964"/>
            <a:ext cx="905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B364094-A90F-6E42-5CD6-B60F72BC61AA}"/>
              </a:ext>
            </a:extLst>
          </p:cNvPr>
          <p:cNvSpPr txBox="1"/>
          <p:nvPr/>
        </p:nvSpPr>
        <p:spPr>
          <a:xfrm rot="16200000">
            <a:off x="3762171" y="4268738"/>
            <a:ext cx="1254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6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3;p2">
            <a:extLst>
              <a:ext uri="{FF2B5EF4-FFF2-40B4-BE49-F238E27FC236}">
                <a16:creationId xmlns="" xmlns:a16="http://schemas.microsoft.com/office/drawing/2014/main" id="{824A240D-D5D0-095D-DF2A-C10D038C7D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333" y="-82172"/>
            <a:ext cx="11761334" cy="79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СИСТЕМА ПЕРСОНИФИЦИРОВАННОГО ФИНАНСИРОВАНИЯ ДОПОЛНИТЕЛЬНОГО ОБРАЗОВАНИЯ ДЕТЕЙ</a:t>
            </a:r>
            <a:b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Независимая оценка качества дополнительных общеобразовательных программ в Республике Крым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E05F8FB-85A0-A553-B764-E63B807EC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50" y="214542"/>
            <a:ext cx="1145273" cy="11069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BF13E70-B2C1-805C-6705-31FD063FC79C}"/>
              </a:ext>
            </a:extLst>
          </p:cNvPr>
          <p:cNvSpPr txBox="1"/>
          <p:nvPr/>
        </p:nvSpPr>
        <p:spPr>
          <a:xfrm>
            <a:off x="4430420" y="1002704"/>
            <a:ext cx="3331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50DB3"/>
                </a:solidFill>
                <a:effectLst/>
                <a:latin typeface="Times New Roman" panose="02020603050405020304" pitchFamily="18" charset="0"/>
                <a:ea typeface="Arial Unicode MS"/>
              </a:rPr>
              <a:t>МЭС </a:t>
            </a:r>
          </a:p>
          <a:p>
            <a:pPr algn="ctr"/>
            <a:r>
              <a:rPr lang="ru-RU" sz="2400" b="1" dirty="0">
                <a:solidFill>
                  <a:srgbClr val="250DB3"/>
                </a:solidFill>
                <a:effectLst/>
                <a:latin typeface="Times New Roman" panose="02020603050405020304" pitchFamily="18" charset="0"/>
                <a:ea typeface="Arial Unicode MS"/>
              </a:rPr>
              <a:t>по НОК ДОП </a:t>
            </a:r>
            <a:endParaRPr lang="ru-RU" sz="2400" b="1" dirty="0">
              <a:solidFill>
                <a:srgbClr val="250DB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864CCBF-9573-672C-3F86-33C9432DFD9B}"/>
              </a:ext>
            </a:extLst>
          </p:cNvPr>
          <p:cNvSpPr txBox="1"/>
          <p:nvPr/>
        </p:nvSpPr>
        <p:spPr>
          <a:xfrm>
            <a:off x="716319" y="1748909"/>
            <a:ext cx="1051078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приказом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отдела образования, молодежи и спорта администрации Черноморского района Республики Крым от 28.03.2022 № 187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создан    муниципальный экспертный совет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НОК ДОП муниципальных образований Республики Крым, утверждены Положения о муниципальных экспертных советах НОК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ПРИКАЗ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на обработку персональных данных и заявка на проведение НОК ДОП на муниципальном уровне.</a:t>
            </a:r>
          </a:p>
          <a:p>
            <a:pPr marL="171450" indent="-171450" algn="just">
              <a:buFontTx/>
              <a:buChar char="-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МЭС НОК ДОП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1 апреля по 15 июня 2022 г.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программ в 2022/2023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ДООП. </a:t>
            </a:r>
          </a:p>
          <a:p>
            <a:pPr marL="171450" indent="-171450" algn="just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образовательных организаций, участвующих в системе ПФДОД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муниципальных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негосударственного сектора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Мах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выставленные муниципальными экспертами при проведении экспертизы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состав МЭС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НОК ДОП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уровне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МОЦ направил в Региональный модельный центр ДОД РК протокол и приказ об итогах проведения I этапа НОК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Об итогах проведении НОК ДОП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196199" y="272152"/>
            <a:ext cx="4971257" cy="25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РИСКИ ПРИ РЕАЛИЗАЦИИ ЦЕЛЕВОЙ МОДЕЛИ</a:t>
            </a:r>
            <a:b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</a:br>
            <a:endParaRPr lang="ru-RU" sz="1600" dirty="0">
              <a:solidFill>
                <a:srgbClr val="221668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178E4533-47A9-4572-9A64-9CD7426C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38348"/>
              </p:ext>
            </p:extLst>
          </p:nvPr>
        </p:nvGraphicFramePr>
        <p:xfrm>
          <a:off x="644056" y="628154"/>
          <a:ext cx="10432111" cy="4875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6968">
                  <a:extLst>
                    <a:ext uri="{9D8B030D-6E8A-4147-A177-3AD203B41FA5}">
                      <a16:colId xmlns="" xmlns:a16="http://schemas.microsoft.com/office/drawing/2014/main" val="3866857553"/>
                    </a:ext>
                  </a:extLst>
                </a:gridCol>
                <a:gridCol w="5645843">
                  <a:extLst>
                    <a:ext uri="{9D8B030D-6E8A-4147-A177-3AD203B41FA5}">
                      <a16:colId xmlns="" xmlns:a16="http://schemas.microsoft.com/office/drawing/2014/main" val="3564524742"/>
                    </a:ext>
                  </a:extLst>
                </a:gridCol>
                <a:gridCol w="3549300">
                  <a:extLst>
                    <a:ext uri="{9D8B030D-6E8A-4147-A177-3AD203B41FA5}">
                      <a16:colId xmlns="" xmlns:a16="http://schemas.microsoft.com/office/drawing/2014/main" val="4046479736"/>
                    </a:ext>
                  </a:extLst>
                </a:gridCol>
              </a:tblGrid>
              <a:tr h="714187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u="none" strike="noStrike" spc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 его описание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риска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(высокий, средний, низкий</a:t>
                      </a:r>
                      <a:r>
                        <a:rPr lang="ru-RU" sz="11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u="none" strike="noStrike" spc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2399235232"/>
                  </a:ext>
                </a:extLst>
              </a:tr>
              <a:tr h="596526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8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ru-RU" sz="16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 anchor="ctr"/>
                </a:tc>
                <a:extLst>
                  <a:ext uri="{0D108BD9-81ED-4DB2-BD59-A6C34878D82A}">
                    <a16:rowId xmlns="" xmlns:a16="http://schemas.microsoft.com/office/drawing/2014/main" val="4254016395"/>
                  </a:ext>
                </a:extLst>
              </a:tr>
              <a:tr h="469670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8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ru-RU" sz="16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 anchor="ctr"/>
                </a:tc>
                <a:extLst>
                  <a:ext uri="{0D108BD9-81ED-4DB2-BD59-A6C34878D82A}">
                    <a16:rowId xmlns="" xmlns:a16="http://schemas.microsoft.com/office/drawing/2014/main" val="2240185051"/>
                  </a:ext>
                </a:extLst>
              </a:tr>
              <a:tr h="638055">
                <a:tc>
                  <a:txBody>
                    <a:bodyPr/>
                    <a:lstStyle/>
                    <a:p>
                      <a:pPr marR="0" indent="-266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cap="none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u="none" strike="noStrike" cap="none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672" marR="1672" marT="0" marB="0" anchor="ctr"/>
                </a:tc>
                <a:extLst>
                  <a:ext uri="{0D108BD9-81ED-4DB2-BD59-A6C34878D82A}">
                    <a16:rowId xmlns="" xmlns:a16="http://schemas.microsoft.com/office/drawing/2014/main" val="1321260240"/>
                  </a:ext>
                </a:extLst>
              </a:tr>
              <a:tr h="689416">
                <a:tc>
                  <a:txBody>
                    <a:bodyPr/>
                    <a:lstStyle/>
                    <a:p>
                      <a:pPr marR="0" indent="-266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cap="none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i="0" u="none" strike="noStrike" cap="none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672" marR="1672" marT="0" marB="0" anchor="ctr"/>
                </a:tc>
                <a:extLst>
                  <a:ext uri="{0D108BD9-81ED-4DB2-BD59-A6C34878D82A}">
                    <a16:rowId xmlns="" xmlns:a16="http://schemas.microsoft.com/office/drawing/2014/main" val="1782309914"/>
                  </a:ext>
                </a:extLst>
              </a:tr>
              <a:tr h="1768069">
                <a:tc>
                  <a:txBody>
                    <a:bodyPr/>
                    <a:lstStyle/>
                    <a:p>
                      <a:pPr marR="0" indent="-266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cap="none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i="0" u="none" strike="noStrike" cap="none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672" marR="1672" marT="0" marB="0" anchor="ctr"/>
                </a:tc>
                <a:extLst>
                  <a:ext uri="{0D108BD9-81ED-4DB2-BD59-A6C34878D82A}">
                    <a16:rowId xmlns="" xmlns:a16="http://schemas.microsoft.com/office/drawing/2014/main" val="253314756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18101" y="1397802"/>
            <a:ext cx="5417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Недостаточное материально-техническое обеспечение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1949705"/>
            <a:ext cx="6156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Кадровый «голод», необходимость глубокой переподготовки </a:t>
            </a:r>
            <a:r>
              <a:rPr lang="ru-RU" sz="1100" dirty="0" err="1"/>
              <a:t>педкадров</a:t>
            </a:r>
            <a:r>
              <a:rPr lang="ru-RU" sz="11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8101" y="239463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Сетевая форма реализации дополнительных общеобразовательных программ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8101" y="297503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Охват детей из сельской местности, детей инвалидов и детей с ОВЗ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8101" y="372464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Неготовность родительской общественности к инновациям в системе </a:t>
            </a:r>
            <a:endParaRPr lang="ru-RU" sz="1100" dirty="0" smtClean="0"/>
          </a:p>
          <a:p>
            <a:r>
              <a:rPr lang="ru-RU" sz="1100" dirty="0" smtClean="0"/>
              <a:t>дополнительного </a:t>
            </a:r>
            <a:r>
              <a:rPr lang="ru-RU" sz="1100" dirty="0"/>
              <a:t>образования 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77296" y="1397802"/>
            <a:ext cx="729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средний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77296" y="1765040"/>
            <a:ext cx="7296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100" dirty="0" smtClean="0"/>
          </a:p>
          <a:p>
            <a:r>
              <a:rPr lang="ru-RU" sz="1100" dirty="0" smtClean="0"/>
              <a:t>высокий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17285" y="2335425"/>
            <a:ext cx="729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средний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77295" y="2972742"/>
            <a:ext cx="729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средний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17284" y="3724645"/>
            <a:ext cx="729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средний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2730" y="1397802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97884" y="1818901"/>
            <a:ext cx="263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100" dirty="0" smtClean="0"/>
          </a:p>
          <a:p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22730" y="2340774"/>
            <a:ext cx="263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100" dirty="0" smtClean="0"/>
          </a:p>
          <a:p>
            <a:r>
              <a:rPr lang="ru-RU" sz="1100" dirty="0" smtClean="0"/>
              <a:t>3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22730" y="2974174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4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22730" y="3809283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333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FD1A9B0-9ED9-4C20-8AA8-2C16E3BC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52" y="1862137"/>
            <a:ext cx="7166631" cy="46265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251EB3-016E-403D-BBB5-7DED6DEE1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88" y="-420145"/>
            <a:ext cx="1811562" cy="1813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3BBEBC-AF97-4B5E-85D1-312CA8B728E9}"/>
              </a:ext>
            </a:extLst>
          </p:cNvPr>
          <p:cNvSpPr txBox="1"/>
          <p:nvPr/>
        </p:nvSpPr>
        <p:spPr>
          <a:xfrm>
            <a:off x="3435406" y="369304"/>
            <a:ext cx="5098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Планируемые </a:t>
            </a:r>
            <a:r>
              <a:rPr lang="ru-RU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результаты</a:t>
            </a:r>
            <a:endParaRPr lang="ru-RU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F403F49-7632-4C0B-AE23-781F6B8A8B12}"/>
              </a:ext>
            </a:extLst>
          </p:cNvPr>
          <p:cNvSpPr txBox="1"/>
          <p:nvPr/>
        </p:nvSpPr>
        <p:spPr>
          <a:xfrm>
            <a:off x="476435" y="810532"/>
            <a:ext cx="1123913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1</a:t>
            </a:r>
            <a:r>
              <a:rPr lang="ru-RU" sz="1400" dirty="0">
                <a:solidFill>
                  <a:srgbClr val="221668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Продолжить работу по реализации регионального проекта «Успех каждого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ребенка» в части совершенствования системы дополнительного образования детей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Черноморском районе.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Обеспечить эффективное межведомственное и межуровневое взаимодействие, в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 негосударственными организациями, в рамках внедрения Целевой модели.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Осуществлять организационную, методическую, нормативно­ правовую и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экспертно-консультационную поддержку организаций, осуществляющих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 и реализующих дополнительные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общеобразовательные программы, вне зависимости от их организационно-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правовой формы и индивидуальных предпринимателей, при внедрении Целевой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модели ДО.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Содействовать совершенствованию системы профессиональной компетентности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работников муниципальной системы дополнительного образования, выявлению и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распространению лучшего педагогического опыта.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Организовать проведение мониторинга реализации дополнительных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программ, в том числе с использованием дистанционных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технологий.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Обеспечить функционирование регионального сегмента АИС «Навигатор».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Обеспечить дальнейшее развитие независимой оценки качества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дополнительных общеобразовательных программ на муниципальном и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региональном уровнях.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Обновлять содержание дополнительного образования детей путем разработки и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внедрения модульных программ, дистанционных курсов, моделей обеспечения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доступности дополнительного образования для отдельных категорий детей.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Развивать сетевые формы реализации дополнительных общеобразовательных программ.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B7D4E74-5AD2-4828-AA21-5A9F8885F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734" y="1441598"/>
            <a:ext cx="7169517" cy="4627265"/>
          </a:xfrm>
          <a:prstGeom prst="rect">
            <a:avLst/>
          </a:prstGeom>
        </p:spPr>
      </p:pic>
      <p:sp>
        <p:nvSpPr>
          <p:cNvPr id="373" name="Google Shape;373;p6"/>
          <p:cNvSpPr txBox="1">
            <a:spLocks noGrp="1"/>
          </p:cNvSpPr>
          <p:nvPr>
            <p:ph type="title"/>
          </p:nvPr>
        </p:nvSpPr>
        <p:spPr>
          <a:xfrm>
            <a:off x="609600" y="2468894"/>
            <a:ext cx="10972800" cy="192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4800"/>
            </a:pPr>
            <a: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b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за внимание</a:t>
            </a:r>
            <a:endParaRPr dirty="0"/>
          </a:p>
        </p:txBody>
      </p:sp>
      <p:sp>
        <p:nvSpPr>
          <p:cNvPr id="374" name="Google Shape;374;p6"/>
          <p:cNvSpPr/>
          <p:nvPr/>
        </p:nvSpPr>
        <p:spPr>
          <a:xfrm>
            <a:off x="239350" y="356659"/>
            <a:ext cx="1056117" cy="960107"/>
          </a:xfrm>
          <a:prstGeom prst="rect">
            <a:avLst/>
          </a:prstGeom>
          <a:solidFill>
            <a:srgbClr val="FEFDFF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375;p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97C6911-47FD-4549-A15F-FCB1825FA32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172" y="161994"/>
            <a:ext cx="1168295" cy="987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D25C8311-5FF1-4028-96B1-31E9607E3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422494"/>
              </p:ext>
            </p:extLst>
          </p:nvPr>
        </p:nvGraphicFramePr>
        <p:xfrm>
          <a:off x="1586488" y="161994"/>
          <a:ext cx="621323" cy="81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Рисунок" r:id="rId7" imgW="2082800" imgH="2698750" progId="Word.Picture.8">
                  <p:embed/>
                </p:oleObj>
              </mc:Choice>
              <mc:Fallback>
                <p:oleObj name="Рисунок" r:id="rId7" imgW="2082800" imgH="2698750" progId="Word.Picture.8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="" xmlns:a16="http://schemas.microsoft.com/office/drawing/2014/main" id="{237C3225-D263-4B1F-AB3F-030893F00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488" y="161994"/>
                        <a:ext cx="621323" cy="815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C472C108-8328-40C4-9B69-8CDA934D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32" y="161994"/>
            <a:ext cx="1055596" cy="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4193069" y="0"/>
            <a:ext cx="4072042" cy="37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АНАЛИЗ ТЕКУЩЕЙ СИТУАЦИИ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1833DF-D83C-4B26-A195-BD73101B9A76}"/>
              </a:ext>
            </a:extLst>
          </p:cNvPr>
          <p:cNvSpPr txBox="1"/>
          <p:nvPr/>
        </p:nvSpPr>
        <p:spPr>
          <a:xfrm>
            <a:off x="273545" y="2688723"/>
            <a:ext cx="3701690" cy="12311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организаций в АИС «Навигатор дополнительного образования Республики Крым»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03047E7-13A0-9406-FFC5-E7A8AD2DB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637" y="1103895"/>
            <a:ext cx="1700742" cy="1211966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F7D29B4E-E578-20ED-F4D3-A69849FE7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650737"/>
              </p:ext>
            </p:extLst>
          </p:nvPr>
        </p:nvGraphicFramePr>
        <p:xfrm>
          <a:off x="4569689" y="770240"/>
          <a:ext cx="7390843" cy="531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58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4193069" y="0"/>
            <a:ext cx="4072042" cy="37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АНАЛИЗ ТЕКУЩЕЙ СИТУАЦИИ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7938C6-932D-D122-3BC0-EC9E2EE149CD}"/>
              </a:ext>
            </a:extLst>
          </p:cNvPr>
          <p:cNvSpPr txBox="1"/>
          <p:nvPr/>
        </p:nvSpPr>
        <p:spPr>
          <a:xfrm>
            <a:off x="1069439" y="2434726"/>
            <a:ext cx="3259905" cy="32008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в возрасте 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до 18 лет, проживающих в муниципалитете по данным Росстата на 2022 г.   </a:t>
            </a: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5005</a:t>
            </a:r>
            <a:endParaRPr lang="ru-RU" sz="2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обучившихся в календарном году по данным АИС «Навигатор»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4034</a:t>
            </a:r>
            <a:endParaRPr lang="ru-RU" sz="2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64F8D9B-7DBC-D3E5-1FEE-DDB1DE570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916" y="792756"/>
            <a:ext cx="1834950" cy="1222076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759C1C5F-28FB-DEE5-746C-6191C5858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12122"/>
              </p:ext>
            </p:extLst>
          </p:nvPr>
        </p:nvGraphicFramePr>
        <p:xfrm>
          <a:off x="4831883" y="1954557"/>
          <a:ext cx="6801699" cy="1294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7398">
                  <a:extLst>
                    <a:ext uri="{9D8B030D-6E8A-4147-A177-3AD203B41FA5}">
                      <a16:colId xmlns="" xmlns:a16="http://schemas.microsoft.com/office/drawing/2014/main" val="4133879578"/>
                    </a:ext>
                  </a:extLst>
                </a:gridCol>
                <a:gridCol w="1058344">
                  <a:extLst>
                    <a:ext uri="{9D8B030D-6E8A-4147-A177-3AD203B41FA5}">
                      <a16:colId xmlns="" xmlns:a16="http://schemas.microsoft.com/office/drawing/2014/main" val="2440432041"/>
                    </a:ext>
                  </a:extLst>
                </a:gridCol>
                <a:gridCol w="1166946">
                  <a:extLst>
                    <a:ext uri="{9D8B030D-6E8A-4147-A177-3AD203B41FA5}">
                      <a16:colId xmlns="" xmlns:a16="http://schemas.microsoft.com/office/drawing/2014/main" val="3786402042"/>
                    </a:ext>
                  </a:extLst>
                </a:gridCol>
                <a:gridCol w="687976">
                  <a:extLst>
                    <a:ext uri="{9D8B030D-6E8A-4147-A177-3AD203B41FA5}">
                      <a16:colId xmlns="" xmlns:a16="http://schemas.microsoft.com/office/drawing/2014/main" val="2394929544"/>
                    </a:ext>
                  </a:extLst>
                </a:gridCol>
                <a:gridCol w="1045026">
                  <a:extLst>
                    <a:ext uri="{9D8B030D-6E8A-4147-A177-3AD203B41FA5}">
                      <a16:colId xmlns="" xmlns:a16="http://schemas.microsoft.com/office/drawing/2014/main" val="1486175838"/>
                    </a:ext>
                  </a:extLst>
                </a:gridCol>
                <a:gridCol w="906009">
                  <a:extLst>
                    <a:ext uri="{9D8B030D-6E8A-4147-A177-3AD203B41FA5}">
                      <a16:colId xmlns="" xmlns:a16="http://schemas.microsoft.com/office/drawing/2014/main" val="2748477731"/>
                    </a:ext>
                  </a:extLst>
                </a:gridCol>
              </a:tblGrid>
              <a:tr h="606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РК  от 5 до 18 лет по данным Росстата на 2022 г.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по данным 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ЕАИС ДО на 01.01.2022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Охвата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по данным </a:t>
                      </a:r>
                      <a:b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ЕАИС ДО на 15.12.22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Охвата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extLst>
                  <a:ext uri="{0D108BD9-81ED-4DB2-BD59-A6C34878D82A}">
                    <a16:rowId xmlns="" xmlns:a16="http://schemas.microsoft.com/office/drawing/2014/main" val="4225810002"/>
                  </a:ext>
                </a:extLst>
              </a:tr>
              <a:tr h="132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Черноморский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3753</a:t>
                      </a:r>
                      <a:endParaRPr lang="ru-RU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297" marR="5297" marT="52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4034</a:t>
                      </a:r>
                      <a:endParaRPr lang="ru-RU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80,6</a:t>
                      </a:r>
                      <a:endParaRPr lang="ru-RU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75348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4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4193068" y="0"/>
            <a:ext cx="4568165" cy="37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АНАЛИЗ ТЕКУЩЕЙ СИТУАЦИИ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1497F3E-9F0C-91BE-BE65-576A66AD2A52}"/>
              </a:ext>
            </a:extLst>
          </p:cNvPr>
          <p:cNvSpPr txBox="1"/>
          <p:nvPr/>
        </p:nvSpPr>
        <p:spPr>
          <a:xfrm>
            <a:off x="9393411" y="1211970"/>
            <a:ext cx="2690991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программ </a:t>
            </a:r>
          </a:p>
          <a:p>
            <a:pPr algn="ctr"/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программы для детей с ОВЗ</a:t>
            </a:r>
            <a:endParaRPr lang="ru-RU" sz="1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инклюзивные программы</a:t>
            </a:r>
            <a:endParaRPr lang="ru-RU" sz="1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программы, участвующие в значимых проектах</a:t>
            </a:r>
          </a:p>
          <a:p>
            <a:pPr algn="ctr"/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программы по ПФ </a:t>
            </a: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оказывалось в текущем году </a:t>
            </a:r>
          </a:p>
          <a:p>
            <a:pPr algn="ctr"/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8110</a:t>
            </a:r>
            <a:endParaRPr lang="ru-RU" sz="1600" b="1" u="sng" dirty="0"/>
          </a:p>
        </p:txBody>
      </p:sp>
      <p:pic>
        <p:nvPicPr>
          <p:cNvPr id="4098" name="Picture 2" descr="Хакатоны, митапы, стратегические сессии и другие IT-мероприятия под ключ от  #tceh">
            <a:extLst>
              <a:ext uri="{FF2B5EF4-FFF2-40B4-BE49-F238E27FC236}">
                <a16:creationId xmlns="" xmlns:a16="http://schemas.microsoft.com/office/drawing/2014/main" id="{1736182A-E39C-1015-AC5F-188B32709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90" y="5519114"/>
            <a:ext cx="1109708" cy="10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2AAA4B1-4305-C28C-4DDE-A00A97AED784}"/>
              </a:ext>
            </a:extLst>
          </p:cNvPr>
          <p:cNvSpPr txBox="1"/>
          <p:nvPr/>
        </p:nvSpPr>
        <p:spPr>
          <a:xfrm>
            <a:off x="5395896" y="5358250"/>
            <a:ext cx="3365338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мероприятий (для педагогического сообщества и детей), зарегистрированных через АИС «Навигатор» </a:t>
            </a: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9FF1A30-50CC-40D6-A347-3B4FC22B9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260" y="70291"/>
            <a:ext cx="1086372" cy="1093615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9581DD81-8DB7-B57E-5E86-3872B43B8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668356"/>
              </p:ext>
            </p:extLst>
          </p:nvPr>
        </p:nvGraphicFramePr>
        <p:xfrm>
          <a:off x="3270542" y="347132"/>
          <a:ext cx="6322192" cy="454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B2C9AB3-DB8F-1982-9267-3FC45F3C3935}"/>
              </a:ext>
            </a:extLst>
          </p:cNvPr>
          <p:cNvSpPr txBox="1"/>
          <p:nvPr/>
        </p:nvSpPr>
        <p:spPr>
          <a:xfrm rot="16200000">
            <a:off x="3711454" y="1952881"/>
            <a:ext cx="1145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53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AF9B123-B58F-F5C3-8C4D-45E7DAF31EAE}"/>
              </a:ext>
            </a:extLst>
          </p:cNvPr>
          <p:cNvSpPr txBox="1"/>
          <p:nvPr/>
        </p:nvSpPr>
        <p:spPr>
          <a:xfrm rot="16200000">
            <a:off x="4682634" y="1972984"/>
            <a:ext cx="1145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48FC46D-6BB9-CBA7-5A25-3F703CF217B1}"/>
              </a:ext>
            </a:extLst>
          </p:cNvPr>
          <p:cNvSpPr txBox="1"/>
          <p:nvPr/>
        </p:nvSpPr>
        <p:spPr>
          <a:xfrm rot="16200000">
            <a:off x="5532855" y="1953349"/>
            <a:ext cx="1224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37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B10FFC8-1DDF-735E-864B-E229C3CA3C92}"/>
              </a:ext>
            </a:extLst>
          </p:cNvPr>
          <p:cNvSpPr txBox="1"/>
          <p:nvPr/>
        </p:nvSpPr>
        <p:spPr>
          <a:xfrm rot="16200000">
            <a:off x="6684253" y="2129746"/>
            <a:ext cx="882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791C23D-0EB4-1071-BEE9-18ABD051B390}"/>
              </a:ext>
            </a:extLst>
          </p:cNvPr>
          <p:cNvSpPr txBox="1"/>
          <p:nvPr/>
        </p:nvSpPr>
        <p:spPr>
          <a:xfrm rot="16200000">
            <a:off x="7816207" y="2168017"/>
            <a:ext cx="560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284079C-E86B-B070-2AA3-A3BB5AA8EE69}"/>
              </a:ext>
            </a:extLst>
          </p:cNvPr>
          <p:cNvSpPr txBox="1"/>
          <p:nvPr/>
        </p:nvSpPr>
        <p:spPr>
          <a:xfrm rot="16200000">
            <a:off x="8786613" y="2224148"/>
            <a:ext cx="448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7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4A0DCFE9-AC14-37C9-516D-CB6373A9A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3353"/>
              </p:ext>
            </p:extLst>
          </p:nvPr>
        </p:nvGraphicFramePr>
        <p:xfrm>
          <a:off x="64513" y="-9893"/>
          <a:ext cx="3140172" cy="6735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050">
                  <a:extLst>
                    <a:ext uri="{9D8B030D-6E8A-4147-A177-3AD203B41FA5}">
                      <a16:colId xmlns="" xmlns:a16="http://schemas.microsoft.com/office/drawing/2014/main" val="1250843800"/>
                    </a:ext>
                  </a:extLst>
                </a:gridCol>
                <a:gridCol w="1975530">
                  <a:extLst>
                    <a:ext uri="{9D8B030D-6E8A-4147-A177-3AD203B41FA5}">
                      <a16:colId xmlns="" xmlns:a16="http://schemas.microsoft.com/office/drawing/2014/main" val="3985973978"/>
                    </a:ext>
                  </a:extLst>
                </a:gridCol>
                <a:gridCol w="816592">
                  <a:extLst>
                    <a:ext uri="{9D8B030D-6E8A-4147-A177-3AD203B41FA5}">
                      <a16:colId xmlns="" xmlns:a16="http://schemas.microsoft.com/office/drawing/2014/main" val="3035502369"/>
                    </a:ext>
                  </a:extLst>
                </a:gridCol>
              </a:tblGrid>
              <a:tr h="577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№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 реализующие дополнительные программы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программ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5297" marR="5297" marT="5297" marB="0" anchor="ctr"/>
                </a:tc>
                <a:extLst>
                  <a:ext uri="{0D108BD9-81ED-4DB2-BD59-A6C34878D82A}">
                    <a16:rowId xmlns="" xmlns:a16="http://schemas.microsoft.com/office/drawing/2014/main" val="3635715017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Водопойненская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школа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2781246240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Далековская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средняя школа им.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Демуса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Б.А.»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2106348422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«Кировская средняя школа им.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Кухтина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Ф.П.»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3244069668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Краснополянская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средняя школа им. Мещерякова И.Е.»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3590201840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«Красноярская средняя школа им.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Бых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Н.Н.»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3528459381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Медведевская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средняя школа»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1449952818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Межводненская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средняя школа»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3370897485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Новоивановская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средняя школа»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1536423597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«Новосельская средняя школа»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3991185961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«Окуневская средняя школа им. Дьяченко Ф.С.»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3952172780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«Оленевская средняя школа им. Моцаря Д.А.»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2483923786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«Черноморская средняя школа № 1 им. Н. Кудри»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3868780318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«Черноморская средняя школа № 2»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1813880182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«Черноморская средняя школа № 3»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668489394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 «Детский сад «Поляночка»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73121715"/>
                  </a:ext>
                </a:extLst>
              </a:tr>
              <a:tr h="242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 «Детский сад № 2 «Солнышко»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3905833891"/>
                  </a:ext>
                </a:extLst>
              </a:tr>
              <a:tr h="242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 «Детский сад № 3 «Аленушка»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3822547466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 «Детский сад «Теремок»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3436950576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 «Детский сад «Золотой петушок»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2187576756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 «Ясли-сад «Витоша»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1630118746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 «Детский сад «Парус»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1247819780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«ЦДЮТ»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2928522636"/>
                  </a:ext>
                </a:extLst>
              </a:tr>
              <a:tr h="242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«ДЮСШ»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610816193"/>
                  </a:ext>
                </a:extLst>
              </a:tr>
              <a:tr h="17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«ДШИ»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b"/>
                </a:tc>
                <a:extLst>
                  <a:ext uri="{0D108BD9-81ED-4DB2-BD59-A6C34878D82A}">
                    <a16:rowId xmlns="" xmlns:a16="http://schemas.microsoft.com/office/drawing/2014/main" val="411567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7" marR="5297" marT="5297" marB="0" anchor="ctr"/>
                </a:tc>
                <a:extLst>
                  <a:ext uri="{0D108BD9-81ED-4DB2-BD59-A6C34878D82A}">
                    <a16:rowId xmlns="" xmlns:a16="http://schemas.microsoft.com/office/drawing/2014/main" val="875712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1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614392" y="151674"/>
            <a:ext cx="5261650" cy="37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24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МЕРОПРИЯТИЯ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3;p2">
            <a:extLst>
              <a:ext uri="{FF2B5EF4-FFF2-40B4-BE49-F238E27FC236}">
                <a16:creationId xmlns="" xmlns:a16="http://schemas.microsoft.com/office/drawing/2014/main" id="{77E9DDEA-93C6-E178-E187-0C5F61ECF478}"/>
              </a:ext>
            </a:extLst>
          </p:cNvPr>
          <p:cNvSpPr txBox="1">
            <a:spLocks/>
          </p:cNvSpPr>
          <p:nvPr/>
        </p:nvSpPr>
        <p:spPr>
          <a:xfrm>
            <a:off x="199317" y="1396672"/>
            <a:ext cx="3018224" cy="33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21668"/>
              </a:buClr>
              <a:buSzPts val="2880"/>
            </a:pPr>
            <a:r>
              <a:rPr lang="ru-RU" sz="1800" kern="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Всероссийского </a:t>
            </a:r>
            <a:r>
              <a:rPr lang="ru-RU" sz="1800" kern="0" dirty="0" smtClean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уровня</a:t>
            </a: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7" name="Google Shape;93;p2">
            <a:extLst>
              <a:ext uri="{FF2B5EF4-FFF2-40B4-BE49-F238E27FC236}">
                <a16:creationId xmlns="" xmlns:a16="http://schemas.microsoft.com/office/drawing/2014/main" id="{52A0FB2E-A85E-E474-687D-94AD0C21C2BE}"/>
              </a:ext>
            </a:extLst>
          </p:cNvPr>
          <p:cNvSpPr txBox="1">
            <a:spLocks/>
          </p:cNvSpPr>
          <p:nvPr/>
        </p:nvSpPr>
        <p:spPr>
          <a:xfrm>
            <a:off x="4801970" y="1568446"/>
            <a:ext cx="2886495" cy="33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21668"/>
              </a:buClr>
              <a:buSzPts val="2880"/>
            </a:pPr>
            <a:r>
              <a:rPr lang="ru-RU" sz="1800" kern="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Республиканского </a:t>
            </a:r>
            <a:r>
              <a:rPr lang="ru-RU" sz="1800" kern="0" dirty="0" smtClean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уровня</a:t>
            </a: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8" name="Google Shape;93;p2">
            <a:extLst>
              <a:ext uri="{FF2B5EF4-FFF2-40B4-BE49-F238E27FC236}">
                <a16:creationId xmlns="" xmlns:a16="http://schemas.microsoft.com/office/drawing/2014/main" id="{ECB3B354-5F3B-108C-9D51-FB732340DF26}"/>
              </a:ext>
            </a:extLst>
          </p:cNvPr>
          <p:cNvSpPr txBox="1">
            <a:spLocks/>
          </p:cNvSpPr>
          <p:nvPr/>
        </p:nvSpPr>
        <p:spPr>
          <a:xfrm>
            <a:off x="9056993" y="1220754"/>
            <a:ext cx="2853429" cy="33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21668"/>
              </a:buClr>
              <a:buSzPts val="2880"/>
            </a:pPr>
            <a:r>
              <a:rPr lang="ru-RU" sz="1800" kern="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Муниципального </a:t>
            </a:r>
            <a:r>
              <a:rPr lang="ru-RU" sz="1800" kern="0" dirty="0" smtClean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уровня</a:t>
            </a: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3074" name="Picture 2" descr="Симферополь | Государственная символика Республики Крым - БезФормата">
            <a:extLst>
              <a:ext uri="{FF2B5EF4-FFF2-40B4-BE49-F238E27FC236}">
                <a16:creationId xmlns="" xmlns:a16="http://schemas.microsoft.com/office/drawing/2014/main" id="{DD370A5F-85F9-6031-D5AD-49556B7D9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20" y="659656"/>
            <a:ext cx="1379389" cy="8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знавательная тест-дилогия к Дню России 12 июня">
            <a:extLst>
              <a:ext uri="{FF2B5EF4-FFF2-40B4-BE49-F238E27FC236}">
                <a16:creationId xmlns="" xmlns:a16="http://schemas.microsoft.com/office/drawing/2014/main" id="{30DB5E8D-D3A8-0380-B158-836F48DE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12" y="372796"/>
            <a:ext cx="1738633" cy="9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9640" y="1804312"/>
            <a:ext cx="4089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Совещания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совещания МОЦ и ОО - 7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Консультирование специалистов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ОО, педагогов дополнительного образования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темам: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дополнительных общеобразовательных программ»;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«Экспертиза программ в АИС «Навигатор ДОД РК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НПА для «Дорожной карты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работы по внедрению системы ПФ ДОД в Черноморском районе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Муниципальный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родительской общественности по оценке качества и оказания образовательных услуг в учреждениях дополнительного образования детей в Республике Крым в системе АИС.</a:t>
            </a:r>
            <a:endParaRPr lang="ru-RU" sz="1400" i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9400" y="1898914"/>
            <a:ext cx="33951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Совещания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еженедельно, каждую пятницу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32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– 5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сессия  «Разработка программы развития и функционирования учреждения дополнительного образования. Основы технологии проектного управления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1867" y="1898913"/>
            <a:ext cx="31326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ВЦХТ – каждую среду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Всероссийская научно-практическая конференция «Образовательный потенциал дополнительного образования по изучению и сохранению культурно-исторического наследия Крыма–неотъемлемой составляющей культурного наследия Российской Федерации»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Стратегическая сессия – март, июнь и октябрь 2022 г. ; март, май 2022 г.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опрос родительской общественности по доступности дополнительного образования (Региональный навигатор)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2022.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003" y="222095"/>
            <a:ext cx="1015609" cy="99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7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Блок-схема: перфолента 10">
            <a:extLst>
              <a:ext uri="{FF2B5EF4-FFF2-40B4-BE49-F238E27FC236}">
                <a16:creationId xmlns="" xmlns:a16="http://schemas.microsoft.com/office/drawing/2014/main" id="{9EF323A3-646B-0951-F08A-1C94B55BC7F4}"/>
              </a:ext>
            </a:extLst>
          </p:cNvPr>
          <p:cNvSpPr/>
          <p:nvPr/>
        </p:nvSpPr>
        <p:spPr>
          <a:xfrm>
            <a:off x="4199138" y="450743"/>
            <a:ext cx="2991775" cy="1476551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деятельности МОЦ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(Информационная кампания)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9" y="97843"/>
            <a:ext cx="2508909" cy="14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MOC\OneDrive\Изображения\Снимки экрана\2022-12-01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06" y="0"/>
            <a:ext cx="2591738" cy="14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sun9-38.userapi.com/impg/lk7vdlIm5Q0EnA7WDkNy9RJcqLfKh44UVOgGNg/4ve_DgEBgcM.jpg?size=1121x792&amp;quality=95&amp;sign=906ecca1fbc9734e43ce42318d67c4e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9" y="1927295"/>
            <a:ext cx="2444647" cy="208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sun9-32.userapi.com/impg/Sop9r1_u5HEFyULiaDTJ-KYUzkSbbgjEFRi3WA/_enp0_9CryQ.jpg?size=1280x576&amp;quality=96&amp;sign=58c67abb8a1d8391ca241cdb187ae94b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4" y="4190260"/>
            <a:ext cx="3077595" cy="17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sun9-45.userapi.com/impg/W1t5axr5sa8W1ZmGkG5M9okxxYkdVSTKaegLnA/pbecqe0rJTQ.jpg?size=1600x900&amp;quality=95&amp;sign=c08ba73edaf74f9f3e2f0b8e498301e2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28" y="2065868"/>
            <a:ext cx="2856739" cy="193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sun9-48.userapi.com/impg/yaWRd17KZQ9GljumvipEQCVtUQnUektViQonxg/QhnMyaaxyUg.jpg?size=1200x1600&amp;quality=95&amp;sign=7195760eb36d60cc19d009f01738b80e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4" y="4126617"/>
            <a:ext cx="2088800" cy="266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sun9-42.userapi.com/impg/G0aImbZHWl2A9H-Ta6IgmBZJSWoHEqu1d-yeQw/DBQ-Cl1j1FA.jpg?size=2560x1978&amp;quality=95&amp;sign=cbf5f21d3108b0daf1681ab22506dec9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35" y="1884299"/>
            <a:ext cx="2451032" cy="18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MOC\OneDrive\Изображения\Снимки экрана\2022-12-01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67" y="4190260"/>
            <a:ext cx="3886393" cy="25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964" y="4419940"/>
            <a:ext cx="2655036" cy="156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:\Users\MOC\Desktop\изображение_viber_2022-02-03_16-45-25-49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04894" y="1884299"/>
            <a:ext cx="1832070" cy="2199323"/>
          </a:xfrm>
          <a:prstGeom prst="rect">
            <a:avLst/>
          </a:prstGeom>
          <a:noFill/>
        </p:spPr>
      </p:pic>
      <p:pic>
        <p:nvPicPr>
          <p:cNvPr id="35" name="Picture 9" descr="C:\Users\MOC\Desktop\изображение_viber_2022-02-03_16-45-25-69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95025" y="1884299"/>
            <a:ext cx="1878283" cy="21993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3555" y="1509104"/>
            <a:ext cx="33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26ocdut.edcrimea.ru/moc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90493" y="1457853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://vk.com/club212458368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394077" y="178067"/>
            <a:ext cx="5261650" cy="37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МЕЖМУНИЦИПАЛЬНОЕ НАСТАВНИЧЕСТВО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017FFD-EA26-1030-1863-9224B0C6844F}"/>
              </a:ext>
            </a:extLst>
          </p:cNvPr>
          <p:cNvSpPr txBox="1"/>
          <p:nvPr/>
        </p:nvSpPr>
        <p:spPr>
          <a:xfrm>
            <a:off x="421875" y="490135"/>
            <a:ext cx="115452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публичной защиты отчетов муниципальных опорных центров Республики Крым </a:t>
            </a: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Целевой модели в 2021 году было принято решение об </a:t>
            </a:r>
            <a:r>
              <a:rPr lang="ru-RU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межмуниципального наставничества между МОЦ РК  (приказ ГБОУ ДО РК «ДДЮТ» от 18.02.2022 г. № 55).</a:t>
            </a: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РМЦ обеспечивает организацию межмуниципального наставничества и координирует работу наставничества. МОЦ разработали и утвердили план работы  </a:t>
            </a:r>
            <a:r>
              <a:rPr lang="ru-RU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ежду г. Евпатория и Черноморским районом от 25.03.2022.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OC\Desktop\изображение_viber_2022-12-01_15-42-08-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4" y="1813574"/>
            <a:ext cx="3488924" cy="46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C\Desktop\изображение_viber_2022-12-01_15-42-08-9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25" y="1813573"/>
            <a:ext cx="3488923" cy="46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OC\Desktop\изображение_viber_2022-12-02_14-33-02-3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3" y="1821836"/>
            <a:ext cx="3501321" cy="46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OC\Desktop\EahuWxFDsA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7" y="4436533"/>
            <a:ext cx="4146165" cy="20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701332" y="42350"/>
            <a:ext cx="4214085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АНАЛИЗ ТЕКУЩЕЙ СИТУАЦИИ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2D4CA-D94E-4F75-9BB9-77C10BDDB714}"/>
              </a:ext>
            </a:extLst>
          </p:cNvPr>
          <p:cNvSpPr txBox="1"/>
          <p:nvPr/>
        </p:nvSpPr>
        <p:spPr>
          <a:xfrm>
            <a:off x="2115340" y="1496783"/>
            <a:ext cx="90114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педагогов дополнительного образования детей в </a:t>
            </a:r>
            <a:r>
              <a:rPr lang="ru-RU" sz="1600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Черноморском районе</a:t>
            </a:r>
            <a:endParaRPr lang="ru-RU" sz="1600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111</a:t>
            </a:r>
            <a:endParaRPr lang="ru-RU" sz="2800" b="1" u="sng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32E190-4BAB-4789-9FC8-302592A32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59" y="35728"/>
            <a:ext cx="2130584" cy="1200329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7BCC8C58-E387-432F-8155-0DD13C062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130177"/>
              </p:ext>
            </p:extLst>
          </p:nvPr>
        </p:nvGraphicFramePr>
        <p:xfrm>
          <a:off x="3065433" y="2775722"/>
          <a:ext cx="5379349" cy="363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B7E482-3646-4940-9F9E-127CBEC1945E}"/>
              </a:ext>
            </a:extLst>
          </p:cNvPr>
          <p:cNvSpPr txBox="1"/>
          <p:nvPr/>
        </p:nvSpPr>
        <p:spPr>
          <a:xfrm>
            <a:off x="8444782" y="4591777"/>
            <a:ext cx="25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D59E565-DF2C-4FF8-9F5B-5BF50C6D639D}"/>
              </a:ext>
            </a:extLst>
          </p:cNvPr>
          <p:cNvSpPr txBox="1"/>
          <p:nvPr/>
        </p:nvSpPr>
        <p:spPr>
          <a:xfrm>
            <a:off x="8444782" y="5362885"/>
            <a:ext cx="2682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124200" y="274639"/>
            <a:ext cx="84581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АНАЛИЗ ТЕКУЩЕЙ СИТУАЦИИ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9599" y="1200151"/>
            <a:ext cx="6976533" cy="5082116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Межмуниципальный практико-ориентированный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-курс по проектированию дополнительных общеобразовательных общеразвивающих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человека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Всероссийская научно-практическая конференция </a:t>
            </a:r>
            <a:r>
              <a:rPr lang="ru-RU" sz="1400" cap="small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Образовательный потенциал дополнительного образования по изучению и сохранению культурно-исторического наследия Крыма – неотъемлемой составляющей культурного наследия Российской Федерации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-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31 человек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Семинар-совещания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«Разработка программы развития и функционирования учреждения дополнительного образования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 -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 человека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32E190-4BAB-4789-9FC8-302592A32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59" y="35728"/>
            <a:ext cx="2130584" cy="12003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56D7702-D6A8-BBD1-9A02-824E70BFD228}"/>
              </a:ext>
            </a:extLst>
          </p:cNvPr>
          <p:cNvSpPr txBox="1"/>
          <p:nvPr/>
        </p:nvSpPr>
        <p:spPr>
          <a:xfrm>
            <a:off x="8007658" y="1676958"/>
            <a:ext cx="389523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задач МОЦ является обеспечение развития профессионального мастерства и уровня компетенций педагогов и других участников сферы дополнительного образования детей Республики Крым. В период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декабрь 2022 года  было обучено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МОЦ, педагоги,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методисты.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1281</Words>
  <Application>Microsoft Office PowerPoint</Application>
  <PresentationFormat>Произвольный</PresentationFormat>
  <Paragraphs>263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1_Тема Office</vt:lpstr>
      <vt:lpstr>Рисунок</vt:lpstr>
      <vt:lpstr>Публичная защита отчета муниципального опорного центра Черноморского района Республики Крым по выполнению плана мероприятий по реализации Концепции развития ДОД до 2030 года I этап (2022-2024 годы). Проблемы и перспективы.</vt:lpstr>
      <vt:lpstr>АНАЛИЗ ТЕКУЩЕЙ СИТУАЦИИ</vt:lpstr>
      <vt:lpstr>АНАЛИЗ ТЕКУЩЕЙ СИТУАЦИИ</vt:lpstr>
      <vt:lpstr>АНАЛИЗ ТЕКУЩЕЙ СИТУАЦИИ</vt:lpstr>
      <vt:lpstr>МЕРОПРИЯТИЯ</vt:lpstr>
      <vt:lpstr>Презентация PowerPoint</vt:lpstr>
      <vt:lpstr>МЕЖМУНИЦИПАЛЬНОЕ НАСТАВНИЧЕСТВО</vt:lpstr>
      <vt:lpstr>АНАЛИЗ ТЕКУЩЕЙ СИТУАЦИИ</vt:lpstr>
      <vt:lpstr>АНАЛИЗ ТЕКУЩЕЙ СИТУАЦИИ</vt:lpstr>
      <vt:lpstr>АНАЛИЗ ТЕКУЩЕЙ СИТУАЦИИ</vt:lpstr>
      <vt:lpstr>СИСТЕМА ПЕРСОНИФИЦИРОВАННОГО ФИНАНСИРОВАНИЯ ДОПОЛНИТЕЛЬНОГО ОБРАЗОВАНИЯ ДЕТЕЙ</vt:lpstr>
      <vt:lpstr>СИСТЕМА ПЕРСОНИФИЦИРОВАННОГО ФИНАНСИРОВАНИЯ ДОПОЛНИТЕЛЬНОГО ОБРАЗОВАНИЯ ДЕТЕЙ</vt:lpstr>
      <vt:lpstr>СИСТЕМА ПЕРСОНИФИЦИРОВАННОГО ФИНАНСИРОВАНИЯ ДОПОЛНИТЕЛЬНОГО ОБРАЗОВАНИЯ ДЕТЕЙ Независимая оценка качества дополнительных общеобразовательных программ в Республике Крым</vt:lpstr>
      <vt:lpstr>СИСТЕМА ПЕРСОНИФИЦИРОВАННОГО ФИНАНСИРОВАНИЯ ДОПОЛНИТЕЛЬНОГО ОБРАЗОВАНИЯ ДЕТЕЙ Независимая оценка качества дополнительных общеобразовательных программ в Республике Крым</vt:lpstr>
      <vt:lpstr>РИСКИ ПРИ РЕАЛИЗАЦИИ ЦЕЛЕВОЙ МОДЕЛИ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результаты внедрения Целевой модели  в (субъект РФ) в 2021 году</dc:title>
  <dc:creator>Жадаев Дмитрий Николаевич</dc:creator>
  <cp:lastModifiedBy>MOC</cp:lastModifiedBy>
  <cp:revision>481</cp:revision>
  <cp:lastPrinted>2022-12-08T05:34:35Z</cp:lastPrinted>
  <dcterms:created xsi:type="dcterms:W3CDTF">2021-12-06T06:42:33Z</dcterms:created>
  <dcterms:modified xsi:type="dcterms:W3CDTF">2022-12-08T11:36:30Z</dcterms:modified>
</cp:coreProperties>
</file>