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B8B"/>
    <a:srgbClr val="0FBDCF"/>
    <a:srgbClr val="16D9EE"/>
    <a:srgbClr val="059CCB"/>
    <a:srgbClr val="258E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95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программ по направленностям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9.0109207706364214E-2"/>
                  <c:y val="-1.5415876500366027E-3"/>
                </c:manualLayout>
              </c:layout>
              <c:showPercent val="1"/>
            </c:dLbl>
            <c:numFmt formatCode="General" sourceLinked="0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Социально-гуманитарное </c:v>
                </c:pt>
                <c:pt idx="1">
                  <c:v>Техническое</c:v>
                </c:pt>
                <c:pt idx="2">
                  <c:v>Туристско-краеведческое</c:v>
                </c:pt>
                <c:pt idx="3">
                  <c:v>Физкультурно-спортивное</c:v>
                </c:pt>
                <c:pt idx="4">
                  <c:v>художественное</c:v>
                </c:pt>
                <c:pt idx="5">
                  <c:v>Естественнонаучное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10</c:v>
                </c:pt>
                <c:pt idx="2">
                  <c:v>15</c:v>
                </c:pt>
                <c:pt idx="3">
                  <c:v>40</c:v>
                </c:pt>
                <c:pt idx="4">
                  <c:v>57</c:v>
                </c:pt>
                <c:pt idx="5">
                  <c:v>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"Успех каждого ребенка" 1680 </c:v>
                </c:pt>
                <c:pt idx="1">
                  <c:v>Точка роста  931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1680</c:v>
                </c:pt>
                <c:pt idx="1">
                  <c:v>931</c:v>
                </c:pt>
              </c:numCache>
            </c:numRef>
          </c:val>
        </c:ser>
        <c:overlap val="100"/>
        <c:axId val="180860416"/>
        <c:axId val="180861952"/>
      </c:barChart>
      <c:catAx>
        <c:axId val="180860416"/>
        <c:scaling>
          <c:orientation val="minMax"/>
        </c:scaling>
        <c:axPos val="b"/>
        <c:tickLblPos val="nextTo"/>
        <c:crossAx val="180861952"/>
        <c:crosses val="autoZero"/>
        <c:auto val="1"/>
        <c:lblAlgn val="ctr"/>
        <c:lblOffset val="100"/>
      </c:catAx>
      <c:valAx>
        <c:axId val="180861952"/>
        <c:scaling>
          <c:orientation val="minMax"/>
        </c:scaling>
        <c:axPos val="l"/>
        <c:majorGridlines/>
        <c:numFmt formatCode="General" sourceLinked="1"/>
        <c:tickLblPos val="nextTo"/>
        <c:crossAx val="180860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5629B-E218-428E-B575-13127900A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1801DC-58F8-461A-8A50-09F619B8B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D066DC-BCA9-438A-97FB-34B7D8A4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38BA38-CC1A-4EBE-87DE-49C21146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0A0A38-CE86-40C8-95BC-A37EFEAD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9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E670A-D160-463F-9010-D1CC48F8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2D8705-A1BF-431D-8E5F-359A8833E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A9619C-3250-4CA1-8491-1EC79E23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26491E-1D05-4CDE-BACF-89C71BD4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6EC7CC-0657-4BB3-8EFB-2A72CEDB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52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34EE58-3BAD-450B-867C-F91E33A9F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B02256-A821-4AD9-8712-F70463A33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48F0C-7011-42DD-92E7-1EF80B56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92B325-0F7F-475E-A807-0ACB62E4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EC3FE-B380-4750-AE34-EC0B027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6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31A21-4A16-4F0C-B5BE-F8AEE283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A5FA44-47DF-42B9-9811-F474C386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4AED81-A5FD-4027-B961-BB2AF800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0547E4-BF9B-4354-A607-86DB1B97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22970-7B62-4BE6-8B36-A7A43A65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11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AC86BA-4719-4C6F-9A60-E3B051CA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F4E1B4-A2B8-4375-ABDC-D4F82E488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36D457-3A4A-48A0-918C-7772C99E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FF89D4-260E-476B-957C-87FC24B5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B823B2-EBB8-491C-946E-7832310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33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C442AE-7399-4791-895C-A9B43972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8C7F3B-9565-4050-9147-8C9EEB13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A835F7-68E4-4C03-ADC6-5E98621C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0D42B1-C947-4029-88D1-F9A0DB34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93296C-9C3A-451D-8C3A-185FE6DA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281DFF-A707-466C-9E9A-71C7182D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0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5B2F5-14D2-4C8B-8156-302965B6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3EB187-DB1C-42E4-B14C-ACC9D6EE0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E50BE12-4756-4B53-B0C8-FD96A90C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99F40B8-4045-42CB-9445-1AFEF465A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AF7B57C-0AEA-4D7C-84DC-43003CA5D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D0B02F0-0EC6-4DFE-8C9F-E720D0F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BA23F01-4A9C-49B1-B76F-7FB52BEE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A677333-6491-42AF-A36A-E8E5DAF5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04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0D1E0-6C12-4F35-A4CB-2977EBFF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44175F-195C-41E0-AD96-F0282D32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C057B7-A523-4C82-80D5-352CBB2F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441A69-2108-40D2-B04C-3A1CD06A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85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590A1C2-44F4-4D0D-B520-6D3720C0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051A36-5832-48DC-921D-B0CD3A7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CB501D5-C3BA-47D0-9010-C8B1FA3B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36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52BBF-7A04-4D95-9D2F-01A7DB7F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C8C369-30A2-43D7-AADC-65BB8D16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6AECBC-9356-44B4-A587-197C34D27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5D601E-B381-42B8-B2C7-B029243E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4B6424-462C-42E3-9D8F-FE4E45F6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347F6B-5F50-41A3-9FCC-9154D504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23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5110C-2778-4E45-9107-5C46A594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572D6C-C07A-4A2C-84CE-1B19C7673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750A04-BBBE-4B4B-A526-B0F78F40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64B414-7980-49E9-B77D-2BA8514B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814731-F04E-483A-9D2F-DF2BDADD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611437-7430-48FD-863B-B543A053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79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DFE7F5"/>
            </a:gs>
            <a:gs pos="4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00C61-81ED-4F9C-8EB1-0189DA9D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C9788C-1C65-47E3-B327-2FE39D2F6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BF5272-B2D2-4627-B3B1-3B8E57692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0C99-8179-4513-881E-8E7E24C3CF1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A7496D-D437-4F1B-83C3-A25665DE2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0D3EBA-CEB9-49E2-B05B-CF69FCEB8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77EC-FD07-4D4B-AFD8-5161C5CE7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93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68B092A1-679D-4E2D-A512-B3B0968EC97D}"/>
              </a:ext>
            </a:extLst>
          </p:cNvPr>
          <p:cNvSpPr/>
          <p:nvPr/>
        </p:nvSpPr>
        <p:spPr>
          <a:xfrm>
            <a:off x="8254875" y="715344"/>
            <a:ext cx="3420337" cy="2204185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0D0E5F6-6F1B-4B5B-996A-1E1580C62E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6320" y="1835730"/>
            <a:ext cx="8147583" cy="4112684"/>
          </a:xfrm>
          <a:solidFill>
            <a:schemeClr val="accent1">
              <a:lumMod val="40000"/>
              <a:lumOff val="6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accent1">
                <a:lumMod val="50000"/>
              </a:schemeClr>
            </a:contourClr>
          </a:sp3d>
        </p:spPr>
        <p:txBody>
          <a:bodyPr>
            <a:normAutofit/>
          </a:bodyPr>
          <a:lstStyle/>
          <a:p>
            <a:endParaRPr lang="ru-RU" sz="1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500" dirty="0">
                <a:latin typeface="Georgia" panose="02040502050405020303" pitchFamily="18" charset="0"/>
              </a:rPr>
              <a:t>Республика Крым</a:t>
            </a:r>
          </a:p>
          <a:p>
            <a:pPr marL="0" indent="0" algn="ctr">
              <a:buNone/>
            </a:pPr>
            <a:r>
              <a:rPr lang="ru-RU" sz="2400" dirty="0">
                <a:latin typeface="Georgia" panose="02040502050405020303" pitchFamily="18" charset="0"/>
              </a:rPr>
              <a:t>Отчёт о деятельности МОЦ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Черноморского района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по внедрению целевой модели развития региональной системы дополнительного образования детей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Georgia" panose="02040502050405020303" pitchFamily="18" charset="0"/>
              </a:rPr>
              <a:t>в 2021 году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1200" dirty="0">
                <a:latin typeface="Georgia" panose="02040502050405020303" pitchFamily="18" charset="0"/>
              </a:rPr>
              <a:t>в рамках субсидии из федерального бюджета бюджетам субъектов Российской Федерации </a:t>
            </a:r>
            <a:br>
              <a:rPr lang="ru-RU" sz="1200" dirty="0">
                <a:latin typeface="Georgia" panose="02040502050405020303" pitchFamily="18" charset="0"/>
              </a:rPr>
            </a:br>
            <a:r>
              <a:rPr lang="ru-RU" sz="1200" dirty="0">
                <a:latin typeface="Georgia" panose="02040502050405020303" pitchFamily="18" charset="0"/>
              </a:rPr>
              <a:t>на реализацию мероприятий по формированию современных управленческих </a:t>
            </a:r>
            <a:br>
              <a:rPr lang="ru-RU" sz="1200" dirty="0">
                <a:latin typeface="Georgia" panose="02040502050405020303" pitchFamily="18" charset="0"/>
              </a:rPr>
            </a:br>
            <a:r>
              <a:rPr lang="ru-RU" sz="1200" dirty="0">
                <a:latin typeface="Georgia" panose="02040502050405020303" pitchFamily="18" charset="0"/>
              </a:rPr>
              <a:t>и организационно-экономических механизмов в системе дополнительного образования детей </a:t>
            </a:r>
            <a:br>
              <a:rPr lang="ru-RU" sz="1200" dirty="0">
                <a:latin typeface="Georgia" panose="02040502050405020303" pitchFamily="18" charset="0"/>
              </a:rPr>
            </a:br>
            <a:r>
              <a:rPr lang="ru-RU" sz="1200" dirty="0">
                <a:latin typeface="Georgia" panose="02040502050405020303" pitchFamily="18" charset="0"/>
              </a:rPr>
              <a:t>в рамках федерального проекта «Успех каждого ребёнка» национального проекта «Образование»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dirty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Georgia" panose="02040502050405020303" pitchFamily="18" charset="0"/>
              </a:rPr>
              <a:t>Составитель: </a:t>
            </a:r>
            <a:r>
              <a:rPr lang="ru-RU" sz="1200" dirty="0" err="1" smtClean="0">
                <a:latin typeface="Georgia" panose="02040502050405020303" pitchFamily="18" charset="0"/>
              </a:rPr>
              <a:t>Бородова</a:t>
            </a:r>
            <a:r>
              <a:rPr lang="ru-RU" sz="1200" dirty="0" smtClean="0">
                <a:latin typeface="Georgia" panose="02040502050405020303" pitchFamily="18" charset="0"/>
              </a:rPr>
              <a:t> Ольга Алексеевна, методист МОЦ МБОУ ДО «Центр детского и юношеского творчества»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Georgia" panose="02040502050405020303" pitchFamily="18" charset="0"/>
              </a:rPr>
              <a:t>Докладчик: </a:t>
            </a:r>
            <a:r>
              <a:rPr lang="ru-RU" sz="1200" dirty="0" err="1" smtClean="0">
                <a:latin typeface="Georgia" panose="02040502050405020303" pitchFamily="18" charset="0"/>
              </a:rPr>
              <a:t>Дзекан</a:t>
            </a:r>
            <a:r>
              <a:rPr lang="ru-RU" sz="1200" dirty="0" smtClean="0">
                <a:latin typeface="Georgia" panose="02040502050405020303" pitchFamily="18" charset="0"/>
              </a:rPr>
              <a:t> Людмила Владимировна, директор МБОУ ДО «Центр детского и юношеского творчества»</a:t>
            </a: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0160" y="9122"/>
            <a:ext cx="1181161" cy="9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Блок-схема: ручной ввод 13">
            <a:extLst>
              <a:ext uri="{FF2B5EF4-FFF2-40B4-BE49-F238E27FC236}">
                <a16:creationId xmlns:a16="http://schemas.microsoft.com/office/drawing/2014/main" xmlns="" id="{E1F35F79-888B-42E4-8DBA-F9097C4D8541}"/>
              </a:ext>
            </a:extLst>
          </p:cNvPr>
          <p:cNvSpPr/>
          <p:nvPr/>
        </p:nvSpPr>
        <p:spPr>
          <a:xfrm>
            <a:off x="0" y="4389120"/>
            <a:ext cx="1307296" cy="2310063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F557239-D8F3-4C3B-B25D-1ECF247B2D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69" y="358339"/>
            <a:ext cx="2365453" cy="93886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B397A17-4751-4AB7-8621-C1A7975B7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454" y="-16725"/>
            <a:ext cx="1737064" cy="17362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E58148-CDE2-46BB-A470-0BCF9949A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320" y="-126020"/>
            <a:ext cx="2773807" cy="196174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82902" y="175098"/>
            <a:ext cx="1381328" cy="131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835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F218A41-E33A-43CB-B911-F02D4574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6103"/>
            <a:ext cx="9865894" cy="886334"/>
          </a:xfrm>
        </p:spPr>
        <p:txBody>
          <a:bodyPr>
            <a:normAutofit/>
          </a:bodyPr>
          <a:lstStyle/>
          <a:p>
            <a:r>
              <a:rPr kumimoji="0" lang="ru-RU" sz="2239" i="0" u="none" strike="noStrike" kern="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МОДЕЛИ РЕАЛИЗАЦИИ ДОПОЛНИТЕЛЬНЫХ ОБЩЕОБРАЗОВАТЕЛЬНЫХ ПРОГРАММ В СЕТЕВОЙ ФОРМЕ</a:t>
            </a:r>
            <a:endParaRPr lang="ru-RU" dirty="0"/>
          </a:p>
        </p:txBody>
      </p:sp>
      <p:graphicFrame>
        <p:nvGraphicFramePr>
          <p:cNvPr id="11" name="Таблица 4">
            <a:extLst>
              <a:ext uri="{FF2B5EF4-FFF2-40B4-BE49-F238E27FC236}">
                <a16:creationId xmlns:a16="http://schemas.microsoft.com/office/drawing/2014/main" xmlns="" id="{26FD5040-3977-4EA3-AB77-3D89DFB9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536282"/>
              </p:ext>
            </p:extLst>
          </p:nvPr>
        </p:nvGraphicFramePr>
        <p:xfrm>
          <a:off x="1058779" y="1050198"/>
          <a:ext cx="10145028" cy="573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838">
                  <a:extLst>
                    <a:ext uri="{9D8B030D-6E8A-4147-A177-3AD203B41FA5}">
                      <a16:colId xmlns:a16="http://schemas.microsoft.com/office/drawing/2014/main" xmlns="" val="2785248584"/>
                    </a:ext>
                  </a:extLst>
                </a:gridCol>
                <a:gridCol w="1690838">
                  <a:extLst>
                    <a:ext uri="{9D8B030D-6E8A-4147-A177-3AD203B41FA5}">
                      <a16:colId xmlns:a16="http://schemas.microsoft.com/office/drawing/2014/main" xmlns="" val="2483964693"/>
                    </a:ext>
                  </a:extLst>
                </a:gridCol>
                <a:gridCol w="1690838">
                  <a:extLst>
                    <a:ext uri="{9D8B030D-6E8A-4147-A177-3AD203B41FA5}">
                      <a16:colId xmlns:a16="http://schemas.microsoft.com/office/drawing/2014/main" xmlns="" val="3343666320"/>
                    </a:ext>
                  </a:extLst>
                </a:gridCol>
                <a:gridCol w="1389180">
                  <a:extLst>
                    <a:ext uri="{9D8B030D-6E8A-4147-A177-3AD203B41FA5}">
                      <a16:colId xmlns:a16="http://schemas.microsoft.com/office/drawing/2014/main" xmlns="" val="2270005422"/>
                    </a:ext>
                  </a:extLst>
                </a:gridCol>
                <a:gridCol w="1992496">
                  <a:extLst>
                    <a:ext uri="{9D8B030D-6E8A-4147-A177-3AD203B41FA5}">
                      <a16:colId xmlns:a16="http://schemas.microsoft.com/office/drawing/2014/main" xmlns="" val="1955123573"/>
                    </a:ext>
                  </a:extLst>
                </a:gridCol>
                <a:gridCol w="1690838">
                  <a:extLst>
                    <a:ext uri="{9D8B030D-6E8A-4147-A177-3AD203B41FA5}">
                      <a16:colId xmlns:a16="http://schemas.microsoft.com/office/drawing/2014/main" xmlns="" val="466310530"/>
                    </a:ext>
                  </a:extLst>
                </a:gridCol>
              </a:tblGrid>
              <a:tr h="1472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Программы с применением участия организации профессионального образования</a:t>
                      </a:r>
                    </a:p>
                    <a:p>
                      <a:pPr algn="ctr"/>
                      <a:endParaRPr lang="ru-RU" sz="1100" b="1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Программы с применением участия организации высшего образования</a:t>
                      </a:r>
                    </a:p>
                    <a:p>
                      <a:pPr algn="ctr"/>
                      <a:endParaRPr lang="ru-RU" sz="1100" b="1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с применением участия </a:t>
                      </a: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организации спорта</a:t>
                      </a:r>
                    </a:p>
                    <a:p>
                      <a:pPr algn="ctr"/>
                      <a:endParaRPr lang="ru-RU" sz="1100" b="1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Программы с применением участия организации культуры</a:t>
                      </a:r>
                    </a:p>
                    <a:p>
                      <a:pPr algn="ctr"/>
                      <a:endParaRPr lang="ru-RU" sz="1100" b="1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Программы с применением участия научных организаций</a:t>
                      </a:r>
                    </a:p>
                    <a:p>
                      <a:pPr algn="ctr"/>
                      <a:endParaRPr lang="ru-RU" sz="1100" b="1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Программы с применением участия  общественных организаций и/или предприятий реального сектора экономики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1224632"/>
                  </a:ext>
                </a:extLst>
              </a:tr>
              <a:tr h="3998736"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Мобквант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«Основы промышленного дизайна и робототехники»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</a:t>
                      </a:r>
                      <a:r>
                        <a:rPr lang="ru-RU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р82.навигатор.дети/</a:t>
                      </a:r>
                      <a:r>
                        <a:rPr lang="en-US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program/8476-mobkvant-osnovy-promyshlennogo-dizaina-i-robototekhniki</a:t>
                      </a:r>
                      <a:endParaRPr lang="ru-RU" sz="105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МобКвант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«Виртуальная реальность и информационные технологии»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</a:t>
                      </a:r>
                      <a:r>
                        <a:rPr lang="ru-RU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р82.навигатор.дети/</a:t>
                      </a:r>
                      <a:r>
                        <a:rPr lang="en-US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program/1350-mobkvant-virtualnaya-realnost-i-informatsionnye-tekhnologii</a:t>
                      </a:r>
                      <a:endParaRPr lang="ru-RU" sz="105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МобКвант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Геоинформационные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</a:t>
                      </a:r>
                      <a:r>
                        <a:rPr lang="ru-RU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р82.навигатор.дети/</a:t>
                      </a:r>
                      <a:r>
                        <a:rPr lang="en-US" sz="105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program/1333-mobkvantgeoinformatsionnye-tekhnologii</a:t>
                      </a:r>
                      <a:endParaRPr lang="ru-RU" sz="105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222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729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FC11854-AEA0-470D-8E0A-03D2534E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8" y="134754"/>
            <a:ext cx="10340444" cy="857684"/>
          </a:xfrm>
        </p:spPr>
        <p:txBody>
          <a:bodyPr>
            <a:normAutofit/>
          </a:bodyPr>
          <a:lstStyle/>
          <a:p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Georgia" panose="02040502050405020303" pitchFamily="18" charset="0"/>
                <a:ea typeface="Montserrat"/>
                <a:cs typeface="Montserrat"/>
                <a:sym typeface="Montserrat"/>
              </a:rPr>
              <a:t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</a:t>
            </a: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59749904-6DC2-4780-9EDF-FD3104769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8225557"/>
              </p:ext>
            </p:extLst>
          </p:nvPr>
        </p:nvGraphicFramePr>
        <p:xfrm>
          <a:off x="838199" y="1203159"/>
          <a:ext cx="10432984" cy="5654841"/>
        </p:xfrm>
        <a:graphic>
          <a:graphicData uri="http://schemas.openxmlformats.org/drawingml/2006/table">
            <a:tbl>
              <a:tblPr firstRow="1" bandRow="1"/>
              <a:tblGrid>
                <a:gridCol w="2422732">
                  <a:extLst>
                    <a:ext uri="{9D8B030D-6E8A-4147-A177-3AD203B41FA5}">
                      <a16:colId xmlns:a16="http://schemas.microsoft.com/office/drawing/2014/main" xmlns="" val="2755679072"/>
                    </a:ext>
                  </a:extLst>
                </a:gridCol>
                <a:gridCol w="2613451">
                  <a:extLst>
                    <a:ext uri="{9D8B030D-6E8A-4147-A177-3AD203B41FA5}">
                      <a16:colId xmlns:a16="http://schemas.microsoft.com/office/drawing/2014/main" xmlns="" val="3113287198"/>
                    </a:ext>
                  </a:extLst>
                </a:gridCol>
                <a:gridCol w="2726717">
                  <a:extLst>
                    <a:ext uri="{9D8B030D-6E8A-4147-A177-3AD203B41FA5}">
                      <a16:colId xmlns:a16="http://schemas.microsoft.com/office/drawing/2014/main" xmlns="" val="2226041088"/>
                    </a:ext>
                  </a:extLst>
                </a:gridCol>
                <a:gridCol w="2670084">
                  <a:extLst>
                    <a:ext uri="{9D8B030D-6E8A-4147-A177-3AD203B41FA5}">
                      <a16:colId xmlns:a16="http://schemas.microsoft.com/office/drawing/2014/main" xmlns="" val="285349309"/>
                    </a:ext>
                  </a:extLst>
                </a:gridCol>
              </a:tblGrid>
              <a:tr h="1277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Заочные/сезонные школы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Дополнительные общеобразовательные программы, реализуемые в сетевой форме (для детей из сельской местности и др.)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обеспечения доступности дополнительного образования для иных категорий детей </a:t>
                      </a:r>
                      <a:endParaRPr lang="ru-RU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Дополнительные общеобразовательные программы, реализуемые с применением дистанционных технологий и/или электронного обучения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9644721"/>
                  </a:ext>
                </a:extLst>
              </a:tr>
              <a:tr h="4377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Мобквант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«Основы промышленного дизайна и робототехники»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р82.навигатор.дети/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program/8476-mobkvant-osnovy-promyshlennogo-dizaina-i-robototekhniki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МобКвант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«Виртуальная реальность и информационные технологии»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р82.навигатор.дети/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program/1350-mobkvant-virtualnaya-realnost-i-informatsionnye-tekhnologii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МобКвант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Геоинформационные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</a:t>
                      </a:r>
                      <a:r>
                        <a:rPr lang="ru-RU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р82.навигатор.дети/</a:t>
                      </a: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program/1333-mobkvantgeoinformatsionnye-tekhnologii</a:t>
                      </a:r>
                      <a:endParaRPr lang="ru-RU" sz="1200" b="1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69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295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FC11854-AEA0-470D-8E0A-03D2534E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8" y="134754"/>
            <a:ext cx="10340444" cy="857684"/>
          </a:xfrm>
        </p:spPr>
        <p:txBody>
          <a:bodyPr>
            <a:normAutofit/>
          </a:bodyPr>
          <a:lstStyle/>
          <a:p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СИСТЕМА ПЕРСОНИФИЦИРОВАННОГО ФИНАНСИРОВАНИЯ ДОПОЛНИТЕЛЬНОГО ОБРАЗОВАНИЯ ДЕТЕЙ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7" name="Google Shape;93;p2">
            <a:extLst>
              <a:ext uri="{FF2B5EF4-FFF2-40B4-BE49-F238E27FC236}">
                <a16:creationId xmlns:a16="http://schemas.microsoft.com/office/drawing/2014/main" xmlns="" id="{A1669F61-A92A-4512-8DBD-44C90F9EC3D0}"/>
              </a:ext>
            </a:extLst>
          </p:cNvPr>
          <p:cNvSpPr txBox="1">
            <a:spLocks/>
          </p:cNvSpPr>
          <p:nvPr/>
        </p:nvSpPr>
        <p:spPr>
          <a:xfrm>
            <a:off x="269508" y="1455841"/>
            <a:ext cx="9688110" cy="22374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221668"/>
              </a:buClr>
              <a:buSzPts val="288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выданных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сертификатов – 0;</a:t>
            </a: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buClr>
                <a:srgbClr val="221668"/>
              </a:buClr>
              <a:buSzPts val="288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 сертификат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учета – 0;</a:t>
            </a: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buClr>
                <a:srgbClr val="221668"/>
              </a:buClr>
              <a:buSzPts val="288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 сертификат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финансирования – 0;</a:t>
            </a: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221668"/>
              </a:buClr>
              <a:buSzPts val="2880"/>
            </a:pP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buClr>
                <a:srgbClr val="221668"/>
              </a:buClr>
              <a:buSzPts val="2880"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Наминал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сертификата – 0.</a:t>
            </a: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1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9" name="Google Shape;93;p2">
            <a:extLst>
              <a:ext uri="{FF2B5EF4-FFF2-40B4-BE49-F238E27FC236}">
                <a16:creationId xmlns:a16="http://schemas.microsoft.com/office/drawing/2014/main" xmlns="" id="{CBC08ABF-2F14-49E0-ACBA-3B5C40D4B97C}"/>
              </a:ext>
            </a:extLst>
          </p:cNvPr>
          <p:cNvSpPr txBox="1">
            <a:spLocks/>
          </p:cNvSpPr>
          <p:nvPr/>
        </p:nvSpPr>
        <p:spPr>
          <a:xfrm>
            <a:off x="435534" y="132986"/>
            <a:ext cx="9614220" cy="718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600" kern="0" dirty="0" smtClean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buClr>
                <a:srgbClr val="221668"/>
              </a:buClr>
              <a:buSzPts val="2880"/>
            </a:pPr>
            <a:r>
              <a:rPr lang="ru-RU" sz="1600" kern="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ИНФОРМАЦИОННО-РАЗЪЯСНИТЕЛЬНАЯ </a:t>
            </a:r>
            <a:r>
              <a:rPr lang="ru-RU" sz="16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КАМПАНИЯ В ЦЕЛЯХ ВНЕДРЕНИЯ СИСТЕМЫ ПЕРСОНИФИЦИРОВАННОГО ФИНАНСИРОВАНИЯ ДОПОЛНИТЕЛЬНОГО ОБРАЗОВАНИЯ ДЕТЕЙ В МУНИЦИПАЛЬНОМ ОБРАЗОВАНИИ </a:t>
            </a:r>
            <a:r>
              <a:rPr lang="ru-RU" sz="1600" kern="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ЧЕРНОМОРСКИЙ РАЙОН РЕСПУБЛИКИ КРЫМ.</a:t>
            </a:r>
          </a:p>
          <a:p>
            <a:pPr algn="l">
              <a:buClr>
                <a:srgbClr val="221668"/>
              </a:buClr>
              <a:buSzPts val="2880"/>
            </a:pPr>
            <a:endParaRPr lang="ru-RU" sz="1600" kern="0" dirty="0" smtClean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buClr>
                <a:srgbClr val="221668"/>
              </a:buClr>
              <a:buSzPts val="2880"/>
            </a:pPr>
            <a:endParaRPr lang="ru-RU" sz="1600" kern="0" dirty="0" smtClean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buFontTx/>
              <a:buChar char="-"/>
            </a:pPr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800" dirty="0" smtClean="0"/>
          </a:p>
          <a:p>
            <a:pPr algn="l"/>
            <a:endParaRPr lang="ru-RU" sz="1800" kern="0" dirty="0" smtClean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C:\Users\MOC\Desktop\4ernomor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56" y="3482501"/>
            <a:ext cx="2895411" cy="2723746"/>
          </a:xfrm>
          <a:prstGeom prst="rect">
            <a:avLst/>
          </a:prstGeom>
          <a:noFill/>
        </p:spPr>
      </p:pic>
      <p:pic>
        <p:nvPicPr>
          <p:cNvPr id="1027" name="Picture 3" descr="C:\Users\MOC\Desktop\image-21-07-21-09-2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4779" y="3375498"/>
            <a:ext cx="4051019" cy="2845813"/>
          </a:xfrm>
          <a:prstGeom prst="rect">
            <a:avLst/>
          </a:prstGeom>
          <a:noFill/>
        </p:spPr>
      </p:pic>
      <p:pic>
        <p:nvPicPr>
          <p:cNvPr id="1031" name="Picture 7" descr="C:\Users\MOC\Desktop\_DSC00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7903" y="3453319"/>
            <a:ext cx="3877386" cy="2584924"/>
          </a:xfrm>
          <a:prstGeom prst="rect">
            <a:avLst/>
          </a:prstGeom>
          <a:noFill/>
        </p:spPr>
      </p:pic>
      <p:pic>
        <p:nvPicPr>
          <p:cNvPr id="1032" name="Picture 8" descr="C:\Users\MOC\Desktop\изображение_viber_2022-02-03_16-45-25-4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101" y="136187"/>
            <a:ext cx="1985306" cy="2383277"/>
          </a:xfrm>
          <a:prstGeom prst="rect">
            <a:avLst/>
          </a:prstGeom>
          <a:noFill/>
        </p:spPr>
      </p:pic>
      <p:pic>
        <p:nvPicPr>
          <p:cNvPr id="1033" name="Picture 9" descr="C:\Users\MOC\Desktop\изображение_viber_2022-02-03_16-45-25-6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8374" y="148617"/>
            <a:ext cx="1807319" cy="2409758"/>
          </a:xfrm>
          <a:prstGeom prst="rect">
            <a:avLst/>
          </a:prstGeom>
          <a:noFill/>
        </p:spPr>
      </p:pic>
      <p:pic>
        <p:nvPicPr>
          <p:cNvPr id="1037" name="Picture 13" descr="http://i1.wp.com/chernomorskoe-rk.ru/wp-content/uploads/2020/03/DSC_1715.jpg?w=20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41783" y="1147864"/>
            <a:ext cx="2316753" cy="2005001"/>
          </a:xfrm>
          <a:prstGeom prst="rect">
            <a:avLst/>
          </a:prstGeom>
          <a:noFill/>
        </p:spPr>
      </p:pic>
      <p:pic>
        <p:nvPicPr>
          <p:cNvPr id="1038" name="Picture 14" descr="C:\Users\MOC\Desktop\phpCQmgBQ_DSC_0620-1024x7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28873" y="165742"/>
            <a:ext cx="3655203" cy="2382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7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8" name="Google Shape;93;p2">
            <a:extLst>
              <a:ext uri="{FF2B5EF4-FFF2-40B4-BE49-F238E27FC236}">
                <a16:creationId xmlns:a16="http://schemas.microsoft.com/office/drawing/2014/main" xmlns="" id="{42BBC098-01A9-48DC-B8A3-38455F9B98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30" y="282912"/>
            <a:ext cx="9752765" cy="498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КВАЛИФИКАЦИИ (ПРОФМАСТЕРСТВА) СОТРУДНИКОВ И ПЕДАГОГОВ МОЦ, СОТРУДНИКОВ И ПЕДАГОГИЧЕСКИХ РАБОТНИКОВ ВЕДУЩИХ ОРГАНИЗАЦИЙ ДОПОЛНИТЕЛЬНОГО ОБРАЗОВАНИЯ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ДЕТЕЙ</a:t>
            </a:r>
            <a:b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дополнительной профессиональной программе повышения квалификации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«Нормативно-правовые аспекты проектирования и экспертизы дополнительной общеобразовательной программы» (с 29.11.2021 по 03.12.2021) - обучено 6 человек;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обучение по дополнительной профессиональной программе повышения квалификации «Экспертиза образовательных программ, реализуемых в сетевой форме» (с 06.12.2021 по 17.12.2021) обучено 4 человека;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онлайн-семинар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«Дистанционное обучение. Сетевая форма взаимодействия в  дополнительном образовании» (с 08.12.2021 по 10.12.2021) – обучено 3 человека;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онлайн-семинаре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«Программы летней занятости и летнего отдыха: как представить их в Навигаторе» (с 15.12.2021 по 17.12.2021) – обучено 5 человек.</a:t>
            </a:r>
            <a:endParaRPr lang="ru-RU" sz="1800" dirty="0">
              <a:solidFill>
                <a:srgbClr val="221668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44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9" name="Google Shape;93;p2">
            <a:extLst>
              <a:ext uri="{FF2B5EF4-FFF2-40B4-BE49-F238E27FC236}">
                <a16:creationId xmlns:a16="http://schemas.microsoft.com/office/drawing/2014/main" xmlns="" id="{28B32EDE-75BF-4E28-BE1E-FFE5EF34D0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835" y="256232"/>
            <a:ext cx="6889492" cy="317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УСПЕШНЫЕ УПРАВЛЕНЧЕСКИЕ РЕШЕНИЯ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 dirty="0" smtClean="0">
                <a:solidFill>
                  <a:srgbClr val="221668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Montserrat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существление МОЦ организационного,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информационно-методического сопровождения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учреждениям дополнительного образования Черноморского района;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организация непосредственной работы с родителями 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обучающимися в рамках информационной кампании;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организация предоставления услуг в малонаселенных поселениях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путем сетевого взаимодействия с общеобразовательными учреждениями;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анкетирование родителей для выявления наиболее востребованных направлений.</a:t>
            </a:r>
            <a:endParaRPr lang="ru-RU" sz="1800" dirty="0">
              <a:solidFill>
                <a:srgbClr val="221668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sp>
        <p:nvSpPr>
          <p:cNvPr id="10" name="Google Shape;93;p2">
            <a:extLst>
              <a:ext uri="{FF2B5EF4-FFF2-40B4-BE49-F238E27FC236}">
                <a16:creationId xmlns:a16="http://schemas.microsoft.com/office/drawing/2014/main" xmlns="" id="{5DF39973-1562-47C6-85DA-86F34117AEB8}"/>
              </a:ext>
            </a:extLst>
          </p:cNvPr>
          <p:cNvSpPr txBox="1">
            <a:spLocks/>
          </p:cNvSpPr>
          <p:nvPr/>
        </p:nvSpPr>
        <p:spPr>
          <a:xfrm>
            <a:off x="431833" y="3428999"/>
            <a:ext cx="8154874" cy="24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ПРОВАЛЫ </a:t>
            </a:r>
            <a:r>
              <a:rPr lang="en-US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 ПРОБЛЕМЫ ПРИ ВНЕДРЕНИИ ЦЕЛЕВОЙ </a:t>
            </a:r>
            <a:r>
              <a:rPr lang="ru-RU" sz="1800" kern="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МОДЕЛИ:</a:t>
            </a:r>
          </a:p>
          <a:p>
            <a:pPr algn="l">
              <a:buClr>
                <a:srgbClr val="221668"/>
              </a:buClr>
              <a:buSzPts val="2880"/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слабое межведомственное взаимодействие;</a:t>
            </a:r>
          </a:p>
          <a:p>
            <a:pPr algn="l">
              <a:buClr>
                <a:srgbClr val="221668"/>
              </a:buClr>
              <a:buSzPts val="2880"/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«человеческий фактор» – нежелание менять принципы и подходы своей работы;</a:t>
            </a:r>
          </a:p>
          <a:p>
            <a:pPr algn="l">
              <a:buClr>
                <a:srgbClr val="221668"/>
              </a:buClr>
              <a:buSzPts val="2880"/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сложность в произведении расчетов ПФ ДОД.</a:t>
            </a:r>
          </a:p>
          <a:p>
            <a:pPr algn="l">
              <a:buClr>
                <a:srgbClr val="221668"/>
              </a:buClr>
              <a:buSzPts val="2880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4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11" name="Google Shape;93;p2">
            <a:extLst>
              <a:ext uri="{FF2B5EF4-FFF2-40B4-BE49-F238E27FC236}">
                <a16:creationId xmlns:a16="http://schemas.microsoft.com/office/drawing/2014/main" xmlns="" id="{E468EE94-A844-4B43-B8D1-44613EB27B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834" y="256232"/>
            <a:ext cx="7628401" cy="42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РИСКИ В ДАЛЬНЕЙШЕЙ РЕАЛИЗАЦИИ ЦЕЛЕВОЙ МОДЕЛИ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E4587525-8F5D-4CBC-8E35-0B6B114D6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3492568"/>
              </p:ext>
            </p:extLst>
          </p:nvPr>
        </p:nvGraphicFramePr>
        <p:xfrm>
          <a:off x="262648" y="758758"/>
          <a:ext cx="9649837" cy="535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67">
                  <a:extLst>
                    <a:ext uri="{9D8B030D-6E8A-4147-A177-3AD203B41FA5}">
                      <a16:colId xmlns:a16="http://schemas.microsoft.com/office/drawing/2014/main" xmlns="" val="3866857553"/>
                    </a:ext>
                  </a:extLst>
                </a:gridCol>
                <a:gridCol w="2695522">
                  <a:extLst>
                    <a:ext uri="{9D8B030D-6E8A-4147-A177-3AD203B41FA5}">
                      <a16:colId xmlns:a16="http://schemas.microsoft.com/office/drawing/2014/main" xmlns="" val="3564524742"/>
                    </a:ext>
                  </a:extLst>
                </a:gridCol>
                <a:gridCol w="2123931">
                  <a:extLst>
                    <a:ext uri="{9D8B030D-6E8A-4147-A177-3AD203B41FA5}">
                      <a16:colId xmlns:a16="http://schemas.microsoft.com/office/drawing/2014/main" xmlns="" val="4046479736"/>
                    </a:ext>
                  </a:extLst>
                </a:gridCol>
                <a:gridCol w="4439417">
                  <a:extLst>
                    <a:ext uri="{9D8B030D-6E8A-4147-A177-3AD203B41FA5}">
                      <a16:colId xmlns:a16="http://schemas.microsoft.com/office/drawing/2014/main" xmlns="" val="109910019"/>
                    </a:ext>
                  </a:extLst>
                </a:gridCol>
              </a:tblGrid>
              <a:tr h="704923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№ 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u="none" strike="noStrike" spc="0" dirty="0" err="1">
                          <a:effectLst/>
                          <a:latin typeface="+mn-lt"/>
                        </a:rPr>
                        <a:t>п</a:t>
                      </a: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00" u="none" strike="noStrike" spc="0" dirty="0" err="1">
                          <a:effectLst/>
                          <a:latin typeface="+mn-lt"/>
                        </a:rPr>
                        <a:t>п</a:t>
                      </a: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Риск и его описание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Уровень риска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(высокий, средний, низкий)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Мероприятия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по минимизации риска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2399235232"/>
                  </a:ext>
                </a:extLst>
              </a:tr>
              <a:tr h="1866018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Недостаточное материально-техническое обеспечение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договоров о сетевом взаимодействии с ВУЗами, СПО, организациями спорта и культуры, научными организациями, общественными организациями и/или предприятиями реального сектора экономики.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637879205"/>
                  </a:ext>
                </a:extLst>
              </a:tr>
              <a:tr h="1698738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Заочные/сезонные школы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marL="0" marR="0" indent="-266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утверждение положения и программ заочных/сезонных школ. Организация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разноуровневого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 многопланового обеспечения программы за счёт вовлечения в реализацию образовательного процесса партнеров из числа учреждений дополнительного, высшего и профессионального образования. Определение площадок для реализации данных практик. </a:t>
                      </a:r>
                      <a:endParaRPr lang="ru-RU" sz="11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2240185051"/>
                  </a:ext>
                </a:extLst>
              </a:tr>
              <a:tr h="109026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Необходимость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глубокой переподготовки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педкадров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персонала, совершенствование кадровой политики, повышение квалификации работников и построение системы обучения, а также осуществление контроля педагогического кадрового потенциала системы дополнительного образования в разрезе учреждений дополнительного образования Черноморского района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244591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581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9" name="Google Shape;93;p2">
            <a:extLst>
              <a:ext uri="{FF2B5EF4-FFF2-40B4-BE49-F238E27FC236}">
                <a16:creationId xmlns:a16="http://schemas.microsoft.com/office/drawing/2014/main" xmlns="" id="{92FF3F8E-3BE2-4572-ABFD-AB7B6BF71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835" y="256232"/>
            <a:ext cx="8755238" cy="647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ПЛАНЫ НА 2022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ГОД:</a:t>
            </a:r>
            <a:b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600" dirty="0" smtClean="0"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1</a:t>
            </a:r>
            <a:r>
              <a:rPr lang="ru-RU" sz="1800" dirty="0" smtClean="0">
                <a:solidFill>
                  <a:srgbClr val="221668"/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Продолжить работу по реализации регионального проекта «Успех каждого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ребенка» в части совершенствования системы дополнительного образования детей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Черноморском районе районе.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Обеспечить эффективное межведомственное и межуровневое взаимодействие, 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т.ч. с негосударственными организациями, в рамках внедрения Целевой модели.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Осуществлять организационную, методическую, нормативно­ правовую 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экспертно-консультационную поддержку организаций, осуществляющих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образовательную деятельность и реализующих дополнительные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общеобразовательные программы, вне зависимости от их организационно-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правовой формы и индивидуальных предпринимателей, при внедрении Целевой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модели ДОД.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Содействовать совершенствованию системы профессиональной компетентности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работников муниципальной системы дополнительного образования, выявлению 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распространению лучшего педагогического опыта.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Организовать проведение мониторинга реализации дополнительных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общеобразовательных программ, в том числе с использованием дистанционных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Обеспечить функционирование регионального сегмента АИС «Навигатор».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Обеспечить дальнейшее развитие независимой оценки качества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дополнительных общеобразовательных программ на муниципальном 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региональном уровнях.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Обновлять содержание дополнительного образования детей путем разработки 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внедрения модульных программ, дистанционных курсов, моделей обеспечения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доступности дополнительного образования для отдельных категорий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Развивать сетевые формы реализации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дополнительныхобщеобразовательных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программ.</a:t>
            </a:r>
            <a:endParaRPr lang="ru-RU" sz="1800" dirty="0">
              <a:solidFill>
                <a:srgbClr val="221668"/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55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xmlns="" id="{404E4370-FE76-48ED-BEF2-663294C5A671}"/>
              </a:ext>
            </a:extLst>
          </p:cNvPr>
          <p:cNvSpPr/>
          <p:nvPr/>
        </p:nvSpPr>
        <p:spPr>
          <a:xfrm>
            <a:off x="2525171" y="2203866"/>
            <a:ext cx="7828260" cy="4654134"/>
          </a:xfrm>
          <a:prstGeom prst="flowChartManualInput">
            <a:avLst/>
          </a:prstGeom>
          <a:gradFill>
            <a:gsLst>
              <a:gs pos="21000">
                <a:srgbClr val="83ACCF"/>
              </a:gs>
              <a:gs pos="0">
                <a:srgbClr val="036B8B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rgbClr val="72A3C6"/>
              </a:gs>
              <a:gs pos="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1065595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F7944A-C93B-438B-A860-ABB1553134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569" y="358339"/>
            <a:ext cx="2365453" cy="9388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974EB9-EE81-4189-BB9F-7C382E13B9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454" y="-16725"/>
            <a:ext cx="1737064" cy="17362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D7818A-9F74-47AC-90A5-9AE403721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320" y="-126020"/>
            <a:ext cx="2773807" cy="1961749"/>
          </a:xfrm>
          <a:prstGeom prst="rect">
            <a:avLst/>
          </a:prstGeom>
        </p:spPr>
      </p:pic>
      <p:sp>
        <p:nvSpPr>
          <p:cNvPr id="13" name="Google Shape;373;p6">
            <a:extLst>
              <a:ext uri="{FF2B5EF4-FFF2-40B4-BE49-F238E27FC236}">
                <a16:creationId xmlns:a16="http://schemas.microsoft.com/office/drawing/2014/main" xmlns="" id="{B5C2F5C1-F0A0-4291-846A-F6657A88B23C}"/>
              </a:ext>
            </a:extLst>
          </p:cNvPr>
          <p:cNvSpPr txBox="1">
            <a:spLocks/>
          </p:cNvSpPr>
          <p:nvPr/>
        </p:nvSpPr>
        <p:spPr>
          <a:xfrm>
            <a:off x="2136807" y="2305456"/>
            <a:ext cx="8758991" cy="46632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221668"/>
              </a:buClr>
              <a:buSzPts val="4800"/>
            </a:pPr>
            <a:r>
              <a:rPr lang="ru-RU" dirty="0">
                <a:solidFill>
                  <a:srgbClr val="221668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Спасибо</a:t>
            </a:r>
            <a:r>
              <a:rPr lang="ru-RU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rgbClr val="221668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за внимание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41268" y="223736"/>
            <a:ext cx="1381328" cy="129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4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DFE7F5"/>
            </a:gs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ручной ввод 21">
            <a:extLst>
              <a:ext uri="{FF2B5EF4-FFF2-40B4-BE49-F238E27FC236}">
                <a16:creationId xmlns:a16="http://schemas.microsoft.com/office/drawing/2014/main" xmlns="" id="{8E8EEC1B-201E-4325-91FA-368C18939FB4}"/>
              </a:ext>
            </a:extLst>
          </p:cNvPr>
          <p:cNvSpPr/>
          <p:nvPr/>
        </p:nvSpPr>
        <p:spPr>
          <a:xfrm>
            <a:off x="-28876" y="4538530"/>
            <a:ext cx="1309036" cy="2223434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15000">
                  <a:schemeClr val="accent1">
                    <a:lumMod val="5000"/>
                    <a:lumOff val="95000"/>
                  </a:schemeClr>
                </a:gs>
                <a:gs pos="8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C4001821-2261-468C-A313-52FAA890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1397" y="35308"/>
            <a:ext cx="1149175" cy="9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A2504AA-89FE-46D8-85EA-AD394E6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34" y="211756"/>
            <a:ext cx="4004109" cy="53901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АНАЛИЗ ТЕКУЩЕЙ СИТУАЦИИ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C15FD3AB-4C20-4EA1-8672-F759D67DE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290" y="1049154"/>
            <a:ext cx="11128442" cy="5341918"/>
          </a:xfrm>
        </p:spPr>
        <p:txBody>
          <a:bodyPr numCol="1">
            <a:normAutofit/>
          </a:bodyPr>
          <a:lstStyle/>
          <a:p>
            <a:pPr algn="l"/>
            <a:r>
              <a:rPr lang="ru-RU" sz="1900" b="1" dirty="0">
                <a:latin typeface="Georgia" panose="02040502050405020303" pitchFamily="18" charset="0"/>
              </a:rPr>
              <a:t>Муниципальная система дополнительного образования детей</a:t>
            </a:r>
            <a:r>
              <a:rPr lang="ru-RU" sz="1900" b="1" dirty="0" smtClean="0">
                <a:latin typeface="Georgia" panose="02040502050405020303" pitchFamily="18" charset="0"/>
              </a:rPr>
              <a:t>:</a:t>
            </a:r>
            <a:endParaRPr lang="ru-RU" sz="1900" b="1" dirty="0"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900" dirty="0">
                <a:latin typeface="Georgia" panose="02040502050405020303" pitchFamily="18" charset="0"/>
              </a:rPr>
              <a:t>сеть организаций, реализующих дополнительные общеобразовательные программы </a:t>
            </a:r>
            <a:r>
              <a:rPr lang="ru-RU" sz="1900" dirty="0" smtClean="0">
                <a:latin typeface="Georgia" panose="02040502050405020303" pitchFamily="18" charset="0"/>
              </a:rPr>
              <a:t>:</a:t>
            </a:r>
          </a:p>
          <a:p>
            <a:pPr indent="-285750" algn="l">
              <a:lnSpc>
                <a:spcPct val="110000"/>
              </a:lnSpc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/>
            <a:endParaRPr lang="ru-RU" sz="1900" dirty="0" smtClean="0"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ru-RU" sz="1900" dirty="0" smtClean="0"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ru-RU" sz="1900" dirty="0" smtClean="0"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ru-RU" sz="1900" dirty="0">
              <a:latin typeface="Georgia" panose="02040502050405020303" pitchFamily="18" charset="0"/>
            </a:endParaRPr>
          </a:p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pPr algn="l"/>
            <a:endParaRPr lang="ru-RU" sz="1300" dirty="0">
              <a:latin typeface="Georgia" panose="02040502050405020303" pitchFamily="18" charset="0"/>
            </a:endParaRPr>
          </a:p>
          <a:p>
            <a:endParaRPr lang="ru-RU" sz="1300" dirty="0">
              <a:latin typeface="Georgia" panose="02040502050405020303" pitchFamily="18" charset="0"/>
            </a:endParaRPr>
          </a:p>
          <a:p>
            <a:endParaRPr lang="ru-RU" u="sng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0988" y="2480554"/>
          <a:ext cx="8127999" cy="34338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/>
                <a:gridCol w="2709333"/>
                <a:gridCol w="2709333"/>
              </a:tblGrid>
              <a:tr h="22957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учреждения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Дошкольные образовательные учреждения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8136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C:\Users\MOC\Desktop\logo_dop_o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459" y="3390663"/>
            <a:ext cx="1222072" cy="1184884"/>
          </a:xfrm>
          <a:prstGeom prst="rect">
            <a:avLst/>
          </a:prstGeom>
          <a:noFill/>
        </p:spPr>
      </p:pic>
      <p:pic>
        <p:nvPicPr>
          <p:cNvPr id="1034" name="Picture 10" descr="C:\Users\MOC\Desktop\1566417245_29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440" y="3307403"/>
            <a:ext cx="2159695" cy="1159415"/>
          </a:xfrm>
          <a:prstGeom prst="rect">
            <a:avLst/>
          </a:prstGeom>
          <a:noFill/>
        </p:spPr>
      </p:pic>
      <p:pic>
        <p:nvPicPr>
          <p:cNvPr id="1037" name="Picture 13" descr="C:\Users\MOC\Desktop\kisspng-pre-school-kindergarten-clip-art-5b1916ee6d2ea7.89026614152837092644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384468"/>
            <a:ext cx="1520352" cy="1317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529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73" y="175099"/>
            <a:ext cx="10992254" cy="608951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АНАЛИЗ ТЕКУЩЕЙ СИТУАЦИИ</a:t>
            </a:r>
            <a:r>
              <a:rPr lang="ru-RU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Количество детей в возрасте от 5 до 18 лет, проживающих в Черноморском районе – 4846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Численность педагогов дополнительного образования детей – 167 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Инфраструктура организаций дополнительного образования – 3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Динамика охвата дополнительным образованием детей в возрасте от 5 до 18 лет – 3817</a:t>
            </a:r>
            <a:r>
              <a:rPr lang="ru-RU" sz="2400" dirty="0" smtClean="0">
                <a:latin typeface="Georgia" panose="02040502050405020303" pitchFamily="18" charset="0"/>
              </a:rPr>
              <a:t/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730902" cy="2993315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АНАЛИЗ ТЕКУЩЕЙ СИТУАЦИИ</a:t>
            </a:r>
            <a:b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100" dirty="0" smtClean="0">
                <a:latin typeface="Georgia" panose="02040502050405020303" pitchFamily="18" charset="0"/>
              </a:rPr>
              <a:t> Количество детей в разрезе направленностей программ ДОД :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25302"/>
            <a:ext cx="9144000" cy="3628417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техническая – 230 человек;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туристско-краеведческая – 489 человек;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физкультурно-спортивная – 912 человек;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художественная – 1937 человек;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естественнонаучная – 499 человек;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социально-гуманитарная – 713 человек.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5773" y="992437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xmlns="" id="{5C99D30E-6AB2-41F7-BA56-50EC8231DDC2}"/>
              </a:ext>
            </a:extLst>
          </p:cNvPr>
          <p:cNvSpPr txBox="1">
            <a:spLocks/>
          </p:cNvSpPr>
          <p:nvPr/>
        </p:nvSpPr>
        <p:spPr>
          <a:xfrm>
            <a:off x="280517" y="106102"/>
            <a:ext cx="5226518" cy="88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АНАЛИЗ ТЕКУЩЕЙ СИТУАЦИИ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6F4327-BFF1-4832-ADAA-1A92AA70FA07}"/>
              </a:ext>
            </a:extLst>
          </p:cNvPr>
          <p:cNvSpPr txBox="1"/>
          <p:nvPr/>
        </p:nvSpPr>
        <p:spPr>
          <a:xfrm>
            <a:off x="102129" y="992438"/>
            <a:ext cx="566340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latin typeface="Georgia" panose="02040502050405020303" pitchFamily="18" charset="0"/>
              </a:rPr>
              <a:t>Количество </a:t>
            </a:r>
            <a:r>
              <a:rPr lang="ru-RU" sz="2400" dirty="0" smtClean="0">
                <a:latin typeface="Georgia" panose="02040502050405020303" pitchFamily="18" charset="0"/>
              </a:rPr>
              <a:t>дополнительных общеобразовательных программ в </a:t>
            </a:r>
            <a:r>
              <a:rPr lang="ru-RU" sz="2400" dirty="0">
                <a:latin typeface="Georgia" panose="02040502050405020303" pitchFamily="18" charset="0"/>
              </a:rPr>
              <a:t>разрезе </a:t>
            </a:r>
            <a:r>
              <a:rPr lang="ru-RU" sz="2400" dirty="0" smtClean="0">
                <a:latin typeface="Georgia" panose="02040502050405020303" pitchFamily="18" charset="0"/>
              </a:rPr>
              <a:t>направленностей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eorgia" panose="02040502050405020303" pitchFamily="18" charset="0"/>
              </a:rPr>
              <a:t>- техническая – 10;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eorgia" panose="02040502050405020303" pitchFamily="18" charset="0"/>
              </a:rPr>
              <a:t>- туристско-краеведческая – 15;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eorgia" panose="02040502050405020303" pitchFamily="18" charset="0"/>
              </a:rPr>
              <a:t>- физкультурно-спортивная – 40;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eorgia" panose="02040502050405020303" pitchFamily="18" charset="0"/>
              </a:rPr>
              <a:t>- художественная – 57;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eorgia" panose="02040502050405020303" pitchFamily="18" charset="0"/>
              </a:rPr>
              <a:t>- естественнонаучная – 18;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eorgia" panose="02040502050405020303" pitchFamily="18" charset="0"/>
              </a:rPr>
              <a:t> социально-гуманитарная – 40. 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6953" y="53572"/>
            <a:ext cx="1152244" cy="93886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5515583" y="1313234"/>
          <a:ext cx="6206247" cy="49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414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89705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АНАЛИЗ ТЕКУЩЕЙ СИТУАЦИИ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16349"/>
            <a:ext cx="9144000" cy="37743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мероприятий в рамках национального проекта «Образование»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9582" y="2431914"/>
          <a:ext cx="4942734" cy="369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MOC\Desktop\Точка-ро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130" y="2452834"/>
            <a:ext cx="3128361" cy="1953795"/>
          </a:xfrm>
          <a:prstGeom prst="rect">
            <a:avLst/>
          </a:prstGeom>
          <a:noFill/>
        </p:spPr>
      </p:pic>
      <p:pic>
        <p:nvPicPr>
          <p:cNvPr id="1027" name="Picture 3" descr="C:\Users\MOC\Desktop\php2gKF4A_DSC_3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878" y="4425444"/>
            <a:ext cx="3292475" cy="2179637"/>
          </a:xfrm>
          <a:prstGeom prst="rect">
            <a:avLst/>
          </a:prstGeom>
          <a:noFill/>
        </p:spPr>
      </p:pic>
      <p:pic>
        <p:nvPicPr>
          <p:cNvPr id="1028" name="Picture 4" descr="C:\Users\MOC\Desktop\82_НовыеместаДОД_МБОУДОЦДЮТЧерноморскийР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1693" y="164986"/>
            <a:ext cx="2673602" cy="1770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992437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7F715B0-9DBC-4DCD-AC40-0CBB0E12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0" y="327259"/>
            <a:ext cx="8560607" cy="9388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УПРАВЛЕНИЯ МУНИЦИПАЛЬНОЙ СИСТЕМОЙ ДОПОЛНИТЕЛЬНОГО ОБРАЗОВАНИЯ ДЕТЕЙ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AB5B87CF-2873-4F68-89CA-32186FC2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318" y="1751797"/>
            <a:ext cx="9620655" cy="4026433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МОЦ</a:t>
            </a:r>
            <a:r>
              <a:rPr lang="ru-RU" u="sng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http://26ocdut.edcrimea.ru/moc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Юридический адрес</a:t>
            </a:r>
            <a:r>
              <a:rPr lang="ru-RU" u="sng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296400, Республика Крым, Черноморский р-н,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Черноморское, ул. Димитрова, 1</a:t>
            </a:r>
          </a:p>
          <a:p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Штат </a:t>
            </a:r>
            <a:r>
              <a:rPr lang="ru-RU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МОЦ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3 человека: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руководитель –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Иванюта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Павел Павлович, 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методист –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Бородова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Ольга Алексеевна,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системный администратор –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Кручко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Андрей Олегович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58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992437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57F715B0-9DBC-4DCD-AC40-0CBB0E12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18" y="182881"/>
            <a:ext cx="5288017" cy="6157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ИНДИКАТОРЫ «ДОРОЖНОЙ КАРТЫ»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9BD5A28-7342-488D-A530-E7F7731C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5568991"/>
              </p:ext>
            </p:extLst>
          </p:nvPr>
        </p:nvGraphicFramePr>
        <p:xfrm>
          <a:off x="750771" y="1106907"/>
          <a:ext cx="10693667" cy="5620624"/>
        </p:xfrm>
        <a:graphic>
          <a:graphicData uri="http://schemas.openxmlformats.org/drawingml/2006/table">
            <a:tbl>
              <a:tblPr firstRow="1" firstCol="1" bandRow="1"/>
              <a:tblGrid>
                <a:gridCol w="522758">
                  <a:extLst>
                    <a:ext uri="{9D8B030D-6E8A-4147-A177-3AD203B41FA5}">
                      <a16:colId xmlns:a16="http://schemas.microsoft.com/office/drawing/2014/main" xmlns="" val="2194551304"/>
                    </a:ext>
                  </a:extLst>
                </a:gridCol>
                <a:gridCol w="7092463">
                  <a:extLst>
                    <a:ext uri="{9D8B030D-6E8A-4147-A177-3AD203B41FA5}">
                      <a16:colId xmlns:a16="http://schemas.microsoft.com/office/drawing/2014/main" xmlns="" val="3906681691"/>
                    </a:ext>
                  </a:extLst>
                </a:gridCol>
                <a:gridCol w="1647484">
                  <a:extLst>
                    <a:ext uri="{9D8B030D-6E8A-4147-A177-3AD203B41FA5}">
                      <a16:colId xmlns:a16="http://schemas.microsoft.com/office/drawing/2014/main" xmlns="" val="3338409269"/>
                    </a:ext>
                  </a:extLst>
                </a:gridCol>
                <a:gridCol w="1430962">
                  <a:extLst>
                    <a:ext uri="{9D8B030D-6E8A-4147-A177-3AD203B41FA5}">
                      <a16:colId xmlns:a16="http://schemas.microsoft.com/office/drawing/2014/main" xmlns="" val="1366777757"/>
                    </a:ext>
                  </a:extLst>
                </a:gridCol>
              </a:tblGrid>
              <a:tr h="702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п/п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Наименование индикатора/показателя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Минимальное установленное значение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на 2021 г.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Достигнутое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значение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893378"/>
                  </a:ext>
                </a:extLst>
              </a:tr>
              <a:tr h="592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Доля детей в возрасте от 5 до 18 лет от общего количества детей, проживающих в муниципальном образовании Республики Крым, охваченных системой персонифицированного финансирования дополнительного образования детей, %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25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056873"/>
                  </a:ext>
                </a:extLst>
              </a:tr>
              <a:tr h="345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2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Создан муниципальный опорный центра дополнительного образования детей, ед.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974905"/>
                  </a:ext>
                </a:extLst>
              </a:tr>
              <a:tr h="345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Внедрён Навигатор дополнительных общеобразовательных программ, ед.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340297"/>
                  </a:ext>
                </a:extLst>
              </a:tr>
              <a:tr h="524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разработанных и внедрённых моделей обеспечения доступности дополнительного образования для детей из сельской местности, ед. накопительным итогом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5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984452"/>
                  </a:ext>
                </a:extLst>
              </a:tr>
              <a:tr h="34591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разработанных и внедрённых разноуровневых (ознакомительный, базовый, продвинутый уровень) программ дополнительного образования, ед. накопительным итогом</a:t>
                      </a: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15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795494"/>
                  </a:ext>
                </a:extLst>
              </a:tr>
              <a:tr h="34591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разработанных и внедрённых дистанционных курсов дополнительного образования детей, ед. накопительным итогом</a:t>
                      </a: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20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412363"/>
                  </a:ext>
                </a:extLst>
              </a:tr>
              <a:tr h="7022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реализуемых дополнительных общеобразовательных программ в сетевой форме с использованием ресурсов образовательных организаций всех типов, в том числе профессиональных и организаций высшего образования, а также научных организаций, организаций спорта, культуры, общественных организаций и предприятий реального сектора экономики, ед. накопительным итогом</a:t>
                      </a: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30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045597"/>
                  </a:ext>
                </a:extLst>
              </a:tr>
              <a:tr h="7022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Переподготовка (повышение квалификации) отдельных групп сотрудников  МОЦ, ведущих образовательных организаций по программам (курсам, модулям), разработанным в рамках реализации мероприятия по формированию современной системы сопровождения, развития и совершенствования профессионального мастерства педагогических и управленческих кадров сферы дополнительного образования детей:</a:t>
                      </a: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823749"/>
                  </a:ext>
                </a:extLst>
              </a:tr>
              <a:tr h="213843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педагогические работники,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940870"/>
                  </a:ext>
                </a:extLst>
              </a:tr>
              <a:tr h="213843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руководители,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044720"/>
                  </a:ext>
                </a:extLst>
              </a:tr>
              <a:tr h="34591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привлекаемые специалисты-практики (наставники), а также студенты и аспиранты, не имеющие педагогического образования,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01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962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F778C4-EF4B-4F0A-977F-14E9903BA9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902" y="992437"/>
            <a:ext cx="3164098" cy="20240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87BCCF-E60E-4BCC-BD40-CBF1908C3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0" y="4514472"/>
            <a:ext cx="1322947" cy="22374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F8B34FD-D249-4C99-919E-06BC854D40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951" y="53572"/>
            <a:ext cx="1152244" cy="93886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E0293BB-E374-4980-9481-90F4F767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0" y="106102"/>
            <a:ext cx="7752085" cy="126168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ОБЩЕДОСТУПНЫЙ НАВИГАТОР ДОПОЛНИТЕЛЬНОГО ОБРАЗОВАНИЯ ДЕТЕЙ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8605F3-78C4-43A2-87EC-F4B0B18E9ED4}"/>
              </a:ext>
            </a:extLst>
          </p:cNvPr>
          <p:cNvSpPr txBox="1"/>
          <p:nvPr/>
        </p:nvSpPr>
        <p:spPr>
          <a:xfrm>
            <a:off x="102130" y="1925051"/>
            <a:ext cx="105010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 Навигатора ДО РК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р82.навигатор.дети/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directivities?municipality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Данные по организациям, реализующим программы ДОД, в разрезе организационно-правовой формы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государственные - 0, муниципальные - 24,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частные,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ИП - 0, СПО - 0, ВУЗы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- 0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2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944</Words>
  <Application>Microsoft Office PowerPoint</Application>
  <PresentationFormat>Произвольный</PresentationFormat>
  <Paragraphs>179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АНАЛИЗ ТЕКУЩЕЙ СИТУАЦИИ</vt:lpstr>
      <vt:lpstr>                           АНАЛИЗ ТЕКУЩЕЙ СИТУАЦИИ  Количество детей в возрасте от 5 до 18 лет, проживающих в Черноморском районе – 4846  Численность педагогов дополнительного образования детей – 167   Инфраструктура организаций дополнительного образования – 3  Динамика охвата дополнительным образованием детей в возрасте от 5 до 18 лет – 3817  </vt:lpstr>
      <vt:lpstr>АНАЛИЗ ТЕКУЩЕЙ СИТУАЦИИ   Количество детей в разрезе направленностей программ ДОД :  </vt:lpstr>
      <vt:lpstr>Слайд 5</vt:lpstr>
      <vt:lpstr>АНАЛИЗ ТЕКУЩЕЙ СИТУАЦИИ </vt:lpstr>
      <vt:lpstr>СТРУКТУРА УПРАВЛЕНИЯ МУНИЦИПАЛЬНОЙ СИСТЕМОЙ ДОПОЛНИТЕЛЬНОГО ОБРАЗОВАНИЯ ДЕТЕЙ</vt:lpstr>
      <vt:lpstr>ИНДИКАТОРЫ «ДОРОЖНОЙ КАРТЫ»</vt:lpstr>
      <vt:lpstr>ОБЩЕДОСТУПНЫЙ НАВИГАТОР ДОПОЛНИТЕЛЬНОГО ОБРАЗОВАНИЯ ДЕТЕЙ</vt:lpstr>
      <vt:lpstr>МОДЕЛИ РЕАЛИЗАЦИИ ДОПОЛНИТЕЛЬНЫХ ОБЩЕОБРАЗОВАТЕЛЬНЫХ ПРОГРАММ В СЕТЕВОЙ ФОРМЕ</vt:lpstr>
      <vt:lpstr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</vt:lpstr>
      <vt:lpstr>СИСТЕМА ПЕРСОНИФИЦИРОВАННОГО ФИНАНСИРОВАНИЯ ДОПОЛНИТЕЛЬНОГО ОБРАЗОВАНИЯ ДЕТЕЙ</vt:lpstr>
      <vt:lpstr>Слайд 13</vt:lpstr>
      <vt:lpstr>ПОВЫШЕНИЕ КВАЛИФИКАЦИИ (ПРОФМАСТЕРСТВА) СОТРУДНИКОВ И ПЕДАГОГОВ МОЦ, СОТРУДНИКОВ И ПЕДАГОГИЧЕСКИХ РАБОТНИКОВ ВЕДУЩИХ ОРГАНИЗАЦИЙ ДОПОЛНИТЕЛЬНОГО ОБРАЗОВАНИЯ ДЕТЕЙ  - Обучение по дополнительной профессиональной программе повышения квалификации «Нормативно-правовые аспекты проектирования и экспертизы дополнительной общеобразовательной программы» (с 29.11.2021 по 03.12.2021) - обучено 6 человек;  - обучение по дополнительной профессиональной программе повышения квалификации «Экспертиза образовательных программ, реализуемых в сетевой форме» (с 06.12.2021 по 17.12.2021) обучено 4 человека;  - онлайн-семинар «Дистанционное обучение. Сетевая форма взаимодействия в  дополнительном образовании» (с 08.12.2021 по 10.12.2021) – обучено 3 человека;  - онлайн-семинаре «Программы летней занятости и летнего отдыха: как представить их в Навигаторе» (с 15.12.2021 по 17.12.2021) – обучено 5 человек.</vt:lpstr>
      <vt:lpstr>УСПЕШНЫЕ УПРАВЛЕНЧЕСКИЕ РЕШЕНИЯ : - осуществление МОЦ организационного, информационно-методического сопровождения учреждениям дополнительного образования Черноморского района; - организация непосредственной работы с родителями и обучающимися в рамках информационной кампании; - организация предоставления услуг в малонаселенных поселениях путем сетевого взаимодействия с общеобразовательными учреждениями; - анкетирование родителей для выявления наиболее востребованных направлений.</vt:lpstr>
      <vt:lpstr>РИСКИ В ДАЛЬНЕЙШЕЙ РЕАЛИЗАЦИИ ЦЕЛЕВОЙ МОДЕЛИ</vt:lpstr>
      <vt:lpstr>ПЛАНЫ НА 2022 ГОД: 1.Продолжить работу по реализации регионального проекта «Успех каждого ребенка» в части совершенствования системы дополнительного образования детей в Черноморском районе районе. 2. Обеспечить эффективное межведомственное и межуровневое взаимодействие, в т.ч. с негосударственными организациями, в рамках внедрения Целевой модели. 3. Осуществлять организационную, методическую, нормативно­ правовую и экспертно-консультационную поддержку организаций, осуществляющих образовательную деятельность и реализующих дополнительные общеобразовательные программы, вне зависимости от их организационно- правовой формы и индивидуальных предпринимателей, при внедрении Целевой модели ДОД. 4. Содействовать совершенствованию системы профессиональной компетентности работников муниципальной системы дополнительного образования, выявлению и распространению лучшего педагогического опыта. 5. Организовать проведение мониторинга реализации дополнительных общеобразовательных программ, в том числе с использованием дистанционных технологий. 6. Обеспечить функционирование регионального сегмента АИС «Навигатор». 7. Обеспечить дальнейшее развитие независимой оценки качества дополнительных общеобразовательных программ на муниципальном и региональном уровнях. 8. Обновлять содержание дополнительного образования детей путем разработки и внедрения модульных программ, дистанционных курсов, моделей обеспечения доступности дополнительного образования для отдельных категорий детей. 9. Развивать сетевые формы реализации дополнительныхобщеобразовательных программ.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ДЛЯ ЛОГОТИПА МУНИЦИПАЛЬНОГО ОПОРНОГО ЦЕНТРА</dc:title>
  <dc:creator>RMC-3</dc:creator>
  <cp:lastModifiedBy>MOC</cp:lastModifiedBy>
  <cp:revision>129</cp:revision>
  <dcterms:created xsi:type="dcterms:W3CDTF">2022-01-20T08:15:19Z</dcterms:created>
  <dcterms:modified xsi:type="dcterms:W3CDTF">2022-02-09T08:54:12Z</dcterms:modified>
</cp:coreProperties>
</file>