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5" r:id="rId3"/>
    <p:sldId id="261" r:id="rId4"/>
    <p:sldId id="277" r:id="rId5"/>
    <p:sldId id="318" r:id="rId6"/>
    <p:sldId id="290" r:id="rId7"/>
    <p:sldId id="322" r:id="rId8"/>
    <p:sldId id="296" r:id="rId9"/>
    <p:sldId id="276" r:id="rId10"/>
    <p:sldId id="297" r:id="rId11"/>
    <p:sldId id="305" r:id="rId12"/>
    <p:sldId id="316" r:id="rId13"/>
    <p:sldId id="325" r:id="rId14"/>
    <p:sldId id="326" r:id="rId15"/>
    <p:sldId id="327" r:id="rId16"/>
    <p:sldId id="328" r:id="rId17"/>
    <p:sldId id="323" r:id="rId18"/>
    <p:sldId id="319" r:id="rId19"/>
    <p:sldId id="299" r:id="rId20"/>
    <p:sldId id="260" r:id="rId21"/>
    <p:sldId id="324" r:id="rId22"/>
    <p:sldId id="317" r:id="rId23"/>
    <p:sldId id="262" r:id="rId24"/>
    <p:sldId id="309" r:id="rId25"/>
    <p:sldId id="302" r:id="rId26"/>
    <p:sldId id="300" r:id="rId27"/>
    <p:sldId id="320" r:id="rId28"/>
    <p:sldId id="321" r:id="rId29"/>
    <p:sldId id="267" r:id="rId3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MC-3" initials="R3" lastIdx="1" clrIdx="0">
    <p:extLst/>
  </p:cmAuthor>
  <p:cmAuthor id="2" name="itiso1" initials="i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72"/>
    <a:srgbClr val="99CCFF"/>
    <a:srgbClr val="CC6600"/>
    <a:srgbClr val="CCCCFF"/>
    <a:srgbClr val="3399FF"/>
    <a:srgbClr val="66CCFF"/>
    <a:srgbClr val="CCECFF"/>
    <a:srgbClr val="00CC66"/>
    <a:srgbClr val="FFCC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81" autoAdjust="0"/>
  </p:normalViewPr>
  <p:slideViewPr>
    <p:cSldViewPr snapToGrid="0">
      <p:cViewPr>
        <p:scale>
          <a:sx n="117" d="100"/>
          <a:sy n="117" d="100"/>
        </p:scale>
        <p:origin x="-35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Кол-во программ по направленностям</a:t>
            </a:r>
          </a:p>
        </c:rich>
      </c:tx>
      <c:layout>
        <c:manualLayout>
          <c:xMode val="edge"/>
          <c:yMode val="edge"/>
          <c:x val="0.3323655037635051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306963582677149E-2"/>
          <c:y val="0.1414017506519592"/>
          <c:w val="0.88494298300743823"/>
          <c:h val="0.45264461571988607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0B-412C-8A3E-CE16B187DBD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0B-412C-8A3E-CE16B187DBD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0B-412C-8A3E-CE16B187DBD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0B-412C-8A3E-CE16B187DBD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0B-412C-8A3E-CE16B187DBD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20B-412C-8A3E-CE16B187DBD1}"/>
              </c:ext>
            </c:extLst>
          </c:dPt>
          <c:dLbls>
            <c:dLbl>
              <c:idx val="0"/>
              <c:layout>
                <c:manualLayout>
                  <c:x val="7.9484589377604373E-3"/>
                  <c:y val="-0.22315349270358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0B-412C-8A3E-CE16B187DBD1}"/>
                </c:ext>
              </c:extLst>
            </c:dLbl>
            <c:dLbl>
              <c:idx val="1"/>
              <c:layout>
                <c:manualLayout>
                  <c:x val="1.0597945250347249E-2"/>
                  <c:y val="-0.175817903342217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0B-412C-8A3E-CE16B187DBD1}"/>
                </c:ext>
              </c:extLst>
            </c:dLbl>
            <c:dLbl>
              <c:idx val="2"/>
              <c:layout>
                <c:manualLayout>
                  <c:x val="2.1195890500694498E-2"/>
                  <c:y val="-0.17919901686802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0B-412C-8A3E-CE16B187DBD1}"/>
                </c:ext>
              </c:extLst>
            </c:dLbl>
            <c:dLbl>
              <c:idx val="3"/>
              <c:layout>
                <c:manualLayout>
                  <c:x val="7.9484589377604373E-3"/>
                  <c:y val="-0.11157674635179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0B-412C-8A3E-CE16B187DBD1}"/>
                </c:ext>
              </c:extLst>
            </c:dLbl>
            <c:dLbl>
              <c:idx val="4"/>
              <c:layout>
                <c:manualLayout>
                  <c:x val="1.5896917875520875E-2"/>
                  <c:y val="-0.11157674635179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0B-412C-8A3E-CE16B187DBD1}"/>
                </c:ext>
              </c:extLst>
            </c:dLbl>
            <c:dLbl>
              <c:idx val="5"/>
              <c:layout>
                <c:manualLayout>
                  <c:x val="2.3845376813281118E-2"/>
                  <c:y val="-8.7908951671108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0B-412C-8A3E-CE16B187D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6"/>
                <c:pt idx="0">
                  <c:v>Художественная</c:v>
                </c:pt>
                <c:pt idx="1">
                  <c:v>Физкультурно-спортивная</c:v>
                </c:pt>
                <c:pt idx="2">
                  <c:v>Социально-гуманитарная</c:v>
                </c:pt>
                <c:pt idx="3">
                  <c:v>Туристско-краеведческая</c:v>
                </c:pt>
                <c:pt idx="4">
                  <c:v>Естественнонаучная</c:v>
                </c:pt>
                <c:pt idx="5">
                  <c:v>Техническая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62</c:v>
                </c:pt>
                <c:pt idx="1">
                  <c:v>40</c:v>
                </c:pt>
                <c:pt idx="2">
                  <c:v>38</c:v>
                </c:pt>
                <c:pt idx="3">
                  <c:v>19</c:v>
                </c:pt>
                <c:pt idx="4" formatCode="General">
                  <c:v>18</c:v>
                </c:pt>
                <c:pt idx="5" formatCode="General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20B-412C-8A3E-CE16B187DB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7044992"/>
        <c:axId val="127046784"/>
        <c:axId val="0"/>
      </c:bar3DChart>
      <c:catAx>
        <c:axId val="12704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046784"/>
        <c:crosses val="autoZero"/>
        <c:auto val="1"/>
        <c:lblAlgn val="ctr"/>
        <c:lblOffset val="100"/>
        <c:noMultiLvlLbl val="0"/>
      </c:catAx>
      <c:valAx>
        <c:axId val="12704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04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99664229426116"/>
          <c:y val="1.8852260990998047E-2"/>
          <c:w val="0.60417717638017443"/>
          <c:h val="0.83171165541035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8190707822363E-16"/>
                  <c:y val="-8.34415853727909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52-43B1-B214-2326AFCE31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Физкультурно-спортивная</c:v>
                </c:pt>
                <c:pt idx="3">
                  <c:v>Естественнонаучная</c:v>
                </c:pt>
                <c:pt idx="4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2458</c:v>
                </c:pt>
                <c:pt idx="1">
                  <c:v>2135</c:v>
                </c:pt>
                <c:pt idx="2">
                  <c:v>1896</c:v>
                </c:pt>
                <c:pt idx="3">
                  <c:v>1385</c:v>
                </c:pt>
                <c:pt idx="4">
                  <c:v>1258</c:v>
                </c:pt>
                <c:pt idx="5">
                  <c:v>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52-43B1-B214-2326AFCE3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293760"/>
        <c:axId val="46295296"/>
      </c:barChart>
      <c:catAx>
        <c:axId val="46293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95296"/>
        <c:crosses val="autoZero"/>
        <c:auto val="1"/>
        <c:lblAlgn val="ctr"/>
        <c:lblOffset val="100"/>
        <c:noMultiLvlLbl val="0"/>
      </c:catAx>
      <c:valAx>
        <c:axId val="46295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9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программ по направленностям</a:t>
            </a:r>
          </a:p>
        </c:rich>
      </c:tx>
      <c:layout>
        <c:manualLayout>
          <c:xMode val="edge"/>
          <c:yMode val="edge"/>
          <c:x val="0.12271544391830236"/>
          <c:y val="2.5818928325451618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306963582677149E-2"/>
          <c:y val="0.1414017506519592"/>
          <c:w val="0.88494298300743823"/>
          <c:h val="0.45264461571988607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2-4D9B-A891-6DF01FDBB0D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02-4D9B-A891-6DF01FDBB0D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02-4D9B-A891-6DF01FDBB0D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02-4D9B-A891-6DF01FDBB0D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002-4D9B-A891-6DF01FDBB0D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002-4D9B-A891-6DF01FDBB0D1}"/>
              </c:ext>
            </c:extLst>
          </c:dPt>
          <c:dLbls>
            <c:dLbl>
              <c:idx val="0"/>
              <c:layout>
                <c:manualLayout>
                  <c:x val="5.2989726251736003E-3"/>
                  <c:y val="-0.24682128738426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02-4D9B-A891-6DF01FDBB0D1}"/>
                </c:ext>
              </c:extLst>
            </c:dLbl>
            <c:dLbl>
              <c:idx val="1"/>
              <c:layout>
                <c:manualLayout>
                  <c:x val="2.6494863125868123E-3"/>
                  <c:y val="-0.18934235744546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02-4D9B-A891-6DF01FDBB0D1}"/>
                </c:ext>
              </c:extLst>
            </c:dLbl>
            <c:dLbl>
              <c:idx val="2"/>
              <c:layout>
                <c:manualLayout>
                  <c:x val="-4.8573354607220879E-17"/>
                  <c:y val="-0.15553122218734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02-4D9B-A891-6DF01FDBB0D1}"/>
                </c:ext>
              </c:extLst>
            </c:dLbl>
            <c:dLbl>
              <c:idx val="3"/>
              <c:layout>
                <c:manualLayout>
                  <c:x val="0"/>
                  <c:y val="-0.12172008692922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02-4D9B-A891-6DF01FDBB0D1}"/>
                </c:ext>
              </c:extLst>
            </c:dLbl>
            <c:dLbl>
              <c:idx val="4"/>
              <c:layout>
                <c:manualLayout>
                  <c:x val="0"/>
                  <c:y val="-0.11157674635179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02-4D9B-A891-6DF01FDBB0D1}"/>
                </c:ext>
              </c:extLst>
            </c:dLbl>
            <c:dLbl>
              <c:idx val="5"/>
              <c:layout>
                <c:manualLayout>
                  <c:x val="5.2989726251736246E-3"/>
                  <c:y val="-8.114672461948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02-4D9B-A891-6DF01FDBB0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Туристско-краеведческая</c:v>
                </c:pt>
                <c:pt idx="1">
                  <c:v>Физкультурно-спортивная</c:v>
                </c:pt>
                <c:pt idx="2">
                  <c:v>Техническая</c:v>
                </c:pt>
                <c:pt idx="3">
                  <c:v>Социально-гуманитарная</c:v>
                </c:pt>
                <c:pt idx="4">
                  <c:v>Художественная</c:v>
                </c:pt>
                <c:pt idx="5">
                  <c:v>Естественнонаучная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 formatCode="General">
                  <c:v>12</c:v>
                </c:pt>
                <c:pt idx="1">
                  <c:v>9</c:v>
                </c:pt>
                <c:pt idx="2" formatCode="General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002-4D9B-A891-6DF01FDBB0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925568"/>
        <c:axId val="138927104"/>
        <c:axId val="0"/>
      </c:bar3DChart>
      <c:catAx>
        <c:axId val="13892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927104"/>
        <c:crosses val="autoZero"/>
        <c:auto val="1"/>
        <c:lblAlgn val="ctr"/>
        <c:lblOffset val="100"/>
        <c:noMultiLvlLbl val="0"/>
      </c:catAx>
      <c:valAx>
        <c:axId val="13892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92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направленностям</a:t>
            </a:r>
          </a:p>
        </c:rich>
      </c:tx>
      <c:layout>
        <c:manualLayout>
          <c:xMode val="edge"/>
          <c:yMode val="edge"/>
          <c:x val="0.3390283709809214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306963582677149E-2"/>
          <c:y val="0.1414017506519592"/>
          <c:w val="0.88494298300743823"/>
          <c:h val="0.45264461571988607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2-4D9B-A891-6DF01FDBB0D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02-4D9B-A891-6DF01FDBB0D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02-4D9B-A891-6DF01FDBB0D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02-4D9B-A891-6DF01FDBB0D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002-4D9B-A891-6DF01FDBB0D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002-4D9B-A891-6DF01FDBB0D1}"/>
              </c:ext>
            </c:extLst>
          </c:dPt>
          <c:dLbls>
            <c:dLbl>
              <c:idx val="0"/>
              <c:layout>
                <c:manualLayout>
                  <c:x val="5.2989726251736003E-3"/>
                  <c:y val="-0.24682128738426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02-4D9B-A891-6DF01FDBB0D1}"/>
                </c:ext>
              </c:extLst>
            </c:dLbl>
            <c:dLbl>
              <c:idx val="1"/>
              <c:layout>
                <c:manualLayout>
                  <c:x val="2.6494863125868123E-3"/>
                  <c:y val="-0.18934235744546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02-4D9B-A891-6DF01FDBB0D1}"/>
                </c:ext>
              </c:extLst>
            </c:dLbl>
            <c:dLbl>
              <c:idx val="2"/>
              <c:layout>
                <c:manualLayout>
                  <c:x val="-4.8573354607220879E-17"/>
                  <c:y val="-0.15553122218734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02-4D9B-A891-6DF01FDBB0D1}"/>
                </c:ext>
              </c:extLst>
            </c:dLbl>
            <c:dLbl>
              <c:idx val="3"/>
              <c:layout>
                <c:manualLayout>
                  <c:x val="0"/>
                  <c:y val="-0.12172008692922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02-4D9B-A891-6DF01FDBB0D1}"/>
                </c:ext>
              </c:extLst>
            </c:dLbl>
            <c:dLbl>
              <c:idx val="4"/>
              <c:layout>
                <c:manualLayout>
                  <c:x val="0"/>
                  <c:y val="-0.11157674635179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02-4D9B-A891-6DF01FDBB0D1}"/>
                </c:ext>
              </c:extLst>
            </c:dLbl>
            <c:dLbl>
              <c:idx val="5"/>
              <c:layout>
                <c:manualLayout>
                  <c:x val="5.2989726251736246E-3"/>
                  <c:y val="-8.114672461948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02-4D9B-A891-6DF01FDBB0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Физкультурно-спортивная</c:v>
                </c:pt>
                <c:pt idx="1">
                  <c:v>Туристско-краеведческая</c:v>
                </c:pt>
                <c:pt idx="2">
                  <c:v>Техническая</c:v>
                </c:pt>
                <c:pt idx="3">
                  <c:v>Художественная</c:v>
                </c:pt>
                <c:pt idx="4">
                  <c:v>Социально-гуманитарная</c:v>
                </c:pt>
                <c:pt idx="5">
                  <c:v>Естественнонаучная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 formatCode="General">
                  <c:v>540</c:v>
                </c:pt>
                <c:pt idx="1">
                  <c:v>331</c:v>
                </c:pt>
                <c:pt idx="2" formatCode="General">
                  <c:v>293</c:v>
                </c:pt>
                <c:pt idx="3">
                  <c:v>197</c:v>
                </c:pt>
                <c:pt idx="4">
                  <c:v>167</c:v>
                </c:pt>
                <c:pt idx="5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002-4D9B-A891-6DF01FDBB0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661248"/>
        <c:axId val="138679040"/>
        <c:axId val="0"/>
      </c:bar3DChart>
      <c:catAx>
        <c:axId val="13866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679040"/>
        <c:crosses val="autoZero"/>
        <c:auto val="1"/>
        <c:lblAlgn val="ctr"/>
        <c:lblOffset val="100"/>
        <c:noMultiLvlLbl val="0"/>
      </c:catAx>
      <c:valAx>
        <c:axId val="13867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66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06963582677149E-2"/>
          <c:y val="0.1414017506519592"/>
          <c:w val="0.90669297920044079"/>
          <c:h val="0.48853818998424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CA-4774-BECB-2C27EACD89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CA-4774-BECB-2C27EACD89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CA-4774-BECB-2C27EACD89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CA-4774-BECB-2C27EACD89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CA-4774-BECB-2C27EACD89B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Социально-гуманитарная</c:v>
                </c:pt>
                <c:pt idx="1">
                  <c:v>Физкультурно-спортивная</c:v>
                </c:pt>
                <c:pt idx="2">
                  <c:v>Художественная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9</c:v>
                </c:pt>
                <c:pt idx="1">
                  <c:v>2</c:v>
                </c:pt>
                <c:pt idx="2" formatCode="#,##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ECA-4774-BECB-2C27EACD8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0811008"/>
        <c:axId val="240812800"/>
      </c:barChart>
      <c:catAx>
        <c:axId val="24081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0812800"/>
        <c:crosses val="autoZero"/>
        <c:auto val="1"/>
        <c:lblAlgn val="ctr"/>
        <c:lblOffset val="100"/>
        <c:noMultiLvlLbl val="0"/>
      </c:catAx>
      <c:valAx>
        <c:axId val="2408128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40811008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203624091775421E-2"/>
          <c:y val="0.12983603318313294"/>
          <c:w val="0.89102274591041408"/>
          <c:h val="0.397033060473854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Физкультурно-спортивная</c:v>
                </c:pt>
                <c:pt idx="3">
                  <c:v>Естественнонаучная</c:v>
                </c:pt>
                <c:pt idx="4">
                  <c:v>Туристско-краеведческая</c:v>
                </c:pt>
                <c:pt idx="5">
                  <c:v>Техническая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1D-438B-8679-275CBC0CEA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40901504"/>
        <c:axId val="241305856"/>
        <c:axId val="0"/>
      </c:bar3DChart>
      <c:catAx>
        <c:axId val="240901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305856"/>
        <c:crosses val="autoZero"/>
        <c:auto val="1"/>
        <c:lblAlgn val="ctr"/>
        <c:lblOffset val="100"/>
        <c:noMultiLvlLbl val="0"/>
      </c:catAx>
      <c:valAx>
        <c:axId val="241305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090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Численность педагогов </a:t>
            </a:r>
          </a:p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дополнительного образования</a:t>
            </a:r>
          </a:p>
        </c:rich>
      </c:tx>
      <c:layout>
        <c:manualLayout>
          <c:xMode val="edge"/>
          <c:yMode val="edge"/>
          <c:x val="1.0949496839062756E-2"/>
          <c:y val="4.036992608849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3143045750950595"/>
          <c:y val="0.22888679032298029"/>
          <c:w val="0.32524725551257871"/>
          <c:h val="0.573808061980501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педагогов дополнительного образования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D2-41DE-94C4-CE796CC856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D2-41DE-94C4-CE796CC856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Имеют высшее профессиональное образование</c:v>
                </c:pt>
                <c:pt idx="1">
                  <c:v>Имеют среднее профессиональное образование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171</c:v>
                </c:pt>
                <c:pt idx="1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D2-41DE-94C4-CE796CC856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6F52F-5D43-4A53-8EE7-CE96A944B12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F8C2AFC-F71A-457F-9A56-6A5BC981B2BC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Количество программ</a:t>
          </a:r>
        </a:p>
        <a:p>
          <a:r>
            <a:rPr lang="ru-RU" sz="2400" b="1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188</a:t>
          </a:r>
          <a:endParaRPr lang="ru-RU" sz="24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54C8C5-0E69-4172-93F3-CAC86F5C3F94}" type="parTrans" cxnId="{F993C033-2F55-461B-BE1E-9809C3A0FA1C}">
      <dgm:prSet/>
      <dgm:spPr/>
      <dgm:t>
        <a:bodyPr/>
        <a:lstStyle/>
        <a:p>
          <a:endParaRPr lang="ru-RU"/>
        </a:p>
      </dgm:t>
    </dgm:pt>
    <dgm:pt modelId="{DC3CAC95-D9F6-432E-A3F6-12161EA2656E}" type="sibTrans" cxnId="{F993C033-2F55-461B-BE1E-9809C3A0FA1C}">
      <dgm:prSet/>
      <dgm:spPr/>
      <dgm:t>
        <a:bodyPr/>
        <a:lstStyle/>
        <a:p>
          <a:endParaRPr lang="ru-RU"/>
        </a:p>
      </dgm:t>
    </dgm:pt>
    <dgm:pt modelId="{6239B42F-8CD9-48F8-83A5-0867EE5E0827}" type="asst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Из них программы для детей ОВЗ</a:t>
          </a:r>
        </a:p>
        <a:p>
          <a:r>
            <a:rPr lang="ru-RU" sz="1600" b="1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ru-RU" sz="16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6B34F-57B7-4A28-9FEE-B8D8E87718EB}" type="parTrans" cxnId="{536220A7-1C1A-46F8-AC87-7D88D2AEE685}">
      <dgm:prSet/>
      <dgm:spPr/>
      <dgm:t>
        <a:bodyPr/>
        <a:lstStyle/>
        <a:p>
          <a:endParaRPr lang="ru-RU"/>
        </a:p>
      </dgm:t>
    </dgm:pt>
    <dgm:pt modelId="{66336471-4FCA-4BAC-8B4A-5D30B46CD27E}" type="sibTrans" cxnId="{536220A7-1C1A-46F8-AC87-7D88D2AEE685}">
      <dgm:prSet/>
      <dgm:spPr/>
      <dgm:t>
        <a:bodyPr/>
        <a:lstStyle/>
        <a:p>
          <a:endParaRPr lang="ru-RU"/>
        </a:p>
      </dgm:t>
    </dgm:pt>
    <dgm:pt modelId="{2A4292EB-16FD-4149-88A3-3B353F0492FD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Из них инклюзивные программы</a:t>
          </a:r>
        </a:p>
        <a:p>
          <a:r>
            <a:rPr lang="ru-RU" sz="1600" b="1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ru-RU" sz="16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859E9-89EB-45CB-BADC-E66DD445EE3D}" type="parTrans" cxnId="{D7F51AB0-C081-4CB9-986C-A8CB1AF45816}">
      <dgm:prSet/>
      <dgm:spPr/>
      <dgm:t>
        <a:bodyPr/>
        <a:lstStyle/>
        <a:p>
          <a:endParaRPr lang="ru-RU"/>
        </a:p>
      </dgm:t>
    </dgm:pt>
    <dgm:pt modelId="{CF2E4A23-E482-40F3-9669-86141DB5B0DC}" type="sibTrans" cxnId="{D7F51AB0-C081-4CB9-986C-A8CB1AF45816}">
      <dgm:prSet/>
      <dgm:spPr/>
      <dgm:t>
        <a:bodyPr/>
        <a:lstStyle/>
        <a:p>
          <a:endParaRPr lang="ru-RU"/>
        </a:p>
      </dgm:t>
    </dgm:pt>
    <dgm:pt modelId="{42BCE992-1530-4B72-B235-4286E0514D3A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Из них адаптированные программы</a:t>
          </a:r>
        </a:p>
        <a:p>
          <a:r>
            <a:rPr lang="ru-RU" sz="1600" b="1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ru-RU" sz="16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89EB4-6B25-48AD-A557-B252059CBCEF}" type="parTrans" cxnId="{A946D766-49E4-4FF0-B893-39771B24C946}">
      <dgm:prSet/>
      <dgm:spPr/>
      <dgm:t>
        <a:bodyPr/>
        <a:lstStyle/>
        <a:p>
          <a:endParaRPr lang="ru-RU"/>
        </a:p>
      </dgm:t>
    </dgm:pt>
    <dgm:pt modelId="{64249528-F8C6-4459-980E-CA9A0D1D98B1}" type="sibTrans" cxnId="{A946D766-49E4-4FF0-B893-39771B24C946}">
      <dgm:prSet/>
      <dgm:spPr/>
      <dgm:t>
        <a:bodyPr/>
        <a:lstStyle/>
        <a:p>
          <a:endParaRPr lang="ru-RU"/>
        </a:p>
      </dgm:t>
    </dgm:pt>
    <dgm:pt modelId="{5317648A-CD7A-4222-8C3F-1110CC3CB9E4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Из них программы, участвующие в значимых проектах</a:t>
          </a:r>
        </a:p>
        <a:p>
          <a:r>
            <a:rPr lang="ru-RU" sz="1600" b="1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110</a:t>
          </a:r>
          <a:endParaRPr lang="ru-RU" sz="16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9B5A02-F1BD-493D-9689-DCDC7FF742A1}" type="parTrans" cxnId="{42451995-AF2F-4B5F-9C16-262E1AA8AD89}">
      <dgm:prSet/>
      <dgm:spPr/>
      <dgm:t>
        <a:bodyPr/>
        <a:lstStyle/>
        <a:p>
          <a:endParaRPr lang="ru-RU"/>
        </a:p>
      </dgm:t>
    </dgm:pt>
    <dgm:pt modelId="{E96C37EE-5A72-4EE1-87F1-D8D4844BA7EE}" type="sibTrans" cxnId="{42451995-AF2F-4B5F-9C16-262E1AA8AD89}">
      <dgm:prSet/>
      <dgm:spPr/>
      <dgm:t>
        <a:bodyPr/>
        <a:lstStyle/>
        <a:p>
          <a:endParaRPr lang="ru-RU"/>
        </a:p>
      </dgm:t>
    </dgm:pt>
    <dgm:pt modelId="{455C50C0-BDB7-46EB-9B3A-E56966BDA1E1}">
      <dgm:prSet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Из них программы </a:t>
          </a:r>
        </a:p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по ПФ</a:t>
          </a:r>
        </a:p>
        <a:p>
          <a:r>
            <a:rPr lang="ru-RU" sz="1600" b="1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</a:t>
          </a:r>
          <a:endParaRPr lang="ru-RU" sz="16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D0BE3-C5F3-4FA0-BB1A-0564D3D21E4D}" type="parTrans" cxnId="{F2719A28-D715-4753-8DF0-48950B5AAE08}">
      <dgm:prSet/>
      <dgm:spPr/>
      <dgm:t>
        <a:bodyPr/>
        <a:lstStyle/>
        <a:p>
          <a:endParaRPr lang="ru-RU"/>
        </a:p>
      </dgm:t>
    </dgm:pt>
    <dgm:pt modelId="{5C57556F-B095-42D7-9E82-2D8BE1ABE1B0}" type="sibTrans" cxnId="{F2719A28-D715-4753-8DF0-48950B5AAE08}">
      <dgm:prSet/>
      <dgm:spPr/>
      <dgm:t>
        <a:bodyPr/>
        <a:lstStyle/>
        <a:p>
          <a:endParaRPr lang="ru-RU"/>
        </a:p>
      </dgm:t>
    </dgm:pt>
    <dgm:pt modelId="{B117221E-4BAE-4F52-8205-65468B3161E7}" type="pres">
      <dgm:prSet presAssocID="{8916F52F-5D43-4A53-8EE7-CE96A944B1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56947E-E837-47BA-80A6-BD544CAE8B8B}" type="pres">
      <dgm:prSet presAssocID="{3F8C2AFC-F71A-457F-9A56-6A5BC981B2BC}" presName="hierRoot1" presStyleCnt="0"/>
      <dgm:spPr/>
    </dgm:pt>
    <dgm:pt modelId="{DA8AF8BB-0BF9-4D3F-9A0A-C151E1BE347B}" type="pres">
      <dgm:prSet presAssocID="{3F8C2AFC-F71A-457F-9A56-6A5BC981B2BC}" presName="composite" presStyleCnt="0"/>
      <dgm:spPr/>
    </dgm:pt>
    <dgm:pt modelId="{F916B2AE-0853-49D5-A381-87765CBB4E51}" type="pres">
      <dgm:prSet presAssocID="{3F8C2AFC-F71A-457F-9A56-6A5BC981B2BC}" presName="background" presStyleLbl="node0" presStyleIdx="0" presStyleCnt="1"/>
      <dgm:spPr>
        <a:solidFill>
          <a:srgbClr val="008080"/>
        </a:solidFill>
      </dgm:spPr>
    </dgm:pt>
    <dgm:pt modelId="{F22B7B0C-DF46-4C2D-B693-057FD9D68DC1}" type="pres">
      <dgm:prSet presAssocID="{3F8C2AFC-F71A-457F-9A56-6A5BC981B2BC}" presName="text" presStyleLbl="fgAcc0" presStyleIdx="0" presStyleCnt="1" custScaleX="104639" custScaleY="112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B036E1-D251-4EEC-B803-8452D81C5009}" type="pres">
      <dgm:prSet presAssocID="{3F8C2AFC-F71A-457F-9A56-6A5BC981B2BC}" presName="hierChild2" presStyleCnt="0"/>
      <dgm:spPr/>
    </dgm:pt>
    <dgm:pt modelId="{EE04DCEA-68F9-4937-A521-12348BEA9E21}" type="pres">
      <dgm:prSet presAssocID="{C8B6B34F-57B7-4A28-9FEE-B8D8E87718EB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81FDDBB-4DD8-49B7-9D78-A198C8BB306C}" type="pres">
      <dgm:prSet presAssocID="{6239B42F-8CD9-48F8-83A5-0867EE5E0827}" presName="hierRoot2" presStyleCnt="0"/>
      <dgm:spPr/>
    </dgm:pt>
    <dgm:pt modelId="{3D1BE91F-9B07-42E9-B033-D85042E1883A}" type="pres">
      <dgm:prSet presAssocID="{6239B42F-8CD9-48F8-83A5-0867EE5E0827}" presName="composite2" presStyleCnt="0"/>
      <dgm:spPr/>
    </dgm:pt>
    <dgm:pt modelId="{1C44DCB4-AD37-470C-921F-8952D7E14072}" type="pres">
      <dgm:prSet presAssocID="{6239B42F-8CD9-48F8-83A5-0867EE5E0827}" presName="background2" presStyleLbl="asst1" presStyleIdx="0" presStyleCnt="1"/>
      <dgm:spPr/>
    </dgm:pt>
    <dgm:pt modelId="{EEFCD92F-AB02-4362-B567-8B3697628166}" type="pres">
      <dgm:prSet presAssocID="{6239B42F-8CD9-48F8-83A5-0867EE5E0827}" presName="text2" presStyleLbl="fgAcc2" presStyleIdx="0" presStyleCnt="5" custScaleX="92880" custScaleY="135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3E8DFE-4226-429B-AA7B-66E9590E3E6D}" type="pres">
      <dgm:prSet presAssocID="{6239B42F-8CD9-48F8-83A5-0867EE5E0827}" presName="hierChild3" presStyleCnt="0"/>
      <dgm:spPr/>
    </dgm:pt>
    <dgm:pt modelId="{6676D0CE-5725-44A8-8529-6A834743F57A}" type="pres">
      <dgm:prSet presAssocID="{3BF859E9-89EB-45CB-BADC-E66DD445EE3D}" presName="Name10" presStyleLbl="parChTrans1D2" presStyleIdx="1" presStyleCnt="5"/>
      <dgm:spPr/>
      <dgm:t>
        <a:bodyPr/>
        <a:lstStyle/>
        <a:p>
          <a:endParaRPr lang="ru-RU"/>
        </a:p>
      </dgm:t>
    </dgm:pt>
    <dgm:pt modelId="{1813BBEE-7F54-413D-BB12-79A3D6147189}" type="pres">
      <dgm:prSet presAssocID="{2A4292EB-16FD-4149-88A3-3B353F0492FD}" presName="hierRoot2" presStyleCnt="0"/>
      <dgm:spPr/>
    </dgm:pt>
    <dgm:pt modelId="{04E9CE92-9A2B-481B-A436-BC686A9EE2F3}" type="pres">
      <dgm:prSet presAssocID="{2A4292EB-16FD-4149-88A3-3B353F0492FD}" presName="composite2" presStyleCnt="0"/>
      <dgm:spPr/>
    </dgm:pt>
    <dgm:pt modelId="{E92D1456-838C-400A-AAE8-A3D462EF95A9}" type="pres">
      <dgm:prSet presAssocID="{2A4292EB-16FD-4149-88A3-3B353F0492FD}" presName="background2" presStyleLbl="node2" presStyleIdx="0" presStyleCnt="4"/>
      <dgm:spPr/>
    </dgm:pt>
    <dgm:pt modelId="{C132D6F0-9B82-4DA4-A20C-617B89206C19}" type="pres">
      <dgm:prSet presAssocID="{2A4292EB-16FD-4149-88A3-3B353F0492FD}" presName="text2" presStyleLbl="fgAcc2" presStyleIdx="1" presStyleCnt="5" custScaleX="98770" custScaleY="137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32D801-88F1-4CF4-9697-CEB6950EAF29}" type="pres">
      <dgm:prSet presAssocID="{2A4292EB-16FD-4149-88A3-3B353F0492FD}" presName="hierChild3" presStyleCnt="0"/>
      <dgm:spPr/>
    </dgm:pt>
    <dgm:pt modelId="{BFF0CEE5-72E2-45E2-B251-8188E802D246}" type="pres">
      <dgm:prSet presAssocID="{AC089EB4-6B25-48AD-A557-B252059CBCEF}" presName="Name10" presStyleLbl="parChTrans1D2" presStyleIdx="2" presStyleCnt="5"/>
      <dgm:spPr/>
      <dgm:t>
        <a:bodyPr/>
        <a:lstStyle/>
        <a:p>
          <a:endParaRPr lang="ru-RU"/>
        </a:p>
      </dgm:t>
    </dgm:pt>
    <dgm:pt modelId="{F6D98DB3-A9CE-4EB0-89D8-7BB04C486A85}" type="pres">
      <dgm:prSet presAssocID="{42BCE992-1530-4B72-B235-4286E0514D3A}" presName="hierRoot2" presStyleCnt="0"/>
      <dgm:spPr/>
    </dgm:pt>
    <dgm:pt modelId="{B3599C63-17F1-481E-80AD-B9DC68E32427}" type="pres">
      <dgm:prSet presAssocID="{42BCE992-1530-4B72-B235-4286E0514D3A}" presName="composite2" presStyleCnt="0"/>
      <dgm:spPr/>
    </dgm:pt>
    <dgm:pt modelId="{9AF03AFD-5712-4B65-B8B9-0C78AFF57A8A}" type="pres">
      <dgm:prSet presAssocID="{42BCE992-1530-4B72-B235-4286E0514D3A}" presName="background2" presStyleLbl="node2" presStyleIdx="1" presStyleCnt="4"/>
      <dgm:spPr/>
    </dgm:pt>
    <dgm:pt modelId="{27CF4515-1C19-4789-B48A-3FBC0AB02375}" type="pres">
      <dgm:prSet presAssocID="{42BCE992-1530-4B72-B235-4286E0514D3A}" presName="text2" presStyleLbl="fgAcc2" presStyleIdx="2" presStyleCnt="5" custScaleX="103452" custScaleY="137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6552FA-A5B3-4041-9610-C39E9000B0DD}" type="pres">
      <dgm:prSet presAssocID="{42BCE992-1530-4B72-B235-4286E0514D3A}" presName="hierChild3" presStyleCnt="0"/>
      <dgm:spPr/>
    </dgm:pt>
    <dgm:pt modelId="{08649FC6-EB9E-482A-AD53-9626DD919E7A}" type="pres">
      <dgm:prSet presAssocID="{493D0BE3-C5F3-4FA0-BB1A-0564D3D21E4D}" presName="Name10" presStyleLbl="parChTrans1D2" presStyleIdx="3" presStyleCnt="5"/>
      <dgm:spPr/>
      <dgm:t>
        <a:bodyPr/>
        <a:lstStyle/>
        <a:p>
          <a:endParaRPr lang="ru-RU"/>
        </a:p>
      </dgm:t>
    </dgm:pt>
    <dgm:pt modelId="{8AB0241C-8C8A-472F-94D2-0527BEA47079}" type="pres">
      <dgm:prSet presAssocID="{455C50C0-BDB7-46EB-9B3A-E56966BDA1E1}" presName="hierRoot2" presStyleCnt="0"/>
      <dgm:spPr/>
    </dgm:pt>
    <dgm:pt modelId="{AE24E3FD-DB12-4FFD-9F03-119182B99EA2}" type="pres">
      <dgm:prSet presAssocID="{455C50C0-BDB7-46EB-9B3A-E56966BDA1E1}" presName="composite2" presStyleCnt="0"/>
      <dgm:spPr/>
    </dgm:pt>
    <dgm:pt modelId="{FB77E740-85C0-4E1C-ABC5-44C2E417C594}" type="pres">
      <dgm:prSet presAssocID="{455C50C0-BDB7-46EB-9B3A-E56966BDA1E1}" presName="background2" presStyleLbl="node2" presStyleIdx="2" presStyleCnt="4"/>
      <dgm:spPr/>
    </dgm:pt>
    <dgm:pt modelId="{D338D384-D36E-4071-AE1B-A1C446AE6C81}" type="pres">
      <dgm:prSet presAssocID="{455C50C0-BDB7-46EB-9B3A-E56966BDA1E1}" presName="text2" presStyleLbl="fgAcc2" presStyleIdx="3" presStyleCnt="5" custScaleX="107442" custScaleY="140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4D510C-4811-41E5-A412-75C00D4ABC30}" type="pres">
      <dgm:prSet presAssocID="{455C50C0-BDB7-46EB-9B3A-E56966BDA1E1}" presName="hierChild3" presStyleCnt="0"/>
      <dgm:spPr/>
    </dgm:pt>
    <dgm:pt modelId="{AFEFD204-0087-4848-820A-7E045FD0B9DB}" type="pres">
      <dgm:prSet presAssocID="{409B5A02-F1BD-493D-9689-DCDC7FF742A1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BB4A90E-26A0-46C9-8E70-124DA297E6C3}" type="pres">
      <dgm:prSet presAssocID="{5317648A-CD7A-4222-8C3F-1110CC3CB9E4}" presName="hierRoot2" presStyleCnt="0"/>
      <dgm:spPr/>
    </dgm:pt>
    <dgm:pt modelId="{958AEB80-077A-423A-A70A-7FF4B9F55592}" type="pres">
      <dgm:prSet presAssocID="{5317648A-CD7A-4222-8C3F-1110CC3CB9E4}" presName="composite2" presStyleCnt="0"/>
      <dgm:spPr/>
    </dgm:pt>
    <dgm:pt modelId="{3080AD3D-0479-4451-9446-9AF6ACA74CAB}" type="pres">
      <dgm:prSet presAssocID="{5317648A-CD7A-4222-8C3F-1110CC3CB9E4}" presName="background2" presStyleLbl="node2" presStyleIdx="3" presStyleCnt="4"/>
      <dgm:spPr/>
    </dgm:pt>
    <dgm:pt modelId="{1B93DF86-33D3-445A-96F8-8EDFCAC941E1}" type="pres">
      <dgm:prSet presAssocID="{5317648A-CD7A-4222-8C3F-1110CC3CB9E4}" presName="text2" presStyleLbl="fgAcc2" presStyleIdx="4" presStyleCnt="5" custScaleX="106271" custScaleY="142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C0ECDD-2956-4169-9980-C8B6C52EB8D9}" type="pres">
      <dgm:prSet presAssocID="{5317648A-CD7A-4222-8C3F-1110CC3CB9E4}" presName="hierChild3" presStyleCnt="0"/>
      <dgm:spPr/>
    </dgm:pt>
  </dgm:ptLst>
  <dgm:cxnLst>
    <dgm:cxn modelId="{42451995-AF2F-4B5F-9C16-262E1AA8AD89}" srcId="{3F8C2AFC-F71A-457F-9A56-6A5BC981B2BC}" destId="{5317648A-CD7A-4222-8C3F-1110CC3CB9E4}" srcOrd="4" destOrd="0" parTransId="{409B5A02-F1BD-493D-9689-DCDC7FF742A1}" sibTransId="{E96C37EE-5A72-4EE1-87F1-D8D4844BA7EE}"/>
    <dgm:cxn modelId="{1B32AF8D-6AB9-47B7-B0AC-D98EFB4806E9}" type="presOf" srcId="{5317648A-CD7A-4222-8C3F-1110CC3CB9E4}" destId="{1B93DF86-33D3-445A-96F8-8EDFCAC941E1}" srcOrd="0" destOrd="0" presId="urn:microsoft.com/office/officeart/2005/8/layout/hierarchy1"/>
    <dgm:cxn modelId="{A67DE761-6B51-4ADA-A475-EBE2ECD55160}" type="presOf" srcId="{2A4292EB-16FD-4149-88A3-3B353F0492FD}" destId="{C132D6F0-9B82-4DA4-A20C-617B89206C19}" srcOrd="0" destOrd="0" presId="urn:microsoft.com/office/officeart/2005/8/layout/hierarchy1"/>
    <dgm:cxn modelId="{D7F51AB0-C081-4CB9-986C-A8CB1AF45816}" srcId="{3F8C2AFC-F71A-457F-9A56-6A5BC981B2BC}" destId="{2A4292EB-16FD-4149-88A3-3B353F0492FD}" srcOrd="1" destOrd="0" parTransId="{3BF859E9-89EB-45CB-BADC-E66DD445EE3D}" sibTransId="{CF2E4A23-E482-40F3-9669-86141DB5B0DC}"/>
    <dgm:cxn modelId="{F2719A28-D715-4753-8DF0-48950B5AAE08}" srcId="{3F8C2AFC-F71A-457F-9A56-6A5BC981B2BC}" destId="{455C50C0-BDB7-46EB-9B3A-E56966BDA1E1}" srcOrd="3" destOrd="0" parTransId="{493D0BE3-C5F3-4FA0-BB1A-0564D3D21E4D}" sibTransId="{5C57556F-B095-42D7-9E82-2D8BE1ABE1B0}"/>
    <dgm:cxn modelId="{C9F883A2-6937-46CF-B02C-4C7EE99A4A46}" type="presOf" srcId="{8916F52F-5D43-4A53-8EE7-CE96A944B12A}" destId="{B117221E-4BAE-4F52-8205-65468B3161E7}" srcOrd="0" destOrd="0" presId="urn:microsoft.com/office/officeart/2005/8/layout/hierarchy1"/>
    <dgm:cxn modelId="{15A1EB04-B3E5-47BD-B406-2A2D3431BC85}" type="presOf" srcId="{42BCE992-1530-4B72-B235-4286E0514D3A}" destId="{27CF4515-1C19-4789-B48A-3FBC0AB02375}" srcOrd="0" destOrd="0" presId="urn:microsoft.com/office/officeart/2005/8/layout/hierarchy1"/>
    <dgm:cxn modelId="{7B7DC639-C661-45EA-89D1-D776DF0CC729}" type="presOf" srcId="{493D0BE3-C5F3-4FA0-BB1A-0564D3D21E4D}" destId="{08649FC6-EB9E-482A-AD53-9626DD919E7A}" srcOrd="0" destOrd="0" presId="urn:microsoft.com/office/officeart/2005/8/layout/hierarchy1"/>
    <dgm:cxn modelId="{F993C033-2F55-461B-BE1E-9809C3A0FA1C}" srcId="{8916F52F-5D43-4A53-8EE7-CE96A944B12A}" destId="{3F8C2AFC-F71A-457F-9A56-6A5BC981B2BC}" srcOrd="0" destOrd="0" parTransId="{4E54C8C5-0E69-4172-93F3-CAC86F5C3F94}" sibTransId="{DC3CAC95-D9F6-432E-A3F6-12161EA2656E}"/>
    <dgm:cxn modelId="{BCFCBAC4-14D0-4016-9960-ADBD69D136A2}" type="presOf" srcId="{C8B6B34F-57B7-4A28-9FEE-B8D8E87718EB}" destId="{EE04DCEA-68F9-4937-A521-12348BEA9E21}" srcOrd="0" destOrd="0" presId="urn:microsoft.com/office/officeart/2005/8/layout/hierarchy1"/>
    <dgm:cxn modelId="{7FAA7C74-1DF6-4432-A9B1-0618556FEF51}" type="presOf" srcId="{455C50C0-BDB7-46EB-9B3A-E56966BDA1E1}" destId="{D338D384-D36E-4071-AE1B-A1C446AE6C81}" srcOrd="0" destOrd="0" presId="urn:microsoft.com/office/officeart/2005/8/layout/hierarchy1"/>
    <dgm:cxn modelId="{A946D766-49E4-4FF0-B893-39771B24C946}" srcId="{3F8C2AFC-F71A-457F-9A56-6A5BC981B2BC}" destId="{42BCE992-1530-4B72-B235-4286E0514D3A}" srcOrd="2" destOrd="0" parTransId="{AC089EB4-6B25-48AD-A557-B252059CBCEF}" sibTransId="{64249528-F8C6-4459-980E-CA9A0D1D98B1}"/>
    <dgm:cxn modelId="{BCDB55A7-DED1-46C5-A36E-A7602A902605}" type="presOf" srcId="{409B5A02-F1BD-493D-9689-DCDC7FF742A1}" destId="{AFEFD204-0087-4848-820A-7E045FD0B9DB}" srcOrd="0" destOrd="0" presId="urn:microsoft.com/office/officeart/2005/8/layout/hierarchy1"/>
    <dgm:cxn modelId="{536220A7-1C1A-46F8-AC87-7D88D2AEE685}" srcId="{3F8C2AFC-F71A-457F-9A56-6A5BC981B2BC}" destId="{6239B42F-8CD9-48F8-83A5-0867EE5E0827}" srcOrd="0" destOrd="0" parTransId="{C8B6B34F-57B7-4A28-9FEE-B8D8E87718EB}" sibTransId="{66336471-4FCA-4BAC-8B4A-5D30B46CD27E}"/>
    <dgm:cxn modelId="{52DD1958-3956-40BA-9A43-B7F1D0A1C9AC}" type="presOf" srcId="{3F8C2AFC-F71A-457F-9A56-6A5BC981B2BC}" destId="{F22B7B0C-DF46-4C2D-B693-057FD9D68DC1}" srcOrd="0" destOrd="0" presId="urn:microsoft.com/office/officeart/2005/8/layout/hierarchy1"/>
    <dgm:cxn modelId="{7B206F33-3A49-4EE1-A322-CB1E7F7EBEFF}" type="presOf" srcId="{6239B42F-8CD9-48F8-83A5-0867EE5E0827}" destId="{EEFCD92F-AB02-4362-B567-8B3697628166}" srcOrd="0" destOrd="0" presId="urn:microsoft.com/office/officeart/2005/8/layout/hierarchy1"/>
    <dgm:cxn modelId="{68412388-9840-46BD-AA0D-53B108635CD9}" type="presOf" srcId="{AC089EB4-6B25-48AD-A557-B252059CBCEF}" destId="{BFF0CEE5-72E2-45E2-B251-8188E802D246}" srcOrd="0" destOrd="0" presId="urn:microsoft.com/office/officeart/2005/8/layout/hierarchy1"/>
    <dgm:cxn modelId="{2CB8DE2F-9382-4B68-A387-2B6C0A36F809}" type="presOf" srcId="{3BF859E9-89EB-45CB-BADC-E66DD445EE3D}" destId="{6676D0CE-5725-44A8-8529-6A834743F57A}" srcOrd="0" destOrd="0" presId="urn:microsoft.com/office/officeart/2005/8/layout/hierarchy1"/>
    <dgm:cxn modelId="{A7015FF5-5866-44A6-AEB0-CEF6B6A9F5F4}" type="presParOf" srcId="{B117221E-4BAE-4F52-8205-65468B3161E7}" destId="{3B56947E-E837-47BA-80A6-BD544CAE8B8B}" srcOrd="0" destOrd="0" presId="urn:microsoft.com/office/officeart/2005/8/layout/hierarchy1"/>
    <dgm:cxn modelId="{3F8F7DDF-5B20-49C4-BACE-A77DF41D91B1}" type="presParOf" srcId="{3B56947E-E837-47BA-80A6-BD544CAE8B8B}" destId="{DA8AF8BB-0BF9-4D3F-9A0A-C151E1BE347B}" srcOrd="0" destOrd="0" presId="urn:microsoft.com/office/officeart/2005/8/layout/hierarchy1"/>
    <dgm:cxn modelId="{3AA8DA07-0980-4955-99F7-3BFF83BE9CE4}" type="presParOf" srcId="{DA8AF8BB-0BF9-4D3F-9A0A-C151E1BE347B}" destId="{F916B2AE-0853-49D5-A381-87765CBB4E51}" srcOrd="0" destOrd="0" presId="urn:microsoft.com/office/officeart/2005/8/layout/hierarchy1"/>
    <dgm:cxn modelId="{21036D17-353E-4E22-A18E-6952A38EE6EC}" type="presParOf" srcId="{DA8AF8BB-0BF9-4D3F-9A0A-C151E1BE347B}" destId="{F22B7B0C-DF46-4C2D-B693-057FD9D68DC1}" srcOrd="1" destOrd="0" presId="urn:microsoft.com/office/officeart/2005/8/layout/hierarchy1"/>
    <dgm:cxn modelId="{BE7AED96-EC2A-4D13-820F-DEB27B7A909C}" type="presParOf" srcId="{3B56947E-E837-47BA-80A6-BD544CAE8B8B}" destId="{F8B036E1-D251-4EEC-B803-8452D81C5009}" srcOrd="1" destOrd="0" presId="urn:microsoft.com/office/officeart/2005/8/layout/hierarchy1"/>
    <dgm:cxn modelId="{C51DBC22-650B-4D5B-B9BA-FF7530289216}" type="presParOf" srcId="{F8B036E1-D251-4EEC-B803-8452D81C5009}" destId="{EE04DCEA-68F9-4937-A521-12348BEA9E21}" srcOrd="0" destOrd="0" presId="urn:microsoft.com/office/officeart/2005/8/layout/hierarchy1"/>
    <dgm:cxn modelId="{F5ADA421-3093-439B-BE05-8F3E07400DEC}" type="presParOf" srcId="{F8B036E1-D251-4EEC-B803-8452D81C5009}" destId="{A81FDDBB-4DD8-49B7-9D78-A198C8BB306C}" srcOrd="1" destOrd="0" presId="urn:microsoft.com/office/officeart/2005/8/layout/hierarchy1"/>
    <dgm:cxn modelId="{688720DF-BFBC-4AF4-94A2-52DAB1353696}" type="presParOf" srcId="{A81FDDBB-4DD8-49B7-9D78-A198C8BB306C}" destId="{3D1BE91F-9B07-42E9-B033-D85042E1883A}" srcOrd="0" destOrd="0" presId="urn:microsoft.com/office/officeart/2005/8/layout/hierarchy1"/>
    <dgm:cxn modelId="{FA983F5C-05FC-4788-A45B-665C2842BA70}" type="presParOf" srcId="{3D1BE91F-9B07-42E9-B033-D85042E1883A}" destId="{1C44DCB4-AD37-470C-921F-8952D7E14072}" srcOrd="0" destOrd="0" presId="urn:microsoft.com/office/officeart/2005/8/layout/hierarchy1"/>
    <dgm:cxn modelId="{1036931E-3FE8-4205-9D18-3488EF16EC1B}" type="presParOf" srcId="{3D1BE91F-9B07-42E9-B033-D85042E1883A}" destId="{EEFCD92F-AB02-4362-B567-8B3697628166}" srcOrd="1" destOrd="0" presId="urn:microsoft.com/office/officeart/2005/8/layout/hierarchy1"/>
    <dgm:cxn modelId="{577AC02F-4833-48E4-BB86-5476914FEBC7}" type="presParOf" srcId="{A81FDDBB-4DD8-49B7-9D78-A198C8BB306C}" destId="{013E8DFE-4226-429B-AA7B-66E9590E3E6D}" srcOrd="1" destOrd="0" presId="urn:microsoft.com/office/officeart/2005/8/layout/hierarchy1"/>
    <dgm:cxn modelId="{80788953-4305-4295-8E03-BC8D3DA9C06A}" type="presParOf" srcId="{F8B036E1-D251-4EEC-B803-8452D81C5009}" destId="{6676D0CE-5725-44A8-8529-6A834743F57A}" srcOrd="2" destOrd="0" presId="urn:microsoft.com/office/officeart/2005/8/layout/hierarchy1"/>
    <dgm:cxn modelId="{76B4E58F-C2F2-4BC0-A38A-0C6B6041C9B1}" type="presParOf" srcId="{F8B036E1-D251-4EEC-B803-8452D81C5009}" destId="{1813BBEE-7F54-413D-BB12-79A3D6147189}" srcOrd="3" destOrd="0" presId="urn:microsoft.com/office/officeart/2005/8/layout/hierarchy1"/>
    <dgm:cxn modelId="{D10C53D0-7478-4124-98FB-C1677751C3DE}" type="presParOf" srcId="{1813BBEE-7F54-413D-BB12-79A3D6147189}" destId="{04E9CE92-9A2B-481B-A436-BC686A9EE2F3}" srcOrd="0" destOrd="0" presId="urn:microsoft.com/office/officeart/2005/8/layout/hierarchy1"/>
    <dgm:cxn modelId="{42D4D42F-A7D0-441E-A656-62183E1A6E61}" type="presParOf" srcId="{04E9CE92-9A2B-481B-A436-BC686A9EE2F3}" destId="{E92D1456-838C-400A-AAE8-A3D462EF95A9}" srcOrd="0" destOrd="0" presId="urn:microsoft.com/office/officeart/2005/8/layout/hierarchy1"/>
    <dgm:cxn modelId="{2B13EDE6-ED9D-4EA0-80E2-13B928B95BD7}" type="presParOf" srcId="{04E9CE92-9A2B-481B-A436-BC686A9EE2F3}" destId="{C132D6F0-9B82-4DA4-A20C-617B89206C19}" srcOrd="1" destOrd="0" presId="urn:microsoft.com/office/officeart/2005/8/layout/hierarchy1"/>
    <dgm:cxn modelId="{4F238AB4-0C99-49B7-BE33-A51EC92D60B2}" type="presParOf" srcId="{1813BBEE-7F54-413D-BB12-79A3D6147189}" destId="{2F32D801-88F1-4CF4-9697-CEB6950EAF29}" srcOrd="1" destOrd="0" presId="urn:microsoft.com/office/officeart/2005/8/layout/hierarchy1"/>
    <dgm:cxn modelId="{A2A779CE-27DE-475E-811E-B50CE3DA2FB0}" type="presParOf" srcId="{F8B036E1-D251-4EEC-B803-8452D81C5009}" destId="{BFF0CEE5-72E2-45E2-B251-8188E802D246}" srcOrd="4" destOrd="0" presId="urn:microsoft.com/office/officeart/2005/8/layout/hierarchy1"/>
    <dgm:cxn modelId="{081CCB52-650B-4F1D-BB30-2CDA1870AAA5}" type="presParOf" srcId="{F8B036E1-D251-4EEC-B803-8452D81C5009}" destId="{F6D98DB3-A9CE-4EB0-89D8-7BB04C486A85}" srcOrd="5" destOrd="0" presId="urn:microsoft.com/office/officeart/2005/8/layout/hierarchy1"/>
    <dgm:cxn modelId="{455ED983-152E-4F5C-9121-6F53B788F1EA}" type="presParOf" srcId="{F6D98DB3-A9CE-4EB0-89D8-7BB04C486A85}" destId="{B3599C63-17F1-481E-80AD-B9DC68E32427}" srcOrd="0" destOrd="0" presId="urn:microsoft.com/office/officeart/2005/8/layout/hierarchy1"/>
    <dgm:cxn modelId="{05571BD6-C054-47C6-A0D2-D64EADC9984A}" type="presParOf" srcId="{B3599C63-17F1-481E-80AD-B9DC68E32427}" destId="{9AF03AFD-5712-4B65-B8B9-0C78AFF57A8A}" srcOrd="0" destOrd="0" presId="urn:microsoft.com/office/officeart/2005/8/layout/hierarchy1"/>
    <dgm:cxn modelId="{6D697DC8-7B9D-4F33-8181-D05627AC2E1C}" type="presParOf" srcId="{B3599C63-17F1-481E-80AD-B9DC68E32427}" destId="{27CF4515-1C19-4789-B48A-3FBC0AB02375}" srcOrd="1" destOrd="0" presId="urn:microsoft.com/office/officeart/2005/8/layout/hierarchy1"/>
    <dgm:cxn modelId="{384DFC69-A0FC-4F3E-A30F-DA12510C40AC}" type="presParOf" srcId="{F6D98DB3-A9CE-4EB0-89D8-7BB04C486A85}" destId="{5F6552FA-A5B3-4041-9610-C39E9000B0DD}" srcOrd="1" destOrd="0" presId="urn:microsoft.com/office/officeart/2005/8/layout/hierarchy1"/>
    <dgm:cxn modelId="{7E942D6F-C81C-4DB2-B756-615827F22E09}" type="presParOf" srcId="{F8B036E1-D251-4EEC-B803-8452D81C5009}" destId="{08649FC6-EB9E-482A-AD53-9626DD919E7A}" srcOrd="6" destOrd="0" presId="urn:microsoft.com/office/officeart/2005/8/layout/hierarchy1"/>
    <dgm:cxn modelId="{2EDF5431-27DD-4114-80AF-F91FA5ADEAD9}" type="presParOf" srcId="{F8B036E1-D251-4EEC-B803-8452D81C5009}" destId="{8AB0241C-8C8A-472F-94D2-0527BEA47079}" srcOrd="7" destOrd="0" presId="urn:microsoft.com/office/officeart/2005/8/layout/hierarchy1"/>
    <dgm:cxn modelId="{E23B6E70-C14C-4991-91AA-1136FB9D7DFB}" type="presParOf" srcId="{8AB0241C-8C8A-472F-94D2-0527BEA47079}" destId="{AE24E3FD-DB12-4FFD-9F03-119182B99EA2}" srcOrd="0" destOrd="0" presId="urn:microsoft.com/office/officeart/2005/8/layout/hierarchy1"/>
    <dgm:cxn modelId="{C65E2CBF-27BC-495D-9E9B-738271F5AF17}" type="presParOf" srcId="{AE24E3FD-DB12-4FFD-9F03-119182B99EA2}" destId="{FB77E740-85C0-4E1C-ABC5-44C2E417C594}" srcOrd="0" destOrd="0" presId="urn:microsoft.com/office/officeart/2005/8/layout/hierarchy1"/>
    <dgm:cxn modelId="{32C5B71F-2EF0-4402-8741-6A957814C6FE}" type="presParOf" srcId="{AE24E3FD-DB12-4FFD-9F03-119182B99EA2}" destId="{D338D384-D36E-4071-AE1B-A1C446AE6C81}" srcOrd="1" destOrd="0" presId="urn:microsoft.com/office/officeart/2005/8/layout/hierarchy1"/>
    <dgm:cxn modelId="{6939D9FF-787B-43D8-B841-8677FBF0AA16}" type="presParOf" srcId="{8AB0241C-8C8A-472F-94D2-0527BEA47079}" destId="{014D510C-4811-41E5-A412-75C00D4ABC30}" srcOrd="1" destOrd="0" presId="urn:microsoft.com/office/officeart/2005/8/layout/hierarchy1"/>
    <dgm:cxn modelId="{C238545A-159D-4ED0-8436-91FA4949C56C}" type="presParOf" srcId="{F8B036E1-D251-4EEC-B803-8452D81C5009}" destId="{AFEFD204-0087-4848-820A-7E045FD0B9DB}" srcOrd="8" destOrd="0" presId="urn:microsoft.com/office/officeart/2005/8/layout/hierarchy1"/>
    <dgm:cxn modelId="{A529131F-F6B6-4498-BDD8-5D0EDAE88480}" type="presParOf" srcId="{F8B036E1-D251-4EEC-B803-8452D81C5009}" destId="{9BB4A90E-26A0-46C9-8E70-124DA297E6C3}" srcOrd="9" destOrd="0" presId="urn:microsoft.com/office/officeart/2005/8/layout/hierarchy1"/>
    <dgm:cxn modelId="{1E2BB1E2-CB4E-4CD3-9AAE-8C6032AD3B5A}" type="presParOf" srcId="{9BB4A90E-26A0-46C9-8E70-124DA297E6C3}" destId="{958AEB80-077A-423A-A70A-7FF4B9F55592}" srcOrd="0" destOrd="0" presId="urn:microsoft.com/office/officeart/2005/8/layout/hierarchy1"/>
    <dgm:cxn modelId="{8160963E-6431-4C2C-8BD6-95D114F52908}" type="presParOf" srcId="{958AEB80-077A-423A-A70A-7FF4B9F55592}" destId="{3080AD3D-0479-4451-9446-9AF6ACA74CAB}" srcOrd="0" destOrd="0" presId="urn:microsoft.com/office/officeart/2005/8/layout/hierarchy1"/>
    <dgm:cxn modelId="{97EDF6D7-6B66-478F-8E1C-5611C4E2DEFB}" type="presParOf" srcId="{958AEB80-077A-423A-A70A-7FF4B9F55592}" destId="{1B93DF86-33D3-445A-96F8-8EDFCAC941E1}" srcOrd="1" destOrd="0" presId="urn:microsoft.com/office/officeart/2005/8/layout/hierarchy1"/>
    <dgm:cxn modelId="{300D0617-2471-4AB5-A616-A6873E8A7F36}" type="presParOf" srcId="{9BB4A90E-26A0-46C9-8E70-124DA297E6C3}" destId="{35C0ECDD-2956-4169-9980-C8B6C52EB8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A2F500-F7A8-43A1-8550-9326E22CC45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E417CEC-E44C-411C-8966-27606F2A75C5}">
      <dgm:prSet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Выполнение целевых показателей муниципальной «Дорожной карты» в рамках реализации КОНЦЕПЦИИ  развития дополнительного образования детей до 2030 года, утвержденной Правительством РФ (Распоряжение от 31.03.2022 г. №678-р). Повышение охвата детей программами дополнительного образования.</a:t>
          </a:r>
        </a:p>
      </dgm:t>
    </dgm:pt>
    <dgm:pt modelId="{BE467C36-7C34-45CB-93BD-5E84317585B8}" type="parTrans" cxnId="{91738A12-1056-4B85-8AE4-5882B62E943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492289-4A84-46BB-85B8-F29040E15B82}" type="sibTrans" cxnId="{91738A12-1056-4B85-8AE4-5882B62E943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918A0-8DAB-4DC2-AF3F-6D3729CDC9D4}">
      <dgm:prSet custT="1"/>
      <dgm:spPr>
        <a:solidFill>
          <a:srgbClr val="0099CC"/>
        </a:solidFill>
      </dgm:spPr>
      <dgm:t>
        <a:bodyPr/>
        <a:lstStyle/>
        <a:p>
          <a:pPr algn="l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Создание условий для укрепления и развития кадрового потенциала системы дополнительного образования детей через привлечение студентов организаций высшего образования, наставников из реального сектора экономики, научных и общественных организаций</a:t>
          </a:r>
        </a:p>
      </dgm:t>
    </dgm:pt>
    <dgm:pt modelId="{9B9584B5-C651-4A3D-A74D-9CAB955F1AA9}" type="parTrans" cxnId="{0F4EBABC-8674-4072-B250-2A48E4A8741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FAF31-DAE1-4773-A7AA-80D449268944}" type="sibTrans" cxnId="{0F4EBABC-8674-4072-B250-2A48E4A8741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6F266-F100-42FB-9FA1-464429147E08}">
      <dgm:prSet custT="1"/>
      <dgm:spPr>
        <a:solidFill>
          <a:srgbClr val="008080"/>
        </a:solidFill>
      </dgm:spPr>
      <dgm:t>
        <a:bodyPr/>
        <a:lstStyle/>
        <a:p>
          <a:pPr algn="l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Повышение охвата детей ОВЗ, находящихся в трудной жизненной ситуации </a:t>
          </a:r>
        </a:p>
        <a:p>
          <a:pPr algn="l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(сетевое взаимодействие с общеобразовательными организациями)</a:t>
          </a:r>
        </a:p>
      </dgm:t>
    </dgm:pt>
    <dgm:pt modelId="{436D3C11-F9B1-4F6B-86EE-38D13221638F}" type="parTrans" cxnId="{740355C8-7CE3-48A0-934F-123AB8730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A1C83-C6D1-484D-8451-C077A248B878}" type="sibTrans" cxnId="{740355C8-7CE3-48A0-934F-123AB8730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32CC8-8ED0-4A93-8917-91A7E3BEC222}">
      <dgm:prSet custT="1"/>
      <dgm:spPr>
        <a:solidFill>
          <a:srgbClr val="33CCCC"/>
        </a:solidFill>
      </dgm:spPr>
      <dgm:t>
        <a:bodyPr/>
        <a:lstStyle/>
        <a:p>
          <a:pPr algn="l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Создание механизмов мотивации педагогов к повышению качества работы и непрерывному профессиональному развитию, обновляя состав и компетенции педагогических кадров</a:t>
          </a:r>
        </a:p>
      </dgm:t>
    </dgm:pt>
    <dgm:pt modelId="{43DEE1D7-BC80-47AF-9CAF-413D082F7514}" type="parTrans" cxnId="{A39DB939-4189-4601-9511-A06635F9F9E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C1B23D-6165-472B-A2F0-2C45A37942D2}" type="sibTrans" cxnId="{A39DB939-4189-4601-9511-A06635F9F9E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357CA-1EB5-482C-BFE2-188B30FF494A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Ориентация организаций и программ дополнительного образования </a:t>
          </a:r>
        </a:p>
        <a:p>
          <a:pPr algn="just">
            <a:lnSpc>
              <a:spcPct val="100000"/>
            </a:lnSpc>
          </a:pP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на реальные образовательные потребности детей</a:t>
          </a:r>
        </a:p>
      </dgm:t>
    </dgm:pt>
    <dgm:pt modelId="{54F2939A-7B8E-4957-8E1B-0BE5D80D9450}" type="parTrans" cxnId="{024F87DD-7979-465C-BC07-79F03AB1A01B}">
      <dgm:prSet/>
      <dgm:spPr/>
      <dgm:t>
        <a:bodyPr/>
        <a:lstStyle/>
        <a:p>
          <a:endParaRPr lang="ru-RU"/>
        </a:p>
      </dgm:t>
    </dgm:pt>
    <dgm:pt modelId="{5EC25584-2DD9-4497-8EF2-D53A9D315676}" type="sibTrans" cxnId="{024F87DD-7979-465C-BC07-79F03AB1A01B}">
      <dgm:prSet/>
      <dgm:spPr/>
      <dgm:t>
        <a:bodyPr/>
        <a:lstStyle/>
        <a:p>
          <a:endParaRPr lang="ru-RU"/>
        </a:p>
      </dgm:t>
    </dgm:pt>
    <dgm:pt modelId="{5815E225-080E-47C6-B21F-9EE8DB657FBA}" type="pres">
      <dgm:prSet presAssocID="{5AA2F500-F7A8-43A1-8550-9326E22CC4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F8F95B6-7214-45FA-8B93-B553B5932464}" type="pres">
      <dgm:prSet presAssocID="{5AA2F500-F7A8-43A1-8550-9326E22CC45A}" presName="Name1" presStyleCnt="0"/>
      <dgm:spPr/>
    </dgm:pt>
    <dgm:pt modelId="{425A106C-DA1D-4A94-883D-FAEE580B94D7}" type="pres">
      <dgm:prSet presAssocID="{5AA2F500-F7A8-43A1-8550-9326E22CC45A}" presName="cycle" presStyleCnt="0"/>
      <dgm:spPr/>
    </dgm:pt>
    <dgm:pt modelId="{87050772-6571-4159-BB5E-5CA70649B6D8}" type="pres">
      <dgm:prSet presAssocID="{5AA2F500-F7A8-43A1-8550-9326E22CC45A}" presName="srcNode" presStyleLbl="node1" presStyleIdx="0" presStyleCnt="5"/>
      <dgm:spPr/>
    </dgm:pt>
    <dgm:pt modelId="{38617960-6BC1-4055-8736-6EA5B0D7D900}" type="pres">
      <dgm:prSet presAssocID="{5AA2F500-F7A8-43A1-8550-9326E22CC45A}" presName="conn" presStyleLbl="parChTrans1D2" presStyleIdx="0" presStyleCnt="1"/>
      <dgm:spPr/>
      <dgm:t>
        <a:bodyPr/>
        <a:lstStyle/>
        <a:p>
          <a:endParaRPr lang="ru-RU"/>
        </a:p>
      </dgm:t>
    </dgm:pt>
    <dgm:pt modelId="{1763DF0F-D6A5-4E21-8E1F-6B8B0A6E6824}" type="pres">
      <dgm:prSet presAssocID="{5AA2F500-F7A8-43A1-8550-9326E22CC45A}" presName="extraNode" presStyleLbl="node1" presStyleIdx="0" presStyleCnt="5"/>
      <dgm:spPr/>
    </dgm:pt>
    <dgm:pt modelId="{B45F29CE-881C-4897-8DFA-67AF9E2D100C}" type="pres">
      <dgm:prSet presAssocID="{5AA2F500-F7A8-43A1-8550-9326E22CC45A}" presName="dstNode" presStyleLbl="node1" presStyleIdx="0" presStyleCnt="5"/>
      <dgm:spPr/>
    </dgm:pt>
    <dgm:pt modelId="{08D629A3-4685-4238-B528-E38A5BF3798E}" type="pres">
      <dgm:prSet presAssocID="{2E417CEC-E44C-411C-8966-27606F2A75C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8A534-439B-4A1A-A6B2-2B42B5C993B8}" type="pres">
      <dgm:prSet presAssocID="{2E417CEC-E44C-411C-8966-27606F2A75C5}" presName="accent_1" presStyleCnt="0"/>
      <dgm:spPr/>
    </dgm:pt>
    <dgm:pt modelId="{129367C4-8029-46C9-9820-6F5C47585A44}" type="pres">
      <dgm:prSet presAssocID="{2E417CEC-E44C-411C-8966-27606F2A75C5}" presName="accentRepeatNode" presStyleLbl="solidFgAcc1" presStyleIdx="0" presStyleCnt="5"/>
      <dgm:spPr>
        <a:ln>
          <a:solidFill>
            <a:srgbClr val="CCCCFF"/>
          </a:solidFill>
        </a:ln>
      </dgm:spPr>
    </dgm:pt>
    <dgm:pt modelId="{1D8F47B5-2CCE-4226-98A5-C104C79BCD5F}" type="pres">
      <dgm:prSet presAssocID="{209918A0-8DAB-4DC2-AF3F-6D3729CDC9D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45C9A-2919-4CA5-B6E8-3359D815CB5C}" type="pres">
      <dgm:prSet presAssocID="{209918A0-8DAB-4DC2-AF3F-6D3729CDC9D4}" presName="accent_2" presStyleCnt="0"/>
      <dgm:spPr/>
    </dgm:pt>
    <dgm:pt modelId="{7E470E29-D904-411A-A5D3-D484A18D6CA4}" type="pres">
      <dgm:prSet presAssocID="{209918A0-8DAB-4DC2-AF3F-6D3729CDC9D4}" presName="accentRepeatNode" presStyleLbl="solidFgAcc1" presStyleIdx="1" presStyleCnt="5"/>
      <dgm:spPr>
        <a:ln>
          <a:solidFill>
            <a:srgbClr val="0099CC"/>
          </a:solidFill>
        </a:ln>
      </dgm:spPr>
    </dgm:pt>
    <dgm:pt modelId="{AAEE3BBA-CA73-41A2-8363-96D6B8A5442C}" type="pres">
      <dgm:prSet presAssocID="{E136F266-F100-42FB-9FA1-464429147E0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6A035-34DA-45E1-BB23-36C716AFF1D7}" type="pres">
      <dgm:prSet presAssocID="{E136F266-F100-42FB-9FA1-464429147E08}" presName="accent_3" presStyleCnt="0"/>
      <dgm:spPr/>
    </dgm:pt>
    <dgm:pt modelId="{6D401B82-310E-43B5-B0DA-4103129E1240}" type="pres">
      <dgm:prSet presAssocID="{E136F266-F100-42FB-9FA1-464429147E08}" presName="accentRepeatNode" presStyleLbl="solidFgAcc1" presStyleIdx="2" presStyleCnt="5"/>
      <dgm:spPr>
        <a:ln>
          <a:solidFill>
            <a:srgbClr val="008080"/>
          </a:solidFill>
        </a:ln>
      </dgm:spPr>
    </dgm:pt>
    <dgm:pt modelId="{76D23266-168B-413E-83A8-30031B7315FF}" type="pres">
      <dgm:prSet presAssocID="{3A732CC8-8ED0-4A93-8917-91A7E3BEC22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7EC68-E83D-47E1-904C-B1DA42C3A6BB}" type="pres">
      <dgm:prSet presAssocID="{3A732CC8-8ED0-4A93-8917-91A7E3BEC222}" presName="accent_4" presStyleCnt="0"/>
      <dgm:spPr/>
    </dgm:pt>
    <dgm:pt modelId="{79D572CC-4039-4100-93F4-D6D2596A85DF}" type="pres">
      <dgm:prSet presAssocID="{3A732CC8-8ED0-4A93-8917-91A7E3BEC222}" presName="accentRepeatNode" presStyleLbl="solidFgAcc1" presStyleIdx="3" presStyleCnt="5"/>
      <dgm:spPr/>
    </dgm:pt>
    <dgm:pt modelId="{CB1FD45B-61A5-405D-8047-1D299B876864}" type="pres">
      <dgm:prSet presAssocID="{718357CA-1EB5-482C-BFE2-188B30FF494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5A283-5DBF-4BE2-BE02-08968D79EF32}" type="pres">
      <dgm:prSet presAssocID="{718357CA-1EB5-482C-BFE2-188B30FF494A}" presName="accent_5" presStyleCnt="0"/>
      <dgm:spPr/>
    </dgm:pt>
    <dgm:pt modelId="{F1015D62-CE34-4943-B11E-D91BB2DFC381}" type="pres">
      <dgm:prSet presAssocID="{718357CA-1EB5-482C-BFE2-188B30FF494A}" presName="accentRepeatNode" presStyleLbl="solidFgAcc1" presStyleIdx="4" presStyleCnt="5"/>
      <dgm:spPr/>
    </dgm:pt>
  </dgm:ptLst>
  <dgm:cxnLst>
    <dgm:cxn modelId="{EF1C3EC5-3C72-4986-A875-AAF57A33F691}" type="presOf" srcId="{3A732CC8-8ED0-4A93-8917-91A7E3BEC222}" destId="{76D23266-168B-413E-83A8-30031B7315FF}" srcOrd="0" destOrd="0" presId="urn:microsoft.com/office/officeart/2008/layout/VerticalCurvedList"/>
    <dgm:cxn modelId="{0339F385-78A8-4DF6-B326-40EE911C684D}" type="presOf" srcId="{718357CA-1EB5-482C-BFE2-188B30FF494A}" destId="{CB1FD45B-61A5-405D-8047-1D299B876864}" srcOrd="0" destOrd="0" presId="urn:microsoft.com/office/officeart/2008/layout/VerticalCurvedList"/>
    <dgm:cxn modelId="{B2282285-6402-466E-9CC8-AF7E823575A3}" type="presOf" srcId="{5AA2F500-F7A8-43A1-8550-9326E22CC45A}" destId="{5815E225-080E-47C6-B21F-9EE8DB657FBA}" srcOrd="0" destOrd="0" presId="urn:microsoft.com/office/officeart/2008/layout/VerticalCurvedList"/>
    <dgm:cxn modelId="{740355C8-7CE3-48A0-934F-123AB8730FFC}" srcId="{5AA2F500-F7A8-43A1-8550-9326E22CC45A}" destId="{E136F266-F100-42FB-9FA1-464429147E08}" srcOrd="2" destOrd="0" parTransId="{436D3C11-F9B1-4F6B-86EE-38D13221638F}" sibTransId="{618A1C83-C6D1-484D-8451-C077A248B878}"/>
    <dgm:cxn modelId="{91738A12-1056-4B85-8AE4-5882B62E943F}" srcId="{5AA2F500-F7A8-43A1-8550-9326E22CC45A}" destId="{2E417CEC-E44C-411C-8966-27606F2A75C5}" srcOrd="0" destOrd="0" parTransId="{BE467C36-7C34-45CB-93BD-5E84317585B8}" sibTransId="{EA492289-4A84-46BB-85B8-F29040E15B82}"/>
    <dgm:cxn modelId="{6EBF504E-2B1B-4353-9988-C21F1A9CEB3D}" type="presOf" srcId="{EA492289-4A84-46BB-85B8-F29040E15B82}" destId="{38617960-6BC1-4055-8736-6EA5B0D7D900}" srcOrd="0" destOrd="0" presId="urn:microsoft.com/office/officeart/2008/layout/VerticalCurvedList"/>
    <dgm:cxn modelId="{40E8EFB5-22DB-4165-99A6-E6C74FC6EC8C}" type="presOf" srcId="{209918A0-8DAB-4DC2-AF3F-6D3729CDC9D4}" destId="{1D8F47B5-2CCE-4226-98A5-C104C79BCD5F}" srcOrd="0" destOrd="0" presId="urn:microsoft.com/office/officeart/2008/layout/VerticalCurvedList"/>
    <dgm:cxn modelId="{9F59973D-E257-44CC-B1CF-060BCD83254F}" type="presOf" srcId="{2E417CEC-E44C-411C-8966-27606F2A75C5}" destId="{08D629A3-4685-4238-B528-E38A5BF3798E}" srcOrd="0" destOrd="0" presId="urn:microsoft.com/office/officeart/2008/layout/VerticalCurvedList"/>
    <dgm:cxn modelId="{9DFD5DEB-4A4B-41D8-A8AF-EF721A7FC622}" type="presOf" srcId="{E136F266-F100-42FB-9FA1-464429147E08}" destId="{AAEE3BBA-CA73-41A2-8363-96D6B8A5442C}" srcOrd="0" destOrd="0" presId="urn:microsoft.com/office/officeart/2008/layout/VerticalCurvedList"/>
    <dgm:cxn modelId="{A39DB939-4189-4601-9511-A06635F9F9E8}" srcId="{5AA2F500-F7A8-43A1-8550-9326E22CC45A}" destId="{3A732CC8-8ED0-4A93-8917-91A7E3BEC222}" srcOrd="3" destOrd="0" parTransId="{43DEE1D7-BC80-47AF-9CAF-413D082F7514}" sibTransId="{C3C1B23D-6165-472B-A2F0-2C45A37942D2}"/>
    <dgm:cxn modelId="{0F4EBABC-8674-4072-B250-2A48E4A8741B}" srcId="{5AA2F500-F7A8-43A1-8550-9326E22CC45A}" destId="{209918A0-8DAB-4DC2-AF3F-6D3729CDC9D4}" srcOrd="1" destOrd="0" parTransId="{9B9584B5-C651-4A3D-A74D-9CAB955F1AA9}" sibTransId="{971FAF31-DAE1-4773-A7AA-80D449268944}"/>
    <dgm:cxn modelId="{024F87DD-7979-465C-BC07-79F03AB1A01B}" srcId="{5AA2F500-F7A8-43A1-8550-9326E22CC45A}" destId="{718357CA-1EB5-482C-BFE2-188B30FF494A}" srcOrd="4" destOrd="0" parTransId="{54F2939A-7B8E-4957-8E1B-0BE5D80D9450}" sibTransId="{5EC25584-2DD9-4497-8EF2-D53A9D315676}"/>
    <dgm:cxn modelId="{1E7CBE02-6B45-4BDC-A0E8-5F0B5B1884DE}" type="presParOf" srcId="{5815E225-080E-47C6-B21F-9EE8DB657FBA}" destId="{5F8F95B6-7214-45FA-8B93-B553B5932464}" srcOrd="0" destOrd="0" presId="urn:microsoft.com/office/officeart/2008/layout/VerticalCurvedList"/>
    <dgm:cxn modelId="{E8A05827-A663-467E-86F4-B10972CD2378}" type="presParOf" srcId="{5F8F95B6-7214-45FA-8B93-B553B5932464}" destId="{425A106C-DA1D-4A94-883D-FAEE580B94D7}" srcOrd="0" destOrd="0" presId="urn:microsoft.com/office/officeart/2008/layout/VerticalCurvedList"/>
    <dgm:cxn modelId="{7AACF66E-526D-4052-8C8D-29547FF50EBC}" type="presParOf" srcId="{425A106C-DA1D-4A94-883D-FAEE580B94D7}" destId="{87050772-6571-4159-BB5E-5CA70649B6D8}" srcOrd="0" destOrd="0" presId="urn:microsoft.com/office/officeart/2008/layout/VerticalCurvedList"/>
    <dgm:cxn modelId="{E2A3E776-F75E-410B-94FA-C3D6105A434B}" type="presParOf" srcId="{425A106C-DA1D-4A94-883D-FAEE580B94D7}" destId="{38617960-6BC1-4055-8736-6EA5B0D7D900}" srcOrd="1" destOrd="0" presId="urn:microsoft.com/office/officeart/2008/layout/VerticalCurvedList"/>
    <dgm:cxn modelId="{E408DC6B-8F32-46EA-BA43-7CCA0E9D7FDB}" type="presParOf" srcId="{425A106C-DA1D-4A94-883D-FAEE580B94D7}" destId="{1763DF0F-D6A5-4E21-8E1F-6B8B0A6E6824}" srcOrd="2" destOrd="0" presId="urn:microsoft.com/office/officeart/2008/layout/VerticalCurvedList"/>
    <dgm:cxn modelId="{C16EF8C4-6B73-4A07-B03C-59672E443756}" type="presParOf" srcId="{425A106C-DA1D-4A94-883D-FAEE580B94D7}" destId="{B45F29CE-881C-4897-8DFA-67AF9E2D100C}" srcOrd="3" destOrd="0" presId="urn:microsoft.com/office/officeart/2008/layout/VerticalCurvedList"/>
    <dgm:cxn modelId="{2C6241A9-E3D3-4FD5-A69F-FF00BDC313D1}" type="presParOf" srcId="{5F8F95B6-7214-45FA-8B93-B553B5932464}" destId="{08D629A3-4685-4238-B528-E38A5BF3798E}" srcOrd="1" destOrd="0" presId="urn:microsoft.com/office/officeart/2008/layout/VerticalCurvedList"/>
    <dgm:cxn modelId="{1D57397B-E67D-4453-8983-09160CAC119F}" type="presParOf" srcId="{5F8F95B6-7214-45FA-8B93-B553B5932464}" destId="{DDC8A534-439B-4A1A-A6B2-2B42B5C993B8}" srcOrd="2" destOrd="0" presId="urn:microsoft.com/office/officeart/2008/layout/VerticalCurvedList"/>
    <dgm:cxn modelId="{3783A09E-6F28-4579-B068-3B41BB83404F}" type="presParOf" srcId="{DDC8A534-439B-4A1A-A6B2-2B42B5C993B8}" destId="{129367C4-8029-46C9-9820-6F5C47585A44}" srcOrd="0" destOrd="0" presId="urn:microsoft.com/office/officeart/2008/layout/VerticalCurvedList"/>
    <dgm:cxn modelId="{6DE1E9C5-33AF-4F28-BC85-A081925BF369}" type="presParOf" srcId="{5F8F95B6-7214-45FA-8B93-B553B5932464}" destId="{1D8F47B5-2CCE-4226-98A5-C104C79BCD5F}" srcOrd="3" destOrd="0" presId="urn:microsoft.com/office/officeart/2008/layout/VerticalCurvedList"/>
    <dgm:cxn modelId="{6BF5EC6F-F752-480D-ABF4-C406A368762E}" type="presParOf" srcId="{5F8F95B6-7214-45FA-8B93-B553B5932464}" destId="{C7345C9A-2919-4CA5-B6E8-3359D815CB5C}" srcOrd="4" destOrd="0" presId="urn:microsoft.com/office/officeart/2008/layout/VerticalCurvedList"/>
    <dgm:cxn modelId="{EA6F80E9-99CA-48BC-983B-5012D5602298}" type="presParOf" srcId="{C7345C9A-2919-4CA5-B6E8-3359D815CB5C}" destId="{7E470E29-D904-411A-A5D3-D484A18D6CA4}" srcOrd="0" destOrd="0" presId="urn:microsoft.com/office/officeart/2008/layout/VerticalCurvedList"/>
    <dgm:cxn modelId="{0D5F3D25-C50C-4ED7-BD2E-B1DDED1113AB}" type="presParOf" srcId="{5F8F95B6-7214-45FA-8B93-B553B5932464}" destId="{AAEE3BBA-CA73-41A2-8363-96D6B8A5442C}" srcOrd="5" destOrd="0" presId="urn:microsoft.com/office/officeart/2008/layout/VerticalCurvedList"/>
    <dgm:cxn modelId="{66D3A1F7-8283-4B4C-B178-6958B1BA8358}" type="presParOf" srcId="{5F8F95B6-7214-45FA-8B93-B553B5932464}" destId="{A786A035-34DA-45E1-BB23-36C716AFF1D7}" srcOrd="6" destOrd="0" presId="urn:microsoft.com/office/officeart/2008/layout/VerticalCurvedList"/>
    <dgm:cxn modelId="{A108EA9F-70BC-4FD9-966F-4E70E589EAFC}" type="presParOf" srcId="{A786A035-34DA-45E1-BB23-36C716AFF1D7}" destId="{6D401B82-310E-43B5-B0DA-4103129E1240}" srcOrd="0" destOrd="0" presId="urn:microsoft.com/office/officeart/2008/layout/VerticalCurvedList"/>
    <dgm:cxn modelId="{F4F740DB-69B1-4479-B35F-5B9897BDBC61}" type="presParOf" srcId="{5F8F95B6-7214-45FA-8B93-B553B5932464}" destId="{76D23266-168B-413E-83A8-30031B7315FF}" srcOrd="7" destOrd="0" presId="urn:microsoft.com/office/officeart/2008/layout/VerticalCurvedList"/>
    <dgm:cxn modelId="{6C885445-B5C8-4C41-A3E5-689DD80A8A5C}" type="presParOf" srcId="{5F8F95B6-7214-45FA-8B93-B553B5932464}" destId="{ACA7EC68-E83D-47E1-904C-B1DA42C3A6BB}" srcOrd="8" destOrd="0" presId="urn:microsoft.com/office/officeart/2008/layout/VerticalCurvedList"/>
    <dgm:cxn modelId="{2EED3926-D039-4809-805A-F47C0AE02CB9}" type="presParOf" srcId="{ACA7EC68-E83D-47E1-904C-B1DA42C3A6BB}" destId="{79D572CC-4039-4100-93F4-D6D2596A85DF}" srcOrd="0" destOrd="0" presId="urn:microsoft.com/office/officeart/2008/layout/VerticalCurvedList"/>
    <dgm:cxn modelId="{C01B26E3-48B3-4004-98DA-470DB26F91ED}" type="presParOf" srcId="{5F8F95B6-7214-45FA-8B93-B553B5932464}" destId="{CB1FD45B-61A5-405D-8047-1D299B876864}" srcOrd="9" destOrd="0" presId="urn:microsoft.com/office/officeart/2008/layout/VerticalCurvedList"/>
    <dgm:cxn modelId="{B3E0AE63-FC4A-4965-97ED-DD3AA63460BF}" type="presParOf" srcId="{5F8F95B6-7214-45FA-8B93-B553B5932464}" destId="{D785A283-5DBF-4BE2-BE02-08968D79EF32}" srcOrd="10" destOrd="0" presId="urn:microsoft.com/office/officeart/2008/layout/VerticalCurvedList"/>
    <dgm:cxn modelId="{43515D46-8E1C-4BFC-BA76-7009B0037B3D}" type="presParOf" srcId="{D785A283-5DBF-4BE2-BE02-08968D79EF32}" destId="{F1015D62-CE34-4943-B11E-D91BB2DFC3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FD204-0087-4848-820A-7E045FD0B9DB}">
      <dsp:nvSpPr>
        <dsp:cNvPr id="0" name=""/>
        <dsp:cNvSpPr/>
      </dsp:nvSpPr>
      <dsp:spPr>
        <a:xfrm>
          <a:off x="5297353" y="2416961"/>
          <a:ext cx="4352310" cy="515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56"/>
              </a:lnTo>
              <a:lnTo>
                <a:pt x="4352310" y="351056"/>
              </a:lnTo>
              <a:lnTo>
                <a:pt x="4352310" y="51514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49FC6-EB9E-482A-AD53-9626DD919E7A}">
      <dsp:nvSpPr>
        <dsp:cNvPr id="0" name=""/>
        <dsp:cNvSpPr/>
      </dsp:nvSpPr>
      <dsp:spPr>
        <a:xfrm>
          <a:off x="5297353" y="2416961"/>
          <a:ext cx="2065973" cy="515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56"/>
              </a:lnTo>
              <a:lnTo>
                <a:pt x="2065973" y="351056"/>
              </a:lnTo>
              <a:lnTo>
                <a:pt x="2065973" y="51514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0CEE5-72E2-45E2-B251-8188E802D246}">
      <dsp:nvSpPr>
        <dsp:cNvPr id="0" name=""/>
        <dsp:cNvSpPr/>
      </dsp:nvSpPr>
      <dsp:spPr>
        <a:xfrm>
          <a:off x="5101955" y="2416961"/>
          <a:ext cx="195398" cy="515145"/>
        </a:xfrm>
        <a:custGeom>
          <a:avLst/>
          <a:gdLst/>
          <a:ahLst/>
          <a:cxnLst/>
          <a:rect l="0" t="0" r="0" b="0"/>
          <a:pathLst>
            <a:path>
              <a:moveTo>
                <a:pt x="195398" y="0"/>
              </a:moveTo>
              <a:lnTo>
                <a:pt x="195398" y="351056"/>
              </a:lnTo>
              <a:lnTo>
                <a:pt x="0" y="351056"/>
              </a:lnTo>
              <a:lnTo>
                <a:pt x="0" y="51514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6D0CE-5725-44A8-8529-6A834743F57A}">
      <dsp:nvSpPr>
        <dsp:cNvPr id="0" name=""/>
        <dsp:cNvSpPr/>
      </dsp:nvSpPr>
      <dsp:spPr>
        <a:xfrm>
          <a:off x="2917387" y="2416961"/>
          <a:ext cx="2379966" cy="515145"/>
        </a:xfrm>
        <a:custGeom>
          <a:avLst/>
          <a:gdLst/>
          <a:ahLst/>
          <a:cxnLst/>
          <a:rect l="0" t="0" r="0" b="0"/>
          <a:pathLst>
            <a:path>
              <a:moveTo>
                <a:pt x="2379966" y="0"/>
              </a:moveTo>
              <a:lnTo>
                <a:pt x="2379966" y="351056"/>
              </a:lnTo>
              <a:lnTo>
                <a:pt x="0" y="351056"/>
              </a:lnTo>
              <a:lnTo>
                <a:pt x="0" y="51514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4DCEA-68F9-4937-A521-12348BEA9E21}">
      <dsp:nvSpPr>
        <dsp:cNvPr id="0" name=""/>
        <dsp:cNvSpPr/>
      </dsp:nvSpPr>
      <dsp:spPr>
        <a:xfrm>
          <a:off x="826448" y="2416961"/>
          <a:ext cx="4470905" cy="515145"/>
        </a:xfrm>
        <a:custGeom>
          <a:avLst/>
          <a:gdLst/>
          <a:ahLst/>
          <a:cxnLst/>
          <a:rect l="0" t="0" r="0" b="0"/>
          <a:pathLst>
            <a:path>
              <a:moveTo>
                <a:pt x="4470905" y="0"/>
              </a:moveTo>
              <a:lnTo>
                <a:pt x="4470905" y="351056"/>
              </a:lnTo>
              <a:lnTo>
                <a:pt x="0" y="351056"/>
              </a:lnTo>
              <a:lnTo>
                <a:pt x="0" y="51514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6B2AE-0853-49D5-A381-87765CBB4E51}">
      <dsp:nvSpPr>
        <dsp:cNvPr id="0" name=""/>
        <dsp:cNvSpPr/>
      </dsp:nvSpPr>
      <dsp:spPr>
        <a:xfrm>
          <a:off x="4370632" y="1149504"/>
          <a:ext cx="1853442" cy="1267456"/>
        </a:xfrm>
        <a:prstGeom prst="roundRect">
          <a:avLst>
            <a:gd name="adj" fmla="val 10000"/>
          </a:avLst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B7B0C-DF46-4C2D-B693-057FD9D68DC1}">
      <dsp:nvSpPr>
        <dsp:cNvPr id="0" name=""/>
        <dsp:cNvSpPr/>
      </dsp:nvSpPr>
      <dsp:spPr>
        <a:xfrm>
          <a:off x="4567440" y="1336472"/>
          <a:ext cx="1853442" cy="1267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Количество программ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188</a:t>
          </a:r>
          <a:endParaRPr lang="ru-RU" sz="24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4563" y="1373595"/>
        <a:ext cx="1779196" cy="1193210"/>
      </dsp:txXfrm>
    </dsp:sp>
    <dsp:sp modelId="{1C44DCB4-AD37-470C-921F-8952D7E14072}">
      <dsp:nvSpPr>
        <dsp:cNvPr id="0" name=""/>
        <dsp:cNvSpPr/>
      </dsp:nvSpPr>
      <dsp:spPr>
        <a:xfrm>
          <a:off x="3868" y="2932106"/>
          <a:ext cx="1645158" cy="15238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CD92F-AB02-4362-B567-8B3697628166}">
      <dsp:nvSpPr>
        <dsp:cNvPr id="0" name=""/>
        <dsp:cNvSpPr/>
      </dsp:nvSpPr>
      <dsp:spPr>
        <a:xfrm>
          <a:off x="200676" y="3119074"/>
          <a:ext cx="1645158" cy="152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Из них программы для детей ОВЗ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ru-RU" sz="16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309" y="3163707"/>
        <a:ext cx="1555892" cy="1434624"/>
      </dsp:txXfrm>
    </dsp:sp>
    <dsp:sp modelId="{E92D1456-838C-400A-AAE8-A3D462EF95A9}">
      <dsp:nvSpPr>
        <dsp:cNvPr id="0" name=""/>
        <dsp:cNvSpPr/>
      </dsp:nvSpPr>
      <dsp:spPr>
        <a:xfrm>
          <a:off x="2042643" y="2932106"/>
          <a:ext cx="1749486" cy="15458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2D6F0-9B82-4DA4-A20C-617B89206C19}">
      <dsp:nvSpPr>
        <dsp:cNvPr id="0" name=""/>
        <dsp:cNvSpPr/>
      </dsp:nvSpPr>
      <dsp:spPr>
        <a:xfrm>
          <a:off x="2239451" y="3119074"/>
          <a:ext cx="1749486" cy="1545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Из них инклюзивные программы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ru-RU" sz="16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4729" y="3164352"/>
        <a:ext cx="1658930" cy="1455334"/>
      </dsp:txXfrm>
    </dsp:sp>
    <dsp:sp modelId="{9AF03AFD-5712-4B65-B8B9-0C78AFF57A8A}">
      <dsp:nvSpPr>
        <dsp:cNvPr id="0" name=""/>
        <dsp:cNvSpPr/>
      </dsp:nvSpPr>
      <dsp:spPr>
        <a:xfrm>
          <a:off x="4185746" y="2932106"/>
          <a:ext cx="1832417" cy="15437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F4515-1C19-4789-B48A-3FBC0AB02375}">
      <dsp:nvSpPr>
        <dsp:cNvPr id="0" name=""/>
        <dsp:cNvSpPr/>
      </dsp:nvSpPr>
      <dsp:spPr>
        <a:xfrm>
          <a:off x="4382555" y="3119074"/>
          <a:ext cx="1832417" cy="154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Из них адаптированные программы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ru-RU" sz="16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7769" y="3164288"/>
        <a:ext cx="1741989" cy="1453303"/>
      </dsp:txXfrm>
    </dsp:sp>
    <dsp:sp modelId="{FB77E740-85C0-4E1C-ABC5-44C2E417C594}">
      <dsp:nvSpPr>
        <dsp:cNvPr id="0" name=""/>
        <dsp:cNvSpPr/>
      </dsp:nvSpPr>
      <dsp:spPr>
        <a:xfrm>
          <a:off x="6411781" y="2932106"/>
          <a:ext cx="1903091" cy="15846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8D384-D36E-4071-AE1B-A1C446AE6C81}">
      <dsp:nvSpPr>
        <dsp:cNvPr id="0" name=""/>
        <dsp:cNvSpPr/>
      </dsp:nvSpPr>
      <dsp:spPr>
        <a:xfrm>
          <a:off x="6608589" y="3119074"/>
          <a:ext cx="1903091" cy="1584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Из них программы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по ПФ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</a:t>
          </a:r>
          <a:endParaRPr lang="ru-RU" sz="16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5002" y="3165487"/>
        <a:ext cx="1810265" cy="1491846"/>
      </dsp:txXfrm>
    </dsp:sp>
    <dsp:sp modelId="{3080AD3D-0479-4451-9446-9AF6ACA74CAB}">
      <dsp:nvSpPr>
        <dsp:cNvPr id="0" name=""/>
        <dsp:cNvSpPr/>
      </dsp:nvSpPr>
      <dsp:spPr>
        <a:xfrm>
          <a:off x="8708489" y="2932106"/>
          <a:ext cx="1882350" cy="16032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3DF86-33D3-445A-96F8-8EDFCAC941E1}">
      <dsp:nvSpPr>
        <dsp:cNvPr id="0" name=""/>
        <dsp:cNvSpPr/>
      </dsp:nvSpPr>
      <dsp:spPr>
        <a:xfrm>
          <a:off x="8905297" y="3119074"/>
          <a:ext cx="1882350" cy="1603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Из них программы, участвующие в значимых проектах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110</a:t>
          </a:r>
          <a:endParaRPr lang="ru-RU" sz="16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52254" y="3166031"/>
        <a:ext cx="1788436" cy="1509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8B5D2-F3B7-4B8A-B683-E031488298C5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9D82D-390D-47A2-A4AE-A0017E2F9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9D82D-390D-47A2-A4AE-A0017E2F9E3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4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CEDF87-3BD5-646C-03B6-A7666EF84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C622457-704B-C58D-0889-C8CFEBC92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672A9C-E088-D725-CB25-02C0B1A5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B492950-317F-B7E0-258C-DFE198E4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D65163-DC99-4C20-7BA1-28B37F2C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8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836E53-C690-CF14-D9BC-3E99A725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2F26B0C-7BB6-D310-FD0E-6EA1BA02E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D2DFE9-28E9-C193-DCB0-03742C067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D11B9B-0E4F-CBA1-6318-96527E3D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7DE749-5B1E-A5CC-D1CA-33C19832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4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3F72797-0B40-75AF-4B61-583D83641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63FB490-A230-A4D4-7102-C1A4382F5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0C1591D-704F-64ED-F418-8D14749A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BE8D7D6-1EC5-5109-6E2F-B5F9B8FF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1140BC-3F2A-FD31-15AA-FFFAC805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BBDB10-9384-8D06-42FD-04A7E3DD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A757B4-72AB-50B4-7A20-89B9B6C50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B8D24F-B498-CF1F-3C0D-B832D7CB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39C1FE-D24A-562A-1B62-75B19A9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D28BBA-9651-A710-394E-D1A48A9F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4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380AAB-A782-732E-58D1-58B6D2BF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24DE718-11BD-637B-A80C-FE9F9E6B9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D7B605-6E81-09F8-2C1C-AE9D61E5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305DF5-0309-E4B8-CFD1-F6862899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A4C619-C1F6-CABB-18C0-10D0E4E6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6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420489-5D20-5A18-827C-D9391314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F5CBCF-2712-5E62-F444-C47946C52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A86F27-8794-6694-DE14-13A92E3C9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2C4ED76-F63A-32AC-A7AD-091F8B55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0B4FC28-112B-BBC0-D7E4-ECFC255C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6BA210B-B6BD-6620-3C19-B0C90976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8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93E379-66CD-A6E0-ECE6-47095F7A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7B8A935-8679-7F99-2F42-1C29A4D2F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C282106-3A6C-816E-CE0F-51EB49DD8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A0C57D8-3FD2-3C20-DCEB-F4E860A31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3D63D4C-95B4-8D70-5670-BFDE86EFC3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BD21611-CBEF-1667-CE5D-4E8EDA7BC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1CBB56D-2309-79D0-C25B-E2B4B442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F9C35A0-808B-4190-C2CB-4369D982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42E927-8F72-BEDE-EFB8-FB6D901F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4FD5807-1FE5-57F5-F7F5-B07D08D6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01649CD-121F-AA58-4B71-E481FF48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ABF1482-E916-63A6-507C-D9A55AE3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7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C04F28E-1CC1-4D88-43AE-AE3A89A5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38302FE-E63A-5CD6-906B-8E9F43FB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CD70BB8-BBA3-BDBC-667E-6A2543E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0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2922D1-B935-FF6E-7044-BBA207D5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EB6C1C-A318-4674-2FAE-BB1044ACB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5EE03B8-5316-15D8-91B9-D020CE22F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95CE263-53C0-8179-18C8-3F826C7B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8B7591D-22F8-29B8-14CE-4B092E3F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A2F9372-131E-D894-1E7C-9B984A11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0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065AA-0E6F-5717-1B78-AF3EF7D3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83A12B9-B8CF-9010-5371-D81664297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5693925-7AA7-3536-0239-27CB6B67C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477C832-8F08-3209-0270-BE8CB4D8C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862EDB2-DF7A-3D69-D006-60AA11054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3C09B7-C549-951F-42E0-D30091AD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3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FB4B43-A329-E6BD-C86C-9EA004F0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E66B7D-AF76-2C41-38FC-0A2E5B6F6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2969CC-34B2-8E85-343F-AAF548463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50282-A578-40D2-88A7-F07D736243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35AE38-569D-44B2-F7A9-5C6C74AA5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0E8439-8FFA-5B1F-8396-32BE42C3B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2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4.sv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48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chart" Target="../charts/chart1.xml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3.jpeg"/><Relationship Id="rId7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8B6A4FF-5396-5A1D-AE0E-5EF6780B6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D646C0-5F8D-65E1-1EC5-418D3BA83A10}"/>
              </a:ext>
            </a:extLst>
          </p:cNvPr>
          <p:cNvSpPr txBox="1"/>
          <p:nvPr/>
        </p:nvSpPr>
        <p:spPr>
          <a:xfrm>
            <a:off x="2970186" y="3530471"/>
            <a:ext cx="530057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опорного центра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Черноморский район Республики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Целевой модели развития региональной модели системы дополнительного образования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государственного (муниципального)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заказа в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году.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84" y="301924"/>
            <a:ext cx="845389" cy="7431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82219" y="5140068"/>
            <a:ext cx="2838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Калетинец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Николаевна, руководитель МОЦ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566030" y="1045089"/>
            <a:ext cx="2242868" cy="438653"/>
          </a:xfrm>
        </p:spPr>
        <p:txBody>
          <a:bodyPr>
            <a:normAutofit fontScale="90000"/>
          </a:bodyPr>
          <a:lstStyle/>
          <a:p>
            <a:r>
              <a:rPr lang="ru-RU" sz="1000" dirty="0" smtClean="0"/>
              <a:t> 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опорный центр дополнительного образования детей Черноморского района Республики Крым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AF6E280-ECCD-A489-9685-913F30B1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7275B6-0D6D-7AC6-6A69-9646D320ACD3}"/>
              </a:ext>
            </a:extLst>
          </p:cNvPr>
          <p:cNvSpPr txBox="1"/>
          <p:nvPr/>
        </p:nvSpPr>
        <p:spPr>
          <a:xfrm>
            <a:off x="1593851" y="2088806"/>
            <a:ext cx="5637353" cy="1532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дошкольные образовательные организации – </a:t>
            </a:r>
            <a:r>
              <a:rPr lang="ru-RU" sz="14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общеобразовательные организации   - </a:t>
            </a:r>
            <a:r>
              <a:rPr lang="ru-RU" sz="14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школы-интернаты – </a:t>
            </a:r>
            <a:r>
              <a:rPr lang="ru-RU" sz="14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организации дополнительного образования – </a:t>
            </a:r>
            <a:r>
              <a:rPr lang="ru-RU" sz="14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профессиональные образовательные организации – </a:t>
            </a:r>
            <a:r>
              <a:rPr lang="ru-RU" sz="14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негосударственный сектор – </a:t>
            </a:r>
            <a:r>
              <a:rPr lang="ru-RU" sz="14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5ECC88-2536-E8A2-F05D-E688822C2EA6}"/>
              </a:ext>
            </a:extLst>
          </p:cNvPr>
          <p:cNvSpPr txBox="1"/>
          <p:nvPr/>
        </p:nvSpPr>
        <p:spPr>
          <a:xfrm>
            <a:off x="2602124" y="535891"/>
            <a:ext cx="7030147" cy="817245"/>
          </a:xfrm>
          <a:prstGeom prst="roundRect">
            <a:avLst/>
          </a:prstGeom>
          <a:solidFill>
            <a:srgbClr val="00CC66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муниципальном образовании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Черноморский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район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Крым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организаций,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реализующие программы для детей с ОВЗ, из них: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5C7DFA2-8C98-3DE9-55F1-89A99FB1571F}"/>
              </a:ext>
            </a:extLst>
          </p:cNvPr>
          <p:cNvSpPr txBox="1"/>
          <p:nvPr/>
        </p:nvSpPr>
        <p:spPr>
          <a:xfrm>
            <a:off x="1346022" y="4912336"/>
            <a:ext cx="3349222" cy="10556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данным  АИС «Навигатор ДО РК» реализуется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адаптированных ДОП,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ним обучается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детей 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BAF8AF-1250-A4AF-A3B5-35CEB46D3D73}"/>
              </a:ext>
            </a:extLst>
          </p:cNvPr>
          <p:cNvSpPr txBox="1"/>
          <p:nvPr/>
        </p:nvSpPr>
        <p:spPr>
          <a:xfrm>
            <a:off x="4818150" y="4912336"/>
            <a:ext cx="3274111" cy="10556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состоянию на декабрь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2025 г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количество адаптированных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 – </a:t>
            </a:r>
            <a:r>
              <a:rPr lang="ru-RU" sz="1400" b="1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ним обучалось – </a:t>
            </a:r>
            <a:r>
              <a:rPr lang="ru-RU" sz="1400" b="1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623823-9CE9-4F6C-F988-7EEA3564F8A7}"/>
              </a:ext>
            </a:extLst>
          </p:cNvPr>
          <p:cNvSpPr txBox="1"/>
          <p:nvPr/>
        </p:nvSpPr>
        <p:spPr>
          <a:xfrm>
            <a:off x="8215167" y="4912336"/>
            <a:ext cx="3318772" cy="8172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данным  АИС «Навигатор ДО РК» реализуется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инклюзивных ДОП, по ним обучается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детей 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D2ACE04-4665-41B8-84CE-B3963FD28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96" y="373948"/>
            <a:ext cx="970568" cy="9636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Стрелка: вниз 19">
            <a:extLst>
              <a:ext uri="{FF2B5EF4-FFF2-40B4-BE49-F238E27FC236}">
                <a16:creationId xmlns="" xmlns:a16="http://schemas.microsoft.com/office/drawing/2014/main" id="{484A97AA-297F-4B7D-B74B-6A8A5C925C4C}"/>
              </a:ext>
            </a:extLst>
          </p:cNvPr>
          <p:cNvSpPr/>
          <p:nvPr/>
        </p:nvSpPr>
        <p:spPr>
          <a:xfrm>
            <a:off x="4818150" y="1323947"/>
            <a:ext cx="301840" cy="57888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97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F93C379-D844-962F-E3D6-2C171EE64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A76C16F-7D2E-651A-C25E-CFA1B7868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78" y="359522"/>
            <a:ext cx="2512843" cy="6617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88B370F-3C79-AB7C-4CF7-65CDE28B2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198" y="383407"/>
            <a:ext cx="1450229" cy="10384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80C8B1C-4843-825E-B804-1788C815CD1B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C562B4AE-8B1E-E96F-FD4D-E3BD5CBF8BC4}"/>
              </a:ext>
            </a:extLst>
          </p:cNvPr>
          <p:cNvSpPr/>
          <p:nvPr/>
        </p:nvSpPr>
        <p:spPr>
          <a:xfrm>
            <a:off x="2809239" y="1985809"/>
            <a:ext cx="6838641" cy="632251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зарегистрированы во Всероссийском реестре школьных театров </a:t>
            </a:r>
          </a:p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сайте федерального оператора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ФГБОУ </a:t>
            </a:r>
            <a:r>
              <a:rPr lang="ru-RU" sz="1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«Прогресс»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4AA370BA-0AB7-6715-3320-CBCEAA7B8EBA}"/>
              </a:ext>
            </a:extLst>
          </p:cNvPr>
          <p:cNvSpPr/>
          <p:nvPr/>
        </p:nvSpPr>
        <p:spPr>
          <a:xfrm>
            <a:off x="3099005" y="2721411"/>
            <a:ext cx="6122890" cy="632251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реализуется программ по школьным театрам –  </a:t>
            </a:r>
            <a:r>
              <a:rPr lang="ru-RU" sz="16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них : 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D9CC4EA1-0919-7272-9D2A-5F4F0D6B40B6}"/>
              </a:ext>
            </a:extLst>
          </p:cNvPr>
          <p:cNvCxnSpPr>
            <a:cxnSpLocks/>
          </p:cNvCxnSpPr>
          <p:nvPr/>
        </p:nvCxnSpPr>
        <p:spPr>
          <a:xfrm>
            <a:off x="4839578" y="3353662"/>
            <a:ext cx="0" cy="331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2097B15-E54F-F8AD-D4FC-F5E372128E18}"/>
              </a:ext>
            </a:extLst>
          </p:cNvPr>
          <p:cNvSpPr/>
          <p:nvPr/>
        </p:nvSpPr>
        <p:spPr>
          <a:xfrm>
            <a:off x="1302571" y="3699776"/>
            <a:ext cx="4848217" cy="134302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 – </a:t>
            </a:r>
            <a:r>
              <a:rPr lang="ru-RU" sz="16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все  внесены в АИС «Навигатор ДО РК» / кол-во обучающихся – </a:t>
            </a:r>
            <a:r>
              <a:rPr lang="ru-RU" sz="16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511</a:t>
            </a:r>
            <a:r>
              <a:rPr lang="ru-RU" sz="1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47CCCFB3-8200-1C92-F51F-0FCBE9E81C8C}"/>
              </a:ext>
            </a:extLst>
          </p:cNvPr>
          <p:cNvCxnSpPr>
            <a:cxnSpLocks/>
          </p:cNvCxnSpPr>
          <p:nvPr/>
        </p:nvCxnSpPr>
        <p:spPr>
          <a:xfrm>
            <a:off x="7561229" y="3353662"/>
            <a:ext cx="0" cy="3310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A5886F4-29DE-C1B9-3DDF-2EB96173A547}"/>
              </a:ext>
            </a:extLst>
          </p:cNvPr>
          <p:cNvSpPr/>
          <p:nvPr/>
        </p:nvSpPr>
        <p:spPr>
          <a:xfrm>
            <a:off x="6376987" y="3697932"/>
            <a:ext cx="4917347" cy="1343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внеурочная деятельность -  </a:t>
            </a:r>
            <a:r>
              <a:rPr lang="ru-RU" sz="16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программы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кол-во обучающихся – </a:t>
            </a:r>
            <a:r>
              <a:rPr lang="ru-RU" sz="16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ru-RU" sz="1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Левая фигурная скобка 24">
            <a:extLst>
              <a:ext uri="{FF2B5EF4-FFF2-40B4-BE49-F238E27FC236}">
                <a16:creationId xmlns="" xmlns:a16="http://schemas.microsoft.com/office/drawing/2014/main" id="{E4DC8AC7-EC49-54A7-BC25-7D8D29C04FB4}"/>
              </a:ext>
            </a:extLst>
          </p:cNvPr>
          <p:cNvSpPr/>
          <p:nvPr/>
        </p:nvSpPr>
        <p:spPr>
          <a:xfrm rot="16200000">
            <a:off x="6019298" y="2333257"/>
            <a:ext cx="418522" cy="58604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A75C4050-C621-363A-A677-DDA6A76CCA6B}"/>
              </a:ext>
            </a:extLst>
          </p:cNvPr>
          <p:cNvSpPr/>
          <p:nvPr/>
        </p:nvSpPr>
        <p:spPr>
          <a:xfrm>
            <a:off x="3179439" y="5472735"/>
            <a:ext cx="5962022" cy="451077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данным МОНИТОРИНГА всего </a:t>
            </a:r>
            <a:r>
              <a:rPr 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553 ребёнка</a:t>
            </a:r>
            <a:r>
              <a:rPr 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A0EB66B9-F5E9-FA27-689E-0E005722A09C}"/>
              </a:ext>
            </a:extLst>
          </p:cNvPr>
          <p:cNvSpPr/>
          <p:nvPr/>
        </p:nvSpPr>
        <p:spPr>
          <a:xfrm>
            <a:off x="1827427" y="1109953"/>
            <a:ext cx="8537143" cy="808182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Всего в муниципалитете </a:t>
            </a:r>
            <a:r>
              <a:rPr lang="ru-RU" sz="16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1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организаций,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которые реализуют деятельность по Школьным театрам. </a:t>
            </a:r>
            <a:endParaRPr lang="ru-RU" sz="1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OC\Desktop\3e4e62b4-d409-4aba-a78e-20bda58d4405.jf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9" y="1985809"/>
            <a:ext cx="2782774" cy="185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MOC\Desktop\изображение_viber_2023-12-07_18-16-58-0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015" y="1523455"/>
            <a:ext cx="1871933" cy="254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1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9A14A19-72B2-9090-64DA-60D387114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68519CA-CA2F-9400-909D-1966060A4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35" y="349295"/>
            <a:ext cx="2451330" cy="6961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36FE3D9-AEEF-741A-4012-C34F35F0311A}"/>
              </a:ext>
            </a:extLst>
          </p:cNvPr>
          <p:cNvSpPr txBox="1"/>
          <p:nvPr/>
        </p:nvSpPr>
        <p:spPr>
          <a:xfrm>
            <a:off x="2254682" y="2624819"/>
            <a:ext cx="5795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31DD867D-F95F-8628-3A1F-0ABA41B67F4B}"/>
              </a:ext>
            </a:extLst>
          </p:cNvPr>
          <p:cNvSpPr/>
          <p:nvPr/>
        </p:nvSpPr>
        <p:spPr>
          <a:xfrm>
            <a:off x="873952" y="1409928"/>
            <a:ext cx="10061605" cy="790112"/>
          </a:xfrm>
          <a:prstGeom prst="round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Всего в муниципалитете общеобразовательных организаций, которые реализуют деятельность «Школьный музей», – </a:t>
            </a:r>
            <a:r>
              <a:rPr lang="ru-RU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b="1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B43E569F-8CED-E53E-597B-3A7B9418CCBA}"/>
              </a:ext>
            </a:extLst>
          </p:cNvPr>
          <p:cNvSpPr/>
          <p:nvPr/>
        </p:nvSpPr>
        <p:spPr>
          <a:xfrm>
            <a:off x="862099" y="2324030"/>
            <a:ext cx="7372376" cy="787141"/>
          </a:xfrm>
          <a:prstGeom prst="round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Всего программ по школьным музеям –  </a:t>
            </a:r>
            <a:r>
              <a:rPr lang="ru-RU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b="1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EA71DB66-91F2-12FD-59C5-16337FA8EC27}"/>
              </a:ext>
            </a:extLst>
          </p:cNvPr>
          <p:cNvCxnSpPr>
            <a:cxnSpLocks/>
          </p:cNvCxnSpPr>
          <p:nvPr/>
        </p:nvCxnSpPr>
        <p:spPr>
          <a:xfrm>
            <a:off x="3153618" y="3111171"/>
            <a:ext cx="0" cy="317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99CA6030-EFC8-BDEA-8DC3-FBC6A097A842}"/>
              </a:ext>
            </a:extLst>
          </p:cNvPr>
          <p:cNvCxnSpPr>
            <a:cxnSpLocks/>
          </p:cNvCxnSpPr>
          <p:nvPr/>
        </p:nvCxnSpPr>
        <p:spPr>
          <a:xfrm>
            <a:off x="5847243" y="3123000"/>
            <a:ext cx="0" cy="3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5E965291-1DC1-3042-D1C6-468214FBB1F3}"/>
              </a:ext>
            </a:extLst>
          </p:cNvPr>
          <p:cNvSpPr/>
          <p:nvPr/>
        </p:nvSpPr>
        <p:spPr>
          <a:xfrm>
            <a:off x="702445" y="3417171"/>
            <a:ext cx="3585300" cy="1455047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 – </a:t>
            </a:r>
            <a:r>
              <a:rPr lang="ru-RU" sz="16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программ</a:t>
            </a:r>
            <a:r>
              <a:rPr lang="ru-RU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  <a:p>
            <a:pPr lvl="0"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кол-во обучающихся - </a:t>
            </a:r>
            <a:r>
              <a:rPr lang="ru-RU" sz="16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444</a:t>
            </a:r>
            <a:endParaRPr lang="ru-RU" sz="1600" b="1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B05B3308-9D02-9EF7-4993-79FE19AFF85F}"/>
              </a:ext>
            </a:extLst>
          </p:cNvPr>
          <p:cNvSpPr/>
          <p:nvPr/>
        </p:nvSpPr>
        <p:spPr>
          <a:xfrm>
            <a:off x="4776283" y="3429000"/>
            <a:ext cx="3567258" cy="1455047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внеурочная деятельность - 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программ/ 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обучающихся –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авая фигурная скобка 30">
            <a:extLst>
              <a:ext uri="{FF2B5EF4-FFF2-40B4-BE49-F238E27FC236}">
                <a16:creationId xmlns="" xmlns:a16="http://schemas.microsoft.com/office/drawing/2014/main" id="{08BB5816-9113-19E0-D16F-9DAA843CECA8}"/>
              </a:ext>
            </a:extLst>
          </p:cNvPr>
          <p:cNvSpPr/>
          <p:nvPr/>
        </p:nvSpPr>
        <p:spPr>
          <a:xfrm rot="5400000">
            <a:off x="4434428" y="1812389"/>
            <a:ext cx="369332" cy="64718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32093084-FCFD-D3C3-258B-CAEF6A6370D2}"/>
              </a:ext>
            </a:extLst>
          </p:cNvPr>
          <p:cNvSpPr/>
          <p:nvPr/>
        </p:nvSpPr>
        <p:spPr>
          <a:xfrm>
            <a:off x="1054710" y="5248117"/>
            <a:ext cx="7179765" cy="873236"/>
          </a:xfrm>
          <a:prstGeom prst="round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МОНИТОРИНГА на программах «ШМ»</a:t>
            </a:r>
            <a:r>
              <a:rPr kumimoji="0" lang="ru-RU" sz="16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детей обучается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498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7548429-372E-4BA6-99D2-839E76E42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32" y="69371"/>
            <a:ext cx="1226674" cy="1226674"/>
          </a:xfrm>
          <a:prstGeom prst="rect">
            <a:avLst/>
          </a:prstGeom>
        </p:spPr>
      </p:pic>
      <p:pic>
        <p:nvPicPr>
          <p:cNvPr id="20" name="Picture 2" descr="C:\Users\MOC\Desktop\20221009_1039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715" y="1984594"/>
            <a:ext cx="2692152" cy="20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MOC\Desktop\20221009_1033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715" y="4238560"/>
            <a:ext cx="2692152" cy="20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559AF71-41CC-8FE5-DE5C-648C57E8A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2FB4F52-92A5-AA00-7C1C-501F456D0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58809A86-EFB0-E283-5681-FF7B555C8186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668"/>
              </a:buClr>
              <a:buSzPts val="2880"/>
              <a:buFont typeface="Calibri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21668"/>
              </a:solidFill>
              <a:effectLst/>
              <a:uLnTx/>
              <a:uFillTx/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96FF26C-451E-FC21-A446-437D84DB7C4A}"/>
              </a:ext>
            </a:extLst>
          </p:cNvPr>
          <p:cNvSpPr txBox="1"/>
          <p:nvPr/>
        </p:nvSpPr>
        <p:spPr>
          <a:xfrm>
            <a:off x="2254682" y="2624819"/>
            <a:ext cx="5795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3C57A5B8-5DBA-1A2C-D392-1E349E7F21D3}"/>
              </a:ext>
            </a:extLst>
          </p:cNvPr>
          <p:cNvSpPr/>
          <p:nvPr/>
        </p:nvSpPr>
        <p:spPr>
          <a:xfrm>
            <a:off x="862099" y="2324030"/>
            <a:ext cx="7372376" cy="78714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Всего программ по школьным хорам –  </a:t>
            </a:r>
            <a:r>
              <a:rPr lang="ru-RU" sz="1600" b="1" u="sng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ru-RU" sz="1600" b="1" i="0" u="sng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6A181583-F082-EF04-061F-384857C133E8}"/>
              </a:ext>
            </a:extLst>
          </p:cNvPr>
          <p:cNvCxnSpPr>
            <a:cxnSpLocks/>
          </p:cNvCxnSpPr>
          <p:nvPr/>
        </p:nvCxnSpPr>
        <p:spPr>
          <a:xfrm>
            <a:off x="3153618" y="3111171"/>
            <a:ext cx="0" cy="317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CA3B91FB-027C-5C2E-14B7-4F428ECAC579}"/>
              </a:ext>
            </a:extLst>
          </p:cNvPr>
          <p:cNvCxnSpPr>
            <a:cxnSpLocks/>
          </p:cNvCxnSpPr>
          <p:nvPr/>
        </p:nvCxnSpPr>
        <p:spPr>
          <a:xfrm>
            <a:off x="5847243" y="3123000"/>
            <a:ext cx="0" cy="3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4568ECBB-C1DE-CF50-1F96-2F59B157FE41}"/>
              </a:ext>
            </a:extLst>
          </p:cNvPr>
          <p:cNvSpPr/>
          <p:nvPr/>
        </p:nvSpPr>
        <p:spPr>
          <a:xfrm>
            <a:off x="862099" y="3429000"/>
            <a:ext cx="3585300" cy="1455047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дополнительное образование – </a:t>
            </a:r>
            <a:r>
              <a:rPr kumimoji="0" lang="ru-RU" sz="1600" b="1" i="0" u="sng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кол-во обучающихся – </a:t>
            </a:r>
            <a:r>
              <a:rPr kumimoji="0" lang="ru-RU" sz="1600" b="1" i="0" u="sng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217</a:t>
            </a:r>
            <a:endParaRPr kumimoji="0" lang="ru-RU" sz="1600" b="1" i="0" u="sng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11D0F1B5-85E9-9D3E-1FE3-9EEBFD3B81F6}"/>
              </a:ext>
            </a:extLst>
          </p:cNvPr>
          <p:cNvSpPr/>
          <p:nvPr/>
        </p:nvSpPr>
        <p:spPr>
          <a:xfrm>
            <a:off x="4776283" y="3429000"/>
            <a:ext cx="3567258" cy="1455047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внеурочная деятельность -  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кол-во обучающихся – 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1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авая фигурная скобка 30">
            <a:extLst>
              <a:ext uri="{FF2B5EF4-FFF2-40B4-BE49-F238E27FC236}">
                <a16:creationId xmlns="" xmlns:a16="http://schemas.microsoft.com/office/drawing/2014/main" id="{A8E54C61-637A-1542-888C-EBD97A53841F}"/>
              </a:ext>
            </a:extLst>
          </p:cNvPr>
          <p:cNvSpPr/>
          <p:nvPr/>
        </p:nvSpPr>
        <p:spPr>
          <a:xfrm rot="5400000">
            <a:off x="4434428" y="1812389"/>
            <a:ext cx="369332" cy="64718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F0F5207A-EF70-4262-B7C6-8A4A64585A50}"/>
              </a:ext>
            </a:extLst>
          </p:cNvPr>
          <p:cNvSpPr/>
          <p:nvPr/>
        </p:nvSpPr>
        <p:spPr>
          <a:xfrm>
            <a:off x="3153618" y="5265549"/>
            <a:ext cx="3133092" cy="1210949"/>
          </a:xfrm>
          <a:prstGeom prst="roundRect">
            <a:avLst/>
          </a:prstGeom>
          <a:solidFill>
            <a:srgbClr val="80008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данным МОНИТОРИНГА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программах «ШХ» детей обучается – 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217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чел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1A09F38-4132-F9E2-CFEB-7443CE62C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3909" y="-243960"/>
            <a:ext cx="5358091" cy="1509234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B49083BD-A8B0-1F65-C678-442DDF5841D5}"/>
              </a:ext>
            </a:extLst>
          </p:cNvPr>
          <p:cNvSpPr/>
          <p:nvPr/>
        </p:nvSpPr>
        <p:spPr>
          <a:xfrm>
            <a:off x="4465864" y="310242"/>
            <a:ext cx="2506436" cy="697959"/>
          </a:xfrm>
          <a:prstGeom prst="roundRect">
            <a:avLst/>
          </a:pr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Школьный хор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DB2ABE29-4393-2DD3-6DBE-BF12B6C9E3BC}"/>
              </a:ext>
            </a:extLst>
          </p:cNvPr>
          <p:cNvSpPr/>
          <p:nvPr/>
        </p:nvSpPr>
        <p:spPr>
          <a:xfrm>
            <a:off x="862099" y="1125221"/>
            <a:ext cx="9306968" cy="1074651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Всего в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Черноморском районе </a:t>
            </a:r>
            <a:r>
              <a:rPr lang="ru-RU" sz="1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ru-RU" sz="16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общеобразовательных 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организаций,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которые реализуют деятельность «Школьный хор», – </a:t>
            </a:r>
            <a:r>
              <a:rPr kumimoji="0" lang="ru-RU" sz="1600" b="1" i="0" u="sng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1600" b="1" i="0" u="sng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зарегистрированы во Всероссийском реестре ФГБОУ ДОК ЦВРД «Прогресс» </a:t>
            </a:r>
            <a:endParaRPr kumimoji="0" lang="en-US" sz="16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декабре 2025 года (ficto.ru)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A4524F5-D48B-7250-AC40-CDA625412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60283">
            <a:off x="9969604" y="2773787"/>
            <a:ext cx="486807" cy="56367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63BBAD2-B6F7-4216-E919-D79630583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690426">
            <a:off x="1569574" y="5304740"/>
            <a:ext cx="428218" cy="6423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8E450DA-481A-D1FE-9551-E62DE4C619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972123">
            <a:off x="3608436" y="181887"/>
            <a:ext cx="352840" cy="9241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63E03D9-255A-80DF-6F8A-19D9F02199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38383" y="2380693"/>
            <a:ext cx="887143" cy="20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BBF9102-FC9B-02F1-0919-E22C0A151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DA97F99-890A-7BF9-2AB4-A5B955318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2B850018-2A25-6766-D5A7-909E193D3BF2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668"/>
              </a:buClr>
              <a:buSzPts val="2880"/>
              <a:buFont typeface="Calibri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21668"/>
              </a:solidFill>
              <a:effectLst/>
              <a:uLnTx/>
              <a:uFillTx/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68C392E-4F85-68C3-8528-D53EC898DD24}"/>
              </a:ext>
            </a:extLst>
          </p:cNvPr>
          <p:cNvSpPr txBox="1"/>
          <p:nvPr/>
        </p:nvSpPr>
        <p:spPr>
          <a:xfrm>
            <a:off x="2254682" y="2624819"/>
            <a:ext cx="5795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A3EA6A35-45EF-399F-F14A-0A03FFE49427}"/>
              </a:ext>
            </a:extLst>
          </p:cNvPr>
          <p:cNvSpPr/>
          <p:nvPr/>
        </p:nvSpPr>
        <p:spPr>
          <a:xfrm>
            <a:off x="862099" y="2517701"/>
            <a:ext cx="7372376" cy="593470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Всего программ по МЕДИАЦЕНТРАМ –  </a:t>
            </a:r>
            <a:r>
              <a:rPr kumimoji="0" lang="ru-RU" sz="1600" b="1" i="0" u="sng" strike="noStrike" kern="1200" cap="none" spc="0" normalizeH="0" baseline="0" noProof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ru-RU" sz="1600" b="1" i="0" u="sng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9B5D9E05-04C2-3145-3022-7137A7261482}"/>
              </a:ext>
            </a:extLst>
          </p:cNvPr>
          <p:cNvCxnSpPr>
            <a:cxnSpLocks/>
          </p:cNvCxnSpPr>
          <p:nvPr/>
        </p:nvCxnSpPr>
        <p:spPr>
          <a:xfrm>
            <a:off x="3153618" y="3111171"/>
            <a:ext cx="0" cy="317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154C3DBB-6878-CC4E-5471-4269A5EA9E67}"/>
              </a:ext>
            </a:extLst>
          </p:cNvPr>
          <p:cNvCxnSpPr>
            <a:cxnSpLocks/>
          </p:cNvCxnSpPr>
          <p:nvPr/>
        </p:nvCxnSpPr>
        <p:spPr>
          <a:xfrm>
            <a:off x="5847243" y="3123000"/>
            <a:ext cx="0" cy="3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2EEB74B4-C21A-6AE2-AA15-9A48F1C324D0}"/>
              </a:ext>
            </a:extLst>
          </p:cNvPr>
          <p:cNvSpPr/>
          <p:nvPr/>
        </p:nvSpPr>
        <p:spPr>
          <a:xfrm>
            <a:off x="862099" y="3429000"/>
            <a:ext cx="3585300" cy="1455047"/>
          </a:xfrm>
          <a:prstGeom prst="roundRect">
            <a:avLst/>
          </a:prstGeom>
          <a:solidFill>
            <a:srgbClr val="99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дополнительное образование – </a:t>
            </a:r>
            <a:r>
              <a:rPr kumimoji="0" lang="ru-RU" sz="1600" b="1" i="0" u="sng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кол-во обучающихся – </a:t>
            </a:r>
            <a:r>
              <a:rPr kumimoji="0" lang="ru-RU" sz="1600" b="1" i="0" u="sng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117</a:t>
            </a:r>
            <a:endParaRPr kumimoji="0" lang="ru-RU" sz="1600" b="1" i="0" u="sng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F8F4F685-CBAD-4E64-5785-F91AE5F42A25}"/>
              </a:ext>
            </a:extLst>
          </p:cNvPr>
          <p:cNvSpPr/>
          <p:nvPr/>
        </p:nvSpPr>
        <p:spPr>
          <a:xfrm>
            <a:off x="4776283" y="3429000"/>
            <a:ext cx="3567258" cy="1455047"/>
          </a:xfrm>
          <a:prstGeom prst="roundRect">
            <a:avLst/>
          </a:prstGeom>
          <a:solidFill>
            <a:srgbClr val="99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внеурочная деятельность -  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кол-во обучающихся – 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</a:t>
            </a:r>
            <a:endParaRPr kumimoji="0" lang="ru-RU" sz="1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авая фигурная скобка 30">
            <a:extLst>
              <a:ext uri="{FF2B5EF4-FFF2-40B4-BE49-F238E27FC236}">
                <a16:creationId xmlns="" xmlns:a16="http://schemas.microsoft.com/office/drawing/2014/main" id="{C7313DF2-99CF-0192-E058-999D8B008B09}"/>
              </a:ext>
            </a:extLst>
          </p:cNvPr>
          <p:cNvSpPr/>
          <p:nvPr/>
        </p:nvSpPr>
        <p:spPr>
          <a:xfrm rot="5400000">
            <a:off x="4434428" y="1812389"/>
            <a:ext cx="369332" cy="64718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64135627-E9D6-2DF5-2EAF-D105A83B1306}"/>
              </a:ext>
            </a:extLst>
          </p:cNvPr>
          <p:cNvSpPr/>
          <p:nvPr/>
        </p:nvSpPr>
        <p:spPr>
          <a:xfrm>
            <a:off x="2876502" y="5290902"/>
            <a:ext cx="3683410" cy="1210949"/>
          </a:xfrm>
          <a:prstGeom prst="roundRect">
            <a:avLst/>
          </a:prstGeom>
          <a:solidFill>
            <a:srgbClr val="993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данным МОНИТОРИНГА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программах «МЕДИАЦЕНТР» детей обучается – 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152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чел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F3A0CFD1-7C25-3F74-6752-68FDC1FEEE39}"/>
              </a:ext>
            </a:extLst>
          </p:cNvPr>
          <p:cNvSpPr/>
          <p:nvPr/>
        </p:nvSpPr>
        <p:spPr>
          <a:xfrm>
            <a:off x="4465864" y="310242"/>
            <a:ext cx="2506436" cy="697959"/>
          </a:xfrm>
          <a:prstGeom prst="roundRect">
            <a:avLst/>
          </a:prstGeom>
          <a:solidFill>
            <a:srgbClr val="99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МЕДИАЦЕНТР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C5D30244-E207-F079-7613-5B0FAFD01EC8}"/>
              </a:ext>
            </a:extLst>
          </p:cNvPr>
          <p:cNvSpPr/>
          <p:nvPr/>
        </p:nvSpPr>
        <p:spPr>
          <a:xfrm>
            <a:off x="862099" y="1125221"/>
            <a:ext cx="7602393" cy="1143449"/>
          </a:xfrm>
          <a:prstGeom prst="roundRect">
            <a:avLst/>
          </a:prstGeom>
          <a:solidFill>
            <a:srgbClr val="99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Всего 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Черноморском районе </a:t>
            </a:r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общеобразовательных 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организаций, которые реализуют деятельность «МЕДИАЦЕНТР», – </a:t>
            </a:r>
            <a:r>
              <a:rPr kumimoji="0" lang="ru-RU" sz="1600" b="1" i="0" u="sng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sz="1600" b="1" i="0" u="sng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зарегистрированы во Всероссийском реестре ФГБОУ ДОК ЦВРД «Прогресс» в декабре 2025 года (ficto.ru)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EE8C777-E642-DBA2-98F5-672F8C507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3541" y="310242"/>
            <a:ext cx="3253631" cy="182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410E17-8939-7C2A-166D-34E5BA803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E176431-9695-C9F3-2821-3F9ACF162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24D5AF11-FCDF-565F-448F-784863325767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668"/>
              </a:buClr>
              <a:buSzPts val="2880"/>
              <a:buFont typeface="Calibri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21668"/>
              </a:solidFill>
              <a:effectLst/>
              <a:uLnTx/>
              <a:uFillTx/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D0456FA-AA81-EA84-605E-2D86AF1E1D1E}"/>
              </a:ext>
            </a:extLst>
          </p:cNvPr>
          <p:cNvSpPr txBox="1"/>
          <p:nvPr/>
        </p:nvSpPr>
        <p:spPr>
          <a:xfrm>
            <a:off x="2254682" y="2624819"/>
            <a:ext cx="5795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C864F098-8CEA-79F1-C278-E67E31D720CA}"/>
              </a:ext>
            </a:extLst>
          </p:cNvPr>
          <p:cNvSpPr/>
          <p:nvPr/>
        </p:nvSpPr>
        <p:spPr>
          <a:xfrm>
            <a:off x="862099" y="2517701"/>
            <a:ext cx="7372376" cy="593470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Всего программ по Отрядам ЮИД –  </a:t>
            </a:r>
            <a:r>
              <a:rPr kumimoji="0" lang="ru-RU" sz="1600" b="1" i="0" u="sng" strike="noStrike" kern="1200" cap="none" spc="0" normalizeH="0" baseline="0" noProof="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lang="ru-RU" sz="1600" b="1" i="0" u="sng" strike="noStrike" kern="1200" cap="none" spc="0" normalizeH="0" baseline="0" noProof="0" dirty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8479F6B6-28A9-8C36-249B-E61C5796CFFF}"/>
              </a:ext>
            </a:extLst>
          </p:cNvPr>
          <p:cNvCxnSpPr>
            <a:cxnSpLocks/>
          </p:cNvCxnSpPr>
          <p:nvPr/>
        </p:nvCxnSpPr>
        <p:spPr>
          <a:xfrm>
            <a:off x="3153618" y="3111171"/>
            <a:ext cx="0" cy="317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D9057666-47C1-6541-015F-CB9A13F5F2BD}"/>
              </a:ext>
            </a:extLst>
          </p:cNvPr>
          <p:cNvCxnSpPr>
            <a:cxnSpLocks/>
          </p:cNvCxnSpPr>
          <p:nvPr/>
        </p:nvCxnSpPr>
        <p:spPr>
          <a:xfrm>
            <a:off x="5847243" y="3123000"/>
            <a:ext cx="0" cy="3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D610BA4C-C75E-D882-B294-1E69277130D9}"/>
              </a:ext>
            </a:extLst>
          </p:cNvPr>
          <p:cNvSpPr/>
          <p:nvPr/>
        </p:nvSpPr>
        <p:spPr>
          <a:xfrm>
            <a:off x="862099" y="3429000"/>
            <a:ext cx="3585300" cy="14550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дополнительное образование – </a:t>
            </a:r>
            <a:r>
              <a:rPr kumimoji="0" lang="ru-RU" sz="1600" b="1" i="0" u="sng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кол-во обучающихся – </a:t>
            </a:r>
            <a:r>
              <a:rPr kumimoji="0" lang="ru-RU" sz="1600" b="1" i="0" u="sng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488</a:t>
            </a:r>
            <a:endParaRPr kumimoji="0" lang="ru-RU" sz="1600" b="1" i="0" u="sng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BD2A8F46-39D7-6225-78F9-72009B1E5580}"/>
              </a:ext>
            </a:extLst>
          </p:cNvPr>
          <p:cNvSpPr/>
          <p:nvPr/>
        </p:nvSpPr>
        <p:spPr>
          <a:xfrm>
            <a:off x="4776283" y="3429000"/>
            <a:ext cx="3567258" cy="14550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внеурочная деятельность -  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кол-во обучающихся – 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1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авая фигурная скобка 30">
            <a:extLst>
              <a:ext uri="{FF2B5EF4-FFF2-40B4-BE49-F238E27FC236}">
                <a16:creationId xmlns="" xmlns:a16="http://schemas.microsoft.com/office/drawing/2014/main" id="{9C48AEB8-CC92-3F2B-CF34-C844308D60F2}"/>
              </a:ext>
            </a:extLst>
          </p:cNvPr>
          <p:cNvSpPr/>
          <p:nvPr/>
        </p:nvSpPr>
        <p:spPr>
          <a:xfrm rot="5400000">
            <a:off x="4434428" y="1812389"/>
            <a:ext cx="369332" cy="64718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11DBA4D9-951C-9DA1-2712-0BC17B50EAFE}"/>
              </a:ext>
            </a:extLst>
          </p:cNvPr>
          <p:cNvSpPr/>
          <p:nvPr/>
        </p:nvSpPr>
        <p:spPr>
          <a:xfrm>
            <a:off x="2876502" y="5290902"/>
            <a:ext cx="3683410" cy="1210949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данным МОНИТОРИНГА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программах «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Отряды ЮИД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детей обучается – 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488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чел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01A5624F-B503-5FA7-6F93-A3DC879D564B}"/>
              </a:ext>
            </a:extLst>
          </p:cNvPr>
          <p:cNvSpPr/>
          <p:nvPr/>
        </p:nvSpPr>
        <p:spPr>
          <a:xfrm>
            <a:off x="4465864" y="310242"/>
            <a:ext cx="2506436" cy="697959"/>
          </a:xfrm>
          <a:prstGeom prst="roundRect">
            <a:avLst/>
          </a:prstGeom>
          <a:solidFill>
            <a:srgbClr val="0033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Отряды ЮИД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09CD3554-8DC6-A4EF-68BC-389152BDE67B}"/>
              </a:ext>
            </a:extLst>
          </p:cNvPr>
          <p:cNvSpPr/>
          <p:nvPr/>
        </p:nvSpPr>
        <p:spPr>
          <a:xfrm>
            <a:off x="862099" y="1125221"/>
            <a:ext cx="7602393" cy="1143449"/>
          </a:xfrm>
          <a:prstGeom prst="roundRect">
            <a:avLst/>
          </a:prstGeom>
          <a:solidFill>
            <a:srgbClr val="00398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Всего 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Черноморском районе </a:t>
            </a:r>
            <a:r>
              <a:rPr lang="ru-RU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общеобразовательных 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организаций, которые реализуют деятельность «Отряды ЮИД», – </a:t>
            </a:r>
            <a:r>
              <a:rPr kumimoji="0" lang="ru-RU" sz="1600" b="1" i="0" u="sng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lang="en-US" sz="1600" b="1" i="0" u="sng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зарегистрированы во Всероссийском реестре ФГБОУ ДОК ЦВРД «Прогресс» в декабре 2025 года (ficto.ru)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5A19B5B-D0D7-B99E-89FA-F226333C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3156" y="421326"/>
            <a:ext cx="1578642" cy="15786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3436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E3D5C7-9E27-10CF-B9D1-24471CBDC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FF4BB7B-7DD9-C454-0F1B-CC5628C6E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93;p2">
            <a:extLst>
              <a:ext uri="{FF2B5EF4-FFF2-40B4-BE49-F238E27FC236}">
                <a16:creationId xmlns:a16="http://schemas.microsoft.com/office/drawing/2014/main" xmlns="" id="{D0FFF1A2-F6C0-C284-1088-94FD3640A7D4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668"/>
              </a:buClr>
              <a:buSzPts val="2880"/>
              <a:buFont typeface="Calibri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21668"/>
              </a:solidFill>
              <a:effectLst/>
              <a:uLnTx/>
              <a:uFillTx/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1D50FD1-BAA9-9A8E-A52C-080BC755E519}"/>
              </a:ext>
            </a:extLst>
          </p:cNvPr>
          <p:cNvSpPr txBox="1"/>
          <p:nvPr/>
        </p:nvSpPr>
        <p:spPr>
          <a:xfrm>
            <a:off x="2254682" y="2624819"/>
            <a:ext cx="5795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F4745025-733F-2A2A-674D-B394866AE117}"/>
              </a:ext>
            </a:extLst>
          </p:cNvPr>
          <p:cNvSpPr/>
          <p:nvPr/>
        </p:nvSpPr>
        <p:spPr>
          <a:xfrm>
            <a:off x="971165" y="2499314"/>
            <a:ext cx="7372376" cy="59347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Всего программ по </a:t>
            </a: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туристско-краеведческой</a:t>
            </a:r>
            <a:r>
              <a:rPr kumimoji="0" lang="ru-RU" sz="1600" b="1" i="0" u="none" strike="noStrike" kern="1200" cap="none" spc="0" normalizeH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направленности </a:t>
            </a: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 </a:t>
            </a:r>
            <a:r>
              <a:rPr kumimoji="0" lang="ru-RU" sz="1600" b="1" i="0" u="sng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  <a:endParaRPr kumimoji="0" lang="ru-RU" sz="1600" b="1" i="0" u="sng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9A4BB2CF-44DA-6E81-C402-0461D0068838}"/>
              </a:ext>
            </a:extLst>
          </p:cNvPr>
          <p:cNvCxnSpPr>
            <a:cxnSpLocks/>
          </p:cNvCxnSpPr>
          <p:nvPr/>
        </p:nvCxnSpPr>
        <p:spPr>
          <a:xfrm>
            <a:off x="3153618" y="3111171"/>
            <a:ext cx="0" cy="317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433BED1F-AEAB-E0DE-2A99-2590081A81B1}"/>
              </a:ext>
            </a:extLst>
          </p:cNvPr>
          <p:cNvCxnSpPr>
            <a:cxnSpLocks/>
          </p:cNvCxnSpPr>
          <p:nvPr/>
        </p:nvCxnSpPr>
        <p:spPr>
          <a:xfrm>
            <a:off x="5847243" y="3123000"/>
            <a:ext cx="0" cy="3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D39952C8-1515-B963-74AA-61C31A97A818}"/>
              </a:ext>
            </a:extLst>
          </p:cNvPr>
          <p:cNvSpPr/>
          <p:nvPr/>
        </p:nvSpPr>
        <p:spPr>
          <a:xfrm>
            <a:off x="862099" y="3429000"/>
            <a:ext cx="3585300" cy="14550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дополнительное образование – </a:t>
            </a:r>
            <a:r>
              <a:rPr kumimoji="0" lang="ru-RU" sz="1600" b="1" i="0" u="sng" strike="noStrike" kern="1200" cap="none" spc="0" normalizeH="0" baseline="0" noProof="0" dirty="0" smtClean="0">
                <a:ln w="0"/>
                <a:solidFill>
                  <a:srgbClr val="70AD47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srgbClr val="70AD47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кол-во обучающихся – </a:t>
            </a:r>
            <a:r>
              <a:rPr kumimoji="0" lang="ru-RU" sz="1600" b="1" i="0" u="sng" strike="noStrike" kern="1200" cap="none" spc="0" normalizeH="0" baseline="0" noProof="0" dirty="0" smtClean="0">
                <a:ln w="0"/>
                <a:solidFill>
                  <a:srgbClr val="70AD47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701</a:t>
            </a:r>
            <a:endParaRPr kumimoji="0" lang="ru-RU" sz="1600" b="1" i="0" u="sng" strike="noStrike" kern="1200" cap="none" spc="0" normalizeH="0" baseline="0" noProof="0" dirty="0">
              <a:ln w="0"/>
              <a:solidFill>
                <a:srgbClr val="70AD47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248D313D-9345-1959-3E22-2D6CB180749B}"/>
              </a:ext>
            </a:extLst>
          </p:cNvPr>
          <p:cNvSpPr/>
          <p:nvPr/>
        </p:nvSpPr>
        <p:spPr>
          <a:xfrm>
            <a:off x="4776283" y="3429000"/>
            <a:ext cx="3567258" cy="14550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внеурочная деятельность -  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кол-во обучающихся – 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1600" b="1" i="0" u="sng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авая фигурная скобка 30">
            <a:extLst>
              <a:ext uri="{FF2B5EF4-FFF2-40B4-BE49-F238E27FC236}">
                <a16:creationId xmlns:a16="http://schemas.microsoft.com/office/drawing/2014/main" xmlns="" id="{07FDEF63-4202-6BD6-4678-173D3DB34368}"/>
              </a:ext>
            </a:extLst>
          </p:cNvPr>
          <p:cNvSpPr/>
          <p:nvPr/>
        </p:nvSpPr>
        <p:spPr>
          <a:xfrm rot="5400000">
            <a:off x="4434428" y="1812389"/>
            <a:ext cx="369332" cy="6471821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14BC9263-F66E-8A99-11E7-AD668B68D253}"/>
              </a:ext>
            </a:extLst>
          </p:cNvPr>
          <p:cNvSpPr/>
          <p:nvPr/>
        </p:nvSpPr>
        <p:spPr>
          <a:xfrm>
            <a:off x="2571194" y="5336809"/>
            <a:ext cx="5029756" cy="121094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данным МОНИТОРИНГА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программах</a:t>
            </a:r>
          </a:p>
          <a:p>
            <a:pPr lvl="0" algn="ctr">
              <a:defRPr/>
            </a:pPr>
            <a:r>
              <a:rPr lang="ru-RU" sz="1600" b="1" dirty="0">
                <a:ln w="0"/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туристско-краеведческой направленности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детей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обучается – 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701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чел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3B253F13-1364-4468-4BB9-121B4D3322C3}"/>
              </a:ext>
            </a:extLst>
          </p:cNvPr>
          <p:cNvSpPr/>
          <p:nvPr/>
        </p:nvSpPr>
        <p:spPr>
          <a:xfrm>
            <a:off x="4465864" y="310242"/>
            <a:ext cx="2506436" cy="6979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Туристско-краеведческая направленность</a:t>
            </a:r>
            <a:endParaRPr kumimoji="0" lang="ru-RU" sz="16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3B5706F6-4EBF-1B00-C847-89C83E9CCD5B}"/>
              </a:ext>
            </a:extLst>
          </p:cNvPr>
          <p:cNvSpPr/>
          <p:nvPr/>
        </p:nvSpPr>
        <p:spPr>
          <a:xfrm>
            <a:off x="862098" y="1125221"/>
            <a:ext cx="8159437" cy="11434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Всего в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Черноморском районе </a:t>
            </a: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общеобразовательных 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организаций, которые </a:t>
            </a: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реализуют</a:t>
            </a:r>
            <a:r>
              <a:rPr kumimoji="0" lang="ru-RU" sz="1600" b="1" i="0" u="none" strike="noStrike" kern="1200" cap="none" spc="0" normalizeH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программы по туристско-краеведческой направленности</a:t>
            </a: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ru-RU" sz="1600" b="1" u="sng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endParaRPr kumimoji="0" lang="en-US" sz="1600" b="1" u="sng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C505FB8-C373-409A-C3B1-A3CB772CE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32715" y="1181370"/>
            <a:ext cx="1120082" cy="1593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403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12B9EDE-7F49-E0A5-C4CB-72BE3BB79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" y="103517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DCB60C99-2FED-80F2-96FE-1A4A3D7F77FC}"/>
              </a:ext>
            </a:extLst>
          </p:cNvPr>
          <p:cNvSpPr/>
          <p:nvPr/>
        </p:nvSpPr>
        <p:spPr>
          <a:xfrm>
            <a:off x="873952" y="1409928"/>
            <a:ext cx="9860309" cy="7901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Всего в муниципалитете общеобразовательных организаций, которые реализуют деятельность «Школьные спортивные клубы», – </a:t>
            </a:r>
            <a:r>
              <a:rPr lang="ru-RU" b="1" u="sng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b="1" u="sng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B2583326-D64A-EAFC-53FB-A0F0C3E888F5}"/>
              </a:ext>
            </a:extLst>
          </p:cNvPr>
          <p:cNvSpPr/>
          <p:nvPr/>
        </p:nvSpPr>
        <p:spPr>
          <a:xfrm>
            <a:off x="862099" y="2324030"/>
            <a:ext cx="7372376" cy="7871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Всего программ по школьным спортивным клубам –  </a:t>
            </a:r>
            <a:r>
              <a:rPr lang="ru-RU" b="1" u="sng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b="1" u="sng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EFA390B3-DF6D-D065-8888-3ACE3A33A5B4}"/>
              </a:ext>
            </a:extLst>
          </p:cNvPr>
          <p:cNvCxnSpPr>
            <a:cxnSpLocks/>
          </p:cNvCxnSpPr>
          <p:nvPr/>
        </p:nvCxnSpPr>
        <p:spPr>
          <a:xfrm>
            <a:off x="2495095" y="3111171"/>
            <a:ext cx="0" cy="3178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65033B85-CE39-602B-E629-3902CB323283}"/>
              </a:ext>
            </a:extLst>
          </p:cNvPr>
          <p:cNvCxnSpPr>
            <a:cxnSpLocks/>
          </p:cNvCxnSpPr>
          <p:nvPr/>
        </p:nvCxnSpPr>
        <p:spPr>
          <a:xfrm>
            <a:off x="6599742" y="3132218"/>
            <a:ext cx="0" cy="306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486B903E-0C5A-2B24-D2C6-3C6E0CECD6F1}"/>
              </a:ext>
            </a:extLst>
          </p:cNvPr>
          <p:cNvSpPr/>
          <p:nvPr/>
        </p:nvSpPr>
        <p:spPr>
          <a:xfrm>
            <a:off x="702445" y="3417171"/>
            <a:ext cx="3585300" cy="1455047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 – </a:t>
            </a:r>
            <a:r>
              <a:rPr lang="ru-RU" sz="1600" b="1" u="sng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16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программы/ </a:t>
            </a:r>
            <a:endParaRPr lang="ru-RU" sz="16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6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обучающихся - </a:t>
            </a:r>
            <a:r>
              <a:rPr lang="ru-RU" sz="1600" b="1" u="sng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958</a:t>
            </a:r>
            <a:endParaRPr lang="ru-RU" sz="1600" b="1" u="sng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59F2FA8D-EBDE-97CD-BA23-8EEAE606997C}"/>
              </a:ext>
            </a:extLst>
          </p:cNvPr>
          <p:cNvSpPr/>
          <p:nvPr/>
        </p:nvSpPr>
        <p:spPr>
          <a:xfrm>
            <a:off x="4776283" y="3429000"/>
            <a:ext cx="3567258" cy="145504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внеурочная деятельность -  </a:t>
            </a:r>
            <a:r>
              <a:rPr lang="ru-RU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программ/ 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обучающихся – </a:t>
            </a:r>
            <a:r>
              <a:rPr lang="ru-RU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авая фигурная скобка 17">
            <a:extLst>
              <a:ext uri="{FF2B5EF4-FFF2-40B4-BE49-F238E27FC236}">
                <a16:creationId xmlns="" xmlns:a16="http://schemas.microsoft.com/office/drawing/2014/main" id="{FB77DAD3-0EED-981B-1F2C-E46049324DD1}"/>
              </a:ext>
            </a:extLst>
          </p:cNvPr>
          <p:cNvSpPr/>
          <p:nvPr/>
        </p:nvSpPr>
        <p:spPr>
          <a:xfrm rot="5400000">
            <a:off x="4434428" y="1812389"/>
            <a:ext cx="369332" cy="6471821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05EB640B-A0BA-C5FB-BFA2-7D5D7B84228D}"/>
              </a:ext>
            </a:extLst>
          </p:cNvPr>
          <p:cNvSpPr/>
          <p:nvPr/>
        </p:nvSpPr>
        <p:spPr>
          <a:xfrm>
            <a:off x="1054710" y="5248117"/>
            <a:ext cx="7179765" cy="8732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данным МОНИТОРИНГА на программах «ШСК»</a:t>
            </a:r>
            <a:r>
              <a:rPr kumimoji="0" lang="ru-RU" sz="16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детей обучается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958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чел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52065FBA-1E0C-5B50-C125-6AF0A86910C6}"/>
              </a:ext>
            </a:extLst>
          </p:cNvPr>
          <p:cNvSpPr/>
          <p:nvPr/>
        </p:nvSpPr>
        <p:spPr>
          <a:xfrm>
            <a:off x="3662751" y="463449"/>
            <a:ext cx="4893345" cy="6985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ШКОЛЬНЫЕ СПОРТИВНЫЕ КЛУБЫ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7A48517-BB9E-4CEC-9DA0-E8A0DBC6F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95" y="424524"/>
            <a:ext cx="751187" cy="7511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1" name="Picture 3" descr="C:\Users\MOC\Desktop\fcd8b353f205cd7eccbf7ee23fd411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41" y="2324030"/>
            <a:ext cx="3671281" cy="206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OC\Desktop\phpTZbJRy_P1050141.jf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943" y="4489232"/>
            <a:ext cx="3292475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24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659A7FC-6408-0C54-B952-D87795192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AC8E54B-F97D-E9D5-9DC2-619B8D046780}"/>
              </a:ext>
            </a:extLst>
          </p:cNvPr>
          <p:cNvSpPr txBox="1"/>
          <p:nvPr/>
        </p:nvSpPr>
        <p:spPr>
          <a:xfrm>
            <a:off x="1711345" y="333561"/>
            <a:ext cx="8458994" cy="37457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49238"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«Летний отдых» и мероприятия, программы лагерей дневного пребывания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1D8C3FD-E2F5-4A05-B1BE-B284C8C8B54D}"/>
              </a:ext>
            </a:extLst>
          </p:cNvPr>
          <p:cNvSpPr/>
          <p:nvPr/>
        </p:nvSpPr>
        <p:spPr>
          <a:xfrm>
            <a:off x="5822961" y="3394957"/>
            <a:ext cx="1312090" cy="338554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</a:t>
            </a:r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4A1969C-B12F-4844-9E44-5D85F31713DF}"/>
              </a:ext>
            </a:extLst>
          </p:cNvPr>
          <p:cNvSpPr/>
          <p:nvPr/>
        </p:nvSpPr>
        <p:spPr>
          <a:xfrm>
            <a:off x="11481791" y="3364179"/>
            <a:ext cx="441146" cy="369332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u="sng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866CFF0-181A-41C5-A4D1-4B64D4B6C25D}"/>
              </a:ext>
            </a:extLst>
          </p:cNvPr>
          <p:cNvSpPr/>
          <p:nvPr/>
        </p:nvSpPr>
        <p:spPr>
          <a:xfrm>
            <a:off x="5822961" y="3888732"/>
            <a:ext cx="5389768" cy="584775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в рамках летнего оздоровительного 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лагеря дневного пребывания, программ </a:t>
            </a:r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43F5814-186D-4EE4-B430-550AC4D5EC0E}"/>
              </a:ext>
            </a:extLst>
          </p:cNvPr>
          <p:cNvSpPr/>
          <p:nvPr/>
        </p:nvSpPr>
        <p:spPr>
          <a:xfrm>
            <a:off x="11481791" y="3996453"/>
            <a:ext cx="441146" cy="369332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ru-RU" u="sng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82F22C7-40A0-4C16-84BC-69D9E338C0CF}"/>
              </a:ext>
            </a:extLst>
          </p:cNvPr>
          <p:cNvSpPr/>
          <p:nvPr/>
        </p:nvSpPr>
        <p:spPr>
          <a:xfrm>
            <a:off x="5822961" y="4652384"/>
            <a:ext cx="4639960" cy="584775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обучалось по данным программам 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от 5 до 18</a:t>
            </a:r>
            <a:endParaRPr lang="ru-RU" sz="16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631E68B-BB00-4883-83FD-47226BBF6736}"/>
              </a:ext>
            </a:extLst>
          </p:cNvPr>
          <p:cNvSpPr/>
          <p:nvPr/>
        </p:nvSpPr>
        <p:spPr>
          <a:xfrm>
            <a:off x="10696755" y="4755621"/>
            <a:ext cx="1226182" cy="369332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2837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F4449D2-1C1E-4D93-85C5-D9E04005AE61}"/>
              </a:ext>
            </a:extLst>
          </p:cNvPr>
          <p:cNvSpPr/>
          <p:nvPr/>
        </p:nvSpPr>
        <p:spPr>
          <a:xfrm>
            <a:off x="5822961" y="1255566"/>
            <a:ext cx="3036793" cy="1384995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 sz="2128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2128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программ летнего </a:t>
            </a:r>
          </a:p>
          <a:p>
            <a:pPr algn="ctr">
              <a:defRPr sz="2128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оздоровительного лагеря </a:t>
            </a:r>
          </a:p>
          <a:p>
            <a:pPr algn="ctr">
              <a:defRPr sz="2128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дневным пребыванием </a:t>
            </a:r>
          </a:p>
          <a:p>
            <a:pPr algn="ctr">
              <a:defRPr sz="2128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направленностям</a:t>
            </a:r>
          </a:p>
          <a:p>
            <a:pPr algn="ctr">
              <a:defRPr sz="2128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="" xmlns:a16="http://schemas.microsoft.com/office/drawing/2014/main" id="{A016A7E9-B59C-4E66-8B9D-716D2DED6AEE}"/>
              </a:ext>
            </a:extLst>
          </p:cNvPr>
          <p:cNvSpPr/>
          <p:nvPr/>
        </p:nvSpPr>
        <p:spPr>
          <a:xfrm rot="10800000">
            <a:off x="4718312" y="1753454"/>
            <a:ext cx="725864" cy="3374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5C9B3D38-3CB5-4913-CDB7-E2378F960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435454"/>
              </p:ext>
            </p:extLst>
          </p:nvPr>
        </p:nvGraphicFramePr>
        <p:xfrm>
          <a:off x="246809" y="988726"/>
          <a:ext cx="4368323" cy="3213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 descr="C:\Users\MOC\Desktop\1_den_otkryt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52" y="3888732"/>
            <a:ext cx="3795197" cy="284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OC\Desktop\HVVgMNdcrB1fW0OLuPsKfJq9CpqyTKMZE5eEUNWWFfbJIX80WXZ_Y-r1BVSiNbKxYlmuHCSGo_wie9N7NmdwOy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695" y="878891"/>
            <a:ext cx="3030242" cy="227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9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A819C3C-C03A-55A9-2A28-79EEFD24E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7275B6-0D6D-7AC6-6A69-9646D320ACD3}"/>
              </a:ext>
            </a:extLst>
          </p:cNvPr>
          <p:cNvSpPr txBox="1"/>
          <p:nvPr/>
        </p:nvSpPr>
        <p:spPr>
          <a:xfrm>
            <a:off x="2807879" y="1080727"/>
            <a:ext cx="7149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АИС «Навигатор ДО РК» всего было проведено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мероприятие.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Зарегистрировано в мероприятиях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445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4537069-BBEC-7BD5-5A37-A43226AF5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46" y="2945798"/>
            <a:ext cx="3708550" cy="27358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2163FB-F269-A333-CEC7-6F8F847AD0AC}"/>
              </a:ext>
            </a:extLst>
          </p:cNvPr>
          <p:cNvSpPr txBox="1"/>
          <p:nvPr/>
        </p:nvSpPr>
        <p:spPr>
          <a:xfrm>
            <a:off x="1155304" y="1811692"/>
            <a:ext cx="3133792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 состоянию на декабрь 2024 г. было проведено </a:t>
            </a:r>
            <a:r>
              <a:rPr lang="ru-RU" sz="12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28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мероприятий и приняло участие </a:t>
            </a:r>
            <a:r>
              <a:rPr lang="ru-RU" sz="12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358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детей.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4685F1C-F191-C0AC-5479-C2171B4964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37" y="305095"/>
            <a:ext cx="5390807" cy="6294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A5A22CF-6393-450B-99B7-BD6074098C40}"/>
              </a:ext>
            </a:extLst>
          </p:cNvPr>
          <p:cNvSpPr txBox="1"/>
          <p:nvPr/>
        </p:nvSpPr>
        <p:spPr>
          <a:xfrm>
            <a:off x="5926102" y="1998296"/>
            <a:ext cx="17349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52F23F7-4E32-49A5-A0E0-34CE3B5B6A1C}"/>
              </a:ext>
            </a:extLst>
          </p:cNvPr>
          <p:cNvSpPr txBox="1"/>
          <p:nvPr/>
        </p:nvSpPr>
        <p:spPr>
          <a:xfrm>
            <a:off x="5943827" y="2613241"/>
            <a:ext cx="17349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Социально-гуманитарная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0CB8321-7F48-43B6-B2F2-AB36909F53A9}"/>
              </a:ext>
            </a:extLst>
          </p:cNvPr>
          <p:cNvSpPr txBox="1"/>
          <p:nvPr/>
        </p:nvSpPr>
        <p:spPr>
          <a:xfrm>
            <a:off x="5943827" y="3422575"/>
            <a:ext cx="17349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-спортивная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C22DD22-80AB-463C-8F6D-A26E3147D5C5}"/>
              </a:ext>
            </a:extLst>
          </p:cNvPr>
          <p:cNvSpPr txBox="1"/>
          <p:nvPr/>
        </p:nvSpPr>
        <p:spPr>
          <a:xfrm>
            <a:off x="9117386" y="1967280"/>
            <a:ext cx="744444" cy="408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: вниз 25">
            <a:extLst>
              <a:ext uri="{FF2B5EF4-FFF2-40B4-BE49-F238E27FC236}">
                <a16:creationId xmlns="" xmlns:a16="http://schemas.microsoft.com/office/drawing/2014/main" id="{417A1FD4-3E3D-4508-9066-2724CDB6BE19}"/>
              </a:ext>
            </a:extLst>
          </p:cNvPr>
          <p:cNvSpPr/>
          <p:nvPr/>
        </p:nvSpPr>
        <p:spPr>
          <a:xfrm rot="16200000">
            <a:off x="8208993" y="1806194"/>
            <a:ext cx="256030" cy="74444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3213455-7818-4088-88E9-3B46C77D53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60" y="1897668"/>
            <a:ext cx="542967" cy="5429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433F77-1599-4798-9412-6A98D6A490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60" y="3428633"/>
            <a:ext cx="546574" cy="54503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1CE651FF-D4EA-4AE0-8F9D-8938584C1A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67" y="2633634"/>
            <a:ext cx="542967" cy="542967"/>
          </a:xfrm>
          <a:prstGeom prst="rect">
            <a:avLst/>
          </a:prstGeom>
        </p:spPr>
      </p:pic>
      <p:sp>
        <p:nvSpPr>
          <p:cNvPr id="35" name="Стрелка: вниз 34">
            <a:extLst>
              <a:ext uri="{FF2B5EF4-FFF2-40B4-BE49-F238E27FC236}">
                <a16:creationId xmlns="" xmlns:a16="http://schemas.microsoft.com/office/drawing/2014/main" id="{6828165A-A1C0-4055-9E46-94B13A5A7F6C}"/>
              </a:ext>
            </a:extLst>
          </p:cNvPr>
          <p:cNvSpPr/>
          <p:nvPr/>
        </p:nvSpPr>
        <p:spPr>
          <a:xfrm rot="16200000">
            <a:off x="8208993" y="2515774"/>
            <a:ext cx="256030" cy="74444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BFE0997-891D-453F-92EF-FFD717EB984A}"/>
              </a:ext>
            </a:extLst>
          </p:cNvPr>
          <p:cNvSpPr txBox="1"/>
          <p:nvPr/>
        </p:nvSpPr>
        <p:spPr>
          <a:xfrm>
            <a:off x="9117386" y="2676753"/>
            <a:ext cx="744444" cy="40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трелка: вниз 38">
            <a:extLst>
              <a:ext uri="{FF2B5EF4-FFF2-40B4-BE49-F238E27FC236}">
                <a16:creationId xmlns="" xmlns:a16="http://schemas.microsoft.com/office/drawing/2014/main" id="{BDA31B4A-759E-4947-857A-B67BB3E01205}"/>
              </a:ext>
            </a:extLst>
          </p:cNvPr>
          <p:cNvSpPr/>
          <p:nvPr/>
        </p:nvSpPr>
        <p:spPr>
          <a:xfrm rot="16200000">
            <a:off x="8212104" y="3319089"/>
            <a:ext cx="256030" cy="74444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0595C51-6242-4836-A228-F13D96F076BB}"/>
              </a:ext>
            </a:extLst>
          </p:cNvPr>
          <p:cNvSpPr txBox="1"/>
          <p:nvPr/>
        </p:nvSpPr>
        <p:spPr>
          <a:xfrm>
            <a:off x="9117386" y="3410703"/>
            <a:ext cx="744444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9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E040999-A9BA-1A86-03E8-A76E5290D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C702378-A602-5D4B-3B56-1C0861425A8A}"/>
              </a:ext>
            </a:extLst>
          </p:cNvPr>
          <p:cNvSpPr txBox="1"/>
          <p:nvPr/>
        </p:nvSpPr>
        <p:spPr>
          <a:xfrm>
            <a:off x="3313070" y="2222477"/>
            <a:ext cx="12477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ДОУ - 7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FCC3F77-3631-AA4D-A7DA-6A342ABDA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11" y="4027845"/>
            <a:ext cx="763260" cy="7632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0860C7E-3865-3BEE-AF7A-3BF35F4C5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50" y="2990987"/>
            <a:ext cx="763260" cy="76326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BDA8E48-BDF9-99E5-8A61-F385F06ECE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96" y="436580"/>
            <a:ext cx="1128980" cy="11289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662890-75AB-EC30-16C7-F3982DCEF9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12" y="597940"/>
            <a:ext cx="6461085" cy="7632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18DC9F3-7232-A0B8-9032-18A420962F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07" y="5072394"/>
            <a:ext cx="763260" cy="7632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AE9B0A0-207D-BED8-FD3C-D2291F833F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41" y="4024857"/>
            <a:ext cx="763260" cy="7632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3E295FC-F452-3D77-C5EA-BE9B074B22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52" y="2010124"/>
            <a:ext cx="763260" cy="7632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0C3FB00-A0DC-344E-7F8E-39C0C49EA2E0}"/>
              </a:ext>
            </a:extLst>
          </p:cNvPr>
          <p:cNvSpPr txBox="1"/>
          <p:nvPr/>
        </p:nvSpPr>
        <p:spPr>
          <a:xfrm>
            <a:off x="3460410" y="5270002"/>
            <a:ext cx="15687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ДЮСШ - 1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2C56C30-BF55-A8A9-501F-453DEA21E213}"/>
              </a:ext>
            </a:extLst>
          </p:cNvPr>
          <p:cNvSpPr txBox="1"/>
          <p:nvPr/>
        </p:nvSpPr>
        <p:spPr>
          <a:xfrm>
            <a:off x="7631171" y="4209228"/>
            <a:ext cx="12477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ДШИ - 0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9DC5340-7C71-DB30-ACED-FC67BD0F05FB}"/>
              </a:ext>
            </a:extLst>
          </p:cNvPr>
          <p:cNvSpPr txBox="1"/>
          <p:nvPr/>
        </p:nvSpPr>
        <p:spPr>
          <a:xfrm>
            <a:off x="3479067" y="3206920"/>
            <a:ext cx="16217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- 13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997B210-40F2-9538-6A51-DB4A72A0C558}"/>
              </a:ext>
            </a:extLst>
          </p:cNvPr>
          <p:cNvSpPr txBox="1"/>
          <p:nvPr/>
        </p:nvSpPr>
        <p:spPr>
          <a:xfrm>
            <a:off x="3533171" y="4233082"/>
            <a:ext cx="22292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Учреждения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511FB52-1F22-05FC-F9F6-D0598BFAADD4}"/>
              </a:ext>
            </a:extLst>
          </p:cNvPr>
          <p:cNvSpPr txBox="1"/>
          <p:nvPr/>
        </p:nvSpPr>
        <p:spPr>
          <a:xfrm>
            <a:off x="7369958" y="2202626"/>
            <a:ext cx="1883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464D3337-5E50-EF4E-FC7E-3D04F8B855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11" y="2016124"/>
            <a:ext cx="763260" cy="7632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6DE13531-16E6-3F53-122A-E460CC091C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11" y="2994567"/>
            <a:ext cx="763260" cy="7632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64D131E-6C2E-AF22-37B4-AF22CF4B526B}"/>
              </a:ext>
            </a:extLst>
          </p:cNvPr>
          <p:cNvSpPr txBox="1"/>
          <p:nvPr/>
        </p:nvSpPr>
        <p:spPr>
          <a:xfrm>
            <a:off x="7458350" y="3186582"/>
            <a:ext cx="1883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ВУЗы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0538D53-F66F-605D-60DB-2BB359BD6E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54" y="5072394"/>
            <a:ext cx="763260" cy="76326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C672ECE-1557-51CD-57B6-41DCA4345B14}"/>
              </a:ext>
            </a:extLst>
          </p:cNvPr>
          <p:cNvSpPr txBox="1"/>
          <p:nvPr/>
        </p:nvSpPr>
        <p:spPr>
          <a:xfrm>
            <a:off x="7631171" y="5131871"/>
            <a:ext cx="1883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Частные организации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33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F013ED7-7C13-D8F5-E5EF-E5A346955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0CF289-7059-17CB-FAE7-72CA81C36893}"/>
              </a:ext>
            </a:extLst>
          </p:cNvPr>
          <p:cNvSpPr txBox="1"/>
          <p:nvPr/>
        </p:nvSpPr>
        <p:spPr>
          <a:xfrm>
            <a:off x="2365971" y="1269545"/>
            <a:ext cx="6209678" cy="1384995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программ по СЗ  на 2025 г. –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 муниципального экспертного совета входит – 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составе регионального экспертного совета –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625FF0A5-DC79-ECD5-D895-DC774810F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330248"/>
              </p:ext>
            </p:extLst>
          </p:nvPr>
        </p:nvGraphicFramePr>
        <p:xfrm>
          <a:off x="1409511" y="2270917"/>
          <a:ext cx="9173183" cy="483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7CF5403-A313-A911-96A4-CCA5967791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11" y="428899"/>
            <a:ext cx="2439178" cy="6154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CDD6EEB-79BE-6168-429C-9996B2EF2E26}"/>
              </a:ext>
            </a:extLst>
          </p:cNvPr>
          <p:cNvSpPr txBox="1"/>
          <p:nvPr/>
        </p:nvSpPr>
        <p:spPr>
          <a:xfrm>
            <a:off x="8980610" y="1284222"/>
            <a:ext cx="1403214" cy="338554"/>
          </a:xfrm>
          <a:prstGeom prst="rect">
            <a:avLst/>
          </a:prstGeom>
          <a:solidFill>
            <a:srgbClr val="0099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1600" u="sng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51B2A8-E12A-94A4-67AF-D0E656F7F5B4}"/>
              </a:ext>
            </a:extLst>
          </p:cNvPr>
          <p:cNvSpPr txBox="1"/>
          <p:nvPr/>
        </p:nvSpPr>
        <p:spPr>
          <a:xfrm>
            <a:off x="8980610" y="1772486"/>
            <a:ext cx="1403214" cy="338554"/>
          </a:xfrm>
          <a:prstGeom prst="rect">
            <a:avLst/>
          </a:prstGeom>
          <a:solidFill>
            <a:srgbClr val="0099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чел., </a:t>
            </a:r>
            <a:endParaRPr lang="ru-RU" sz="1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99EFDA-B1A0-8489-4AF5-6A00C813DC34}"/>
              </a:ext>
            </a:extLst>
          </p:cNvPr>
          <p:cNvSpPr txBox="1"/>
          <p:nvPr/>
        </p:nvSpPr>
        <p:spPr>
          <a:xfrm>
            <a:off x="8980610" y="2285594"/>
            <a:ext cx="1403214" cy="338554"/>
          </a:xfrm>
          <a:prstGeom prst="rect">
            <a:avLst/>
          </a:prstGeom>
          <a:solidFill>
            <a:srgbClr val="0099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чел.,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06320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9F17928-69CD-6CCD-CA0A-775FBCED2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209180-BBCC-5637-A53B-1C3064BA0C4B}"/>
              </a:ext>
            </a:extLst>
          </p:cNvPr>
          <p:cNvSpPr txBox="1"/>
          <p:nvPr/>
        </p:nvSpPr>
        <p:spPr>
          <a:xfrm>
            <a:off x="2735907" y="531243"/>
            <a:ext cx="6378702" cy="510778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Социальный заказ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F1FAC54-44B3-09B5-C94D-9F8CAABE94D7}"/>
              </a:ext>
            </a:extLst>
          </p:cNvPr>
          <p:cNvSpPr txBox="1"/>
          <p:nvPr/>
        </p:nvSpPr>
        <p:spPr>
          <a:xfrm>
            <a:off x="1277874" y="1585336"/>
            <a:ext cx="4525117" cy="1055608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данным Росстата на декабрь 2025 г.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Черноморском районе Республики Крым</a:t>
            </a:r>
            <a:endParaRPr lang="ru-RU" sz="1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численность детей в возрасте от 5 до 18 лет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составляет  </a:t>
            </a:r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5044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человека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82468B-7434-39AD-1F6D-7CFE5E0CEEC7}"/>
              </a:ext>
            </a:extLst>
          </p:cNvPr>
          <p:cNvSpPr txBox="1"/>
          <p:nvPr/>
        </p:nvSpPr>
        <p:spPr>
          <a:xfrm>
            <a:off x="6401963" y="1597408"/>
            <a:ext cx="4525117" cy="8172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Общее количество выданных сертификатов </a:t>
            </a:r>
          </a:p>
          <a:p>
            <a:pPr algn="ctr"/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категорией дополнительного образования </a:t>
            </a:r>
          </a:p>
          <a:p>
            <a:pPr algn="ctr"/>
            <a:r>
              <a:rPr kumimoji="0" lang="ru-RU" sz="14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1277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80D574-8A5F-469C-D6D5-D9BB8B44AC88}"/>
              </a:ext>
            </a:extLst>
          </p:cNvPr>
          <p:cNvSpPr txBox="1"/>
          <p:nvPr/>
        </p:nvSpPr>
        <p:spPr>
          <a:xfrm>
            <a:off x="6228228" y="2697361"/>
            <a:ext cx="4896853" cy="1377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июнь 2025 года число сертификатов, использованных для оплаты по СЗ, составляет </a:t>
            </a:r>
            <a:r>
              <a:rPr lang="ru-RU" sz="14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386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сертификатов, что </a:t>
            </a:r>
            <a:r>
              <a:rPr lang="ru-RU" sz="14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составляет </a:t>
            </a:r>
            <a:r>
              <a:rPr lang="ru-RU" sz="1400" b="1" u="sng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14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численности детей в возрасте от 5 до 18 лет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Республике Крым        (по данным Росстата).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CFDEF0B-D923-2C56-5DD0-9E5FA96E4BAF}"/>
              </a:ext>
            </a:extLst>
          </p:cNvPr>
          <p:cNvSpPr txBox="1"/>
          <p:nvPr/>
        </p:nvSpPr>
        <p:spPr>
          <a:xfrm>
            <a:off x="6228229" y="4511451"/>
            <a:ext cx="4896853" cy="1293971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ru-RU" sz="1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декабрь 2025 года число сертификатов, использованных для оплаты по ПФ, </a:t>
            </a:r>
            <a:r>
              <a:rPr lang="ru-RU" sz="1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656</a:t>
            </a:r>
            <a:r>
              <a:rPr lang="ru-RU" sz="1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сертификатов</a:t>
            </a:r>
            <a:r>
              <a:rPr lang="ru-RU" sz="1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</a:t>
            </a:r>
            <a:r>
              <a:rPr lang="ru-RU" sz="1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1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4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численности детей 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5 до 18 лет в муниципальном образовании Республики Крым (по данным</a:t>
            </a:r>
            <a:r>
              <a:rPr lang="ru-RU" sz="1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Росстата).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00F8229-00B9-6A64-CD09-8D51E60093AF}"/>
              </a:ext>
            </a:extLst>
          </p:cNvPr>
          <p:cNvSpPr txBox="1"/>
          <p:nvPr/>
        </p:nvSpPr>
        <p:spPr>
          <a:xfrm>
            <a:off x="1277874" y="3071455"/>
            <a:ext cx="2544318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Номинал </a:t>
            </a:r>
          </a:p>
          <a:p>
            <a:pPr algn="ctr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СЕРТИФИКАТА </a:t>
            </a:r>
            <a:endParaRPr lang="ru-RU" dirty="0"/>
          </a:p>
        </p:txBody>
      </p:sp>
      <p:pic>
        <p:nvPicPr>
          <p:cNvPr id="11" name="Рисунок 10" descr="Рисунок 6">
            <a:extLst>
              <a:ext uri="{FF2B5EF4-FFF2-40B4-BE49-F238E27FC236}">
                <a16:creationId xmlns="" xmlns:a16="http://schemas.microsoft.com/office/drawing/2014/main" id="{5ADB175B-70E2-49EA-B981-1A000A8164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2456" y="3025616"/>
            <a:ext cx="1117706" cy="85965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14C16FA-5E34-96C7-8CDD-960BBC663777}"/>
              </a:ext>
            </a:extLst>
          </p:cNvPr>
          <p:cNvSpPr txBox="1"/>
          <p:nvPr/>
        </p:nvSpPr>
        <p:spPr>
          <a:xfrm>
            <a:off x="1277874" y="4511449"/>
            <a:ext cx="965454" cy="408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947909E-839E-B354-1240-CB6E51A2827B}"/>
              </a:ext>
            </a:extLst>
          </p:cNvPr>
          <p:cNvSpPr txBox="1"/>
          <p:nvPr/>
        </p:nvSpPr>
        <p:spPr>
          <a:xfrm>
            <a:off x="2613660" y="4511450"/>
            <a:ext cx="965454" cy="408623"/>
          </a:xfrm>
          <a:prstGeom prst="roundRect">
            <a:avLst/>
          </a:prstGeom>
          <a:solidFill>
            <a:srgbClr val="CCCC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7CAA5F-5BB5-ECB9-169D-04464D707FA3}"/>
              </a:ext>
            </a:extLst>
          </p:cNvPr>
          <p:cNvSpPr txBox="1"/>
          <p:nvPr/>
        </p:nvSpPr>
        <p:spPr>
          <a:xfrm>
            <a:off x="1277874" y="5117959"/>
            <a:ext cx="965454" cy="408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10 150</a:t>
            </a:r>
            <a:endParaRPr lang="ru-RU" u="sng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DB50C70-A429-9764-3890-5EFD4B3F3EF1}"/>
              </a:ext>
            </a:extLst>
          </p:cNvPr>
          <p:cNvSpPr txBox="1"/>
          <p:nvPr/>
        </p:nvSpPr>
        <p:spPr>
          <a:xfrm>
            <a:off x="2550033" y="5117959"/>
            <a:ext cx="1086285" cy="408623"/>
          </a:xfrm>
          <a:prstGeom prst="roundRect">
            <a:avLst/>
          </a:prstGeom>
          <a:solidFill>
            <a:srgbClr val="CCCC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11 140</a:t>
            </a:r>
            <a:endParaRPr lang="ru-RU" u="sng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89C69BB-AA88-BB0B-4F95-0CAC0657BA4A}"/>
              </a:ext>
            </a:extLst>
          </p:cNvPr>
          <p:cNvSpPr/>
          <p:nvPr/>
        </p:nvSpPr>
        <p:spPr>
          <a:xfrm>
            <a:off x="1277874" y="5705856"/>
            <a:ext cx="2301240" cy="16459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="" xmlns:a16="http://schemas.microsoft.com/office/drawing/2014/main" id="{EAD8DCF0-7611-FAA5-CC16-76C59E555E36}"/>
              </a:ext>
            </a:extLst>
          </p:cNvPr>
          <p:cNvSpPr/>
          <p:nvPr/>
        </p:nvSpPr>
        <p:spPr>
          <a:xfrm>
            <a:off x="1950883" y="5931131"/>
            <a:ext cx="955222" cy="381233"/>
          </a:xfrm>
          <a:prstGeom prst="triangl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61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8595A26-030E-9EE8-9A99-CE14AEAB6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103442" cy="73706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D57D1A9-34F4-A4FD-4F6B-8EF8E2BE9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42" y="102014"/>
            <a:ext cx="3432755" cy="884514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4876C564-FCEA-ED02-AE79-9FD6EE299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347366"/>
              </p:ext>
            </p:extLst>
          </p:nvPr>
        </p:nvGraphicFramePr>
        <p:xfrm>
          <a:off x="682606" y="1055330"/>
          <a:ext cx="10893287" cy="5802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104">
                  <a:extLst>
                    <a:ext uri="{9D8B030D-6E8A-4147-A177-3AD203B41FA5}">
                      <a16:colId xmlns="" xmlns:a16="http://schemas.microsoft.com/office/drawing/2014/main" val="1266816708"/>
                    </a:ext>
                  </a:extLst>
                </a:gridCol>
                <a:gridCol w="6289482">
                  <a:extLst>
                    <a:ext uri="{9D8B030D-6E8A-4147-A177-3AD203B41FA5}">
                      <a16:colId xmlns="" xmlns:a16="http://schemas.microsoft.com/office/drawing/2014/main" val="571069224"/>
                    </a:ext>
                  </a:extLst>
                </a:gridCol>
                <a:gridCol w="1343770">
                  <a:extLst>
                    <a:ext uri="{9D8B030D-6E8A-4147-A177-3AD203B41FA5}">
                      <a16:colId xmlns="" xmlns:a16="http://schemas.microsoft.com/office/drawing/2014/main" val="282199351"/>
                    </a:ext>
                  </a:extLst>
                </a:gridCol>
                <a:gridCol w="2623931">
                  <a:extLst>
                    <a:ext uri="{9D8B030D-6E8A-4147-A177-3AD203B41FA5}">
                      <a16:colId xmlns="" xmlns:a16="http://schemas.microsoft.com/office/drawing/2014/main" val="2196746604"/>
                    </a:ext>
                  </a:extLst>
                </a:gridCol>
              </a:tblGrid>
              <a:tr h="661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МПА для обеспечения формирования и исполнения муниципального социального заказа по направлению деятельности «реализация дополнительных образовательных программ на 2025 </a:t>
                      </a: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</a:t>
                      </a: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МПА (постановление, распоряжение, приказ</a:t>
                      </a: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утверждения и № документа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Активная ссылка на документ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(введите ссылку на размещенный в сети Интернет документ)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extLst>
                  <a:ext uri="{0D108BD9-81ED-4DB2-BD59-A6C34878D82A}">
                    <a16:rowId xmlns="" xmlns:a16="http://schemas.microsoft.com/office/drawing/2014/main" val="339006034"/>
                  </a:ext>
                </a:extLst>
              </a:tr>
              <a:tr h="357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«Об утверждении Порядка работы с заявлениями и иными документами при организации и проведении отбора исполнителей муниципальной</a:t>
                      </a:r>
                      <a:r>
                        <a:rPr lang="ru-RU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услуги в социальной сфере «реализация дополнительных общеразвивающих</a:t>
                      </a:r>
                      <a:r>
                        <a:rPr lang="ru-RU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программ» в соответствии с социальным сертификатом».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18.09.2024 № 633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https://cdn.crimeaschool.ru/organization-757/768227f4-3b9b-4a11-bcd5-2c4cca062182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</a:tr>
              <a:tr h="357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r>
                        <a:rPr lang="ru-RU" sz="900" b="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</a:t>
                      </a:r>
                      <a:r>
                        <a:rPr lang="ru-RU" sz="900" b="0" kern="1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установлении нормативных затрат на оказание муниципальных услуг по реализации дополнительных </a:t>
                      </a:r>
                    </a:p>
                    <a:p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общеразвивающих программ в соответствии с социальными сертификатами на 2025 год».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02.10.2024 № 657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https://cdn.crimeaschool.ru/organization-757/7a4858fa-7f4d-4230-bcde-f03c91b35f34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</a:tr>
              <a:tr h="357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«Об утверждении Порядка проведения оценки значений показателей для формирования муниципальных социальных заказов на оказание муниципальных услуг в социальной сфере, отнесенных к полномочиям отдела образования, молодежи и спорта администрации Черноморского района</a:t>
                      </a:r>
                      <a:r>
                        <a:rPr lang="ru-RU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Республики Крым»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23.10.2024 № 728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https://cdn.crimeaschool.ru/organization-757/49279ffe-b03f-459b-a13a-c2e55f4508d1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</a:tr>
              <a:tr h="357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«Об утверждении муниципального социального заказа</a:t>
                      </a:r>
                      <a:r>
                        <a:rPr lang="ru-RU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оказание муниципальных услуг в социальной сфере на 2025 год в муниципальном образовании Черноморский район республики Крым».</a:t>
                      </a:r>
                      <a:endParaRPr lang="ru-RU" sz="9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27.12.2024 № 1667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https://chero.rk.gov.ru/documents/d08a7f91-76d7-4b02-9a7a-7076eb732cd5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</a:tr>
              <a:tr h="357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«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утверждении Типовой формы соглашения о финансовом обеспечении </a:t>
                      </a:r>
                      <a:r>
                        <a:rPr lang="ru-RU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(возмещении) затрат, связанных с оказанием муниципальных услуг в социальной сфере в соответствии с социальным сертификатом на получение муниципальной услуги в социальной сфере</a:t>
                      </a:r>
                      <a:r>
                        <a:rPr lang="ru-RU" sz="900" b="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9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23.01.2025 № 5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https://cdn.crimeaschool.ru/organization-757/7447226a-d280-47a8-bc19-f2bf6f33bf43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extLst>
                  <a:ext uri="{0D108BD9-81ED-4DB2-BD59-A6C34878D82A}">
                    <a16:rowId xmlns="" xmlns:a16="http://schemas.microsoft.com/office/drawing/2014/main" val="845222581"/>
                  </a:ext>
                </a:extLst>
              </a:tr>
              <a:tr h="357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r>
                        <a:rPr lang="ru-RU" sz="900" b="0" kern="1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«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утверждении программы персонифицированного финансирования</a:t>
                      </a:r>
                      <a:r>
                        <a:rPr lang="ru-RU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дополнительного образования детей в муниципальном образовании Черноморский район Республики Крым на 2025 год».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10.03.2025 № 224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https://cdn.crimeaschool.ru/organization-757/f7b542d8-de13-4727-befa-ffbaa2cdb4d9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extLst>
                  <a:ext uri="{0D108BD9-81ED-4DB2-BD59-A6C34878D82A}">
                    <a16:rowId xmlns="" xmlns:a16="http://schemas.microsoft.com/office/drawing/2014/main" val="1573688072"/>
                  </a:ext>
                </a:extLst>
              </a:tr>
              <a:tr h="273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Постановления «О внесении изменений в постановление администрации Черноморского района Республики Крым от 08.09.2023 № 1352 «Об организации оказания муниципальных услуг в социальной сфере при формировании муниципального социального заказа на оказание муниципальных услуг в социальной сфере на территории муниципального образования Черноморский район Республики Крым».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15.05.2025 № 497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https://chero.rk.gov.ru/documents/7ca4cc39-99c8-4b39-a6e1-11841d480631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extLst>
                  <a:ext uri="{0D108BD9-81ED-4DB2-BD59-A6C34878D82A}">
                    <a16:rowId xmlns="" xmlns:a16="http://schemas.microsoft.com/office/drawing/2014/main" val="364779641"/>
                  </a:ext>
                </a:extLst>
              </a:tr>
              <a:tr h="273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 внесении изменений в постановление администрации Черноморского района Республики Крым от 20.10.2023 № 1532 «О порядке формирования муниципальных социальных заказов на оказание муниципальных услуг в социальной сфере, отнесенных к полномочиям органов местного самоуправления муниципального образования Черноморский район Республики Крым, о форме и сроках формирования отчета об их исполнении».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19.06.2025 № 609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https://chero.rk.gov.ru/documents/ae7c05fc-f052-4f73-905d-90080dc981d2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</a:tr>
              <a:tr h="273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«О внесении изменений в постановление администрации Черноморского района Республики Крым от 08.11.2023 № 1622 «О некоторых мерах правового регулирования вопросов, связанных с оказанием муниципальной услуги «Реализация дополнительных общеразвивающих программ» в соответствии с социальными сертификатами».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15.05.2025 № 498</a:t>
                      </a:r>
                      <a:endParaRPr lang="ru-RU" sz="900" kern="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9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https://chero.rk.gov.ru/documents/bfa47c4c-9a31-4645-97d5-83adf5fa8353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extLst>
                  <a:ext uri="{0D108BD9-81ED-4DB2-BD59-A6C34878D82A}">
                    <a16:rowId xmlns="" xmlns:a16="http://schemas.microsoft.com/office/drawing/2014/main" val="3660491963"/>
                  </a:ext>
                </a:extLst>
              </a:tr>
              <a:tr h="369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r>
                        <a:rPr lang="ru-RU" sz="900" b="0" i="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</a:t>
                      </a:r>
                      <a:r>
                        <a:rPr lang="ru-RU" sz="900" b="0" i="0" kern="1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внесении изменений в постановление администрации Черноморского района Республики Крым от 27.11.2023 № 1704</a:t>
                      </a:r>
                      <a:r>
                        <a:rPr lang="ru-RU" sz="9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 утверждении Порядка предоставления субсидии юридическим лицам, индивидуальным предпринимателям, физическим лицам – производителям товаров, работ, услуг на оплату соглашения о финансовом обеспечении затрат, связанных с оказанием муниципальных услуг в социальной сфере в соответствии </a:t>
                      </a:r>
                    </a:p>
                    <a:p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социальным сертификатом».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04.09.2025 № 897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https://chero.rk.gov.ru/documents/5fb92c16-8851-4f32-a319-150a0f84588c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extLst>
                  <a:ext uri="{0D108BD9-81ED-4DB2-BD59-A6C34878D82A}">
                    <a16:rowId xmlns="" xmlns:a16="http://schemas.microsoft.com/office/drawing/2014/main" val="4193442391"/>
                  </a:ext>
                </a:extLst>
              </a:tr>
              <a:tr h="640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«О внесении изменений в постановление  администрации Черноморского района Республики Крым от 27.11.2025 № 1705</a:t>
                      </a:r>
                      <a:r>
                        <a:rPr lang="ru-RU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 утверждении Порядка предоставления субсидии юридическим лицам, индивидуальным предпринимателям, физическим лицам – производителям товаров,</a:t>
                      </a:r>
                      <a:r>
                        <a:rPr lang="ru-RU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работ, услуг на оплату соглашения о возмещении затрат, связанных с оказанием муниципальных услуг в социальной сфере в соответствии с социальным сертификатом».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04.09.2025 № 896</a:t>
                      </a:r>
                      <a:endParaRPr lang="ru-RU" sz="900" kern="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9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https://api.crimeaschool.ru/api/object_storage/45a3e062-9529-4f01-9420-dde92ab02bc2</a:t>
                      </a:r>
                      <a:endParaRPr lang="ru-RU" sz="9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extLst>
                  <a:ext uri="{0D108BD9-81ED-4DB2-BD59-A6C34878D82A}">
                    <a16:rowId xmlns="" xmlns:a16="http://schemas.microsoft.com/office/drawing/2014/main" val="1441456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7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90230C4-05B1-2D07-A213-39E02FEF8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1BCBFD9-9CBC-F8F0-D19C-C965C81AC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0" y="610325"/>
            <a:ext cx="7283618" cy="656654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38888877-4D29-6730-5FB9-B66964F3E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661735"/>
              </p:ext>
            </p:extLst>
          </p:nvPr>
        </p:nvGraphicFramePr>
        <p:xfrm>
          <a:off x="295523" y="1877303"/>
          <a:ext cx="10552288" cy="3788304"/>
        </p:xfrm>
        <a:graphic>
          <a:graphicData uri="http://schemas.openxmlformats.org/drawingml/2006/table">
            <a:tbl>
              <a:tblPr/>
              <a:tblGrid>
                <a:gridCol w="1388075">
                  <a:extLst>
                    <a:ext uri="{9D8B030D-6E8A-4147-A177-3AD203B41FA5}">
                      <a16:colId xmlns="" xmlns:a16="http://schemas.microsoft.com/office/drawing/2014/main" val="3269700543"/>
                    </a:ext>
                  </a:extLst>
                </a:gridCol>
                <a:gridCol w="957735">
                  <a:extLst>
                    <a:ext uri="{9D8B030D-6E8A-4147-A177-3AD203B41FA5}">
                      <a16:colId xmlns="" xmlns:a16="http://schemas.microsoft.com/office/drawing/2014/main" val="2242301584"/>
                    </a:ext>
                  </a:extLst>
                </a:gridCol>
                <a:gridCol w="1840132">
                  <a:extLst>
                    <a:ext uri="{9D8B030D-6E8A-4147-A177-3AD203B41FA5}">
                      <a16:colId xmlns="" xmlns:a16="http://schemas.microsoft.com/office/drawing/2014/main" val="3078102158"/>
                    </a:ext>
                  </a:extLst>
                </a:gridCol>
                <a:gridCol w="1140737">
                  <a:extLst>
                    <a:ext uri="{9D8B030D-6E8A-4147-A177-3AD203B41FA5}">
                      <a16:colId xmlns="" xmlns:a16="http://schemas.microsoft.com/office/drawing/2014/main" val="3089606587"/>
                    </a:ext>
                  </a:extLst>
                </a:gridCol>
                <a:gridCol w="1094422">
                  <a:extLst>
                    <a:ext uri="{9D8B030D-6E8A-4147-A177-3AD203B41FA5}">
                      <a16:colId xmlns="" xmlns:a16="http://schemas.microsoft.com/office/drawing/2014/main" val="87644896"/>
                    </a:ext>
                  </a:extLst>
                </a:gridCol>
                <a:gridCol w="1345038">
                  <a:extLst>
                    <a:ext uri="{9D8B030D-6E8A-4147-A177-3AD203B41FA5}">
                      <a16:colId xmlns="" xmlns:a16="http://schemas.microsoft.com/office/drawing/2014/main" val="3848963077"/>
                    </a:ext>
                  </a:extLst>
                </a:gridCol>
                <a:gridCol w="1109498">
                  <a:extLst>
                    <a:ext uri="{9D8B030D-6E8A-4147-A177-3AD203B41FA5}">
                      <a16:colId xmlns="" xmlns:a16="http://schemas.microsoft.com/office/drawing/2014/main" val="117127756"/>
                    </a:ext>
                  </a:extLst>
                </a:gridCol>
                <a:gridCol w="1676651">
                  <a:extLst>
                    <a:ext uri="{9D8B030D-6E8A-4147-A177-3AD203B41FA5}">
                      <a16:colId xmlns="" xmlns:a16="http://schemas.microsoft.com/office/drawing/2014/main" val="3851058974"/>
                    </a:ext>
                  </a:extLst>
                </a:gridCol>
              </a:tblGrid>
              <a:tr h="515445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Финансовый 2025 год</a:t>
                      </a:r>
                      <a:endParaRPr lang="ru-RU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7674498"/>
                  </a:ext>
                </a:extLst>
              </a:tr>
              <a:tr h="1349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 </a:t>
                      </a:r>
                      <a:endParaRPr lang="ru-RU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</a:t>
                      </a:r>
                      <a:r>
                        <a:rPr lang="ru-RU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планируемых услуг по УТВЕРЖДЁННОМУ 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государственному (муниципальному) социальному заказу в соответствии с социальными сертификатами           </a:t>
                      </a:r>
                      <a:r>
                        <a:rPr lang="ru-RU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чел.час</a:t>
                      </a:r>
                      <a:r>
                        <a:rPr lang="ru-RU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                                          предоставленных услуг (</a:t>
                      </a:r>
                      <a:r>
                        <a:rPr lang="ru-RU" sz="12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чел.час</a:t>
                      </a:r>
                      <a:r>
                        <a:rPr lang="ru-RU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 АИС «Навигатор») </a:t>
                      </a:r>
                      <a:endParaRPr lang="ru-RU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</a:t>
                      </a:r>
                      <a:r>
                        <a:rPr lang="ru-RU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СЕРТИФИКАТА</a:t>
                      </a:r>
                      <a:endParaRPr lang="ru-RU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Предоставлено услуг на общую сумму                 по факту в </a:t>
                      </a:r>
                      <a:r>
                        <a:rPr lang="ru-RU" sz="12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рубл</a:t>
                      </a:r>
                      <a:r>
                        <a:rPr lang="ru-RU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          </a:t>
                      </a:r>
                      <a:r>
                        <a:rPr lang="ru-RU" sz="11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 АИС «Навигатор») </a:t>
                      </a:r>
                      <a:endParaRPr lang="ru-RU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3712288"/>
                  </a:ext>
                </a:extLst>
              </a:tr>
              <a:tr h="901075"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sng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2025 г.</a:t>
                      </a:r>
                      <a:r>
                        <a:rPr lang="ru-RU" sz="11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sng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2025 г.</a:t>
                      </a:r>
                      <a:r>
                        <a:rPr lang="ru-RU" sz="11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Человеко-час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Денежных средств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7962967"/>
                  </a:ext>
                </a:extLst>
              </a:tr>
              <a:tr h="9293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Черноморский район</a:t>
                      </a:r>
                      <a:endParaRPr lang="ru-RU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73191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28346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56626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kern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kern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kern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11 140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4378322,32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5930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5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FCA7233-AD22-48EC-A88D-091D97997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3B8DA0-5DD9-868B-B86C-E685102FCD3D}"/>
              </a:ext>
            </a:extLst>
          </p:cNvPr>
          <p:cNvSpPr txBox="1"/>
          <p:nvPr/>
        </p:nvSpPr>
        <p:spPr>
          <a:xfrm>
            <a:off x="719921" y="1833331"/>
            <a:ext cx="3129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6FFA1A99-FF07-67A2-6C15-ADC988A786E3}"/>
              </a:ext>
            </a:extLst>
          </p:cNvPr>
          <p:cNvSpPr txBox="1">
            <a:spLocks/>
          </p:cNvSpPr>
          <p:nvPr/>
        </p:nvSpPr>
        <p:spPr>
          <a:xfrm>
            <a:off x="2898788" y="467416"/>
            <a:ext cx="6172200" cy="80690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Организация и проведение муниципальным опорным центром методических мероприятий 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(согласно плана работы МОЦ на 2025 год) различного уровня.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F2E55A3E-38BF-9206-5126-E5D3664C1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702480"/>
              </p:ext>
            </p:extLst>
          </p:nvPr>
        </p:nvGraphicFramePr>
        <p:xfrm>
          <a:off x="331304" y="1485255"/>
          <a:ext cx="11529391" cy="38404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91478">
                  <a:extLst>
                    <a:ext uri="{9D8B030D-6E8A-4147-A177-3AD203B41FA5}">
                      <a16:colId xmlns="" xmlns:a16="http://schemas.microsoft.com/office/drawing/2014/main" val="3317350153"/>
                    </a:ext>
                  </a:extLst>
                </a:gridCol>
                <a:gridCol w="3570136">
                  <a:extLst>
                    <a:ext uri="{9D8B030D-6E8A-4147-A177-3AD203B41FA5}">
                      <a16:colId xmlns="" xmlns:a16="http://schemas.microsoft.com/office/drawing/2014/main" val="988900252"/>
                    </a:ext>
                  </a:extLst>
                </a:gridCol>
                <a:gridCol w="2574875">
                  <a:extLst>
                    <a:ext uri="{9D8B030D-6E8A-4147-A177-3AD203B41FA5}">
                      <a16:colId xmlns="" xmlns:a16="http://schemas.microsoft.com/office/drawing/2014/main" val="1697347254"/>
                    </a:ext>
                  </a:extLst>
                </a:gridCol>
                <a:gridCol w="1541456">
                  <a:extLst>
                    <a:ext uri="{9D8B030D-6E8A-4147-A177-3AD203B41FA5}">
                      <a16:colId xmlns="" xmlns:a16="http://schemas.microsoft.com/office/drawing/2014/main" val="2565821076"/>
                    </a:ext>
                  </a:extLst>
                </a:gridCol>
                <a:gridCol w="2451446">
                  <a:extLst>
                    <a:ext uri="{9D8B030D-6E8A-4147-A177-3AD203B41FA5}">
                      <a16:colId xmlns="" xmlns:a16="http://schemas.microsoft.com/office/drawing/2014/main" val="2318408667"/>
                    </a:ext>
                  </a:extLst>
                </a:gridCol>
              </a:tblGrid>
              <a:tr h="291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проведения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Название, тема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кого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участников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Активные ссылки на размещенную информацию о проведенном мероприятии в сети Интернет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27827079"/>
                  </a:ext>
                </a:extLst>
              </a:tr>
              <a:tr h="367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23.01.2025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Совещание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вопросу подготовки к проведению независимой оценки качества дополнительных общеразвивающих программ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Образовательные организации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https://vk.com/club212458368?from=groups&amp;w=wall-212458368_722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67665212"/>
                  </a:ext>
                </a:extLst>
              </a:tr>
              <a:tr h="367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17.06.2025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Инструктивно-методический семинар на тему «Организационное окончание 2024/2025 учебного года и начало нового 2025/2026 учебного года в АИС «Навигатор дополнительного образования Республики Крым».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Образовательные организации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https://vk.com/club212458368?from=groups&amp;w=wall-212458368_869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92524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8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CC15875-3AD7-38B5-9815-70DCE5F3B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3" name="Диаграмма 32">
            <a:extLst>
              <a:ext uri="{FF2B5EF4-FFF2-40B4-BE49-F238E27FC236}">
                <a16:creationId xmlns="" xmlns:a16="http://schemas.microsoft.com/office/drawing/2014/main" id="{25E31E82-D789-BD1A-AC29-925CB1623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573364"/>
              </p:ext>
            </p:extLst>
          </p:nvPr>
        </p:nvGraphicFramePr>
        <p:xfrm>
          <a:off x="544749" y="1558182"/>
          <a:ext cx="7019538" cy="4709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3F06C9C6-2421-66A3-1739-98E5B0813BE6}"/>
              </a:ext>
            </a:extLst>
          </p:cNvPr>
          <p:cNvSpPr txBox="1">
            <a:spLocks/>
          </p:cNvSpPr>
          <p:nvPr/>
        </p:nvSpPr>
        <p:spPr>
          <a:xfrm>
            <a:off x="2327340" y="590160"/>
            <a:ext cx="7537315" cy="7864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педагогов дополнительного образования детей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Черноморском районе по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данным ЕАИС ДО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5059B87-2553-27FE-4E90-BF822A6BCDA8}"/>
              </a:ext>
            </a:extLst>
          </p:cNvPr>
          <p:cNvSpPr txBox="1"/>
          <p:nvPr/>
        </p:nvSpPr>
        <p:spPr>
          <a:xfrm>
            <a:off x="8109035" y="1976524"/>
            <a:ext cx="1755619" cy="5232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 чел</a:t>
            </a:r>
            <a:r>
              <a:rPr lang="ru-RU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Стрелка: вниз 27">
            <a:extLst>
              <a:ext uri="{FF2B5EF4-FFF2-40B4-BE49-F238E27FC236}">
                <a16:creationId xmlns="" xmlns:a16="http://schemas.microsoft.com/office/drawing/2014/main" id="{EED67DFA-26DD-54AE-74D1-997BAA26E7E3}"/>
              </a:ext>
            </a:extLst>
          </p:cNvPr>
          <p:cNvSpPr/>
          <p:nvPr/>
        </p:nvSpPr>
        <p:spPr>
          <a:xfrm>
            <a:off x="8564052" y="1450581"/>
            <a:ext cx="256030" cy="42236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850C86A-5312-1FCD-4DD2-974251B379ED}"/>
              </a:ext>
            </a:extLst>
          </p:cNvPr>
          <p:cNvSpPr txBox="1"/>
          <p:nvPr/>
        </p:nvSpPr>
        <p:spPr>
          <a:xfrm>
            <a:off x="389181" y="2290984"/>
            <a:ext cx="3129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AD14869-345C-019A-81E4-037B09F3B5C8}"/>
              </a:ext>
            </a:extLst>
          </p:cNvPr>
          <p:cNvSpPr txBox="1"/>
          <p:nvPr/>
        </p:nvSpPr>
        <p:spPr>
          <a:xfrm>
            <a:off x="5238165" y="4546362"/>
            <a:ext cx="1493375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171</a:t>
            </a:r>
            <a:r>
              <a:rPr lang="ru-RU" sz="2400" b="1" dirty="0" smtClean="0"/>
              <a:t> </a:t>
            </a:r>
            <a:r>
              <a:rPr lang="ru-RU" sz="2400" b="1" dirty="0"/>
              <a:t>чел.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049C36C-EA5F-3199-AD94-3CEE555775EC}"/>
              </a:ext>
            </a:extLst>
          </p:cNvPr>
          <p:cNvSpPr txBox="1"/>
          <p:nvPr/>
        </p:nvSpPr>
        <p:spPr>
          <a:xfrm>
            <a:off x="1613531" y="2629538"/>
            <a:ext cx="1427618" cy="5107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23</a:t>
            </a:r>
            <a:r>
              <a:rPr lang="ru-RU" sz="2400" b="1" dirty="0" smtClean="0"/>
              <a:t> </a:t>
            </a:r>
            <a:r>
              <a:rPr lang="ru-RU" sz="2400" b="1" dirty="0"/>
              <a:t>чел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90163524-0C65-4781-8195-B1321FCA7B92}"/>
              </a:ext>
            </a:extLst>
          </p:cNvPr>
          <p:cNvSpPr/>
          <p:nvPr/>
        </p:nvSpPr>
        <p:spPr>
          <a:xfrm>
            <a:off x="6928401" y="2854702"/>
            <a:ext cx="5101922" cy="103414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Основная часть педагогических кадров прошла курсы повышения квалификации в 2024 году 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профессиональную переподготовку 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дополнительному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образованию </a:t>
            </a:r>
            <a:r>
              <a:rPr lang="ru-RU" sz="14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46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чел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4750B13-B41C-4F23-9B70-590E54DA08A3}"/>
              </a:ext>
            </a:extLst>
          </p:cNvPr>
          <p:cNvSpPr/>
          <p:nvPr/>
        </p:nvSpPr>
        <p:spPr>
          <a:xfrm>
            <a:off x="7203090" y="4015396"/>
            <a:ext cx="4827233" cy="9926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Направлены заявки на прохождение курсов повышения квалификации в 2025 году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дополнительному образованию </a:t>
            </a:r>
            <a:r>
              <a:rPr lang="ru-RU" sz="14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чел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C90B3AE-B123-45D3-AE1F-9DE32B37EE95}"/>
              </a:ext>
            </a:extLst>
          </p:cNvPr>
          <p:cNvSpPr/>
          <p:nvPr/>
        </p:nvSpPr>
        <p:spPr>
          <a:xfrm>
            <a:off x="7088956" y="5185368"/>
            <a:ext cx="4941367" cy="11860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Участие в конкурсах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проф.мастерства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чел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/>
              <a:t>Всероссийский конкурс профессионального мастерства работников сферы дополнительного образования «Сердце отдаю детям</a:t>
            </a:r>
            <a:r>
              <a:rPr lang="ru-RU" sz="1600" b="1" dirty="0" smtClean="0"/>
              <a:t>»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97A31A-D156-04C7-94E9-43BE01D29D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5E75BB4-7A3E-EEB5-CC17-D1995C002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70" y="307372"/>
            <a:ext cx="4661949" cy="6364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84309F-2DC5-9142-1392-AAB02C968DE0}"/>
              </a:ext>
            </a:extLst>
          </p:cNvPr>
          <p:cNvSpPr txBox="1"/>
          <p:nvPr/>
        </p:nvSpPr>
        <p:spPr>
          <a:xfrm>
            <a:off x="419100" y="1101041"/>
            <a:ext cx="3129316" cy="57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Опросы, анкетирование  для родителей и обучающихся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0502D4-AA96-15B4-C680-7D2800B769C4}"/>
              </a:ext>
            </a:extLst>
          </p:cNvPr>
          <p:cNvSpPr txBox="1"/>
          <p:nvPr/>
        </p:nvSpPr>
        <p:spPr>
          <a:xfrm>
            <a:off x="4008199" y="1117116"/>
            <a:ext cx="3129316" cy="57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Конкурсные программы для обучающихся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C2870C-731B-01AC-DD36-AA1C087E18A5}"/>
              </a:ext>
            </a:extLst>
          </p:cNvPr>
          <p:cNvSpPr txBox="1"/>
          <p:nvPr/>
        </p:nvSpPr>
        <p:spPr>
          <a:xfrm>
            <a:off x="8134184" y="741472"/>
            <a:ext cx="3638716" cy="20090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Вопрос-ответ для родителей (регистрация в АИС «Навигатор ДО РК, восстановление пароля, как записаться в творческое объединения через Госуслуги, творческие объединения в образовательных организациях РК и др.)</a:t>
            </a:r>
          </a:p>
        </p:txBody>
      </p:sp>
      <p:pic>
        <p:nvPicPr>
          <p:cNvPr id="19" name="Picture 8" descr="C:\Users\MOC\Downloads\Screenshot 2024-12-12 at 11-23-56 Отдел обраZования молодежи и спор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6" y="1625295"/>
            <a:ext cx="2122584" cy="279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MOC\Desktop\Screenshot 2024-12-12 at 14-44-35 ЦДЮТ пгт. Черноморско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04" y="1759789"/>
            <a:ext cx="1877607" cy="19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MOC\Downloads\Screenshot 2024-12-12 at 11-38-44 Опрос родителе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6" y="4051030"/>
            <a:ext cx="4029725" cy="255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OC\Desktop\Screenshot 2024-12-12 at 11-06-45 ЦДЮТ пгт. Черноморско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846" y="2725947"/>
            <a:ext cx="2352477" cy="2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MOC\Downloads\Screenshot 2024-12-12 at 11-19-56 ЦДЮТ пгт. Черноморское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80" y="4834263"/>
            <a:ext cx="1893407" cy="202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OC\Desktop\2025-12-08_13-33-2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093" y="2750533"/>
            <a:ext cx="2179208" cy="330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C\Desktop\2025-12-08_13-41-5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716" y="1695998"/>
            <a:ext cx="2211446" cy="338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OC\Desktop\2025-12-08_13-37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89" y="3909056"/>
            <a:ext cx="2152880" cy="273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5180268-A601-8E7C-E90A-45D72BAE6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EA4B8A30-105E-CA10-F092-3E84E4E11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05711"/>
              </p:ext>
            </p:extLst>
          </p:nvPr>
        </p:nvGraphicFramePr>
        <p:xfrm>
          <a:off x="1017544" y="1188943"/>
          <a:ext cx="10156912" cy="262161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38150">
                  <a:extLst>
                    <a:ext uri="{9D8B030D-6E8A-4147-A177-3AD203B41FA5}">
                      <a16:colId xmlns="" xmlns:a16="http://schemas.microsoft.com/office/drawing/2014/main" val="3866857553"/>
                    </a:ext>
                  </a:extLst>
                </a:gridCol>
                <a:gridCol w="7257663">
                  <a:extLst>
                    <a:ext uri="{9D8B030D-6E8A-4147-A177-3AD203B41FA5}">
                      <a16:colId xmlns="" xmlns:a16="http://schemas.microsoft.com/office/drawing/2014/main" val="3564524742"/>
                    </a:ext>
                  </a:extLst>
                </a:gridCol>
                <a:gridCol w="2461099">
                  <a:extLst>
                    <a:ext uri="{9D8B030D-6E8A-4147-A177-3AD203B41FA5}">
                      <a16:colId xmlns="" xmlns:a16="http://schemas.microsoft.com/office/drawing/2014/main" val="109910019"/>
                    </a:ext>
                  </a:extLst>
                </a:gridCol>
              </a:tblGrid>
              <a:tr h="572372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b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п/п</a:t>
                      </a:r>
                      <a:endParaRPr lang="ru-RU" sz="1200" b="1" u="none" strike="noStrike" spc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200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 и его описание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200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риска 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200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(высокий, средний, низкий)</a:t>
                      </a:r>
                      <a:endParaRPr lang="ru-RU" sz="1200" b="1" u="none" strike="noStrike" spc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 anchor="ctr"/>
                </a:tc>
                <a:extLst>
                  <a:ext uri="{0D108BD9-81ED-4DB2-BD59-A6C34878D82A}">
                    <a16:rowId xmlns="" xmlns:a16="http://schemas.microsoft.com/office/drawing/2014/main" val="2399235232"/>
                  </a:ext>
                </a:extLst>
              </a:tr>
              <a:tr h="741646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just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400" b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Недостаточное материально-техническое обеспечение системы дополнительного образования детей</a:t>
                      </a:r>
                      <a:endParaRPr lang="ru-RU" sz="1400" b="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Низкий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 anchor="ctr"/>
                </a:tc>
                <a:extLst>
                  <a:ext uri="{0D108BD9-81ED-4DB2-BD59-A6C34878D82A}">
                    <a16:rowId xmlns="" xmlns:a16="http://schemas.microsoft.com/office/drawing/2014/main" val="6378792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just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400" b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Недостаточность кадровых ресурсов, а именно педагогов дополнительного образования</a:t>
                      </a:r>
                      <a:endParaRPr lang="ru-RU" sz="1400" b="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Высокий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224018505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marL="0" marR="0" indent="-2667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из сельской местности, детей инвалидов и детей с ОВЗ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системой дополнительного образования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66700" algn="just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400" b="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Средний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02F7B81-4FF0-7FAF-D9B2-890A92854B8D}"/>
              </a:ext>
            </a:extLst>
          </p:cNvPr>
          <p:cNvSpPr txBox="1"/>
          <p:nvPr/>
        </p:nvSpPr>
        <p:spPr>
          <a:xfrm>
            <a:off x="1138362" y="236927"/>
            <a:ext cx="9915276" cy="715089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Возникающие риски исполнения целевых показателей по реализации Концепции дополнительного образования до 2030 года </a:t>
            </a:r>
          </a:p>
        </p:txBody>
      </p:sp>
    </p:spTree>
    <p:extLst>
      <p:ext uri="{BB962C8B-B14F-4D97-AF65-F5344CB8AC3E}">
        <p14:creationId xmlns:p14="http://schemas.microsoft.com/office/powerpoint/2010/main" val="2408631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CFDE6D1-250D-D266-DBF8-146D87129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31DD37CD-14E1-11CD-8703-180F2C6FA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492343"/>
              </p:ext>
            </p:extLst>
          </p:nvPr>
        </p:nvGraphicFramePr>
        <p:xfrm>
          <a:off x="323850" y="428625"/>
          <a:ext cx="11696700" cy="6305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0015D2-E439-7CDA-8346-812576BD46D0}"/>
              </a:ext>
            </a:extLst>
          </p:cNvPr>
          <p:cNvSpPr txBox="1"/>
          <p:nvPr/>
        </p:nvSpPr>
        <p:spPr>
          <a:xfrm>
            <a:off x="4271900" y="224313"/>
            <a:ext cx="3439442" cy="408623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Планируемые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032766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84309F-2DC5-9142-1392-AAB02C968DE0}"/>
              </a:ext>
            </a:extLst>
          </p:cNvPr>
          <p:cNvSpPr txBox="1"/>
          <p:nvPr/>
        </p:nvSpPr>
        <p:spPr>
          <a:xfrm>
            <a:off x="719921" y="1833331"/>
            <a:ext cx="3129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7737CA7-8D25-A198-1659-038ABF05F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45" y="1256716"/>
            <a:ext cx="7169517" cy="46272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5650C1-7C86-F202-8180-43BFD0AD6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6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7E2C6B6-42C7-0AC9-558F-A84DDBF7D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EDF407-E3F4-D0F0-2113-4728F87E4C8C}"/>
              </a:ext>
            </a:extLst>
          </p:cNvPr>
          <p:cNvSpPr txBox="1"/>
          <p:nvPr/>
        </p:nvSpPr>
        <p:spPr>
          <a:xfrm>
            <a:off x="1271083" y="729496"/>
            <a:ext cx="9013567" cy="146423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Росстата на декабрь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муниципальном образовании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Черноморский район Республики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Крым общая численность детей в возрасте от 5 до 18 лет составляет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43D76C-99BC-A023-D864-64B674DB56F5}"/>
              </a:ext>
            </a:extLst>
          </p:cNvPr>
          <p:cNvSpPr txBox="1"/>
          <p:nvPr/>
        </p:nvSpPr>
        <p:spPr>
          <a:xfrm>
            <a:off x="2142415" y="3817878"/>
            <a:ext cx="7270899" cy="783193"/>
          </a:xfrm>
          <a:prstGeom prst="roundRect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АИС «Навигатор ДО РК» охват детей в возрасте от 5 до 18 лет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F61F94-E9C7-63A7-2CE6-28F632D792CA}"/>
              </a:ext>
            </a:extLst>
          </p:cNvPr>
          <p:cNvSpPr txBox="1"/>
          <p:nvPr/>
        </p:nvSpPr>
        <p:spPr>
          <a:xfrm>
            <a:off x="4946904" y="2978567"/>
            <a:ext cx="1661922" cy="51077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5044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="" xmlns:a16="http://schemas.microsoft.com/office/drawing/2014/main" id="{66A41867-4312-578A-60A1-787A1656C120}"/>
              </a:ext>
            </a:extLst>
          </p:cNvPr>
          <p:cNvSpPr/>
          <p:nvPr/>
        </p:nvSpPr>
        <p:spPr>
          <a:xfrm>
            <a:off x="5649850" y="2047382"/>
            <a:ext cx="256030" cy="750682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019E0E6-C9F0-46CA-BE43-5E5E3B0F16C1}"/>
              </a:ext>
            </a:extLst>
          </p:cNvPr>
          <p:cNvSpPr txBox="1"/>
          <p:nvPr/>
        </p:nvSpPr>
        <p:spPr>
          <a:xfrm>
            <a:off x="4969828" y="5365449"/>
            <a:ext cx="1638998" cy="51077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4466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="" xmlns:a16="http://schemas.microsoft.com/office/drawing/2014/main" id="{DD3207FF-F56E-4F1B-2CAD-6C9EFCD7020D}"/>
              </a:ext>
            </a:extLst>
          </p:cNvPr>
          <p:cNvSpPr/>
          <p:nvPr/>
        </p:nvSpPr>
        <p:spPr>
          <a:xfrm>
            <a:off x="5649850" y="4797576"/>
            <a:ext cx="256030" cy="422446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F89D6B0-1FAD-D466-9803-22EE7C35D4FE}"/>
              </a:ext>
            </a:extLst>
          </p:cNvPr>
          <p:cNvSpPr txBox="1"/>
          <p:nvPr/>
        </p:nvSpPr>
        <p:spPr>
          <a:xfrm>
            <a:off x="7653537" y="5416527"/>
            <a:ext cx="2223707" cy="51077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88,5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 (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г.)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="" xmlns:a16="http://schemas.microsoft.com/office/drawing/2014/main" id="{A39326A9-F0B6-DF92-60FC-82C0672D6AF4}"/>
              </a:ext>
            </a:extLst>
          </p:cNvPr>
          <p:cNvSpPr/>
          <p:nvPr/>
        </p:nvSpPr>
        <p:spPr>
          <a:xfrm rot="16200000">
            <a:off x="7039053" y="5311772"/>
            <a:ext cx="256030" cy="618136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4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FBE1967-BFAD-2827-259C-92830F487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BC3D557-26A1-3117-584F-8B3E7DAA5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296" y="296723"/>
            <a:ext cx="5944115" cy="847417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84ABB77F-7061-D342-8A5F-163B35EC5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17494"/>
              </p:ext>
            </p:extLst>
          </p:nvPr>
        </p:nvGraphicFramePr>
        <p:xfrm>
          <a:off x="6849950" y="2624819"/>
          <a:ext cx="4687120" cy="408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4AF0A2-BD2F-AEDE-3632-CD48CD93C5D4}"/>
              </a:ext>
            </a:extLst>
          </p:cNvPr>
          <p:cNvSpPr txBox="1"/>
          <p:nvPr/>
        </p:nvSpPr>
        <p:spPr>
          <a:xfrm>
            <a:off x="2998490" y="1164151"/>
            <a:ext cx="4654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АИС «Навигатор ДО РК»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декабрь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РЕЕСТР ПРОГРАММ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="" xmlns:a16="http://schemas.microsoft.com/office/drawing/2014/main" id="{AF450447-7EC3-7A9D-D263-D85A7B37A1E3}"/>
              </a:ext>
            </a:extLst>
          </p:cNvPr>
          <p:cNvSpPr/>
          <p:nvPr/>
        </p:nvSpPr>
        <p:spPr>
          <a:xfrm rot="16200000">
            <a:off x="7239324" y="1025920"/>
            <a:ext cx="256030" cy="74444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E1568CC-9E15-5300-E95B-14E40522D57D}"/>
              </a:ext>
            </a:extLst>
          </p:cNvPr>
          <p:cNvSpPr txBox="1"/>
          <p:nvPr/>
        </p:nvSpPr>
        <p:spPr>
          <a:xfrm>
            <a:off x="8037586" y="1226401"/>
            <a:ext cx="744444" cy="51077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</a:t>
            </a:r>
            <a:endParaRPr lang="ru-RU" sz="24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67D07F4-A164-A70F-6AF9-C83E857EF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8" y="1813505"/>
            <a:ext cx="542967" cy="5429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9577FA7-4AB2-B748-5741-3258648DBBE3}"/>
              </a:ext>
            </a:extLst>
          </p:cNvPr>
          <p:cNvSpPr txBox="1"/>
          <p:nvPr/>
        </p:nvSpPr>
        <p:spPr>
          <a:xfrm>
            <a:off x="1659595" y="1906836"/>
            <a:ext cx="17349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="" xmlns:a16="http://schemas.microsoft.com/office/drawing/2014/main" id="{C98127CF-8FB4-D073-395B-4E75A91033A7}"/>
              </a:ext>
            </a:extLst>
          </p:cNvPr>
          <p:cNvSpPr/>
          <p:nvPr/>
        </p:nvSpPr>
        <p:spPr>
          <a:xfrm rot="16200000">
            <a:off x="4181401" y="2390549"/>
            <a:ext cx="256030" cy="74444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070C527-5C08-F0A9-1612-79A2081ACF25}"/>
              </a:ext>
            </a:extLst>
          </p:cNvPr>
          <p:cNvSpPr txBox="1"/>
          <p:nvPr/>
        </p:nvSpPr>
        <p:spPr>
          <a:xfrm>
            <a:off x="5049599" y="1828203"/>
            <a:ext cx="744444" cy="408623"/>
          </a:xfrm>
          <a:prstGeom prst="roundRect">
            <a:avLst/>
          </a:prstGeom>
          <a:solidFill>
            <a:srgbClr val="CC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endParaRPr lang="ru-RU" sz="1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DBE1C29-8777-1503-3070-C9280B5186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8" y="2548406"/>
            <a:ext cx="542967" cy="5429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8E0BCE1-A20A-722D-FAA7-7D4E70F7C075}"/>
              </a:ext>
            </a:extLst>
          </p:cNvPr>
          <p:cNvSpPr txBox="1"/>
          <p:nvPr/>
        </p:nvSpPr>
        <p:spPr>
          <a:xfrm>
            <a:off x="1677320" y="2521779"/>
            <a:ext cx="17349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Социально-гуманитарная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: вниз 21">
            <a:extLst>
              <a:ext uri="{FF2B5EF4-FFF2-40B4-BE49-F238E27FC236}">
                <a16:creationId xmlns="" xmlns:a16="http://schemas.microsoft.com/office/drawing/2014/main" id="{54B6A54C-63F6-7898-5F7D-244E374706ED}"/>
              </a:ext>
            </a:extLst>
          </p:cNvPr>
          <p:cNvSpPr/>
          <p:nvPr/>
        </p:nvSpPr>
        <p:spPr>
          <a:xfrm rot="16200000">
            <a:off x="4189342" y="1685135"/>
            <a:ext cx="256030" cy="74444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DF1BC95-0694-6E69-6D6E-1BF5DBF50092}"/>
              </a:ext>
            </a:extLst>
          </p:cNvPr>
          <p:cNvSpPr txBox="1"/>
          <p:nvPr/>
        </p:nvSpPr>
        <p:spPr>
          <a:xfrm>
            <a:off x="5040998" y="2568988"/>
            <a:ext cx="744444" cy="408623"/>
          </a:xfrm>
          <a:prstGeom prst="roundRect">
            <a:avLst/>
          </a:prstGeom>
          <a:solidFill>
            <a:srgbClr val="CC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ru-RU" sz="1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2ACB46F-0195-E76F-3460-A09A63020C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7" y="3321239"/>
            <a:ext cx="542967" cy="54296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D22D133-F2E9-7E6E-5F3F-6D8C63AC221A}"/>
              </a:ext>
            </a:extLst>
          </p:cNvPr>
          <p:cNvSpPr txBox="1"/>
          <p:nvPr/>
        </p:nvSpPr>
        <p:spPr>
          <a:xfrm>
            <a:off x="1677320" y="3331113"/>
            <a:ext cx="17349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Физкультурно-спортивная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: вниз 27">
            <a:extLst>
              <a:ext uri="{FF2B5EF4-FFF2-40B4-BE49-F238E27FC236}">
                <a16:creationId xmlns="" xmlns:a16="http://schemas.microsoft.com/office/drawing/2014/main" id="{6F78F921-48FA-F690-4570-EDB1A1A8C7B4}"/>
              </a:ext>
            </a:extLst>
          </p:cNvPr>
          <p:cNvSpPr/>
          <p:nvPr/>
        </p:nvSpPr>
        <p:spPr>
          <a:xfrm rot="16200000">
            <a:off x="4181401" y="3252508"/>
            <a:ext cx="256030" cy="74444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624EE6E-D332-22E2-412B-B7BE5FFDEF89}"/>
              </a:ext>
            </a:extLst>
          </p:cNvPr>
          <p:cNvSpPr txBox="1"/>
          <p:nvPr/>
        </p:nvSpPr>
        <p:spPr>
          <a:xfrm>
            <a:off x="5040998" y="3399493"/>
            <a:ext cx="744444" cy="408623"/>
          </a:xfrm>
          <a:prstGeom prst="roundRect">
            <a:avLst/>
          </a:prstGeom>
          <a:solidFill>
            <a:srgbClr val="CC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1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94B6867-915B-0F18-61C7-5B0DDD1C79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8" y="4035100"/>
            <a:ext cx="542967" cy="5429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01B1950-4997-1D59-9066-1FBC008C99FD}"/>
              </a:ext>
            </a:extLst>
          </p:cNvPr>
          <p:cNvSpPr txBox="1"/>
          <p:nvPr/>
        </p:nvSpPr>
        <p:spPr>
          <a:xfrm>
            <a:off x="1659595" y="4115867"/>
            <a:ext cx="2045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Естественнонаучная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: вниз 32">
            <a:extLst>
              <a:ext uri="{FF2B5EF4-FFF2-40B4-BE49-F238E27FC236}">
                <a16:creationId xmlns="" xmlns:a16="http://schemas.microsoft.com/office/drawing/2014/main" id="{E5A28BE4-35C9-01E1-12CF-970D3A8C3EFD}"/>
              </a:ext>
            </a:extLst>
          </p:cNvPr>
          <p:cNvSpPr/>
          <p:nvPr/>
        </p:nvSpPr>
        <p:spPr>
          <a:xfrm rot="16200000">
            <a:off x="4176939" y="3877020"/>
            <a:ext cx="256030" cy="74444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95C5A17-63DC-36B3-CE01-810FD09B748D}"/>
              </a:ext>
            </a:extLst>
          </p:cNvPr>
          <p:cNvSpPr txBox="1"/>
          <p:nvPr/>
        </p:nvSpPr>
        <p:spPr>
          <a:xfrm>
            <a:off x="5040998" y="4075798"/>
            <a:ext cx="744444" cy="408623"/>
          </a:xfrm>
          <a:prstGeom prst="roundRect">
            <a:avLst/>
          </a:prstGeom>
          <a:solidFill>
            <a:srgbClr val="CC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3D1866F0-A71F-E113-DEC3-152FA21E91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7" y="4879332"/>
            <a:ext cx="542967" cy="54296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BE02336-6BEE-A77F-2D57-DB7A171E4A19}"/>
              </a:ext>
            </a:extLst>
          </p:cNvPr>
          <p:cNvSpPr txBox="1"/>
          <p:nvPr/>
        </p:nvSpPr>
        <p:spPr>
          <a:xfrm>
            <a:off x="1659594" y="4996926"/>
            <a:ext cx="2045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Техническая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: вниз 37">
            <a:extLst>
              <a:ext uri="{FF2B5EF4-FFF2-40B4-BE49-F238E27FC236}">
                <a16:creationId xmlns="" xmlns:a16="http://schemas.microsoft.com/office/drawing/2014/main" id="{1D33D904-D8E6-99D0-48C0-FAE28A635F1D}"/>
              </a:ext>
            </a:extLst>
          </p:cNvPr>
          <p:cNvSpPr/>
          <p:nvPr/>
        </p:nvSpPr>
        <p:spPr>
          <a:xfrm rot="16200000">
            <a:off x="4176939" y="4761691"/>
            <a:ext cx="256030" cy="74444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D3857D0-7AEF-6B79-1CD5-FAB713AA41D3}"/>
              </a:ext>
            </a:extLst>
          </p:cNvPr>
          <p:cNvSpPr txBox="1"/>
          <p:nvPr/>
        </p:nvSpPr>
        <p:spPr>
          <a:xfrm>
            <a:off x="5049599" y="4896080"/>
            <a:ext cx="744444" cy="408623"/>
          </a:xfrm>
          <a:prstGeom prst="roundRect">
            <a:avLst/>
          </a:prstGeom>
          <a:solidFill>
            <a:srgbClr val="CC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07508535-0C86-3F8B-6914-4B44E65D9F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6" y="5677711"/>
            <a:ext cx="542967" cy="54296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DEF3BCF-BBF6-0DD9-18A4-BCD71C97C58F}"/>
              </a:ext>
            </a:extLst>
          </p:cNvPr>
          <p:cNvSpPr txBox="1"/>
          <p:nvPr/>
        </p:nvSpPr>
        <p:spPr>
          <a:xfrm>
            <a:off x="1659593" y="5687584"/>
            <a:ext cx="20454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Туристско-краеведческая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: вниз 42">
            <a:extLst>
              <a:ext uri="{FF2B5EF4-FFF2-40B4-BE49-F238E27FC236}">
                <a16:creationId xmlns="" xmlns:a16="http://schemas.microsoft.com/office/drawing/2014/main" id="{11EC9A31-19D9-000D-5588-802D9166E824}"/>
              </a:ext>
            </a:extLst>
          </p:cNvPr>
          <p:cNvSpPr/>
          <p:nvPr/>
        </p:nvSpPr>
        <p:spPr>
          <a:xfrm rot="16200000">
            <a:off x="4176939" y="5616031"/>
            <a:ext cx="256030" cy="74444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03C41D7-6716-0FEE-95ED-F61247E57511}"/>
              </a:ext>
            </a:extLst>
          </p:cNvPr>
          <p:cNvSpPr txBox="1"/>
          <p:nvPr/>
        </p:nvSpPr>
        <p:spPr>
          <a:xfrm>
            <a:off x="5040998" y="5783940"/>
            <a:ext cx="744444" cy="408623"/>
          </a:xfrm>
          <a:prstGeom prst="roundRect">
            <a:avLst/>
          </a:prstGeom>
          <a:solidFill>
            <a:srgbClr val="CC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1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0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B41FFF6-46AE-56E9-F8E3-F8365F633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93;p2">
            <a:extLst>
              <a:ext uri="{FF2B5EF4-FFF2-40B4-BE49-F238E27FC236}">
                <a16:creationId xmlns="" xmlns:a16="http://schemas.microsoft.com/office/drawing/2014/main" id="{82BFE881-450B-D5EF-4639-701F56C249F2}"/>
              </a:ext>
            </a:extLst>
          </p:cNvPr>
          <p:cNvSpPr txBox="1">
            <a:spLocks/>
          </p:cNvSpPr>
          <p:nvPr/>
        </p:nvSpPr>
        <p:spPr>
          <a:xfrm>
            <a:off x="258618" y="477480"/>
            <a:ext cx="11430159" cy="34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21668"/>
              </a:buClr>
              <a:buSzPts val="2880"/>
            </a:pPr>
            <a:r>
              <a:rPr lang="ru-RU" sz="18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АНАЛИЗ ТЕКУЩЕЙ СИТУАЦИИ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49F6E5DC-01C7-23B9-7583-A410001CD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613207"/>
              </p:ext>
            </p:extLst>
          </p:nvPr>
        </p:nvGraphicFramePr>
        <p:xfrm>
          <a:off x="700242" y="359940"/>
          <a:ext cx="10791516" cy="587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6D8902-F5E7-6B3D-FDA9-9B6F4BDE660D}"/>
              </a:ext>
            </a:extLst>
          </p:cNvPr>
          <p:cNvSpPr txBox="1"/>
          <p:nvPr/>
        </p:nvSpPr>
        <p:spPr>
          <a:xfrm>
            <a:off x="258618" y="904689"/>
            <a:ext cx="11430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Количественная характеристика программ</a:t>
            </a:r>
          </a:p>
        </p:txBody>
      </p:sp>
      <p:sp>
        <p:nvSpPr>
          <p:cNvPr id="8" name="Скругленный прямоугольник 10">
            <a:extLst>
              <a:ext uri="{FF2B5EF4-FFF2-40B4-BE49-F238E27FC236}">
                <a16:creationId xmlns="" xmlns:a16="http://schemas.microsoft.com/office/drawing/2014/main" id="{A91F9E7B-4B3D-D840-562C-C11EAF63A4DA}"/>
              </a:ext>
            </a:extLst>
          </p:cNvPr>
          <p:cNvSpPr/>
          <p:nvPr/>
        </p:nvSpPr>
        <p:spPr>
          <a:xfrm>
            <a:off x="2728285" y="5319583"/>
            <a:ext cx="6326994" cy="633728"/>
          </a:xfrm>
          <a:prstGeom prst="roundRect">
            <a:avLst>
              <a:gd name="adj" fmla="val 10000"/>
            </a:avLst>
          </a:prstGeom>
          <a:solidFill>
            <a:srgbClr val="33CCCC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0" name="Скругленный прямоугольник 12">
            <a:extLst>
              <a:ext uri="{FF2B5EF4-FFF2-40B4-BE49-F238E27FC236}">
                <a16:creationId xmlns="" xmlns:a16="http://schemas.microsoft.com/office/drawing/2014/main" id="{6B4752DD-1A27-821E-D923-9972B14061DA}"/>
              </a:ext>
            </a:extLst>
          </p:cNvPr>
          <p:cNvSpPr/>
          <p:nvPr/>
        </p:nvSpPr>
        <p:spPr>
          <a:xfrm>
            <a:off x="2856217" y="5471442"/>
            <a:ext cx="6464832" cy="633728"/>
          </a:xfrm>
          <a:prstGeom prst="roundRect">
            <a:avLst>
              <a:gd name="adj" fmla="val 1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5A645B8-EA20-8C1D-5955-08D46B42CEFE}"/>
              </a:ext>
            </a:extLst>
          </p:cNvPr>
          <p:cNvSpPr txBox="1"/>
          <p:nvPr/>
        </p:nvSpPr>
        <p:spPr>
          <a:xfrm>
            <a:off x="3403850" y="5583574"/>
            <a:ext cx="597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оказывалось в текущем году 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9986</a:t>
            </a:r>
            <a:endParaRPr lang="ru-RU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2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5D066DE-E9D7-8363-1806-25129D763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7275B6-0D6D-7AC6-6A69-9646D320ACD3}"/>
              </a:ext>
            </a:extLst>
          </p:cNvPr>
          <p:cNvSpPr txBox="1"/>
          <p:nvPr/>
        </p:nvSpPr>
        <p:spPr>
          <a:xfrm>
            <a:off x="962646" y="1366634"/>
            <a:ext cx="1026670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АИС «Навигатор ДО РК»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дети в возрасте от 5 до 18 лет получили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декабре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9986</a:t>
            </a:r>
            <a:endParaRPr lang="ru-RU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89EFD18-B37C-D34E-26B3-DFF47B973F94}"/>
              </a:ext>
            </a:extLst>
          </p:cNvPr>
          <p:cNvSpPr txBox="1"/>
          <p:nvPr/>
        </p:nvSpPr>
        <p:spPr>
          <a:xfrm>
            <a:off x="7437308" y="3243659"/>
            <a:ext cx="3564675" cy="1123712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декабрь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АИС </a:t>
            </a:r>
          </a:p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«Навигатор ДО РК»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</a:p>
          <a:p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 возрасте от 5 до 18 лет получили </a:t>
            </a:r>
          </a:p>
          <a:p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услуги ДО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9681</a:t>
            </a:r>
            <a:endParaRPr lang="ru-RU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94DF70F8-3072-1F4A-730A-6152D0013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8871267"/>
              </p:ext>
            </p:extLst>
          </p:nvPr>
        </p:nvGraphicFramePr>
        <p:xfrm>
          <a:off x="226057" y="2343141"/>
          <a:ext cx="7296479" cy="351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9A4640E-1B7C-557F-8560-DC7CCACB1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884" y="321800"/>
            <a:ext cx="6682232" cy="7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2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E175D95-EEBE-08D5-7C7B-2D64AF37C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93;p2">
            <a:extLst>
              <a:ext uri="{FF2B5EF4-FFF2-40B4-BE49-F238E27FC236}">
                <a16:creationId xmlns="" xmlns:a16="http://schemas.microsoft.com/office/drawing/2014/main" id="{D3ACE557-5B46-EEF3-9F28-D3F5CADC7220}"/>
              </a:ext>
            </a:extLst>
          </p:cNvPr>
          <p:cNvSpPr txBox="1">
            <a:spLocks/>
          </p:cNvSpPr>
          <p:nvPr/>
        </p:nvSpPr>
        <p:spPr>
          <a:xfrm>
            <a:off x="258618" y="477480"/>
            <a:ext cx="11430159" cy="34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21668"/>
              </a:buClr>
              <a:buSzPts val="2880"/>
            </a:pPr>
            <a:r>
              <a:rPr lang="ru-RU" sz="18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АНАЛИЗ ТЕКУЩЕЙ СИТУАЦИИ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FDAB7715-16B6-6682-FC9D-864E5A8C6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315256"/>
              </p:ext>
            </p:extLst>
          </p:nvPr>
        </p:nvGraphicFramePr>
        <p:xfrm>
          <a:off x="1663430" y="1180801"/>
          <a:ext cx="8511702" cy="484780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2119">
                  <a:extLst>
                    <a:ext uri="{9D8B030D-6E8A-4147-A177-3AD203B41FA5}">
                      <a16:colId xmlns="" xmlns:a16="http://schemas.microsoft.com/office/drawing/2014/main" val="1250843800"/>
                    </a:ext>
                  </a:extLst>
                </a:gridCol>
                <a:gridCol w="5162322">
                  <a:extLst>
                    <a:ext uri="{9D8B030D-6E8A-4147-A177-3AD203B41FA5}">
                      <a16:colId xmlns="" xmlns:a16="http://schemas.microsoft.com/office/drawing/2014/main" val="3985973978"/>
                    </a:ext>
                  </a:extLst>
                </a:gridCol>
                <a:gridCol w="1573243">
                  <a:extLst>
                    <a:ext uri="{9D8B030D-6E8A-4147-A177-3AD203B41FA5}">
                      <a16:colId xmlns="" xmlns:a16="http://schemas.microsoft.com/office/drawing/2014/main" val="3035502369"/>
                    </a:ext>
                  </a:extLst>
                </a:gridCol>
                <a:gridCol w="14340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cap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№</a:t>
                      </a:r>
                      <a:endParaRPr lang="ru-RU" sz="10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Организации, реализующие дополнительные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программ,  реализуемых в 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2025/2026 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учебном году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</a:t>
                      </a:r>
                      <a:r>
                        <a:rPr lang="ru-RU" sz="10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количество</a:t>
                      </a:r>
                    </a:p>
                    <a:p>
                      <a:pPr algn="ctr" fontAlgn="ctr"/>
                      <a:r>
                        <a:rPr lang="ru-RU" sz="10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 на программах учреждения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7" marR="5297" marT="5297" marB="0" anchor="ctr"/>
                </a:tc>
                <a:extLst>
                  <a:ext uri="{0D108BD9-81ED-4DB2-BD59-A6C34878D82A}">
                    <a16:rowId xmlns="" xmlns:a16="http://schemas.microsoft.com/office/drawing/2014/main" val="3635715017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МБОУ «Краснополянская средняя школа им. Мещерякова И.Е.»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МБДОУ «Детский сад  «Поляночка»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МБОУ «Новосельская средняя школа им. И. Жудова»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МБОУ «Новоивановская средняя школа им. Масько П.Н.»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МБОУ «Красноярская средняя школа им. Бых Н.Н»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МБОУ «Оленевская средняя школа им. Моцаря Д.А.»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81246240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МБОУ «Черноморская средняя школа №2 им. Жданова А.К.»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06348422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МБОУ «Далековская средняя школа им. Демуса Б.А.»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90201840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МБОУ «Кировская средняя школа им. Кухтина Ф.П.»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28459381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МБОУ «Окуневская средняя школа </a:t>
                      </a:r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им.Дьяченко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Ф.С»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49952818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МБОУ «Черноморская СШ №3 им. Пудовкина Ф.Ф.»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70897485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МБОУ «Медведевская средняя школа им. </a:t>
                      </a:r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Чехарина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В.А.»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36423597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МБОУ «Межводненская средняя школа им. Гайдукова А.Н.»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91185961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МБДОУ «Детский сад №2 «Солнышко»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52172780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МБДОУ «Детский сад «Парус»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97237586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МБОУ «Черноморская средняя школа №1 им. Николая Кудри»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0823435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МБДОУ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/>
                        </a:rPr>
                        <a:t> «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Детский сад  «Золотой петушок»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43302536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МБДОУ «Ясли-сад «</a:t>
                      </a:r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Витоша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35481892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МБДОУ «Детский сад «Теремок»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99548146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МБДОУ «Детский сад №3 «Аленушка»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08779057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ДО «ЦДЮТ»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35768085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ДО «ДЮСШ»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45367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10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33299A4-C88B-6041-AB21-89529A642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E84ED1-A8DE-2AB0-9918-ACC3C8E6F52B}"/>
              </a:ext>
            </a:extLst>
          </p:cNvPr>
          <p:cNvSpPr txBox="1"/>
          <p:nvPr/>
        </p:nvSpPr>
        <p:spPr>
          <a:xfrm>
            <a:off x="591591" y="1609977"/>
            <a:ext cx="6386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9238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АИС «Навигатор ДО РК» реализуется</a:t>
            </a:r>
          </a:p>
          <a:p>
            <a:pPr marL="249238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образовательных организациях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муниципалитета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72837B2-A0FB-F760-7168-B0AB706AA331}"/>
              </a:ext>
            </a:extLst>
          </p:cNvPr>
          <p:cNvSpPr txBox="1"/>
          <p:nvPr/>
        </p:nvSpPr>
        <p:spPr>
          <a:xfrm>
            <a:off x="7387875" y="1940501"/>
            <a:ext cx="2790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9238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количество услуг </a:t>
            </a:r>
          </a:p>
          <a:p>
            <a:pPr marL="249238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г. по направленностям ДОП получили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E3E4268-29CF-1559-EB92-A1A5913F3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5" y="505705"/>
            <a:ext cx="6046789" cy="649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5A339D6-46CA-A4B7-F457-D3E6E555C474}"/>
              </a:ext>
            </a:extLst>
          </p:cNvPr>
          <p:cNvSpPr txBox="1"/>
          <p:nvPr/>
        </p:nvSpPr>
        <p:spPr>
          <a:xfrm>
            <a:off x="592665" y="2148442"/>
            <a:ext cx="6385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9238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Организации/кол-во 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ученико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-мест по приказу,</a:t>
            </a:r>
          </a:p>
          <a:p>
            <a:pPr marL="249238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ученико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-мест по факту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9DFDF29-E9C8-4D2D-5DDC-62BA2011AEFD}"/>
              </a:ext>
            </a:extLst>
          </p:cNvPr>
          <p:cNvSpPr txBox="1"/>
          <p:nvPr/>
        </p:nvSpPr>
        <p:spPr>
          <a:xfrm>
            <a:off x="10155941" y="2029771"/>
            <a:ext cx="1418130" cy="3745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1518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9E1D6A4-3DD4-1F05-681C-710759EB606C}"/>
              </a:ext>
            </a:extLst>
          </p:cNvPr>
          <p:cNvSpPr txBox="1"/>
          <p:nvPr/>
        </p:nvSpPr>
        <p:spPr>
          <a:xfrm>
            <a:off x="5055260" y="1633696"/>
            <a:ext cx="1873991" cy="4086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C6DED11-BD82-BBE6-110E-5F26A236A2A1}"/>
              </a:ext>
            </a:extLst>
          </p:cNvPr>
          <p:cNvSpPr txBox="1"/>
          <p:nvPr/>
        </p:nvSpPr>
        <p:spPr>
          <a:xfrm>
            <a:off x="5055260" y="2212261"/>
            <a:ext cx="1040740" cy="3745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15/2615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F20F60D-585E-2686-50AC-594D6CEBE689}"/>
              </a:ext>
            </a:extLst>
          </p:cNvPr>
          <p:cNvSpPr txBox="1"/>
          <p:nvPr/>
        </p:nvSpPr>
        <p:spPr>
          <a:xfrm>
            <a:off x="6228558" y="2204210"/>
            <a:ext cx="1302301" cy="3745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1610 (62%)</a:t>
            </a:r>
            <a:endParaRPr lang="ru-RU" sz="1600" b="1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OC\Desktop\Ck34rnV_9BLncn5ZQY9N1neR_jaziFdRCIizwVJIcUUYfAxIh_A7cbA5b7AyGyK_oWEX-apU8vdbs-dN4k02YYo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034" y="152279"/>
            <a:ext cx="2586735" cy="18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C\Desktop\MdovpwTHOtrX6vYZ1gzAXWx3sYGjrrH4zbWXUj8-3bZbIyEbTqHqB769YKwH07pAUNZ5giubRgynto7_seTS5Hv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4" y="2644280"/>
            <a:ext cx="2481828" cy="186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OC\Desktop\SLgGyVsrLRRjqBsixyQILTKcIMUFZY3KStfXmyfO1e0vK6xjEl2ss2St0NtfDlkX3V8KgDqtPW3eXu0af_Vf3Q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54" y="2610107"/>
            <a:ext cx="2613755" cy="18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xmlns="" id="{66BA473B-A489-07FF-D931-7D4A61060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205513"/>
              </p:ext>
            </p:extLst>
          </p:nvPr>
        </p:nvGraphicFramePr>
        <p:xfrm>
          <a:off x="500333" y="2748590"/>
          <a:ext cx="4859318" cy="3522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xmlns="" id="{66BA473B-A489-07FF-D931-7D4A61060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782924"/>
              </p:ext>
            </p:extLst>
          </p:nvPr>
        </p:nvGraphicFramePr>
        <p:xfrm>
          <a:off x="6096000" y="4505652"/>
          <a:ext cx="4638190" cy="235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2439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1D4A4B2-7ED1-C7E9-3687-526A5D36C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92B1B23-A04F-3273-9E11-13744EFE81EA}"/>
              </a:ext>
            </a:extLst>
          </p:cNvPr>
          <p:cNvSpPr txBox="1"/>
          <p:nvPr/>
        </p:nvSpPr>
        <p:spPr>
          <a:xfrm>
            <a:off x="704397" y="389489"/>
            <a:ext cx="1013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НОВАЯ ИНФРАСТРУКТУРА ДОПОЛНИТЕЛЬНОГО ОБРАЗОВАНИЯ 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2019-2025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ГОДАХ ЗА СЧЕТ СРЕДСТВ НАЦПРОЕКТА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3524D6-CA96-C3FA-8AF0-2E08904A12E3}"/>
              </a:ext>
            </a:extLst>
          </p:cNvPr>
          <p:cNvSpPr txBox="1"/>
          <p:nvPr/>
        </p:nvSpPr>
        <p:spPr>
          <a:xfrm>
            <a:off x="6096000" y="1405360"/>
            <a:ext cx="23697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sz="1400" b="1" dirty="0" smtClean="0">
                <a:solidFill>
                  <a:srgbClr val="002060"/>
                </a:solidFill>
              </a:rPr>
              <a:t> программ/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1610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детей</a:t>
            </a:r>
          </a:p>
          <a:p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мест дополнительного образования детей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F985E22-02E8-01A0-1D8F-5A65FDC8C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27" y="1613366"/>
            <a:ext cx="705303" cy="5669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B0C83D9-AB7E-CA2D-7187-A761D8B53598}"/>
              </a:ext>
            </a:extLst>
          </p:cNvPr>
          <p:cNvSpPr txBox="1"/>
          <p:nvPr/>
        </p:nvSpPr>
        <p:spPr>
          <a:xfrm>
            <a:off x="6136060" y="2699528"/>
            <a:ext cx="27205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srgbClr val="002060"/>
                </a:solidFill>
              </a:rPr>
              <a:t> программ/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228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детей</a:t>
            </a:r>
          </a:p>
          <a:p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«Точка роста»</a:t>
            </a:r>
          </a:p>
        </p:txBody>
      </p:sp>
      <p:pic>
        <p:nvPicPr>
          <p:cNvPr id="10" name="Picture 2" descr="Picture background">
            <a:extLst>
              <a:ext uri="{FF2B5EF4-FFF2-40B4-BE49-F238E27FC236}">
                <a16:creationId xmlns="" xmlns:a16="http://schemas.microsoft.com/office/drawing/2014/main" id="{8BA545C6-E841-E517-5E56-605DE728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27" y="2774737"/>
            <a:ext cx="780026" cy="3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0E6A057-4525-1F06-15A5-86CEBE841B4A}"/>
              </a:ext>
            </a:extLst>
          </p:cNvPr>
          <p:cNvSpPr txBox="1"/>
          <p:nvPr/>
        </p:nvSpPr>
        <p:spPr>
          <a:xfrm>
            <a:off x="6210197" y="4039670"/>
            <a:ext cx="2343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b="1" dirty="0" smtClean="0">
                <a:solidFill>
                  <a:srgbClr val="002060"/>
                </a:solidFill>
              </a:rPr>
              <a:t> программ/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детей</a:t>
            </a:r>
          </a:p>
          <a:p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технопарк </a:t>
            </a:r>
            <a:r>
              <a:rPr lang="ru-RU" sz="1400" b="1" dirty="0" smtClean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«Мобильный </a:t>
            </a:r>
            <a:r>
              <a:rPr lang="ru-RU" sz="1400" b="1" dirty="0" err="1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1F1AB6B-B66B-434D-7355-1DEC8A77910D}"/>
              </a:ext>
            </a:extLst>
          </p:cNvPr>
          <p:cNvSpPr txBox="1"/>
          <p:nvPr/>
        </p:nvSpPr>
        <p:spPr>
          <a:xfrm>
            <a:off x="9672646" y="2689933"/>
            <a:ext cx="2278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400" b="1" dirty="0" smtClean="0">
                <a:solidFill>
                  <a:srgbClr val="002060"/>
                </a:solidFill>
              </a:rPr>
              <a:t> программ/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553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детей</a:t>
            </a:r>
          </a:p>
          <a:p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школьных театров</a:t>
            </a:r>
          </a:p>
        </p:txBody>
      </p:sp>
      <p:pic>
        <p:nvPicPr>
          <p:cNvPr id="22" name="Google Shape;192;p19">
            <a:extLst>
              <a:ext uri="{FF2B5EF4-FFF2-40B4-BE49-F238E27FC236}">
                <a16:creationId xmlns="" xmlns:a16="http://schemas.microsoft.com/office/drawing/2014/main" id="{BA442011-66B5-A836-5649-D17F746C3CF9}"/>
              </a:ext>
            </a:extLst>
          </p:cNvPr>
          <p:cNvPicPr preferRelativeResize="0"/>
          <p:nvPr/>
        </p:nvPicPr>
        <p:blipFill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32881" y="2667532"/>
            <a:ext cx="598901" cy="62020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6735150-8C8E-F08C-2C6C-9C1E587C7F35}"/>
              </a:ext>
            </a:extLst>
          </p:cNvPr>
          <p:cNvSpPr txBox="1"/>
          <p:nvPr/>
        </p:nvSpPr>
        <p:spPr>
          <a:xfrm>
            <a:off x="9660800" y="1513081"/>
            <a:ext cx="2278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программ/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958</a:t>
            </a:r>
            <a:r>
              <a:rPr lang="ru-RU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детей</a:t>
            </a:r>
          </a:p>
          <a:p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школьных спортивных </a:t>
            </a:r>
            <a:b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клубов</a:t>
            </a:r>
          </a:p>
        </p:txBody>
      </p:sp>
      <p:pic>
        <p:nvPicPr>
          <p:cNvPr id="24" name="Picture 5">
            <a:extLst>
              <a:ext uri="{FF2B5EF4-FFF2-40B4-BE49-F238E27FC236}">
                <a16:creationId xmlns="" xmlns:a16="http://schemas.microsoft.com/office/drawing/2014/main" id="{ED03F46D-3D4B-268F-5043-BE9737ADE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575" y="1628823"/>
            <a:ext cx="551515" cy="55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1733812-B4BD-A4B4-03D2-15D42A39EF5C}"/>
              </a:ext>
            </a:extLst>
          </p:cNvPr>
          <p:cNvSpPr txBox="1"/>
          <p:nvPr/>
        </p:nvSpPr>
        <p:spPr>
          <a:xfrm>
            <a:off x="816952" y="1555916"/>
            <a:ext cx="3711562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marL="249238"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программ по данным </a:t>
            </a:r>
          </a:p>
          <a:p>
            <a:pPr marL="249238"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АИС «Навигатор ДО РК» </a:t>
            </a:r>
            <a:endParaRPr lang="ru-RU" dirty="0"/>
          </a:p>
        </p:txBody>
      </p:sp>
      <p:sp>
        <p:nvSpPr>
          <p:cNvPr id="27" name="Стрелка: вниз 26">
            <a:extLst>
              <a:ext uri="{FF2B5EF4-FFF2-40B4-BE49-F238E27FC236}">
                <a16:creationId xmlns="" xmlns:a16="http://schemas.microsoft.com/office/drawing/2014/main" id="{1C20D46B-CAB4-D2B9-86D9-0FD2EED280A6}"/>
              </a:ext>
            </a:extLst>
          </p:cNvPr>
          <p:cNvSpPr/>
          <p:nvPr/>
        </p:nvSpPr>
        <p:spPr>
          <a:xfrm>
            <a:off x="2479597" y="2383457"/>
            <a:ext cx="256030" cy="391280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CD235E9-85A3-B14C-AC59-47A4D9EEB3FD}"/>
              </a:ext>
            </a:extLst>
          </p:cNvPr>
          <p:cNvSpPr txBox="1"/>
          <p:nvPr/>
        </p:nvSpPr>
        <p:spPr>
          <a:xfrm>
            <a:off x="2187302" y="2886372"/>
            <a:ext cx="927336" cy="408623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B0C365F-555E-9F3E-2B8D-3F416080E6AC}"/>
              </a:ext>
            </a:extLst>
          </p:cNvPr>
          <p:cNvSpPr txBox="1"/>
          <p:nvPr/>
        </p:nvSpPr>
        <p:spPr>
          <a:xfrm>
            <a:off x="780378" y="3487718"/>
            <a:ext cx="3711562" cy="4086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marL="249238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етей обучалось</a:t>
            </a:r>
            <a:endParaRPr lang="ru-RU" dirty="0"/>
          </a:p>
        </p:txBody>
      </p:sp>
      <p:sp>
        <p:nvSpPr>
          <p:cNvPr id="31" name="Стрелка: вниз 30">
            <a:extLst>
              <a:ext uri="{FF2B5EF4-FFF2-40B4-BE49-F238E27FC236}">
                <a16:creationId xmlns="" xmlns:a16="http://schemas.microsoft.com/office/drawing/2014/main" id="{C4AE8D84-E94C-BCAE-C1B2-BF27CB189941}"/>
              </a:ext>
            </a:extLst>
          </p:cNvPr>
          <p:cNvSpPr/>
          <p:nvPr/>
        </p:nvSpPr>
        <p:spPr>
          <a:xfrm>
            <a:off x="2485351" y="4035709"/>
            <a:ext cx="256030" cy="391280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9D094A3-CC63-753C-4037-06DA08254D4D}"/>
              </a:ext>
            </a:extLst>
          </p:cNvPr>
          <p:cNvSpPr txBox="1"/>
          <p:nvPr/>
        </p:nvSpPr>
        <p:spPr>
          <a:xfrm>
            <a:off x="1806518" y="4580147"/>
            <a:ext cx="1731523" cy="408623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49238" algn="ctr"/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4243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429BD7-D47D-1363-847D-E35E448B6B8E}"/>
              </a:ext>
            </a:extLst>
          </p:cNvPr>
          <p:cNvSpPr txBox="1"/>
          <p:nvPr/>
        </p:nvSpPr>
        <p:spPr>
          <a:xfrm>
            <a:off x="9674908" y="3756679"/>
            <a:ext cx="2276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400" b="1" dirty="0" smtClean="0">
                <a:solidFill>
                  <a:srgbClr val="002060"/>
                </a:solidFill>
              </a:rPr>
              <a:t> программ/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498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детей</a:t>
            </a:r>
          </a:p>
          <a:p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школьных музеев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70E37A-ABF2-D64E-494C-88475690048A}"/>
              </a:ext>
            </a:extLst>
          </p:cNvPr>
          <p:cNvSpPr txBox="1"/>
          <p:nvPr/>
        </p:nvSpPr>
        <p:spPr>
          <a:xfrm>
            <a:off x="9672646" y="4823425"/>
            <a:ext cx="233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программ/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295</a:t>
            </a:r>
            <a:r>
              <a:rPr lang="ru-RU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детей</a:t>
            </a:r>
          </a:p>
          <a:p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школьный хор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FD51FCA-5EF2-4914-B723-19257C236B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8526" t="22527" r="17690" b="22959"/>
          <a:stretch/>
        </p:blipFill>
        <p:spPr>
          <a:xfrm>
            <a:off x="4874770" y="4178972"/>
            <a:ext cx="1310246" cy="6299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E5B6C18-DBA0-4E6E-9DF4-CF5E5249D7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874" y="4640855"/>
            <a:ext cx="929010" cy="9290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A1AC521-4493-40DC-8661-AA6B5D3BF3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777" y="3513080"/>
            <a:ext cx="954107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09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11728</TotalTime>
  <Words>2510</Words>
  <Application>Microsoft Office PowerPoint</Application>
  <PresentationFormat>Произвольный</PresentationFormat>
  <Paragraphs>479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 Муниципальный опорный центр дополнительного образования детей Черноморского района Республики Крым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RMC-3</dc:creator>
  <cp:lastModifiedBy>MOC</cp:lastModifiedBy>
  <cp:revision>637</cp:revision>
  <cp:lastPrinted>2023-06-22T14:54:20Z</cp:lastPrinted>
  <dcterms:created xsi:type="dcterms:W3CDTF">2022-08-16T08:39:00Z</dcterms:created>
  <dcterms:modified xsi:type="dcterms:W3CDTF">2025-12-18T05:39:53Z</dcterms:modified>
</cp:coreProperties>
</file>