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style11.xml" ContentType="application/vnd.ms-office.chartstyle+xml"/>
  <Override PartName="/ppt/charts/colors1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18" r:id="rId3"/>
    <p:sldId id="317" r:id="rId4"/>
    <p:sldId id="315" r:id="rId5"/>
    <p:sldId id="295" r:id="rId6"/>
    <p:sldId id="261" r:id="rId7"/>
    <p:sldId id="277" r:id="rId8"/>
    <p:sldId id="290" r:id="rId9"/>
    <p:sldId id="296" r:id="rId10"/>
    <p:sldId id="276" r:id="rId11"/>
    <p:sldId id="294" r:id="rId12"/>
    <p:sldId id="297" r:id="rId13"/>
    <p:sldId id="305" r:id="rId14"/>
    <p:sldId id="316" r:id="rId15"/>
    <p:sldId id="299" r:id="rId16"/>
    <p:sldId id="260" r:id="rId17"/>
    <p:sldId id="289" r:id="rId18"/>
    <p:sldId id="262" r:id="rId19"/>
    <p:sldId id="308" r:id="rId20"/>
    <p:sldId id="309" r:id="rId21"/>
    <p:sldId id="303" r:id="rId22"/>
    <p:sldId id="302" r:id="rId23"/>
    <p:sldId id="300" r:id="rId24"/>
    <p:sldId id="301" r:id="rId25"/>
    <p:sldId id="267" r:id="rId2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C-3" initials="R3" lastIdx="1" clrIdx="0">
    <p:extLst/>
  </p:cmAuthor>
  <p:cmAuthor id="2" name="itiso1" initials="i"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5E3"/>
    <a:srgbClr val="241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81" autoAdjust="0"/>
  </p:normalViewPr>
  <p:slideViewPr>
    <p:cSldViewPr snapToGrid="0">
      <p:cViewPr>
        <p:scale>
          <a:sx n="90" d="100"/>
          <a:sy n="90" d="100"/>
        </p:scale>
        <p:origin x="-1392" y="-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8.xlsx"/><Relationship Id="rId1" Type="http://schemas.openxmlformats.org/officeDocument/2006/relationships/themeOverride" Target="../theme/themeOverride1.xml"/><Relationship Id="rId4" Type="http://schemas.microsoft.com/office/2011/relationships/chartStyle" Target="style9.xml"/></Relationships>
</file>

<file path=ppt/charts/_rels/chart9.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9.xlsx"/><Relationship Id="rId1" Type="http://schemas.openxmlformats.org/officeDocument/2006/relationships/themeOverride" Target="../theme/themeOverride2.xml"/><Relationship Id="rId4" Type="http://schemas.microsoft.com/office/2011/relationships/chartStyle" Target="style1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программ по направленностям</a:t>
            </a:r>
          </a:p>
        </c:rich>
      </c:tx>
      <c:layout>
        <c:manualLayout>
          <c:xMode val="edge"/>
          <c:yMode val="edge"/>
          <c:x val="0.1730556838574517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B20B-412C-8A3E-CE16B187DBD1}"/>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B20B-412C-8A3E-CE16B187DBD1}"/>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B20B-412C-8A3E-CE16B187DBD1}"/>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B20B-412C-8A3E-CE16B187DBD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B20B-412C-8A3E-CE16B187DBD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B20B-412C-8A3E-CE16B187DBD1}"/>
              </c:ext>
            </c:extLst>
          </c:dPt>
          <c:dLbls>
            <c:dLbl>
              <c:idx val="0"/>
              <c:layout>
                <c:manualLayout>
                  <c:x val="7.9484589377604373E-3"/>
                  <c:y val="-0.2231534927035836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20B-412C-8A3E-CE16B187DBD1}"/>
                </c:ext>
              </c:extLst>
            </c:dLbl>
            <c:dLbl>
              <c:idx val="1"/>
              <c:layout>
                <c:manualLayout>
                  <c:x val="1.0597945250347249E-2"/>
                  <c:y val="-0.1758179033422174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0B-412C-8A3E-CE16B187DBD1}"/>
                </c:ext>
              </c:extLst>
            </c:dLbl>
            <c:dLbl>
              <c:idx val="2"/>
              <c:layout>
                <c:manualLayout>
                  <c:x val="2.1195890500694498E-2"/>
                  <c:y val="-0.179199016868029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20B-412C-8A3E-CE16B187DBD1}"/>
                </c:ext>
              </c:extLst>
            </c:dLbl>
            <c:dLbl>
              <c:idx val="3"/>
              <c:layout>
                <c:manualLayout>
                  <c:x val="7.9484589377604373E-3"/>
                  <c:y val="-0.1115767463517918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20B-412C-8A3E-CE16B187DBD1}"/>
                </c:ext>
              </c:extLst>
            </c:dLbl>
            <c:dLbl>
              <c:idx val="4"/>
              <c:layout>
                <c:manualLayout>
                  <c:x val="1.5896917875520875E-2"/>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20B-412C-8A3E-CE16B187DBD1}"/>
                </c:ext>
              </c:extLst>
            </c:dLbl>
            <c:dLbl>
              <c:idx val="5"/>
              <c:layout>
                <c:manualLayout>
                  <c:x val="2.3845376813281118E-2"/>
                  <c:y val="-8.790895167110870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20B-412C-8A3E-CE16B187DB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Художественная</c:v>
                </c:pt>
                <c:pt idx="1">
                  <c:v>Социально-гуманитарная</c:v>
                </c:pt>
                <c:pt idx="2">
                  <c:v>Физкультурно-спортивная</c:v>
                </c:pt>
                <c:pt idx="3">
                  <c:v>Туристско-краеведческая</c:v>
                </c:pt>
                <c:pt idx="4">
                  <c:v>Естественнонаучная</c:v>
                </c:pt>
                <c:pt idx="5">
                  <c:v>Техническая</c:v>
                </c:pt>
              </c:strCache>
            </c:strRef>
          </c:cat>
          <c:val>
            <c:numRef>
              <c:f>Лист1!$B$2:$B$7</c:f>
              <c:numCache>
                <c:formatCode>#,##0</c:formatCode>
                <c:ptCount val="6"/>
                <c:pt idx="0">
                  <c:v>61</c:v>
                </c:pt>
                <c:pt idx="1">
                  <c:v>40</c:v>
                </c:pt>
                <c:pt idx="2">
                  <c:v>38</c:v>
                </c:pt>
                <c:pt idx="3">
                  <c:v>17</c:v>
                </c:pt>
                <c:pt idx="4" formatCode="General">
                  <c:v>15</c:v>
                </c:pt>
                <c:pt idx="5" formatCode="General">
                  <c:v>8</c:v>
                </c:pt>
              </c:numCache>
            </c:numRef>
          </c:val>
          <c:extLst xmlns:c16r2="http://schemas.microsoft.com/office/drawing/2015/06/chart">
            <c:ext xmlns:c16="http://schemas.microsoft.com/office/drawing/2014/chart" uri="{C3380CC4-5D6E-409C-BE32-E72D297353CC}">
              <c16:uniqueId val="{0000000C-B20B-412C-8A3E-CE16B187DBD1}"/>
            </c:ext>
          </c:extLst>
        </c:ser>
        <c:dLbls>
          <c:showLegendKey val="0"/>
          <c:showVal val="1"/>
          <c:showCatName val="0"/>
          <c:showSerName val="0"/>
          <c:showPercent val="0"/>
          <c:showBubbleSize val="0"/>
        </c:dLbls>
        <c:gapWidth val="150"/>
        <c:shape val="box"/>
        <c:axId val="43228160"/>
        <c:axId val="43287680"/>
        <c:axId val="0"/>
      </c:bar3DChart>
      <c:catAx>
        <c:axId val="4322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287680"/>
        <c:crosses val="autoZero"/>
        <c:auto val="1"/>
        <c:lblAlgn val="ctr"/>
        <c:lblOffset val="100"/>
        <c:noMultiLvlLbl val="0"/>
      </c:catAx>
      <c:valAx>
        <c:axId val="4328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228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47776468862682"/>
          <c:y val="2.097954081787170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Численность педагогов дополнительного образования</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830-46FA-8B2F-DBEAEAF2D58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830-46FA-8B2F-DBEAEAF2D58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Лист1!$A$2:$A$3</c:f>
              <c:strCache>
                <c:ptCount val="2"/>
                <c:pt idx="0">
                  <c:v>Имеют высшее профессиональное образование</c:v>
                </c:pt>
                <c:pt idx="1">
                  <c:v>Имеют среднее профессиональное образование</c:v>
                </c:pt>
              </c:strCache>
            </c:strRef>
          </c:cat>
          <c:val>
            <c:numRef>
              <c:f>Лист1!$B$2:$B$3</c:f>
              <c:numCache>
                <c:formatCode>General</c:formatCode>
                <c:ptCount val="2"/>
                <c:pt idx="0">
                  <c:v>110</c:v>
                </c:pt>
                <c:pt idx="1">
                  <c:v>11</c:v>
                </c:pt>
              </c:numCache>
            </c:numRef>
          </c:val>
          <c:extLst xmlns:c16r2="http://schemas.microsoft.com/office/drawing/2015/06/chart">
            <c:ext xmlns:c16="http://schemas.microsoft.com/office/drawing/2014/chart" uri="{C3380CC4-5D6E-409C-BE32-E72D297353CC}">
              <c16:uniqueId val="{00000004-3830-46FA-8B2F-DBEAEAF2D58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ru-RU"/>
          </a:p>
        </c:txPr>
      </c:legendEntry>
      <c:layout>
        <c:manualLayout>
          <c:xMode val="edge"/>
          <c:yMode val="edge"/>
          <c:x val="0.57380344722010046"/>
          <c:y val="0.46475327013774353"/>
          <c:w val="0.40098513779269573"/>
          <c:h val="0.443660296631985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99664229426116"/>
          <c:y val="1.8852260990998047E-2"/>
          <c:w val="0.60417717638017443"/>
          <c:h val="0.83171165541035763"/>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dLbl>
              <c:idx val="0"/>
              <c:layout>
                <c:manualLayout>
                  <c:x val="-1.68190707822363E-16"/>
                  <c:y val="-8.3441585372790954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A52-43B1-B214-2326AFCE31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Художественная</c:v>
                </c:pt>
                <c:pt idx="1">
                  <c:v>Физкультурно-спортивная</c:v>
                </c:pt>
                <c:pt idx="2">
                  <c:v>Социально-гуманитарная</c:v>
                </c:pt>
                <c:pt idx="3">
                  <c:v>Туристско-краеведческая</c:v>
                </c:pt>
                <c:pt idx="4">
                  <c:v>Естественнонаучная</c:v>
                </c:pt>
                <c:pt idx="5">
                  <c:v>Техническая</c:v>
                </c:pt>
              </c:strCache>
            </c:strRef>
          </c:cat>
          <c:val>
            <c:numRef>
              <c:f>Лист1!$B$2:$B$7</c:f>
              <c:numCache>
                <c:formatCode>General</c:formatCode>
                <c:ptCount val="6"/>
                <c:pt idx="0">
                  <c:v>1593</c:v>
                </c:pt>
                <c:pt idx="1">
                  <c:v>1403</c:v>
                </c:pt>
                <c:pt idx="2">
                  <c:v>1320</c:v>
                </c:pt>
                <c:pt idx="3">
                  <c:v>421</c:v>
                </c:pt>
                <c:pt idx="4">
                  <c:v>345</c:v>
                </c:pt>
                <c:pt idx="5">
                  <c:v>117</c:v>
                </c:pt>
              </c:numCache>
            </c:numRef>
          </c:val>
          <c:extLst xmlns:c16r2="http://schemas.microsoft.com/office/drawing/2015/06/chart">
            <c:ext xmlns:c16="http://schemas.microsoft.com/office/drawing/2014/chart" uri="{C3380CC4-5D6E-409C-BE32-E72D297353CC}">
              <c16:uniqueId val="{00000001-EA52-43B1-B214-2326AFCE3172}"/>
            </c:ext>
          </c:extLst>
        </c:ser>
        <c:dLbls>
          <c:showLegendKey val="0"/>
          <c:showVal val="0"/>
          <c:showCatName val="0"/>
          <c:showSerName val="0"/>
          <c:showPercent val="0"/>
          <c:showBubbleSize val="0"/>
        </c:dLbls>
        <c:gapWidth val="182"/>
        <c:axId val="130989056"/>
        <c:axId val="43289984"/>
      </c:barChart>
      <c:catAx>
        <c:axId val="13098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289984"/>
        <c:crosses val="autoZero"/>
        <c:auto val="1"/>
        <c:lblAlgn val="ctr"/>
        <c:lblOffset val="100"/>
        <c:noMultiLvlLbl val="0"/>
      </c:catAx>
      <c:valAx>
        <c:axId val="43289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098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программ по направленностям</a:t>
            </a:r>
          </a:p>
        </c:rich>
      </c:tx>
      <c:layout>
        <c:manualLayout>
          <c:xMode val="edge"/>
          <c:yMode val="edge"/>
          <c:x val="0.1227154439183023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002-4D9B-A891-6DF01FDBB0D1}"/>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002-4D9B-A891-6DF01FDBB0D1}"/>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002-4D9B-A891-6DF01FDBB0D1}"/>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9002-4D9B-A891-6DF01FDBB0D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9002-4D9B-A891-6DF01FDBB0D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9002-4D9B-A891-6DF01FDBB0D1}"/>
              </c:ext>
            </c:extLst>
          </c:dPt>
          <c:dLbls>
            <c:dLbl>
              <c:idx val="0"/>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02-4D9B-A891-6DF01FDBB0D1}"/>
                </c:ext>
              </c:extLst>
            </c:dLbl>
            <c:dLbl>
              <c:idx val="1"/>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02-4D9B-A891-6DF01FDBB0D1}"/>
                </c:ext>
              </c:extLst>
            </c:dLbl>
            <c:dLbl>
              <c:idx val="2"/>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02-4D9B-A891-6DF01FDBB0D1}"/>
                </c:ext>
              </c:extLst>
            </c:dLbl>
            <c:dLbl>
              <c:idx val="3"/>
              <c:layout>
                <c:manualLayout>
                  <c:x val="0"/>
                  <c:y val="-0.12172008692922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002-4D9B-A891-6DF01FDBB0D1}"/>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002-4D9B-A891-6DF01FDBB0D1}"/>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002-4D9B-A891-6DF01FDBB0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Туристско-краеведческая</c:v>
                </c:pt>
                <c:pt idx="1">
                  <c:v>Техническая</c:v>
                </c:pt>
                <c:pt idx="2">
                  <c:v>Физкультурно-спортивная</c:v>
                </c:pt>
                <c:pt idx="3">
                  <c:v>Социально-гуманитарная</c:v>
                </c:pt>
                <c:pt idx="4">
                  <c:v>Художественная</c:v>
                </c:pt>
                <c:pt idx="5">
                  <c:v>Естественнонаучная</c:v>
                </c:pt>
              </c:strCache>
            </c:strRef>
          </c:cat>
          <c:val>
            <c:numRef>
              <c:f>Лист1!$B$2:$B$7</c:f>
              <c:numCache>
                <c:formatCode>#,##0</c:formatCode>
                <c:ptCount val="6"/>
                <c:pt idx="0" formatCode="General">
                  <c:v>10</c:v>
                </c:pt>
                <c:pt idx="1">
                  <c:v>6</c:v>
                </c:pt>
                <c:pt idx="2" formatCode="General">
                  <c:v>5</c:v>
                </c:pt>
                <c:pt idx="3">
                  <c:v>4</c:v>
                </c:pt>
                <c:pt idx="4">
                  <c:v>3</c:v>
                </c:pt>
                <c:pt idx="5">
                  <c:v>2</c:v>
                </c:pt>
              </c:numCache>
            </c:numRef>
          </c:val>
          <c:extLst xmlns:c16r2="http://schemas.microsoft.com/office/drawing/2015/06/chart">
            <c:ext xmlns:c16="http://schemas.microsoft.com/office/drawing/2014/chart" uri="{C3380CC4-5D6E-409C-BE32-E72D297353CC}">
              <c16:uniqueId val="{0000000C-9002-4D9B-A891-6DF01FDBB0D1}"/>
            </c:ext>
          </c:extLst>
        </c:ser>
        <c:dLbls>
          <c:showLegendKey val="0"/>
          <c:showVal val="1"/>
          <c:showCatName val="0"/>
          <c:showSerName val="0"/>
          <c:showPercent val="0"/>
          <c:showBubbleSize val="0"/>
        </c:dLbls>
        <c:gapWidth val="150"/>
        <c:shape val="box"/>
        <c:axId val="131091456"/>
        <c:axId val="43293440"/>
        <c:axId val="0"/>
      </c:bar3DChart>
      <c:catAx>
        <c:axId val="13109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293440"/>
        <c:crosses val="autoZero"/>
        <c:auto val="1"/>
        <c:lblAlgn val="ctr"/>
        <c:lblOffset val="100"/>
        <c:noMultiLvlLbl val="0"/>
      </c:catAx>
      <c:valAx>
        <c:axId val="4329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1091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DD47-47DE-BFCA-97BCB3E1C201}"/>
              </c:ext>
            </c:extLst>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DD47-47DE-BFCA-97BCB3E1C201}"/>
              </c:ext>
            </c:extLst>
          </c:dPt>
          <c:dPt>
            <c:idx val="2"/>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DD47-47DE-BFCA-97BCB3E1C201}"/>
              </c:ext>
            </c:extLst>
          </c:dPt>
          <c:dPt>
            <c:idx val="3"/>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DD47-47DE-BFCA-97BCB3E1C201}"/>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DD47-47DE-BFCA-97BCB3E1C201}"/>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DD47-47DE-BFCA-97BCB3E1C201}"/>
              </c:ext>
            </c:extLst>
          </c:dPt>
          <c:dLbls>
            <c:dLbl>
              <c:idx val="0"/>
              <c:layout>
                <c:manualLayout>
                  <c:x val="1.6456304559290447E-3"/>
                  <c:y val="-0.258321488890028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47-47DE-BFCA-97BCB3E1C201}"/>
                </c:ext>
              </c:extLst>
            </c:dLbl>
            <c:dLbl>
              <c:idx val="1"/>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D47-47DE-BFCA-97BCB3E1C201}"/>
                </c:ext>
              </c:extLst>
            </c:dLbl>
            <c:dLbl>
              <c:idx val="2"/>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D47-47DE-BFCA-97BCB3E1C201}"/>
                </c:ext>
              </c:extLst>
            </c:dLbl>
            <c:dLbl>
              <c:idx val="3"/>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D47-47DE-BFCA-97BCB3E1C201}"/>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D47-47DE-BFCA-97BCB3E1C201}"/>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D47-47DE-BFCA-97BCB3E1C2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Физкультурно-спортивная</c:v>
                </c:pt>
                <c:pt idx="1">
                  <c:v>Туристско-краеведческая</c:v>
                </c:pt>
                <c:pt idx="2">
                  <c:v>Художественная</c:v>
                </c:pt>
                <c:pt idx="3">
                  <c:v>Социально-гуманитарная</c:v>
                </c:pt>
                <c:pt idx="4">
                  <c:v>Техническая</c:v>
                </c:pt>
                <c:pt idx="5">
                  <c:v>Естественнонаучная</c:v>
                </c:pt>
              </c:strCache>
            </c:strRef>
          </c:cat>
          <c:val>
            <c:numRef>
              <c:f>Лист1!$B$2:$B$7</c:f>
              <c:numCache>
                <c:formatCode>#,##0</c:formatCode>
                <c:ptCount val="6"/>
                <c:pt idx="0">
                  <c:v>279</c:v>
                </c:pt>
                <c:pt idx="1">
                  <c:v>266</c:v>
                </c:pt>
                <c:pt idx="2">
                  <c:v>227</c:v>
                </c:pt>
                <c:pt idx="3" formatCode="General">
                  <c:v>146</c:v>
                </c:pt>
                <c:pt idx="4">
                  <c:v>106</c:v>
                </c:pt>
                <c:pt idx="5">
                  <c:v>39</c:v>
                </c:pt>
              </c:numCache>
            </c:numRef>
          </c:val>
          <c:extLst xmlns:c16r2="http://schemas.microsoft.com/office/drawing/2015/06/chart">
            <c:ext xmlns:c16="http://schemas.microsoft.com/office/drawing/2014/chart" uri="{C3380CC4-5D6E-409C-BE32-E72D297353CC}">
              <c16:uniqueId val="{0000000C-DD47-47DE-BFCA-97BCB3E1C201}"/>
            </c:ext>
          </c:extLst>
        </c:ser>
        <c:dLbls>
          <c:showLegendKey val="0"/>
          <c:showVal val="1"/>
          <c:showCatName val="0"/>
          <c:showSerName val="0"/>
          <c:showPercent val="0"/>
          <c:showBubbleSize val="0"/>
        </c:dLbls>
        <c:gapWidth val="150"/>
        <c:shape val="box"/>
        <c:axId val="131092480"/>
        <c:axId val="160376512"/>
        <c:axId val="0"/>
      </c:bar3DChart>
      <c:catAx>
        <c:axId val="13109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0376512"/>
        <c:crosses val="autoZero"/>
        <c:auto val="1"/>
        <c:lblAlgn val="ctr"/>
        <c:lblOffset val="100"/>
        <c:noMultiLvlLbl val="0"/>
      </c:catAx>
      <c:valAx>
        <c:axId val="160376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1092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Программы</c:v>
                </c:pt>
              </c:strCache>
            </c:strRef>
          </c:tx>
          <c:spPr>
            <a:solidFill>
              <a:schemeClr val="accent1"/>
            </a:solidFill>
            <a:ln>
              <a:noFill/>
            </a:ln>
            <a:effectLst/>
          </c:spPr>
          <c:invertIfNegative val="0"/>
          <c:dLbls>
            <c:dLbl>
              <c:idx val="0"/>
              <c:tx>
                <c:rich>
                  <a:bodyPr/>
                  <a:lstStyle/>
                  <a:p>
                    <a:r>
                      <a:rPr lang="ru-RU" baseline="0" dirty="0" smtClean="0"/>
                      <a:t>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A13D-479C-8F5D-60A033D563F3}"/>
                </c:ext>
              </c:extLst>
            </c:dLbl>
            <c:dLbl>
              <c:idx val="1"/>
              <c:layout/>
              <c:tx>
                <c:rich>
                  <a:bodyPr/>
                  <a:lstStyle/>
                  <a:p>
                    <a:r>
                      <a:rPr lang="ru-RU" baseline="0" dirty="0" smtClean="0"/>
                      <a:t>5</a:t>
                    </a:r>
                    <a:endParaRPr lang="ru-RU"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13D-479C-8F5D-60A033D563F3}"/>
                </c:ext>
              </c:extLst>
            </c:dLbl>
            <c:dLbl>
              <c:idx val="2"/>
              <c:layout/>
              <c:tx>
                <c:rich>
                  <a:bodyPr/>
                  <a:lstStyle/>
                  <a:p>
                    <a:r>
                      <a:rPr lang="ru-RU" baseline="0" dirty="0" smtClean="0"/>
                      <a:t>30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13D-479C-8F5D-60A033D563F3}"/>
                </c:ext>
              </c:extLst>
            </c:dLbl>
            <c:dLbl>
              <c:idx val="3"/>
              <c:layout/>
              <c:tx>
                <c:rich>
                  <a:bodyPr/>
                  <a:lstStyle/>
                  <a:p>
                    <a:r>
                      <a:rPr lang="ru-RU" baseline="0" dirty="0" smtClean="0"/>
                      <a:t>2</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13D-479C-8F5D-60A033D563F3}"/>
                </c:ext>
              </c:extLst>
            </c:dLbl>
            <c:dLbl>
              <c:idx val="4"/>
              <c:tx>
                <c:rich>
                  <a:bodyPr/>
                  <a:lstStyle/>
                  <a:p>
                    <a:r>
                      <a:rPr lang="ru-RU" baseline="0" dirty="0" smtClean="0"/>
                      <a:t>0</a:t>
                    </a:r>
                    <a:endParaRPr lang="en-US" baseline="0"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13D-479C-8F5D-60A033D563F3}"/>
                </c:ext>
              </c:extLst>
            </c:dLbl>
            <c:dLbl>
              <c:idx val="5"/>
              <c:layout>
                <c:manualLayout>
                  <c:x val="4.0118517049027198E-3"/>
                  <c:y val="8.1276705584200325E-3"/>
                </c:manualLayout>
              </c:layout>
              <c:tx>
                <c:rich>
                  <a:bodyPr/>
                  <a:lstStyle/>
                  <a:p>
                    <a:r>
                      <a:rPr lang="ru-RU" dirty="0" smtClean="0"/>
                      <a:t>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392F-474A-A154-B6B581DA2A7B}"/>
                </c:ext>
              </c:extLst>
            </c:dLbl>
            <c:dLbl>
              <c:idx val="6"/>
              <c:layout>
                <c:manualLayout>
                  <c:x val="-2.0059258524513599E-3"/>
                  <c:y val="8.1276705584200325E-3"/>
                </c:manualLayout>
              </c:layout>
              <c:tx>
                <c:rich>
                  <a:bodyPr/>
                  <a:lstStyle/>
                  <a:p>
                    <a:r>
                      <a:rPr lang="ru-RU" dirty="0" smtClean="0"/>
                      <a:t>0</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392F-474A-A154-B6B581DA2A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4"/>
                <c:pt idx="1">
                  <c:v>Точка роста</c:v>
                </c:pt>
                <c:pt idx="2">
                  <c:v>Новые места в доп.образовании</c:v>
                </c:pt>
                <c:pt idx="3">
                  <c:v>Мобильный кванториум</c:v>
                </c:pt>
              </c:strCache>
            </c:strRef>
          </c:cat>
          <c:val>
            <c:numRef>
              <c:f>Лист1!$B$2:$B$8</c:f>
              <c:numCache>
                <c:formatCode>General</c:formatCode>
                <c:ptCount val="7"/>
                <c:pt idx="1">
                  <c:v>5</c:v>
                </c:pt>
                <c:pt idx="2">
                  <c:v>30</c:v>
                </c:pt>
                <c:pt idx="3">
                  <c:v>2</c:v>
                </c:pt>
              </c:numCache>
            </c:numRef>
          </c:val>
          <c:extLst xmlns:c16r2="http://schemas.microsoft.com/office/drawing/2015/06/chart">
            <c:ext xmlns:c16="http://schemas.microsoft.com/office/drawing/2014/chart" uri="{C3380CC4-5D6E-409C-BE32-E72D297353CC}">
              <c16:uniqueId val="{00000005-A13D-479C-8F5D-60A033D563F3}"/>
            </c:ext>
          </c:extLst>
        </c:ser>
        <c:dLbls>
          <c:showLegendKey val="0"/>
          <c:showVal val="0"/>
          <c:showCatName val="1"/>
          <c:showSerName val="0"/>
          <c:showPercent val="1"/>
          <c:showBubbleSize val="0"/>
        </c:dLbls>
        <c:gapWidth val="182"/>
        <c:axId val="131503104"/>
        <c:axId val="160378816"/>
      </c:barChart>
      <c:catAx>
        <c:axId val="13150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0378816"/>
        <c:crosses val="autoZero"/>
        <c:auto val="1"/>
        <c:lblAlgn val="ctr"/>
        <c:lblOffset val="100"/>
        <c:noMultiLvlLbl val="0"/>
      </c:catAx>
      <c:valAx>
        <c:axId val="16037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1503104"/>
        <c:crosses val="autoZero"/>
        <c:crossBetween val="between"/>
      </c:valAx>
      <c:spPr>
        <a:noFill/>
        <a:ln>
          <a:noFill/>
        </a:ln>
        <a:effectLst/>
      </c:spPr>
    </c:plotArea>
    <c:legend>
      <c:legendPos val="b"/>
      <c:layout>
        <c:manualLayout>
          <c:xMode val="edge"/>
          <c:yMode val="edge"/>
          <c:x val="0.52931456520814746"/>
          <c:y val="0.93675161894124248"/>
          <c:w val="0.21113101880091006"/>
          <c:h val="4.82109502886614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a:t>Количество детей</a:t>
            </a:r>
          </a:p>
        </c:rich>
      </c:tx>
      <c:layout/>
      <c:overlay val="0"/>
      <c:spPr>
        <a:noFill/>
        <a:ln>
          <a:noFill/>
        </a:ln>
        <a:effectLst/>
      </c:spPr>
    </c:title>
    <c:autoTitleDeleted val="0"/>
    <c:plotArea>
      <c:layout>
        <c:manualLayout>
          <c:layoutTarget val="inner"/>
          <c:xMode val="edge"/>
          <c:yMode val="edge"/>
          <c:x val="0.14132763209961141"/>
          <c:y val="0.10996689732406313"/>
          <c:w val="0.68846926943098541"/>
          <c:h val="0.80664167039506374"/>
        </c:manualLayout>
      </c:layout>
      <c:barChart>
        <c:barDir val="col"/>
        <c:grouping val="clustered"/>
        <c:varyColors val="0"/>
        <c:ser>
          <c:idx val="0"/>
          <c:order val="0"/>
          <c:tx>
            <c:strRef>
              <c:f>Лист1!$B$1</c:f>
              <c:strCache>
                <c:ptCount val="1"/>
                <c:pt idx="0">
                  <c:v>Столбец1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1"/>
              <c:layout>
                <c:manualLayout>
                  <c:x val="-4.3689432968508835E-17"/>
                  <c:y val="7.328027489092721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48-4811-9021-64B9AD70522B}"/>
                </c:ext>
              </c:extLst>
            </c:dLbl>
            <c:dLbl>
              <c:idx val="2"/>
              <c:layout>
                <c:manualLayout>
                  <c:x val="-8.737886593701767E-17"/>
                  <c:y val="1.2904327763444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48-4811-9021-64B9AD7052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Лист1!$A$2:$A$8</c:f>
              <c:strCache>
                <c:ptCount val="7"/>
                <c:pt idx="0">
                  <c:v>Мобильный кванториум</c:v>
                </c:pt>
                <c:pt idx="3">
                  <c:v>Точка роста</c:v>
                </c:pt>
                <c:pt idx="6">
                  <c:v>Новые доп.места в образовании</c:v>
                </c:pt>
              </c:strCache>
            </c:strRef>
          </c:cat>
          <c:val>
            <c:numRef>
              <c:f>Лист1!$B$2:$B$8</c:f>
              <c:numCache>
                <c:formatCode>General</c:formatCode>
                <c:ptCount val="7"/>
                <c:pt idx="0">
                  <c:v>134</c:v>
                </c:pt>
                <c:pt idx="3" formatCode="#,##0">
                  <c:v>81</c:v>
                </c:pt>
                <c:pt idx="6" formatCode="#,##0">
                  <c:v>1069</c:v>
                </c:pt>
              </c:numCache>
            </c:numRef>
          </c:val>
          <c:extLst xmlns:c16r2="http://schemas.microsoft.com/office/drawing/2015/06/chart">
            <c:ext xmlns:c16="http://schemas.microsoft.com/office/drawing/2014/chart" uri="{C3380CC4-5D6E-409C-BE32-E72D297353CC}">
              <c16:uniqueId val="{00000002-E648-4811-9021-64B9AD70522B}"/>
            </c:ext>
          </c:extLst>
        </c:ser>
        <c:dLbls>
          <c:dLblPos val="inEnd"/>
          <c:showLegendKey val="0"/>
          <c:showVal val="1"/>
          <c:showCatName val="0"/>
          <c:showSerName val="0"/>
          <c:showPercent val="0"/>
          <c:showBubbleSize val="0"/>
        </c:dLbls>
        <c:gapWidth val="65"/>
        <c:axId val="43755008"/>
        <c:axId val="160380544"/>
      </c:barChart>
      <c:catAx>
        <c:axId val="43755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60380544"/>
        <c:crosses val="autoZero"/>
        <c:auto val="1"/>
        <c:lblAlgn val="ctr"/>
        <c:lblOffset val="100"/>
        <c:noMultiLvlLbl val="0"/>
      </c:catAx>
      <c:valAx>
        <c:axId val="1603805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755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600" dirty="0">
                <a:solidFill>
                  <a:srgbClr val="7030A0"/>
                </a:solidFill>
                <a:latin typeface="Times New Roman" panose="02020603050405020304" pitchFamily="18" charset="0"/>
                <a:cs typeface="Times New Roman" panose="02020603050405020304" pitchFamily="18" charset="0"/>
              </a:rPr>
              <a:t>Кол-во мероприятий по направленностям</a:t>
            </a:r>
          </a:p>
        </c:rich>
      </c:tx>
      <c:layout>
        <c:manualLayout>
          <c:xMode val="edge"/>
          <c:yMode val="edge"/>
          <c:x val="0.12271544391830236"/>
          <c:y val="2.5818928325451618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306963582677149E-2"/>
          <c:y val="0.1414017506519592"/>
          <c:w val="0.88494298300743823"/>
          <c:h val="0.45264461571988607"/>
        </c:manualLayout>
      </c:layout>
      <c:bar3DChart>
        <c:barDir val="col"/>
        <c:grouping val="stacked"/>
        <c:varyColors val="1"/>
        <c:ser>
          <c:idx val="0"/>
          <c:order val="0"/>
          <c:tx>
            <c:strRef>
              <c:f>Лист1!$B$1</c:f>
              <c:strCache>
                <c:ptCount val="1"/>
                <c:pt idx="0">
                  <c:v>Кол-во программ по направленностям</c:v>
                </c:pt>
              </c:strCache>
            </c:strRef>
          </c:tx>
          <c:invertIfNegative val="0"/>
          <c:dPt>
            <c:idx val="0"/>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452-4980-BAA6-2461E9D1EFB4}"/>
              </c:ext>
            </c:extLst>
          </c:dPt>
          <c:dPt>
            <c:idx val="1"/>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452-4980-BAA6-2461E9D1EFB4}"/>
              </c:ext>
            </c:extLst>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0452-4980-BAA6-2461E9D1EFB4}"/>
              </c:ext>
            </c:extLst>
          </c:dPt>
          <c:dPt>
            <c:idx val="3"/>
            <c:invertIfNegative val="0"/>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0452-4980-BAA6-2461E9D1EFB4}"/>
              </c:ext>
            </c:extLst>
          </c:dPt>
          <c:dPt>
            <c:idx val="4"/>
            <c:invertIfNegative val="0"/>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0452-4980-BAA6-2461E9D1EFB4}"/>
              </c:ext>
            </c:extLst>
          </c:dPt>
          <c:dPt>
            <c:idx val="5"/>
            <c:invertIfNegative val="0"/>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0452-4980-BAA6-2461E9D1EFB4}"/>
              </c:ext>
            </c:extLst>
          </c:dPt>
          <c:dLbls>
            <c:dLbl>
              <c:idx val="0"/>
              <c:layout>
                <c:manualLayout>
                  <c:x val="5.2989726251736003E-3"/>
                  <c:y val="-0.246821287384266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52-4980-BAA6-2461E9D1EFB4}"/>
                </c:ext>
              </c:extLst>
            </c:dLbl>
            <c:dLbl>
              <c:idx val="1"/>
              <c:layout>
                <c:manualLayout>
                  <c:x val="2.6494863125868123E-3"/>
                  <c:y val="-0.1893423574454649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452-4980-BAA6-2461E9D1EFB4}"/>
                </c:ext>
              </c:extLst>
            </c:dLbl>
            <c:dLbl>
              <c:idx val="2"/>
              <c:layout>
                <c:manualLayout>
                  <c:x val="-4.8573354607220879E-17"/>
                  <c:y val="-0.1555312221873461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52-4980-BAA6-2461E9D1EFB4}"/>
                </c:ext>
              </c:extLst>
            </c:dLbl>
            <c:dLbl>
              <c:idx val="3"/>
              <c:layout>
                <c:manualLayout>
                  <c:x val="0"/>
                  <c:y val="-0.1217200869292275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52-4980-BAA6-2461E9D1EFB4}"/>
                </c:ext>
              </c:extLst>
            </c:dLbl>
            <c:dLbl>
              <c:idx val="4"/>
              <c:layout>
                <c:manualLayout>
                  <c:x val="0"/>
                  <c:y val="-0.111576746351791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452-4980-BAA6-2461E9D1EFB4}"/>
                </c:ext>
              </c:extLst>
            </c:dLbl>
            <c:dLbl>
              <c:idx val="5"/>
              <c:layout>
                <c:manualLayout>
                  <c:x val="5.2989726251736246E-3"/>
                  <c:y val="-8.114672461948502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452-4980-BAA6-2461E9D1EF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Художественная</c:v>
                </c:pt>
                <c:pt idx="1">
                  <c:v>Социально-гуманитарная</c:v>
                </c:pt>
                <c:pt idx="2">
                  <c:v>Туристско-краеведческая</c:v>
                </c:pt>
                <c:pt idx="3">
                  <c:v>Физкультурно-спортивная</c:v>
                </c:pt>
                <c:pt idx="4">
                  <c:v>Естественнонаучная</c:v>
                </c:pt>
              </c:strCache>
            </c:strRef>
          </c:cat>
          <c:val>
            <c:numRef>
              <c:f>Лист1!$B$2:$B$7</c:f>
              <c:numCache>
                <c:formatCode>#,##0</c:formatCode>
                <c:ptCount val="6"/>
                <c:pt idx="0" formatCode="General">
                  <c:v>20</c:v>
                </c:pt>
                <c:pt idx="1">
                  <c:v>8</c:v>
                </c:pt>
                <c:pt idx="2" formatCode="General">
                  <c:v>2</c:v>
                </c:pt>
                <c:pt idx="3">
                  <c:v>2</c:v>
                </c:pt>
                <c:pt idx="4">
                  <c:v>1</c:v>
                </c:pt>
              </c:numCache>
            </c:numRef>
          </c:val>
          <c:extLst xmlns:c16r2="http://schemas.microsoft.com/office/drawing/2015/06/chart">
            <c:ext xmlns:c16="http://schemas.microsoft.com/office/drawing/2014/chart" uri="{C3380CC4-5D6E-409C-BE32-E72D297353CC}">
              <c16:uniqueId val="{0000000C-0452-4980-BAA6-2461E9D1EFB4}"/>
            </c:ext>
          </c:extLst>
        </c:ser>
        <c:dLbls>
          <c:showLegendKey val="0"/>
          <c:showVal val="1"/>
          <c:showCatName val="0"/>
          <c:showSerName val="0"/>
          <c:showPercent val="0"/>
          <c:showBubbleSize val="0"/>
        </c:dLbls>
        <c:gapWidth val="150"/>
        <c:shape val="box"/>
        <c:axId val="131850240"/>
        <c:axId val="43316288"/>
        <c:axId val="0"/>
      </c:bar3DChart>
      <c:catAx>
        <c:axId val="131850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316288"/>
        <c:crosses val="autoZero"/>
        <c:auto val="1"/>
        <c:lblAlgn val="ctr"/>
        <c:lblOffset val="100"/>
        <c:noMultiLvlLbl val="0"/>
      </c:catAx>
      <c:valAx>
        <c:axId val="4331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1850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03624091775421E-2"/>
          <c:y val="0.12983603318313294"/>
          <c:w val="0.89102274591041408"/>
          <c:h val="0.39703306047385439"/>
        </c:manualLayout>
      </c:layout>
      <c:barChart>
        <c:barDir val="col"/>
        <c:grouping val="clustered"/>
        <c:varyColors val="0"/>
        <c:ser>
          <c:idx val="0"/>
          <c:order val="0"/>
          <c:tx>
            <c:strRef>
              <c:f>Лист1!$B$1</c:f>
              <c:strCache>
                <c:ptCount val="1"/>
                <c:pt idx="0">
                  <c:v>Столбец1</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Лист1!$A$2:$A$7</c:f>
              <c:strCache>
                <c:ptCount val="6"/>
                <c:pt idx="0">
                  <c:v>Художественная</c:v>
                </c:pt>
                <c:pt idx="1">
                  <c:v>Социально-гуманитарная</c:v>
                </c:pt>
                <c:pt idx="2">
                  <c:v>Техническая</c:v>
                </c:pt>
                <c:pt idx="3">
                  <c:v>Туристско-краеведческая</c:v>
                </c:pt>
                <c:pt idx="4">
                  <c:v>Естественнонаучная</c:v>
                </c:pt>
                <c:pt idx="5">
                  <c:v>Физкультурно-спортивная</c:v>
                </c:pt>
              </c:strCache>
            </c:strRef>
          </c:cat>
          <c:val>
            <c:numRef>
              <c:f>Лист1!$B$2:$B$7</c:f>
              <c:numCache>
                <c:formatCode>General</c:formatCode>
                <c:ptCount val="6"/>
                <c:pt idx="0">
                  <c:v>7</c:v>
                </c:pt>
                <c:pt idx="1">
                  <c:v>5</c:v>
                </c:pt>
                <c:pt idx="2">
                  <c:v>2</c:v>
                </c:pt>
                <c:pt idx="3">
                  <c:v>1</c:v>
                </c:pt>
                <c:pt idx="4">
                  <c:v>1</c:v>
                </c:pt>
                <c:pt idx="5">
                  <c:v>1</c:v>
                </c:pt>
              </c:numCache>
            </c:numRef>
          </c:val>
          <c:extLst xmlns:c16r2="http://schemas.microsoft.com/office/drawing/2015/06/chart">
            <c:ext xmlns:c16="http://schemas.microsoft.com/office/drawing/2014/chart" uri="{C3380CC4-5D6E-409C-BE32-E72D297353CC}">
              <c16:uniqueId val="{00000000-041D-438B-8679-275CBC0CEA2F}"/>
            </c:ext>
          </c:extLst>
        </c:ser>
        <c:dLbls>
          <c:showLegendKey val="0"/>
          <c:showVal val="0"/>
          <c:showCatName val="0"/>
          <c:showSerName val="0"/>
          <c:showPercent val="0"/>
          <c:showBubbleSize val="0"/>
        </c:dLbls>
        <c:gapWidth val="150"/>
        <c:axId val="132049408"/>
        <c:axId val="43254336"/>
      </c:barChart>
      <c:catAx>
        <c:axId val="132049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cap="none" spc="0" normalizeH="0" baseline="0">
                <a:solidFill>
                  <a:schemeClr val="tx1"/>
                </a:solidFill>
                <a:latin typeface="+mn-lt"/>
                <a:ea typeface="+mn-ea"/>
                <a:cs typeface="+mn-cs"/>
              </a:defRPr>
            </a:pPr>
            <a:endParaRPr lang="ru-RU"/>
          </a:p>
        </c:txPr>
        <c:crossAx val="43254336"/>
        <c:crosses val="autoZero"/>
        <c:auto val="1"/>
        <c:lblAlgn val="ctr"/>
        <c:lblOffset val="100"/>
        <c:noMultiLvlLbl val="0"/>
      </c:catAx>
      <c:valAx>
        <c:axId val="43254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2049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9774465710356"/>
          <c:y val="2.5260295724674593E-2"/>
          <c:w val="0.85497400087098152"/>
          <c:h val="0.76713148600908765"/>
        </c:manualLayout>
      </c:layout>
      <c:bar3DChart>
        <c:barDir val="col"/>
        <c:grouping val="clustered"/>
        <c:varyColors val="0"/>
        <c:ser>
          <c:idx val="0"/>
          <c:order val="0"/>
          <c:tx>
            <c:strRef>
              <c:f>Лист1!$B$1</c:f>
              <c:strCache>
                <c:ptCount val="1"/>
                <c:pt idx="0">
                  <c:v>Использованные сертификаты</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innerShdw blurRad="25400" dist="12700" dir="13500000">
                <a:srgbClr val="000000">
                  <a:alpha val="45000"/>
                </a:srgbClr>
              </a:innerShdw>
            </a:effectLst>
            <a:sp3d/>
          </c:spPr>
          <c:invertIfNegative val="0"/>
          <c:dLbls>
            <c:dLbl>
              <c:idx val="0"/>
              <c:layout>
                <c:manualLayout>
                  <c:x val="0"/>
                  <c:y val="8.21336644548782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CA-4820-9554-4144967167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c:f>
              <c:numCache>
                <c:formatCode>General</c:formatCode>
                <c:ptCount val="1"/>
                <c:pt idx="0">
                  <c:v>2023</c:v>
                </c:pt>
              </c:numCache>
            </c:numRef>
          </c:cat>
          <c:val>
            <c:numRef>
              <c:f>Лист1!$B$2</c:f>
              <c:numCache>
                <c:formatCode>#,##0</c:formatCode>
                <c:ptCount val="1"/>
                <c:pt idx="0">
                  <c:v>372</c:v>
                </c:pt>
              </c:numCache>
            </c:numRef>
          </c:val>
          <c:extLst xmlns:c16r2="http://schemas.microsoft.com/office/drawing/2015/06/chart">
            <c:ext xmlns:c16="http://schemas.microsoft.com/office/drawing/2014/chart" uri="{C3380CC4-5D6E-409C-BE32-E72D297353CC}">
              <c16:uniqueId val="{00000002-34CA-4820-9554-41449671670C}"/>
            </c:ext>
          </c:extLst>
        </c:ser>
        <c:ser>
          <c:idx val="1"/>
          <c:order val="1"/>
          <c:tx>
            <c:strRef>
              <c:f>Лист1!$C$1</c:f>
              <c:strCache>
                <c:ptCount val="1"/>
                <c:pt idx="0">
                  <c:v>Выданые сертификаты</c:v>
                </c:pt>
              </c:strCache>
            </c:strRef>
          </c:tx>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innerShdw blurRad="25400" dist="12700" dir="13500000">
                <a:srgbClr val="000000">
                  <a:alpha val="45000"/>
                </a:srgbClr>
              </a:innerShdw>
            </a:effectLst>
            <a:sp3d/>
          </c:spPr>
          <c:invertIfNegative val="0"/>
          <c:dLbls>
            <c:dLbl>
              <c:idx val="0"/>
              <c:layout>
                <c:manualLayout>
                  <c:x val="1.9593670473032859E-3"/>
                  <c:y val="0.183979408378927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CA-4820-9554-4144967167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c:f>
              <c:numCache>
                <c:formatCode>General</c:formatCode>
                <c:ptCount val="1"/>
                <c:pt idx="0">
                  <c:v>2023</c:v>
                </c:pt>
              </c:numCache>
            </c:numRef>
          </c:cat>
          <c:val>
            <c:numRef>
              <c:f>Лист1!$C$2</c:f>
              <c:numCache>
                <c:formatCode>#,##0</c:formatCode>
                <c:ptCount val="1"/>
                <c:pt idx="0">
                  <c:v>372</c:v>
                </c:pt>
              </c:numCache>
            </c:numRef>
          </c:val>
          <c:extLst xmlns:c16r2="http://schemas.microsoft.com/office/drawing/2015/06/chart">
            <c:ext xmlns:c16="http://schemas.microsoft.com/office/drawing/2014/chart" uri="{C3380CC4-5D6E-409C-BE32-E72D297353CC}">
              <c16:uniqueId val="{00000005-34CA-4820-9554-41449671670C}"/>
            </c:ext>
          </c:extLst>
        </c:ser>
        <c:dLbls>
          <c:showLegendKey val="0"/>
          <c:showVal val="1"/>
          <c:showCatName val="0"/>
          <c:showSerName val="0"/>
          <c:showPercent val="0"/>
          <c:showBubbleSize val="0"/>
        </c:dLbls>
        <c:gapWidth val="150"/>
        <c:shape val="box"/>
        <c:axId val="132052992"/>
        <c:axId val="43257792"/>
        <c:axId val="0"/>
      </c:bar3DChart>
      <c:catAx>
        <c:axId val="132052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crossAx val="43257792"/>
        <c:crosses val="autoZero"/>
        <c:auto val="1"/>
        <c:lblAlgn val="ctr"/>
        <c:lblOffset val="100"/>
        <c:noMultiLvlLbl val="0"/>
      </c:catAx>
      <c:valAx>
        <c:axId val="43257792"/>
        <c:scaling>
          <c:orientation val="minMax"/>
        </c:scaling>
        <c:delete val="0"/>
        <c:axPos val="l"/>
        <c:majorGridlines>
          <c:spPr>
            <a:ln w="9525" cap="flat" cmpd="sng" algn="ctr">
              <a:solidFill>
                <a:schemeClr val="bg1">
                  <a:lumMod val="85000"/>
                  <a:lumOff val="1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ru-RU"/>
          </a:p>
        </c:txPr>
        <c:crossAx val="132052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158B5D2-F3B7-4B8A-B683-E031488298C5}" type="datetimeFigureOut">
              <a:rPr lang="ru-RU" smtClean="0"/>
              <a:t>13.12.2023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CE9D82D-390D-47A2-A4AE-A0017E2F9E3B}" type="slidenum">
              <a:rPr lang="ru-RU" smtClean="0"/>
              <a:t>‹#›</a:t>
            </a:fld>
            <a:endParaRPr lang="ru-RU"/>
          </a:p>
        </p:txBody>
      </p:sp>
    </p:spTree>
    <p:extLst>
      <p:ext uri="{BB962C8B-B14F-4D97-AF65-F5344CB8AC3E}">
        <p14:creationId xmlns:p14="http://schemas.microsoft.com/office/powerpoint/2010/main" val="22816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E9D82D-390D-47A2-A4AE-A0017E2F9E3B}" type="slidenum">
              <a:rPr lang="ru-RU" smtClean="0"/>
              <a:t>1</a:t>
            </a:fld>
            <a:endParaRPr lang="ru-RU"/>
          </a:p>
        </p:txBody>
      </p:sp>
    </p:spTree>
    <p:extLst>
      <p:ext uri="{BB962C8B-B14F-4D97-AF65-F5344CB8AC3E}">
        <p14:creationId xmlns:p14="http://schemas.microsoft.com/office/powerpoint/2010/main" val="188433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CEDF87-3BD5-646C-03B6-A7666EF8405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1C622457-704B-C58D-0889-C8CFEBC92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2D672A9C-E088-D725-CB25-02C0B1A5A3E6}"/>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3B492950-317F-B7E0-258C-DFE198E40E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CD65163-DC99-4C20-7BA1-28B37F2CB6CB}"/>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34788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836E53-C690-CF14-D9BC-3E99A72518E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42F26B0C-7BB6-D310-FD0E-6EA1BA02EAC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CD2DFE9-28E9-C193-DCB0-03742C067B33}"/>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F6D11B9B-0E4F-CBA1-6318-96527E3D37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A7DE749-5B1E-A5CC-D1CA-33C198329250}"/>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56704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3F72797-0B40-75AF-4B61-583D836419F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63FB490-A230-A4D4-7102-C1A4382F57D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0C1591D-704F-64ED-F418-8D14749A653D}"/>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CBE8D7D6-1EC5-5109-6E2F-B5F9B8FF20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01140BC-3F2A-FD31-15AA-FFFAC805AB67}"/>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203761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BBDB10-9384-8D06-42FD-04A7E3DD00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DA757B4-72AB-50B4-7A20-89B9B6C50C7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1B8D24F-B498-CF1F-3C0D-B832D7CB54B1}"/>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6A39C1FE-D24A-562A-1B62-75B19A93B2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5D28BBA-9651-A710-394E-D1A48A9FC515}"/>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3995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380AAB-A782-732E-58D1-58B6D2BFA71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24DE718-11BD-637B-A80C-FE9F9E6B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6D7B605-6E81-09F8-2C1C-AE9D61E58936}"/>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82305DF5-0309-E4B8-CFD1-F68628997E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DA4C619-C1F6-CABB-18C0-10D0E4E68426}"/>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242056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420489-5D20-5A18-827C-D9391314D0C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5F5CBCF-2712-5E62-F444-C47946C52A3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D8A86F27-8794-6694-DE14-13A92E3C93E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2C4ED76-F63A-32AC-A7AD-091F8B55D1FC}"/>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6" name="Нижний колонтитул 5">
            <a:extLst>
              <a:ext uri="{FF2B5EF4-FFF2-40B4-BE49-F238E27FC236}">
                <a16:creationId xmlns:a16="http://schemas.microsoft.com/office/drawing/2014/main" xmlns="" id="{90B4FC28-112B-BBC0-D7E4-ECFC255CE9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6BA210B-B6BD-6620-3C19-B0C90976E408}"/>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9198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93E379-66CD-A6E0-ECE6-47095F7AD1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7B8A935-8679-7F99-2F42-1C29A4D2F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C282106-3A6C-816E-CE0F-51EB49DD838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1A0C57D8-3FD2-3C20-DCEB-F4E860A31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13D63D4C-95B4-8D70-5670-BFDE86EFC38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CBD21611-CBEF-1667-CE5D-4E8EDA7BCCB1}"/>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8" name="Нижний колонтитул 7">
            <a:extLst>
              <a:ext uri="{FF2B5EF4-FFF2-40B4-BE49-F238E27FC236}">
                <a16:creationId xmlns:a16="http://schemas.microsoft.com/office/drawing/2014/main" xmlns="" id="{41CBB56D-2309-79D0-C25B-E2B4B4422EC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9F9C35A0-808B-4190-C2CB-4369D982C1AE}"/>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2663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42E927-8F72-BEDE-EFB8-FB6D901FC3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4FD5807-1FE5-57F5-F7F5-B07D08D67DBC}"/>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4" name="Нижний колонтитул 3">
            <a:extLst>
              <a:ext uri="{FF2B5EF4-FFF2-40B4-BE49-F238E27FC236}">
                <a16:creationId xmlns:a16="http://schemas.microsoft.com/office/drawing/2014/main" xmlns="" id="{A01649CD-121F-AA58-4B71-E481FF4810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ABF1482-E916-63A6-507C-D9A55AE34CA2}"/>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49807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7C04F28E-1CC1-4D88-43AE-AE3A89A5F4C5}"/>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3" name="Нижний колонтитул 2">
            <a:extLst>
              <a:ext uri="{FF2B5EF4-FFF2-40B4-BE49-F238E27FC236}">
                <a16:creationId xmlns:a16="http://schemas.microsoft.com/office/drawing/2014/main" xmlns="" id="{538302FE-E63A-5CD6-906B-8E9F43FBC04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5CD70BB8-BBA3-BDBC-667E-6A2543E3104C}"/>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80100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2922D1-B935-FF6E-7044-BBA207D5E1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71EB6C1C-A318-4674-2FAE-BB1044ACB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35EE03B8-5316-15D8-91B9-D020CE22F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95CE263-53C0-8179-18C8-3F826C7B9263}"/>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6" name="Нижний колонтитул 5">
            <a:extLst>
              <a:ext uri="{FF2B5EF4-FFF2-40B4-BE49-F238E27FC236}">
                <a16:creationId xmlns:a16="http://schemas.microsoft.com/office/drawing/2014/main" xmlns="" id="{B8B7591D-22F8-29B8-14CE-4B092E3F7C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A2F9372-131E-D894-1E7C-9B984A11D217}"/>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37968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A065AA-0E6F-5717-1B78-AF3EF7D353F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83A12B9-B8CF-9010-5371-D81664297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35693925-7AA7-3536-0239-27CB6B67C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477C832-8F08-3209-0270-BE8CB4D8CA42}"/>
              </a:ext>
            </a:extLst>
          </p:cNvPr>
          <p:cNvSpPr>
            <a:spLocks noGrp="1"/>
          </p:cNvSpPr>
          <p:nvPr>
            <p:ph type="dt" sz="half" idx="10"/>
          </p:nvPr>
        </p:nvSpPr>
        <p:spPr/>
        <p:txBody>
          <a:bodyPr/>
          <a:lstStyle/>
          <a:p>
            <a:fld id="{25850282-A578-40D2-88A7-F07D7362435E}" type="datetimeFigureOut">
              <a:rPr lang="ru-RU" smtClean="0"/>
              <a:t>13.12.2023</a:t>
            </a:fld>
            <a:endParaRPr lang="ru-RU"/>
          </a:p>
        </p:txBody>
      </p:sp>
      <p:sp>
        <p:nvSpPr>
          <p:cNvPr id="6" name="Нижний колонтитул 5">
            <a:extLst>
              <a:ext uri="{FF2B5EF4-FFF2-40B4-BE49-F238E27FC236}">
                <a16:creationId xmlns:a16="http://schemas.microsoft.com/office/drawing/2014/main" xmlns="" id="{7862EDB2-DF7A-3D69-D006-60AA110549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13C09B7-C549-951F-42E0-D30091AD29F9}"/>
              </a:ext>
            </a:extLst>
          </p:cNvPr>
          <p:cNvSpPr>
            <a:spLocks noGrp="1"/>
          </p:cNvSpPr>
          <p:nvPr>
            <p:ph type="sldNum" sz="quarter" idx="12"/>
          </p:nvPr>
        </p:nvSpPr>
        <p:spPr/>
        <p:txBody>
          <a:bodyPr/>
          <a:lstStyle/>
          <a:p>
            <a:fld id="{EDCEDB69-E10F-4445-800E-F2564E74AC74}" type="slidenum">
              <a:rPr lang="ru-RU" smtClean="0"/>
              <a:t>‹#›</a:t>
            </a:fld>
            <a:endParaRPr lang="ru-RU"/>
          </a:p>
        </p:txBody>
      </p:sp>
    </p:spTree>
    <p:extLst>
      <p:ext uri="{BB962C8B-B14F-4D97-AF65-F5344CB8AC3E}">
        <p14:creationId xmlns:p14="http://schemas.microsoft.com/office/powerpoint/2010/main" val="108513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FB4B43-A329-E6BD-C86C-9EA004F01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3E66B7D-AF76-2C41-38FC-0A2E5B6F6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82969CC-34B2-8E85-343F-AAF548463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50282-A578-40D2-88A7-F07D7362435E}" type="datetimeFigureOut">
              <a:rPr lang="ru-RU" smtClean="0"/>
              <a:t>13.12.2023</a:t>
            </a:fld>
            <a:endParaRPr lang="ru-RU"/>
          </a:p>
        </p:txBody>
      </p:sp>
      <p:sp>
        <p:nvSpPr>
          <p:cNvPr id="5" name="Нижний колонтитул 4">
            <a:extLst>
              <a:ext uri="{FF2B5EF4-FFF2-40B4-BE49-F238E27FC236}">
                <a16:creationId xmlns:a16="http://schemas.microsoft.com/office/drawing/2014/main" xmlns="" id="{0735AE38-569D-44B2-F7A9-5C6C74AA5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F30E8439-8FFA-5B1F-8396-32BE42C3B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EDB69-E10F-4445-800E-F2564E74AC74}" type="slidenum">
              <a:rPr lang="ru-RU" smtClean="0"/>
              <a:t>‹#›</a:t>
            </a:fld>
            <a:endParaRPr lang="ru-RU"/>
          </a:p>
        </p:txBody>
      </p:sp>
    </p:spTree>
    <p:extLst>
      <p:ext uri="{BB962C8B-B14F-4D97-AF65-F5344CB8AC3E}">
        <p14:creationId xmlns:p14="http://schemas.microsoft.com/office/powerpoint/2010/main" val="260692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1087;"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A011750-3369-3432-760A-B65F31F4227E}"/>
              </a:ext>
            </a:extLst>
          </p:cNvPr>
          <p:cNvPicPr>
            <a:picLocks noChangeAspect="1"/>
          </p:cNvPicPr>
          <p:nvPr/>
        </p:nvPicPr>
        <p:blipFill>
          <a:blip r:embed="rId3"/>
          <a:stretch>
            <a:fillRect/>
          </a:stretch>
        </p:blipFill>
        <p:spPr>
          <a:xfrm>
            <a:off x="-13423" y="56644"/>
            <a:ext cx="12192000" cy="6858000"/>
          </a:xfrm>
          <a:prstGeom prst="rect">
            <a:avLst/>
          </a:prstGeom>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5835" y="250853"/>
            <a:ext cx="1155729" cy="1028479"/>
          </a:xfrm>
          <a:prstGeom prst="rect">
            <a:avLst/>
          </a:prstGeom>
          <a:noFill/>
          <a:ln>
            <a:noFill/>
          </a:ln>
        </p:spPr>
      </p:pic>
      <p:sp>
        <p:nvSpPr>
          <p:cNvPr id="4" name="Прямоугольник 3"/>
          <p:cNvSpPr/>
          <p:nvPr/>
        </p:nvSpPr>
        <p:spPr>
          <a:xfrm>
            <a:off x="2249958" y="5443344"/>
            <a:ext cx="3575979" cy="369332"/>
          </a:xfrm>
          <a:prstGeom prst="rect">
            <a:avLst/>
          </a:prstGeom>
        </p:spPr>
        <p:txBody>
          <a:bodyPr wrap="none">
            <a:spAutoFit/>
          </a:bodyPr>
          <a:lstStyle/>
          <a:p>
            <a:r>
              <a:rPr lang="ru-RU" b="1" dirty="0" err="1">
                <a:solidFill>
                  <a:schemeClr val="accent1"/>
                </a:solidFill>
                <a:latin typeface="Times New Roman" panose="02020603050405020304" pitchFamily="18" charset="0"/>
                <a:cs typeface="Times New Roman" panose="02020603050405020304" pitchFamily="18" charset="0"/>
              </a:rPr>
              <a:t>Дзекан</a:t>
            </a:r>
            <a:r>
              <a:rPr lang="ru-RU" b="1" dirty="0">
                <a:solidFill>
                  <a:schemeClr val="accent1"/>
                </a:solidFill>
                <a:latin typeface="Times New Roman" panose="02020603050405020304" pitchFamily="18" charset="0"/>
                <a:cs typeface="Times New Roman" panose="02020603050405020304" pitchFamily="18" charset="0"/>
              </a:rPr>
              <a:t> Людмила Владимировна</a:t>
            </a:r>
          </a:p>
        </p:txBody>
      </p:sp>
      <p:sp>
        <p:nvSpPr>
          <p:cNvPr id="8" name="Прямоугольник 7"/>
          <p:cNvSpPr/>
          <p:nvPr/>
        </p:nvSpPr>
        <p:spPr>
          <a:xfrm>
            <a:off x="7484816" y="1279332"/>
            <a:ext cx="2437765" cy="553998"/>
          </a:xfrm>
          <a:prstGeom prst="rect">
            <a:avLst/>
          </a:prstGeom>
        </p:spPr>
        <p:txBody>
          <a:bodyPr wrap="square">
            <a:spAutoFit/>
          </a:bodyPr>
          <a:lstStyle/>
          <a:p>
            <a:pPr algn="ctr"/>
            <a:r>
              <a:rPr lang="ru-RU" sz="1000" dirty="0"/>
              <a:t>МОЦ Черноморского района </a:t>
            </a:r>
          </a:p>
          <a:p>
            <a:pPr algn="ctr"/>
            <a:r>
              <a:rPr lang="ru-RU" sz="1000" dirty="0"/>
              <a:t>Республики Крым</a:t>
            </a:r>
          </a:p>
          <a:p>
            <a:pPr algn="ctr"/>
            <a:endParaRPr lang="ru-RU" sz="1000" dirty="0"/>
          </a:p>
        </p:txBody>
      </p:sp>
    </p:spTree>
    <p:extLst>
      <p:ext uri="{BB962C8B-B14F-4D97-AF65-F5344CB8AC3E}">
        <p14:creationId xmlns:p14="http://schemas.microsoft.com/office/powerpoint/2010/main" val="251136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4" name="TextBox 3">
            <a:extLst>
              <a:ext uri="{FF2B5EF4-FFF2-40B4-BE49-F238E27FC236}">
                <a16:creationId xmlns:a16="http://schemas.microsoft.com/office/drawing/2014/main" xmlns="" id="{C92B1B23-A04F-3273-9E11-13744EFE81EA}"/>
              </a:ext>
            </a:extLst>
          </p:cNvPr>
          <p:cNvSpPr txBox="1"/>
          <p:nvPr/>
        </p:nvSpPr>
        <p:spPr>
          <a:xfrm>
            <a:off x="672851" y="219268"/>
            <a:ext cx="10134600" cy="1384995"/>
          </a:xfrm>
          <a:prstGeom prst="rect">
            <a:avLst/>
          </a:prstGeom>
          <a:noFill/>
        </p:spPr>
        <p:txBody>
          <a:bodyPr wrap="square" rtlCol="0">
            <a:spAutoFit/>
          </a:bodyPr>
          <a:lstStyle/>
          <a:p>
            <a:pPr algn="ctr"/>
            <a:r>
              <a:rPr lang="ru-RU" b="1" dirty="0">
                <a:solidFill>
                  <a:srgbClr val="221668"/>
                </a:solidFill>
                <a:latin typeface="Times New Roman" panose="02020603050405020304" pitchFamily="18" charset="0"/>
                <a:cs typeface="Times New Roman" panose="02020603050405020304" pitchFamily="18" charset="0"/>
                <a:sym typeface="Calibri"/>
              </a:rPr>
              <a:t>Муниципальная система дополнительного образования детей:</a:t>
            </a:r>
          </a:p>
          <a:p>
            <a:pPr marL="249238" algn="ctr"/>
            <a:r>
              <a:rPr lang="ru-RU" dirty="0">
                <a:solidFill>
                  <a:srgbClr val="221668"/>
                </a:solidFill>
                <a:latin typeface="Times New Roman" panose="02020603050405020304" pitchFamily="18" charset="0"/>
                <a:cs typeface="Times New Roman" panose="02020603050405020304" pitchFamily="18" charset="0"/>
                <a:sym typeface="Calibri"/>
              </a:rPr>
              <a:t>И</a:t>
            </a:r>
            <a:r>
              <a:rPr lang="ru-RU" dirty="0">
                <a:solidFill>
                  <a:srgbClr val="221668"/>
                </a:solidFill>
                <a:latin typeface="Times New Roman" panose="02020603050405020304" pitchFamily="18" charset="0"/>
                <a:cs typeface="Times New Roman" panose="02020603050405020304" pitchFamily="18" charset="0"/>
              </a:rPr>
              <a:t>меющаяся инфраструктура ДОД. Всего программ по данным АИС «Навигатор ДО РК» - </a:t>
            </a:r>
            <a:r>
              <a:rPr lang="ru-RU" sz="2400" b="1" u="sng" dirty="0" smtClean="0">
                <a:solidFill>
                  <a:srgbClr val="FF0000"/>
                </a:solidFill>
                <a:latin typeface="Times New Roman" panose="02020603050405020304" pitchFamily="18" charset="0"/>
                <a:cs typeface="Times New Roman" panose="02020603050405020304" pitchFamily="18" charset="0"/>
              </a:rPr>
              <a:t>37</a:t>
            </a:r>
            <a:r>
              <a:rPr lang="ru-RU" dirty="0" smtClean="0">
                <a:solidFill>
                  <a:srgbClr val="221668"/>
                </a:solidFill>
                <a:latin typeface="Times New Roman" panose="02020603050405020304" pitchFamily="18" charset="0"/>
                <a:cs typeface="Times New Roman" panose="02020603050405020304" pitchFamily="18" charset="0"/>
              </a:rPr>
              <a:t>,</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dirty="0">
                <a:solidFill>
                  <a:srgbClr val="221668"/>
                </a:solidFill>
                <a:latin typeface="Times New Roman" panose="02020603050405020304" pitchFamily="18" charset="0"/>
                <a:cs typeface="Times New Roman" panose="02020603050405020304" pitchFamily="18" charset="0"/>
              </a:rPr>
              <a:t>детей обучалось </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u="sng" dirty="0" smtClean="0">
                <a:solidFill>
                  <a:srgbClr val="FF0000"/>
                </a:solidFill>
                <a:latin typeface="Times New Roman" panose="02020603050405020304" pitchFamily="18" charset="0"/>
                <a:cs typeface="Times New Roman" panose="02020603050405020304" pitchFamily="18" charset="0"/>
              </a:rPr>
              <a:t>1284 </a:t>
            </a:r>
            <a:r>
              <a:rPr lang="ru-RU" sz="2400" b="1" u="sng" dirty="0">
                <a:solidFill>
                  <a:srgbClr val="FF0000"/>
                </a:solidFill>
                <a:latin typeface="Times New Roman" panose="02020603050405020304" pitchFamily="18" charset="0"/>
                <a:cs typeface="Times New Roman" panose="02020603050405020304" pitchFamily="18" charset="0"/>
              </a:rPr>
              <a:t>чел. </a:t>
            </a:r>
            <a:endParaRPr lang="ru-RU" b="1" u="sng" dirty="0">
              <a:solidFill>
                <a:srgbClr val="FF0000"/>
              </a:solidFill>
              <a:latin typeface="Times New Roman" panose="02020603050405020304" pitchFamily="18" charset="0"/>
              <a:cs typeface="Times New Roman" panose="02020603050405020304" pitchFamily="18" charset="0"/>
            </a:endParaRPr>
          </a:p>
          <a:p>
            <a:pPr marL="249238" algn="ctr"/>
            <a:endParaRPr lang="ru-RU" dirty="0">
              <a:solidFill>
                <a:srgbClr val="221668"/>
              </a:solidFill>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a16="http://schemas.microsoft.com/office/drawing/2014/main" xmlns="" id="{0DC733F5-D14D-2CF3-55BD-6442865AF2CA}"/>
              </a:ext>
            </a:extLst>
          </p:cNvPr>
          <p:cNvGraphicFramePr/>
          <p:nvPr>
            <p:extLst>
              <p:ext uri="{D42A27DB-BD31-4B8C-83A1-F6EECF244321}">
                <p14:modId xmlns:p14="http://schemas.microsoft.com/office/powerpoint/2010/main" val="431533795"/>
              </p:ext>
            </p:extLst>
          </p:nvPr>
        </p:nvGraphicFramePr>
        <p:xfrm>
          <a:off x="125618" y="1326932"/>
          <a:ext cx="6331241" cy="4687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a:extLst>
              <a:ext uri="{FF2B5EF4-FFF2-40B4-BE49-F238E27FC236}">
                <a16:creationId xmlns:a16="http://schemas.microsoft.com/office/drawing/2014/main" xmlns="" id="{62116468-FD27-E790-E7E1-DF6D3A616F1A}"/>
              </a:ext>
            </a:extLst>
          </p:cNvPr>
          <p:cNvGraphicFramePr/>
          <p:nvPr>
            <p:extLst>
              <p:ext uri="{D42A27DB-BD31-4B8C-83A1-F6EECF244321}">
                <p14:modId xmlns:p14="http://schemas.microsoft.com/office/powerpoint/2010/main" val="2030286038"/>
              </p:ext>
            </p:extLst>
          </p:nvPr>
        </p:nvGraphicFramePr>
        <p:xfrm>
          <a:off x="6818430" y="1367893"/>
          <a:ext cx="5011313" cy="4394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90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738664"/>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Туристско-краеведческая направленность</a:t>
            </a:r>
            <a:endParaRPr lang="ru-RU" sz="1800" b="1" dirty="0">
              <a:solidFill>
                <a:srgbClr val="221668"/>
              </a:solidFill>
              <a:latin typeface="Times New Roman" panose="02020603050405020304" pitchFamily="18" charset="0"/>
              <a:cs typeface="Times New Roman" panose="02020603050405020304" pitchFamily="18" charset="0"/>
              <a:sym typeface="Calibri"/>
            </a:endParaRPr>
          </a:p>
          <a:p>
            <a:pPr marL="249238" algn="ctr"/>
            <a:endParaRPr lang="ru-RU" b="1" dirty="0">
              <a:solidFill>
                <a:srgbClr val="22166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27275B6-0D6D-7AC6-6A69-9646D320ACD3}"/>
              </a:ext>
            </a:extLst>
          </p:cNvPr>
          <p:cNvSpPr txBox="1"/>
          <p:nvPr/>
        </p:nvSpPr>
        <p:spPr>
          <a:xfrm>
            <a:off x="138480" y="1019715"/>
            <a:ext cx="11605845" cy="1985159"/>
          </a:xfrm>
          <a:prstGeom prst="rect">
            <a:avLst/>
          </a:prstGeom>
          <a:noFill/>
          <a:ln>
            <a:solidFill>
              <a:schemeClr val="accent1"/>
            </a:solidFill>
          </a:ln>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организаций, которые реализуют программы туристско-краеведческой направленности (далее - ТКН), </a:t>
            </a:r>
            <a:r>
              <a:rPr lang="ru-RU" sz="2400" b="1" u="sng" dirty="0" smtClean="0">
                <a:solidFill>
                  <a:srgbClr val="FF0000"/>
                </a:solidFill>
                <a:latin typeface="Times New Roman" panose="02020603050405020304" pitchFamily="18" charset="0"/>
                <a:cs typeface="Times New Roman" panose="02020603050405020304" pitchFamily="18" charset="0"/>
              </a:rPr>
              <a:t>10</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1400" dirty="0" smtClean="0">
                <a:solidFill>
                  <a:schemeClr val="accent1"/>
                </a:solidFill>
                <a:latin typeface="Times New Roman" panose="02020603050405020304" pitchFamily="18" charset="0"/>
                <a:cs typeface="Times New Roman" panose="02020603050405020304" pitchFamily="18" charset="0"/>
              </a:rPr>
              <a:t>(</a:t>
            </a:r>
            <a:r>
              <a:rPr lang="ru-RU" sz="1100" dirty="0">
                <a:solidFill>
                  <a:schemeClr val="accent1"/>
                </a:solidFill>
                <a:latin typeface="Times New Roman" panose="02020603050405020304" pitchFamily="18" charset="0"/>
                <a:cs typeface="Times New Roman" panose="02020603050405020304" pitchFamily="18" charset="0"/>
              </a:rPr>
              <a:t>МБОУ ДО «ЦДЮТ», </a:t>
            </a:r>
            <a:r>
              <a:rPr lang="ru-RU" sz="1100" dirty="0" smtClean="0">
                <a:solidFill>
                  <a:schemeClr val="accent1"/>
                </a:solidFill>
                <a:latin typeface="Times New Roman" panose="02020603050405020304" pitchFamily="18" charset="0"/>
                <a:cs typeface="Times New Roman" panose="02020603050405020304" pitchFamily="18" charset="0"/>
              </a:rPr>
              <a:t>МБОУ </a:t>
            </a:r>
            <a:r>
              <a:rPr lang="ru-RU" sz="1100" dirty="0">
                <a:solidFill>
                  <a:schemeClr val="accent1"/>
                </a:solidFill>
                <a:latin typeface="Times New Roman" panose="02020603050405020304" pitchFamily="18" charset="0"/>
                <a:cs typeface="Times New Roman" panose="02020603050405020304" pitchFamily="18" charset="0"/>
              </a:rPr>
              <a:t>«Оленевская средняя школа им. Моцаря Д.А.», МБОУ «Окуневская средняя школа им. Дьяченко Ф.С.», МБОУ «Краснополянская средняя школа им. Мещерякова И.Е.», МБОУ «Межводненская средняя школа им. Гайдукова А.Н.», МБОУ «Кировская средняя школа им. Кухтина Ф.П.», </a:t>
            </a:r>
            <a:r>
              <a:rPr lang="ru-RU" sz="1100" dirty="0" smtClean="0">
                <a:solidFill>
                  <a:schemeClr val="accent1"/>
                </a:solidFill>
                <a:latin typeface="Times New Roman" panose="02020603050405020304" pitchFamily="18" charset="0"/>
                <a:cs typeface="Times New Roman" panose="02020603050405020304" pitchFamily="18" charset="0"/>
              </a:rPr>
              <a:t>МБОУ </a:t>
            </a:r>
            <a:r>
              <a:rPr lang="ru-RU" sz="1100" dirty="0">
                <a:solidFill>
                  <a:schemeClr val="accent1"/>
                </a:solidFill>
                <a:latin typeface="Times New Roman" panose="02020603050405020304" pitchFamily="18" charset="0"/>
                <a:cs typeface="Times New Roman" panose="02020603050405020304" pitchFamily="18" charset="0"/>
              </a:rPr>
              <a:t>«Далековская средняя школа им. Демуса Б.А.», МБОУ «Черноморская средняя школа № 3 им. Пудовкина Ф.Ф</a:t>
            </a:r>
            <a:r>
              <a:rPr lang="ru-RU" sz="1100" dirty="0" smtClean="0">
                <a:solidFill>
                  <a:schemeClr val="accent1"/>
                </a:solidFill>
                <a:latin typeface="Times New Roman" panose="02020603050405020304" pitchFamily="18" charset="0"/>
                <a:cs typeface="Times New Roman" panose="02020603050405020304" pitchFamily="18" charset="0"/>
              </a:rPr>
              <a:t>.», МБОУ </a:t>
            </a:r>
            <a:r>
              <a:rPr lang="ru-RU" sz="1100" dirty="0">
                <a:solidFill>
                  <a:schemeClr val="accent1"/>
                </a:solidFill>
                <a:latin typeface="Times New Roman" panose="02020603050405020304" pitchFamily="18" charset="0"/>
                <a:cs typeface="Times New Roman" panose="02020603050405020304" pitchFamily="18" charset="0"/>
              </a:rPr>
              <a:t>«Красноярская средняя школа им. Бых Н.Н</a:t>
            </a:r>
            <a:r>
              <a:rPr lang="ru-RU" sz="1100" dirty="0" smtClean="0">
                <a:solidFill>
                  <a:schemeClr val="accent1"/>
                </a:solidFill>
                <a:latin typeface="Times New Roman" panose="02020603050405020304" pitchFamily="18" charset="0"/>
                <a:cs typeface="Times New Roman" panose="02020603050405020304" pitchFamily="18" charset="0"/>
              </a:rPr>
              <a:t>.», МБОУ «Новоивановская средняя школа им. Масько П.Н.</a:t>
            </a:r>
            <a:r>
              <a:rPr lang="ru-RU" sz="1100" b="1" dirty="0" smtClean="0">
                <a:solidFill>
                  <a:schemeClr val="accent1"/>
                </a:solidFill>
                <a:latin typeface="Times New Roman" panose="02020603050405020304" pitchFamily="18" charset="0"/>
                <a:cs typeface="Times New Roman" panose="02020603050405020304" pitchFamily="18" charset="0"/>
              </a:rPr>
              <a:t>)</a:t>
            </a:r>
            <a:r>
              <a:rPr lang="ru-RU" sz="1100" dirty="0" smtClean="0">
                <a:solidFill>
                  <a:schemeClr val="accent1"/>
                </a:solidFill>
                <a:latin typeface="Times New Roman" panose="02020603050405020304" pitchFamily="18" charset="0"/>
                <a:cs typeface="Times New Roman" panose="02020603050405020304" pitchFamily="18" charset="0"/>
              </a:rPr>
              <a:t>, </a:t>
            </a:r>
            <a:endParaRPr lang="ru-RU" sz="1100" dirty="0">
              <a:solidFill>
                <a:schemeClr val="accent1"/>
              </a:solidFill>
              <a:latin typeface="Times New Roman" panose="02020603050405020304" pitchFamily="18" charset="0"/>
              <a:cs typeface="Times New Roman" panose="02020603050405020304" pitchFamily="18" charset="0"/>
            </a:endParaRPr>
          </a:p>
          <a:p>
            <a:pPr algn="just"/>
            <a:r>
              <a:rPr lang="ru-RU" dirty="0">
                <a:solidFill>
                  <a:srgbClr val="0070C0"/>
                </a:solidFill>
                <a:latin typeface="Times New Roman" panose="02020603050405020304" pitchFamily="18" charset="0"/>
                <a:cs typeface="Times New Roman" panose="02020603050405020304" pitchFamily="18" charset="0"/>
              </a:rPr>
              <a:t>программ по ТКН </a:t>
            </a:r>
            <a:r>
              <a:rPr lang="ru-RU" sz="2400" b="1" u="sng" dirty="0" smtClean="0">
                <a:solidFill>
                  <a:srgbClr val="FF0000"/>
                </a:solidFill>
                <a:latin typeface="Times New Roman" panose="02020603050405020304" pitchFamily="18" charset="0"/>
                <a:cs typeface="Times New Roman" panose="02020603050405020304" pitchFamily="18" charset="0"/>
              </a:rPr>
              <a:t>17</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a:p>
            <a:pPr algn="just"/>
            <a:r>
              <a:rPr lang="ru-RU" dirty="0">
                <a:solidFill>
                  <a:srgbClr val="0070C0"/>
                </a:solidFill>
                <a:latin typeface="Times New Roman" panose="02020603050405020304" pitchFamily="18" charset="0"/>
                <a:cs typeface="Times New Roman" panose="02020603050405020304" pitchFamily="18" charset="0"/>
              </a:rPr>
              <a:t>обучается </a:t>
            </a:r>
            <a:r>
              <a:rPr lang="ru-RU" sz="2400" b="1" u="sng" dirty="0" smtClean="0">
                <a:solidFill>
                  <a:srgbClr val="FF0000"/>
                </a:solidFill>
                <a:latin typeface="Times New Roman" panose="02020603050405020304" pitchFamily="18" charset="0"/>
                <a:cs typeface="Times New Roman" panose="02020603050405020304" pitchFamily="18" charset="0"/>
              </a:rPr>
              <a:t>421</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ребенок </a:t>
            </a:r>
            <a:r>
              <a:rPr lang="ru-RU" dirty="0">
                <a:solidFill>
                  <a:srgbClr val="0070C0"/>
                </a:solidFill>
                <a:latin typeface="Times New Roman" panose="02020603050405020304" pitchFamily="18" charset="0"/>
                <a:cs typeface="Times New Roman" panose="02020603050405020304" pitchFamily="18" charset="0"/>
              </a:rPr>
              <a:t>в возрасте от 5 до 18 лет по данным программам. </a:t>
            </a:r>
          </a:p>
        </p:txBody>
      </p:sp>
      <p:sp>
        <p:nvSpPr>
          <p:cNvPr id="6" name="TextBox 5">
            <a:extLst>
              <a:ext uri="{FF2B5EF4-FFF2-40B4-BE49-F238E27FC236}">
                <a16:creationId xmlns:a16="http://schemas.microsoft.com/office/drawing/2014/main" xmlns="" id="{211BE02E-66AF-AA31-8832-902F9FDEC34C}"/>
              </a:ext>
            </a:extLst>
          </p:cNvPr>
          <p:cNvSpPr txBox="1"/>
          <p:nvPr/>
        </p:nvSpPr>
        <p:spPr>
          <a:xfrm>
            <a:off x="244941" y="5201990"/>
            <a:ext cx="11601450" cy="1169551"/>
          </a:xfrm>
          <a:prstGeom prst="rect">
            <a:avLst/>
          </a:prstGeom>
          <a:noFill/>
        </p:spPr>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sym typeface="Calibri"/>
              </a:rPr>
              <a:t>Дополнительных</a:t>
            </a:r>
            <a:r>
              <a:rPr lang="ru-RU" sz="2800" b="1" dirty="0">
                <a:solidFill>
                  <a:schemeClr val="accent1">
                    <a:lumMod val="75000"/>
                  </a:schemeClr>
                </a:solidFill>
                <a:latin typeface="Times New Roman" panose="02020603050405020304" pitchFamily="18" charset="0"/>
                <a:cs typeface="Times New Roman" panose="02020603050405020304" pitchFamily="18" charset="0"/>
                <a:sym typeface="Calibri"/>
              </a:rPr>
              <a:t> </a:t>
            </a:r>
            <a:r>
              <a:rPr lang="ru-RU" sz="2000" b="1" dirty="0">
                <a:solidFill>
                  <a:schemeClr val="accent1">
                    <a:lumMod val="75000"/>
                  </a:schemeClr>
                </a:solidFill>
                <a:latin typeface="Times New Roman" panose="02020603050405020304" pitchFamily="18" charset="0"/>
                <a:cs typeface="Times New Roman" panose="02020603050405020304" pitchFamily="18" charset="0"/>
                <a:sym typeface="Calibri"/>
              </a:rPr>
              <a:t>программ музейной деятельности</a:t>
            </a:r>
            <a:endParaRPr lang="ru-RU" sz="2800" b="1" dirty="0">
              <a:solidFill>
                <a:schemeClr val="accent1">
                  <a:lumMod val="75000"/>
                </a:schemeClr>
              </a:solidFill>
              <a:latin typeface="Times New Roman" panose="02020603050405020304" pitchFamily="18" charset="0"/>
              <a:cs typeface="Times New Roman" panose="02020603050405020304" pitchFamily="18" charset="0"/>
              <a:sym typeface="Calibri"/>
            </a:endParaRPr>
          </a:p>
          <a:p>
            <a:pPr algn="ctr"/>
            <a:r>
              <a:rPr lang="ru-RU" b="1" dirty="0">
                <a:solidFill>
                  <a:schemeClr val="accent1">
                    <a:lumMod val="75000"/>
                  </a:schemeClr>
                </a:solidFill>
                <a:latin typeface="Times New Roman" panose="02020603050405020304" pitchFamily="18" charset="0"/>
                <a:cs typeface="Times New Roman" panose="02020603050405020304" pitchFamily="18" charset="0"/>
                <a:sym typeface="Calibri"/>
              </a:rPr>
              <a:t>по туристско-краеведческой </a:t>
            </a:r>
            <a:r>
              <a:rPr lang="ru-RU" sz="2400" b="1" u="sng" dirty="0" smtClean="0">
                <a:solidFill>
                  <a:srgbClr val="FF0000"/>
                </a:solidFill>
                <a:latin typeface="Times New Roman" panose="02020603050405020304" pitchFamily="18" charset="0"/>
                <a:cs typeface="Times New Roman" panose="02020603050405020304" pitchFamily="18" charset="0"/>
                <a:sym typeface="Calibri"/>
              </a:rPr>
              <a:t>9 </a:t>
            </a:r>
            <a:r>
              <a:rPr lang="ru-RU"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и/или </a:t>
            </a:r>
            <a:r>
              <a:rPr lang="ru-RU" b="1" dirty="0">
                <a:solidFill>
                  <a:schemeClr val="accent1">
                    <a:lumMod val="75000"/>
                  </a:schemeClr>
                </a:solidFill>
                <a:latin typeface="Times New Roman" panose="02020603050405020304" pitchFamily="18" charset="0"/>
                <a:cs typeface="Times New Roman" panose="02020603050405020304" pitchFamily="18" charset="0"/>
                <a:sym typeface="Calibri"/>
              </a:rPr>
              <a:t>социально-гуманитарной направленности </a:t>
            </a:r>
            <a:r>
              <a:rPr lang="ru-RU" sz="2400" b="1" u="sng" dirty="0" smtClean="0">
                <a:solidFill>
                  <a:srgbClr val="FF0000"/>
                </a:solidFill>
                <a:latin typeface="Times New Roman" panose="02020603050405020304" pitchFamily="18" charset="0"/>
                <a:cs typeface="Times New Roman" panose="02020603050405020304" pitchFamily="18" charset="0"/>
                <a:sym typeface="Calibri"/>
              </a:rPr>
              <a:t>0</a:t>
            </a:r>
            <a:r>
              <a:rPr lang="ru-RU"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 </a:t>
            </a:r>
            <a:r>
              <a:rPr lang="ru-RU" sz="2400" b="1" u="sng" dirty="0" smtClean="0">
                <a:solidFill>
                  <a:srgbClr val="FF0000"/>
                </a:solidFill>
                <a:latin typeface="Times New Roman" panose="02020603050405020304" pitchFamily="18" charset="0"/>
                <a:cs typeface="Times New Roman" panose="02020603050405020304" pitchFamily="18" charset="0"/>
                <a:sym typeface="Calibri"/>
              </a:rPr>
              <a:t>277</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 </a:t>
            </a:r>
            <a:r>
              <a:rPr lang="ru-RU"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детей </a:t>
            </a:r>
            <a:r>
              <a:rPr lang="ru-RU" b="1" dirty="0">
                <a:solidFill>
                  <a:schemeClr val="accent1">
                    <a:lumMod val="75000"/>
                  </a:schemeClr>
                </a:solidFill>
                <a:latin typeface="Times New Roman" panose="02020603050405020304" pitchFamily="18" charset="0"/>
                <a:cs typeface="Times New Roman" panose="02020603050405020304" pitchFamily="18" charset="0"/>
                <a:sym typeface="Calibri"/>
              </a:rPr>
              <a:t>обучается по данным программам</a:t>
            </a:r>
            <a:endParaRPr lang="ru-RU" sz="1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2F68515-4ED0-02EE-19CB-31AD4E196F61}"/>
              </a:ext>
            </a:extLst>
          </p:cNvPr>
          <p:cNvSpPr txBox="1"/>
          <p:nvPr/>
        </p:nvSpPr>
        <p:spPr>
          <a:xfrm>
            <a:off x="-2" y="2994151"/>
            <a:ext cx="11663497" cy="923330"/>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Организации, реализующие адаптированные (и/или инклюзивные дополнительные </a:t>
            </a:r>
            <a:r>
              <a:rPr lang="ru-RU" dirty="0" smtClean="0">
                <a:solidFill>
                  <a:srgbClr val="0070C0"/>
                </a:solidFill>
                <a:latin typeface="Times New Roman" panose="02020603050405020304" pitchFamily="18" charset="0"/>
                <a:cs typeface="Times New Roman" panose="02020603050405020304" pitchFamily="18" charset="0"/>
              </a:rPr>
              <a:t>программы) </a:t>
            </a:r>
            <a:r>
              <a:rPr lang="ru-RU" dirty="0">
                <a:solidFill>
                  <a:srgbClr val="0070C0"/>
                </a:solidFill>
                <a:latin typeface="Times New Roman" panose="02020603050405020304" pitchFamily="18" charset="0"/>
                <a:cs typeface="Times New Roman" panose="02020603050405020304" pitchFamily="18" charset="0"/>
              </a:rPr>
              <a:t>по туристско-краеведческой направленности </a:t>
            </a:r>
            <a:r>
              <a:rPr lang="ru-RU" b="1" u="sng" dirty="0" smtClean="0">
                <a:solidFill>
                  <a:schemeClr val="accent1"/>
                </a:solidFill>
                <a:latin typeface="Times New Roman" panose="02020603050405020304" pitchFamily="18" charset="0"/>
                <a:cs typeface="Times New Roman" panose="02020603050405020304" pitchFamily="18" charset="0"/>
              </a:rPr>
              <a:t>отсутствуют</a:t>
            </a:r>
            <a:r>
              <a:rPr lang="ru-RU" dirty="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B508CF26-6E90-2930-7B04-31BA977CEF36}"/>
              </a:ext>
            </a:extLst>
          </p:cNvPr>
          <p:cNvPicPr>
            <a:picLocks noChangeAspect="1"/>
          </p:cNvPicPr>
          <p:nvPr/>
        </p:nvPicPr>
        <p:blipFill>
          <a:blip r:embed="rId2"/>
          <a:stretch>
            <a:fillRect/>
          </a:stretch>
        </p:blipFill>
        <p:spPr>
          <a:xfrm>
            <a:off x="8562074" y="2259778"/>
            <a:ext cx="3467211" cy="712826"/>
          </a:xfrm>
          <a:prstGeom prst="rect">
            <a:avLst/>
          </a:prstGeom>
        </p:spPr>
      </p:pic>
      <p:pic>
        <p:nvPicPr>
          <p:cNvPr id="2050" name="Picture 2" descr="C:\Users\MOC\Desktop\photo_2023-12-04_10-4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80" y="3609265"/>
            <a:ext cx="1463743" cy="217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OC\Desktop\photo_2023-12-04_10-44-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1994" y="3324514"/>
            <a:ext cx="1298532" cy="2308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OC\Desktop\photo_2023-12-04_10-44-50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7262" y="3324514"/>
            <a:ext cx="1391830" cy="20396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OC\Desktop\photo_2023-12-04_10-44-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9572" y="3748293"/>
            <a:ext cx="1265352" cy="2038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OC\Desktop\photo_2023-12-04_10-44-5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7447" y="3682090"/>
            <a:ext cx="2294150" cy="17206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OC\Desktop\photo_2023-12-04_10-44-53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5666" y="3387920"/>
            <a:ext cx="2686378" cy="201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ОВЗ</a:t>
            </a:r>
          </a:p>
        </p:txBody>
      </p:sp>
      <p:sp>
        <p:nvSpPr>
          <p:cNvPr id="9" name="TextBox 8">
            <a:extLst>
              <a:ext uri="{FF2B5EF4-FFF2-40B4-BE49-F238E27FC236}">
                <a16:creationId xmlns:a16="http://schemas.microsoft.com/office/drawing/2014/main" xmlns="" id="{595ECC88-2536-E8A2-F05D-E688822C2EA6}"/>
              </a:ext>
            </a:extLst>
          </p:cNvPr>
          <p:cNvSpPr txBox="1"/>
          <p:nvPr/>
        </p:nvSpPr>
        <p:spPr>
          <a:xfrm>
            <a:off x="1552353" y="1203115"/>
            <a:ext cx="9455790" cy="3477875"/>
          </a:xfrm>
          <a:prstGeom prst="rect">
            <a:avLst/>
          </a:prstGeom>
          <a:noFill/>
        </p:spPr>
        <p:txBody>
          <a:bodyPr wrap="square">
            <a:spAutoFit/>
          </a:bodyPr>
          <a:lstStyle/>
          <a:p>
            <a:pPr lvl="0" algn="just">
              <a:defRPr/>
            </a:pPr>
            <a:r>
              <a:rPr lang="ru-RU" sz="4400" dirty="0">
                <a:solidFill>
                  <a:srgbClr val="0070C0"/>
                </a:solidFill>
                <a:latin typeface="Times New Roman" panose="02020603050405020304" pitchFamily="18" charset="0"/>
                <a:cs typeface="Times New Roman" panose="02020603050405020304" pitchFamily="18" charset="0"/>
              </a:rPr>
              <a:t>Программы для детей с ОВЗ </a:t>
            </a:r>
            <a:r>
              <a:rPr lang="ru-RU" sz="4400" dirty="0" smtClean="0">
                <a:solidFill>
                  <a:srgbClr val="0070C0"/>
                </a:solidFill>
                <a:latin typeface="Times New Roman" panose="02020603050405020304" pitchFamily="18" charset="0"/>
                <a:cs typeface="Times New Roman" panose="02020603050405020304" pitchFamily="18" charset="0"/>
              </a:rPr>
              <a:t>и адаптированные программы в </a:t>
            </a:r>
            <a:r>
              <a:rPr kumimoji="0" lang="ru-RU" sz="44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муниципальном </a:t>
            </a:r>
            <a:r>
              <a:rPr kumimoji="0" lang="ru-RU" sz="4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образовании </a:t>
            </a:r>
            <a:r>
              <a:rPr kumimoji="0" lang="ru-RU" sz="44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Черноморский район Республики Крым</a:t>
            </a:r>
            <a:r>
              <a:rPr kumimoji="0" lang="ru-RU" sz="4400" b="0" i="0"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ru-RU" sz="4400" b="0" i="0" u="sng"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не реализуются</a:t>
            </a:r>
            <a:r>
              <a:rPr kumimoji="0" lang="ru-RU" sz="4400" b="0" i="0"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ru-RU" sz="4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97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Школьные театры</a:t>
            </a:r>
          </a:p>
        </p:txBody>
      </p:sp>
      <p:sp>
        <p:nvSpPr>
          <p:cNvPr id="11" name="TextBox 10">
            <a:extLst>
              <a:ext uri="{FF2B5EF4-FFF2-40B4-BE49-F238E27FC236}">
                <a16:creationId xmlns:a16="http://schemas.microsoft.com/office/drawing/2014/main" xmlns="" id="{F27275B6-0D6D-7AC6-6A69-9646D320ACD3}"/>
              </a:ext>
            </a:extLst>
          </p:cNvPr>
          <p:cNvSpPr txBox="1"/>
          <p:nvPr/>
        </p:nvSpPr>
        <p:spPr>
          <a:xfrm>
            <a:off x="184557" y="690373"/>
            <a:ext cx="8119973" cy="5539978"/>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Всего в муниципалитете организаций, </a:t>
            </a:r>
            <a:r>
              <a:rPr lang="ru-RU" dirty="0" smtClean="0">
                <a:solidFill>
                  <a:srgbClr val="0070C0"/>
                </a:solidFill>
                <a:latin typeface="Times New Roman" panose="02020603050405020304" pitchFamily="18" charset="0"/>
                <a:cs typeface="Times New Roman" panose="02020603050405020304" pitchFamily="18" charset="0"/>
              </a:rPr>
              <a:t>в которых функционируют Школьные театры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13</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algn="just"/>
            <a:r>
              <a:rPr lang="ru-RU" sz="2000" b="1" dirty="0">
                <a:solidFill>
                  <a:srgbClr val="0070C0"/>
                </a:solidFill>
                <a:latin typeface="Times New Roman" panose="02020603050405020304" pitchFamily="18" charset="0"/>
                <a:cs typeface="Times New Roman" panose="02020603050405020304" pitchFamily="18" charset="0"/>
              </a:rPr>
              <a:t>Всего программ по школьным театрам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14</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4</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программы, которые реализуются как</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внеурочная </a:t>
            </a:r>
            <a:r>
              <a:rPr lang="ru-RU" b="1" dirty="0" smtClean="0">
                <a:solidFill>
                  <a:srgbClr val="0070C0"/>
                </a:solidFill>
                <a:latin typeface="Times New Roman" panose="02020603050405020304" pitchFamily="18" charset="0"/>
                <a:cs typeface="Times New Roman" panose="02020603050405020304" pitchFamily="18" charset="0"/>
              </a:rPr>
              <a:t>деятельность (</a:t>
            </a:r>
            <a:r>
              <a:rPr lang="ru-RU" sz="1000" dirty="0">
                <a:solidFill>
                  <a:schemeClr val="accent1"/>
                </a:solidFill>
                <a:latin typeface="Times New Roman" panose="02020603050405020304" pitchFamily="18" charset="0"/>
                <a:cs typeface="Times New Roman" panose="02020603050405020304" pitchFamily="18" charset="0"/>
              </a:rPr>
              <a:t>МБОУ «Далековская средняя школа им. Демуса Б.А</a:t>
            </a:r>
            <a:r>
              <a:rPr lang="ru-RU" sz="1000" dirty="0" smtClean="0">
                <a:solidFill>
                  <a:schemeClr val="accent1"/>
                </a:solidFill>
                <a:latin typeface="Times New Roman" panose="02020603050405020304" pitchFamily="18" charset="0"/>
                <a:cs typeface="Times New Roman" panose="02020603050405020304" pitchFamily="18" charset="0"/>
              </a:rPr>
              <a:t>.», МБОУ «Красноярская средняя школа им. Бых Н.Н.», МБОУ «Новосельская средняя школа им. И Жудова», МБОУ «Кировская средняя школа им. Кухтина Ф.П.»)</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кол-во </a:t>
            </a:r>
            <a:r>
              <a:rPr lang="ru-RU" b="1" dirty="0" smtClean="0">
                <a:solidFill>
                  <a:srgbClr val="0070C0"/>
                </a:solidFill>
                <a:latin typeface="Times New Roman" panose="02020603050405020304" pitchFamily="18" charset="0"/>
                <a:cs typeface="Times New Roman" panose="02020603050405020304" pitchFamily="18" charset="0"/>
              </a:rPr>
              <a:t>обучающихся </a:t>
            </a:r>
            <a:r>
              <a:rPr lang="ru-RU" sz="2800" b="1" u="sng" dirty="0" smtClean="0">
                <a:solidFill>
                  <a:srgbClr val="FF0000"/>
                </a:solidFill>
                <a:latin typeface="Times New Roman" panose="02020603050405020304" pitchFamily="18" charset="0"/>
                <a:cs typeface="Times New Roman" panose="02020603050405020304" pitchFamily="18" charset="0"/>
              </a:rPr>
              <a:t>58 чел.</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10</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программ</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как</a:t>
            </a:r>
            <a:r>
              <a:rPr lang="ru-RU" dirty="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ДОП</a:t>
            </a:r>
            <a:r>
              <a:rPr lang="ru-RU" dirty="0" smtClean="0">
                <a:solidFill>
                  <a:srgbClr val="0070C0"/>
                </a:solidFill>
                <a:latin typeface="Times New Roman" panose="02020603050405020304" pitchFamily="18" charset="0"/>
                <a:cs typeface="Times New Roman" panose="02020603050405020304" pitchFamily="18" charset="0"/>
              </a:rPr>
              <a:t>, </a:t>
            </a:r>
            <a:r>
              <a:rPr lang="ru-RU" dirty="0" smtClean="0">
                <a:solidFill>
                  <a:schemeClr val="accent1">
                    <a:lumMod val="60000"/>
                    <a:lumOff val="40000"/>
                  </a:schemeClr>
                </a:solidFill>
                <a:latin typeface="Times New Roman" panose="02020603050405020304" pitchFamily="18" charset="0"/>
                <a:cs typeface="Times New Roman" panose="02020603050405020304" pitchFamily="18" charset="0"/>
              </a:rPr>
              <a:t>(</a:t>
            </a:r>
            <a:r>
              <a:rPr lang="ru-RU" sz="1000" dirty="0">
                <a:solidFill>
                  <a:schemeClr val="accent1"/>
                </a:solidFill>
                <a:latin typeface="Times New Roman" panose="02020603050405020304" pitchFamily="18" charset="0"/>
                <a:cs typeface="Times New Roman" panose="02020603050405020304" pitchFamily="18" charset="0"/>
              </a:rPr>
              <a:t>МБОУ «Кировская средняя школа им. Кухтина Ф.П</a:t>
            </a:r>
            <a:r>
              <a:rPr lang="ru-RU" sz="1000" dirty="0" smtClean="0">
                <a:solidFill>
                  <a:schemeClr val="accent1"/>
                </a:solidFill>
                <a:latin typeface="Times New Roman" panose="02020603050405020304" pitchFamily="18" charset="0"/>
                <a:cs typeface="Times New Roman" panose="02020603050405020304" pitchFamily="18" charset="0"/>
              </a:rPr>
              <a:t>.», МБОУ «Оленевская средняя школа им. Моцаря Д.А.», МБОУ «Черноморская средняя школа № 3 им Пудовкина Ф.Ф.», МБОУ «Межводненская средняя школа им. Гайдукова А.Н.», МБОУ «Окуневская средняя школа им. Дьяченко Ф.С.»,  МБОУ «Медведевская средняя школа им. </a:t>
            </a:r>
            <a:r>
              <a:rPr lang="ru-RU" sz="1000" dirty="0" err="1" smtClean="0">
                <a:solidFill>
                  <a:schemeClr val="accent1"/>
                </a:solidFill>
                <a:latin typeface="Times New Roman" panose="02020603050405020304" pitchFamily="18" charset="0"/>
                <a:cs typeface="Times New Roman" panose="02020603050405020304" pitchFamily="18" charset="0"/>
              </a:rPr>
              <a:t>Чехарина</a:t>
            </a:r>
            <a:r>
              <a:rPr lang="ru-RU" sz="1000" dirty="0" smtClean="0">
                <a:solidFill>
                  <a:schemeClr val="accent1"/>
                </a:solidFill>
                <a:latin typeface="Times New Roman" panose="02020603050405020304" pitchFamily="18" charset="0"/>
                <a:cs typeface="Times New Roman" panose="02020603050405020304" pitchFamily="18" charset="0"/>
              </a:rPr>
              <a:t> В.А.», МБОУ «Черноморская средняя школа № 1 им. Н. Кудри», МБОУ «Краснополянская средняя школа им. Мещерякова И.Е.», МБОУ «Новоивановская средняя школа им. Масько П.Н.», МБОУ «Черноморская средняя школа № 2 им. Жданова А.К.»), </a:t>
            </a:r>
            <a:r>
              <a:rPr lang="ru-RU" b="1" dirty="0" smtClean="0">
                <a:solidFill>
                  <a:srgbClr val="0070C0"/>
                </a:solidFill>
                <a:latin typeface="Times New Roman" panose="02020603050405020304" pitchFamily="18" charset="0"/>
                <a:cs typeface="Times New Roman" panose="02020603050405020304" pitchFamily="18" charset="0"/>
              </a:rPr>
              <a:t>кол-во </a:t>
            </a:r>
            <a:r>
              <a:rPr lang="ru-RU" b="1" dirty="0">
                <a:solidFill>
                  <a:srgbClr val="0070C0"/>
                </a:solidFill>
                <a:latin typeface="Times New Roman" panose="02020603050405020304" pitchFamily="18" charset="0"/>
                <a:cs typeface="Times New Roman" panose="02020603050405020304" pitchFamily="18" charset="0"/>
              </a:rPr>
              <a:t>обучающихся</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216 чел.</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marL="342900" indent="-342900" algn="just">
              <a:buAutoNum type="arabicPlain" startAt="6"/>
            </a:pPr>
            <a:endParaRPr lang="ru-RU" dirty="0">
              <a:solidFill>
                <a:srgbClr val="0070C0"/>
              </a:solidFill>
              <a:latin typeface="Times New Roman" panose="02020603050405020304" pitchFamily="18" charset="0"/>
              <a:cs typeface="Times New Roman" panose="02020603050405020304" pitchFamily="18" charset="0"/>
            </a:endParaRPr>
          </a:p>
          <a:p>
            <a:pPr algn="ctr"/>
            <a:r>
              <a:rPr lang="ru-RU" sz="2400" b="1" dirty="0">
                <a:solidFill>
                  <a:srgbClr val="0070C0"/>
                </a:solidFill>
                <a:latin typeface="Times New Roman" panose="02020603050405020304" pitchFamily="18" charset="0"/>
                <a:cs typeface="Times New Roman" panose="02020603050405020304" pitchFamily="18" charset="0"/>
              </a:rPr>
              <a:t>По данным МОНИТОРИНГА </a:t>
            </a:r>
            <a:r>
              <a:rPr lang="ru-RU" sz="2400" b="1" dirty="0" smtClean="0">
                <a:solidFill>
                  <a:srgbClr val="0070C0"/>
                </a:solidFill>
                <a:latin typeface="Times New Roman" panose="02020603050405020304" pitchFamily="18" charset="0"/>
                <a:cs typeface="Times New Roman" panose="02020603050405020304" pitchFamily="18" charset="0"/>
              </a:rPr>
              <a:t>программы </a:t>
            </a:r>
            <a:r>
              <a:rPr lang="ru-RU" sz="2400" b="1" dirty="0">
                <a:solidFill>
                  <a:srgbClr val="0070C0"/>
                </a:solidFill>
                <a:latin typeface="Times New Roman" panose="02020603050405020304" pitchFamily="18" charset="0"/>
                <a:cs typeface="Times New Roman" panose="02020603050405020304" pitchFamily="18" charset="0"/>
              </a:rPr>
              <a:t>ШТ</a:t>
            </a:r>
            <a:r>
              <a:rPr kumimoji="0" lang="ru-RU"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посещают</a:t>
            </a:r>
            <a:r>
              <a:rPr lang="ru-RU" sz="2400" b="1" dirty="0" smtClean="0">
                <a:solidFill>
                  <a:srgbClr val="0070C0"/>
                </a:solidFill>
                <a:latin typeface="Times New Roman" panose="02020603050405020304" pitchFamily="18" charset="0"/>
                <a:cs typeface="Times New Roman" panose="02020603050405020304" pitchFamily="18" charset="0"/>
              </a:rPr>
              <a:t> – </a:t>
            </a:r>
            <a:r>
              <a:rPr lang="ru-RU" sz="2800" b="1" u="sng" dirty="0" smtClean="0">
                <a:solidFill>
                  <a:srgbClr val="FF0000"/>
                </a:solidFill>
                <a:latin typeface="Times New Roman" panose="02020603050405020304" pitchFamily="18" charset="0"/>
                <a:cs typeface="Times New Roman" panose="02020603050405020304" pitchFamily="18" charset="0"/>
              </a:rPr>
              <a:t>274 чел</a:t>
            </a:r>
            <a:r>
              <a:rPr lang="ru-RU" sz="2800" b="1" u="sng" dirty="0">
                <a:solidFill>
                  <a:srgbClr val="FF0000"/>
                </a:solidFill>
                <a:latin typeface="Times New Roman" panose="02020603050405020304" pitchFamily="18" charset="0"/>
                <a:cs typeface="Times New Roman" panose="02020603050405020304" pitchFamily="18" charset="0"/>
              </a:rPr>
              <a:t>.</a:t>
            </a:r>
          </a:p>
        </p:txBody>
      </p:sp>
      <p:pic>
        <p:nvPicPr>
          <p:cNvPr id="6" name="Picture 2">
            <a:extLst>
              <a:ext uri="{FF2B5EF4-FFF2-40B4-BE49-F238E27FC236}">
                <a16:creationId xmlns:a16="http://schemas.microsoft.com/office/drawing/2014/main" xmlns="" id="{DB9A00ED-D029-33DF-38D4-FF7BF5252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646" y="152279"/>
            <a:ext cx="2617943" cy="21095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OC\Desktop\изображение_viber_2023-12-07_18-16-58-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4512" y="2399701"/>
            <a:ext cx="2509283" cy="367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1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461665"/>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Школьные музеи</a:t>
            </a:r>
          </a:p>
        </p:txBody>
      </p:sp>
      <p:sp>
        <p:nvSpPr>
          <p:cNvPr id="11" name="TextBox 10">
            <a:extLst>
              <a:ext uri="{FF2B5EF4-FFF2-40B4-BE49-F238E27FC236}">
                <a16:creationId xmlns:a16="http://schemas.microsoft.com/office/drawing/2014/main" xmlns="" id="{F27275B6-0D6D-7AC6-6A69-9646D320ACD3}"/>
              </a:ext>
            </a:extLst>
          </p:cNvPr>
          <p:cNvSpPr txBox="1"/>
          <p:nvPr/>
        </p:nvSpPr>
        <p:spPr>
          <a:xfrm>
            <a:off x="184558" y="559825"/>
            <a:ext cx="8119973" cy="3662541"/>
          </a:xfrm>
          <a:prstGeom prst="rect">
            <a:avLst/>
          </a:prstGeom>
          <a:noFill/>
        </p:spPr>
        <p:txBody>
          <a:bodyPr wrap="square">
            <a:spAutoFit/>
          </a:bodyPr>
          <a:lstStyle/>
          <a:p>
            <a:pPr algn="just"/>
            <a:r>
              <a:rPr lang="ru-RU" b="1" dirty="0">
                <a:solidFill>
                  <a:srgbClr val="0070C0"/>
                </a:solidFill>
                <a:latin typeface="Times New Roman" panose="02020603050405020304" pitchFamily="18" charset="0"/>
                <a:cs typeface="Times New Roman" panose="02020603050405020304" pitchFamily="18" charset="0"/>
              </a:rPr>
              <a:t>Всего в муниципалитете организаций, которые реализуют </a:t>
            </a:r>
            <a:r>
              <a:rPr lang="ru-RU" b="1" dirty="0" smtClean="0">
                <a:solidFill>
                  <a:srgbClr val="0070C0"/>
                </a:solidFill>
                <a:latin typeface="Times New Roman" panose="02020603050405020304" pitchFamily="18" charset="0"/>
                <a:cs typeface="Times New Roman" panose="02020603050405020304" pitchFamily="18" charset="0"/>
              </a:rPr>
              <a:t>программы </a:t>
            </a:r>
            <a:r>
              <a:rPr lang="ru-RU" b="1" dirty="0">
                <a:solidFill>
                  <a:srgbClr val="0070C0"/>
                </a:solidFill>
                <a:latin typeface="Times New Roman" panose="02020603050405020304" pitchFamily="18" charset="0"/>
                <a:cs typeface="Times New Roman" panose="02020603050405020304" pitchFamily="18" charset="0"/>
              </a:rPr>
              <a:t>по Школьным музеям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8</a:t>
            </a:r>
            <a:endParaRPr lang="ru-RU" sz="2800" b="1" u="sng" dirty="0">
              <a:solidFill>
                <a:srgbClr val="FF0000"/>
              </a:solidFill>
              <a:latin typeface="Times New Roman" panose="02020603050405020304" pitchFamily="18" charset="0"/>
              <a:cs typeface="Times New Roman" panose="02020603050405020304" pitchFamily="18" charset="0"/>
            </a:endParaRPr>
          </a:p>
          <a:p>
            <a:pPr algn="just"/>
            <a:endParaRPr lang="ru-RU" dirty="0">
              <a:solidFill>
                <a:srgbClr val="0070C0"/>
              </a:solidFill>
              <a:latin typeface="Times New Roman" panose="02020603050405020304" pitchFamily="18" charset="0"/>
              <a:cs typeface="Times New Roman" panose="02020603050405020304" pitchFamily="18" charset="0"/>
            </a:endParaRPr>
          </a:p>
          <a:p>
            <a:pPr algn="just"/>
            <a:r>
              <a:rPr lang="ru-RU" sz="2000" b="1" dirty="0">
                <a:solidFill>
                  <a:srgbClr val="0070C0"/>
                </a:solidFill>
                <a:latin typeface="Times New Roman" panose="02020603050405020304" pitchFamily="18" charset="0"/>
                <a:cs typeface="Times New Roman" panose="02020603050405020304" pitchFamily="18" charset="0"/>
              </a:rPr>
              <a:t>Всего программ по школьным музеям </a:t>
            </a:r>
            <a:r>
              <a:rPr lang="ru-RU" dirty="0">
                <a:solidFill>
                  <a:srgbClr val="0070C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8</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8</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программ</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как ДОП </a:t>
            </a:r>
            <a:r>
              <a:rPr lang="ru-RU" b="1" dirty="0" smtClean="0">
                <a:solidFill>
                  <a:srgbClr val="0070C0"/>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МБОУ «Далековская средняя школа им. Демуса Б.А.», МБОУ «Красноярская средняя школа им. Бых Н.Н</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dirty="0" smtClean="0">
                <a:solidFill>
                  <a:schemeClr val="accent1"/>
                </a:solidFill>
                <a:latin typeface="Times New Roman" panose="02020603050405020304" pitchFamily="18" charset="0"/>
                <a:cs typeface="Times New Roman" panose="02020603050405020304" pitchFamily="18" charset="0"/>
              </a:rPr>
              <a:t>,</a:t>
            </a:r>
            <a:r>
              <a:rPr lang="ru-RU" dirty="0">
                <a:solidFill>
                  <a:schemeClr val="accent1"/>
                </a:solidFill>
                <a:latin typeface="Times New Roman" panose="02020603050405020304" pitchFamily="18" charset="0"/>
                <a:cs typeface="Times New Roman" panose="02020603050405020304" pitchFamily="18" charset="0"/>
              </a:rPr>
              <a:t> </a:t>
            </a:r>
            <a:r>
              <a:rPr lang="ru-RU" sz="1200" dirty="0">
                <a:solidFill>
                  <a:schemeClr val="accent1"/>
                </a:solidFill>
                <a:latin typeface="Times New Roman" panose="02020603050405020304" pitchFamily="18" charset="0"/>
                <a:cs typeface="Times New Roman" panose="02020603050405020304" pitchFamily="18" charset="0"/>
              </a:rPr>
              <a:t>МБОУ «Кировская средняя школа им. Кухтина Ф.П</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 МБОУ «Краснополянская средняя школа им. Мещерякова И.Е</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 МБОУ «Межводненская средняя школа им. Гайдукова А.Н</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 МБОУ «Новоивановская средняя школа им. Масько П.Н</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 МБОУ «Окуневская средняя школа им. Дьяченко Ф.С</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sz="1200" dirty="0">
                <a:solidFill>
                  <a:schemeClr val="accent1"/>
                </a:solidFill>
                <a:latin typeface="Times New Roman" panose="02020603050405020304" pitchFamily="18" charset="0"/>
                <a:cs typeface="Times New Roman" panose="02020603050405020304" pitchFamily="18" charset="0"/>
              </a:rPr>
              <a:t> МБОУ «Оленевская средняя школа им. Моцаря Д.А</a:t>
            </a:r>
            <a:r>
              <a:rPr lang="ru-RU" sz="1200" dirty="0" smtClean="0">
                <a:solidFill>
                  <a:schemeClr val="accent1"/>
                </a:solidFill>
                <a:latin typeface="Times New Roman" panose="02020603050405020304" pitchFamily="18" charset="0"/>
                <a:cs typeface="Times New Roman" panose="02020603050405020304" pitchFamily="18" charset="0"/>
              </a:rPr>
              <a:t>.»</a:t>
            </a:r>
            <a:r>
              <a:rPr lang="ru-RU" b="1"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кол-во </a:t>
            </a:r>
            <a:r>
              <a:rPr lang="ru-RU" b="1" dirty="0" smtClean="0">
                <a:solidFill>
                  <a:srgbClr val="0070C0"/>
                </a:solidFill>
                <a:latin typeface="Times New Roman" panose="02020603050405020304" pitchFamily="18" charset="0"/>
                <a:cs typeface="Times New Roman" panose="02020603050405020304" pitchFamily="18" charset="0"/>
              </a:rPr>
              <a:t>обучающихся</a:t>
            </a:r>
            <a:r>
              <a:rPr lang="ru-RU" b="1" dirty="0">
                <a:solidFill>
                  <a:srgbClr val="FF0000"/>
                </a:solidFill>
                <a:latin typeface="Times New Roman" panose="02020603050405020304" pitchFamily="18" charset="0"/>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277</a:t>
            </a:r>
            <a:endParaRPr lang="ru-RU" dirty="0">
              <a:solidFill>
                <a:srgbClr val="0070C0"/>
              </a:solidFill>
              <a:latin typeface="Times New Roman" panose="02020603050405020304" pitchFamily="18" charset="0"/>
              <a:cs typeface="Times New Roman" panose="02020603050405020304" pitchFamily="18" charset="0"/>
            </a:endParaRPr>
          </a:p>
          <a:p>
            <a:pPr algn="ctr"/>
            <a:r>
              <a:rPr lang="ru-RU" b="1" dirty="0">
                <a:solidFill>
                  <a:srgbClr val="0070C0"/>
                </a:solidFill>
                <a:latin typeface="Times New Roman" panose="02020603050405020304" pitchFamily="18" charset="0"/>
                <a:cs typeface="Times New Roman" panose="02020603050405020304" pitchFamily="18" charset="0"/>
              </a:rPr>
              <a:t>По данным МОНИТОРИНГА на программах ШМ</a:t>
            </a:r>
            <a:r>
              <a:rPr kumimoji="0" lang="ru-RU"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детей обучается</a:t>
            </a:r>
            <a:r>
              <a:rPr lang="ru-RU" b="1" dirty="0">
                <a:solidFill>
                  <a:srgbClr val="0070C0"/>
                </a:solidFill>
                <a:latin typeface="Times New Roman" panose="02020603050405020304" pitchFamily="18" charset="0"/>
                <a:cs typeface="Times New Roman" panose="02020603050405020304" pitchFamily="18" charset="0"/>
              </a:rPr>
              <a:t> в возрасте от 5 до 18 лет </a:t>
            </a:r>
            <a:r>
              <a:rPr lang="ru-RU" b="1" dirty="0" smtClean="0">
                <a:solidFill>
                  <a:srgbClr val="0070C0"/>
                </a:solidFill>
                <a:latin typeface="Times New Roman" panose="02020603050405020304" pitchFamily="18" charset="0"/>
                <a:cs typeface="Times New Roman" panose="02020603050405020304" pitchFamily="18" charset="0"/>
              </a:rPr>
              <a:t>– </a:t>
            </a:r>
            <a:r>
              <a:rPr lang="ru-RU" b="1" u="sng" dirty="0" smtClean="0">
                <a:solidFill>
                  <a:srgbClr val="FF0000"/>
                </a:solidFill>
                <a:latin typeface="Times New Roman" panose="02020603050405020304" pitchFamily="18" charset="0"/>
                <a:cs typeface="Times New Roman" panose="02020603050405020304" pitchFamily="18" charset="0"/>
              </a:rPr>
              <a:t>277 </a:t>
            </a:r>
            <a:r>
              <a:rPr lang="ru-RU" b="1" dirty="0" smtClean="0">
                <a:solidFill>
                  <a:srgbClr val="FF0000"/>
                </a:solidFill>
                <a:latin typeface="Times New Roman" panose="02020603050405020304" pitchFamily="18" charset="0"/>
                <a:cs typeface="Times New Roman" panose="02020603050405020304" pitchFamily="18" charset="0"/>
              </a:rPr>
              <a:t>чел</a:t>
            </a:r>
            <a:r>
              <a:rPr lang="ru-RU" b="1" dirty="0">
                <a:solidFill>
                  <a:srgbClr val="FF0000"/>
                </a:solidFill>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xmlns="" id="{1F0059C7-EB94-A733-1BC3-CDC3F252A5AB}"/>
              </a:ext>
            </a:extLst>
          </p:cNvPr>
          <p:cNvPicPr>
            <a:picLocks noChangeAspect="1"/>
          </p:cNvPicPr>
          <p:nvPr/>
        </p:nvPicPr>
        <p:blipFill>
          <a:blip r:embed="rId2"/>
          <a:stretch>
            <a:fillRect/>
          </a:stretch>
        </p:blipFill>
        <p:spPr>
          <a:xfrm>
            <a:off x="8921089" y="1440396"/>
            <a:ext cx="1682453" cy="1650858"/>
          </a:xfrm>
          <a:prstGeom prst="rect">
            <a:avLst/>
          </a:prstGeom>
        </p:spPr>
      </p:pic>
      <p:pic>
        <p:nvPicPr>
          <p:cNvPr id="9" name="Рисунок 8">
            <a:extLst>
              <a:ext uri="{FF2B5EF4-FFF2-40B4-BE49-F238E27FC236}">
                <a16:creationId xmlns:a16="http://schemas.microsoft.com/office/drawing/2014/main" xmlns="" id="{59780E74-D446-1AB3-CB17-08FA3FCA813F}"/>
              </a:ext>
            </a:extLst>
          </p:cNvPr>
          <p:cNvPicPr>
            <a:picLocks noChangeAspect="1"/>
          </p:cNvPicPr>
          <p:nvPr/>
        </p:nvPicPr>
        <p:blipFill>
          <a:blip r:embed="rId3"/>
          <a:stretch>
            <a:fillRect/>
          </a:stretch>
        </p:blipFill>
        <p:spPr>
          <a:xfrm>
            <a:off x="9140492" y="3219998"/>
            <a:ext cx="2654998" cy="211853"/>
          </a:xfrm>
          <a:prstGeom prst="rect">
            <a:avLst/>
          </a:prstGeom>
        </p:spPr>
      </p:pic>
      <p:pic>
        <p:nvPicPr>
          <p:cNvPr id="12" name="Рисунок 11">
            <a:extLst>
              <a:ext uri="{FF2B5EF4-FFF2-40B4-BE49-F238E27FC236}">
                <a16:creationId xmlns:a16="http://schemas.microsoft.com/office/drawing/2014/main" xmlns="" id="{221B3032-97FD-B400-98D7-656774EA7679}"/>
              </a:ext>
            </a:extLst>
          </p:cNvPr>
          <p:cNvPicPr>
            <a:picLocks noChangeAspect="1"/>
          </p:cNvPicPr>
          <p:nvPr/>
        </p:nvPicPr>
        <p:blipFill rotWithShape="1">
          <a:blip r:embed="rId4"/>
          <a:srcRect l="7867"/>
          <a:stretch/>
        </p:blipFill>
        <p:spPr>
          <a:xfrm>
            <a:off x="10656274" y="1664290"/>
            <a:ext cx="1139216" cy="1203070"/>
          </a:xfrm>
          <a:prstGeom prst="rect">
            <a:avLst/>
          </a:prstGeom>
        </p:spPr>
      </p:pic>
      <p:pic>
        <p:nvPicPr>
          <p:cNvPr id="1026" name="Picture 2" descr="C:\Users\MOC\Desktop\20221009_1039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88" y="4359503"/>
            <a:ext cx="2692152" cy="20191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C\Desktop\IMG-c43fd2b207f3384062de77c3cfc17639-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8468" y="4359503"/>
            <a:ext cx="2692151" cy="2019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C\Desktop\20221009_1033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4265" y="4359503"/>
            <a:ext cx="2692152" cy="20191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C\Desktop\20221009_1033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4898" y="3818264"/>
            <a:ext cx="3413804" cy="25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АИС «Навигатор ДОД РК» модуль </a:t>
            </a:r>
          </a:p>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«Мероприятия»</a:t>
            </a:r>
          </a:p>
        </p:txBody>
      </p:sp>
      <p:sp>
        <p:nvSpPr>
          <p:cNvPr id="11" name="TextBox 10">
            <a:extLst>
              <a:ext uri="{FF2B5EF4-FFF2-40B4-BE49-F238E27FC236}">
                <a16:creationId xmlns:a16="http://schemas.microsoft.com/office/drawing/2014/main" xmlns="" id="{F27275B6-0D6D-7AC6-6A69-9646D320ACD3}"/>
              </a:ext>
            </a:extLst>
          </p:cNvPr>
          <p:cNvSpPr txBox="1"/>
          <p:nvPr/>
        </p:nvSpPr>
        <p:spPr>
          <a:xfrm>
            <a:off x="768767" y="929157"/>
            <a:ext cx="10396979" cy="830997"/>
          </a:xfrm>
          <a:prstGeom prst="rect">
            <a:avLst/>
          </a:prstGeom>
          <a:noFill/>
        </p:spPr>
        <p:txBody>
          <a:bodyPr wrap="square">
            <a:spAutoFit/>
          </a:bodyPr>
          <a:lstStyle/>
          <a:p>
            <a:pPr algn="just"/>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было проведено</a:t>
            </a:r>
            <a:r>
              <a:rPr lang="ru-RU" b="1" dirty="0">
                <a:solidFill>
                  <a:srgbClr val="FF0000"/>
                </a:solidFill>
                <a:latin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cs typeface="Times New Roman" panose="02020603050405020304" pitchFamily="18" charset="0"/>
              </a:rPr>
              <a:t>33</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мероприятия. </a:t>
            </a:r>
            <a:r>
              <a:rPr lang="ru-RU" dirty="0">
                <a:solidFill>
                  <a:srgbClr val="0070C0"/>
                </a:solidFill>
                <a:latin typeface="Times New Roman" panose="02020603050405020304" pitchFamily="18" charset="0"/>
                <a:cs typeface="Times New Roman" panose="02020603050405020304" pitchFamily="18" charset="0"/>
              </a:rPr>
              <a:t>Зарегистрировано в мероприятиях </a:t>
            </a:r>
            <a:r>
              <a:rPr lang="ru-RU" sz="2400" b="1" dirty="0" smtClean="0">
                <a:solidFill>
                  <a:srgbClr val="FF0000"/>
                </a:solidFill>
                <a:latin typeface="Times New Roman" panose="02020603050405020304" pitchFamily="18" charset="0"/>
                <a:cs typeface="Times New Roman" panose="02020603050405020304" pitchFamily="18" charset="0"/>
              </a:rPr>
              <a:t>725 </a:t>
            </a:r>
            <a:r>
              <a:rPr lang="ru-RU" dirty="0" smtClean="0">
                <a:solidFill>
                  <a:srgbClr val="0070C0"/>
                </a:solidFill>
                <a:latin typeface="Times New Roman" panose="02020603050405020304" pitchFamily="18" charset="0"/>
                <a:cs typeface="Times New Roman" panose="02020603050405020304" pitchFamily="18" charset="0"/>
              </a:rPr>
              <a:t>участников.</a:t>
            </a:r>
            <a:endParaRPr lang="ru-RU"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xmlns="" id="{A9018E27-758C-BD9D-9095-4FB6F99688CA}"/>
              </a:ext>
            </a:extLst>
          </p:cNvPr>
          <p:cNvGraphicFramePr/>
          <p:nvPr>
            <p:extLst>
              <p:ext uri="{D42A27DB-BD31-4B8C-83A1-F6EECF244321}">
                <p14:modId xmlns:p14="http://schemas.microsoft.com/office/powerpoint/2010/main" val="683636015"/>
              </p:ext>
            </p:extLst>
          </p:nvPr>
        </p:nvGraphicFramePr>
        <p:xfrm>
          <a:off x="4853676" y="2437631"/>
          <a:ext cx="6804924" cy="35248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2B2163FB-F269-A333-CEC7-6F8F847AD0AC}"/>
              </a:ext>
            </a:extLst>
          </p:cNvPr>
          <p:cNvSpPr txBox="1"/>
          <p:nvPr/>
        </p:nvSpPr>
        <p:spPr>
          <a:xfrm>
            <a:off x="107146" y="1942077"/>
            <a:ext cx="3619189" cy="861774"/>
          </a:xfrm>
          <a:prstGeom prst="rect">
            <a:avLst/>
          </a:prstGeom>
          <a:noFill/>
        </p:spPr>
        <p:txBody>
          <a:bodyPr wrap="square" rtlCol="0">
            <a:spAutoFit/>
          </a:bodyPr>
          <a:lstStyle/>
          <a:p>
            <a:pPr algn="just"/>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По состоянию на май 2023 г. было проведено </a:t>
            </a:r>
            <a:r>
              <a:rPr lang="ru-RU" b="1" dirty="0" smtClean="0">
                <a:solidFill>
                  <a:srgbClr val="FF0000"/>
                </a:solidFill>
                <a:latin typeface="Times New Roman" panose="02020603050405020304" pitchFamily="18" charset="0"/>
                <a:cs typeface="Times New Roman" panose="02020603050405020304" pitchFamily="18" charset="0"/>
                <a:sym typeface="Calibri"/>
              </a:rPr>
              <a:t>18</a:t>
            </a:r>
            <a:r>
              <a:rPr lang="ru-RU" sz="1600" b="1" dirty="0" smtClean="0">
                <a:solidFill>
                  <a:schemeClr val="accent1">
                    <a:lumMod val="75000"/>
                  </a:schemeClr>
                </a:solidFill>
                <a:latin typeface="Times New Roman" panose="02020603050405020304" pitchFamily="18" charset="0"/>
                <a:cs typeface="Times New Roman" panose="02020603050405020304" pitchFamily="18" charset="0"/>
                <a:sym typeface="Calibri"/>
              </a:rPr>
              <a:t> </a:t>
            </a:r>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мероприятий и приняло участие </a:t>
            </a:r>
            <a:r>
              <a:rPr lang="ru-RU" sz="1600" b="1" dirty="0" smtClean="0">
                <a:solidFill>
                  <a:srgbClr val="FF0000"/>
                </a:solidFill>
                <a:latin typeface="Times New Roman" panose="02020603050405020304" pitchFamily="18" charset="0"/>
                <a:cs typeface="Times New Roman" panose="02020603050405020304" pitchFamily="18" charset="0"/>
                <a:sym typeface="Calibri"/>
              </a:rPr>
              <a:t>595 </a:t>
            </a:r>
            <a:r>
              <a:rPr lang="ru-RU" sz="1600" b="1" dirty="0">
                <a:solidFill>
                  <a:schemeClr val="accent1">
                    <a:lumMod val="75000"/>
                  </a:schemeClr>
                </a:solidFill>
                <a:latin typeface="Times New Roman" panose="02020603050405020304" pitchFamily="18" charset="0"/>
                <a:cs typeface="Times New Roman" panose="02020603050405020304" pitchFamily="18" charset="0"/>
                <a:sym typeface="Calibri"/>
              </a:rPr>
              <a:t>детей.</a:t>
            </a:r>
          </a:p>
        </p:txBody>
      </p:sp>
      <p:pic>
        <p:nvPicPr>
          <p:cNvPr id="1026" name="Picture 2" descr="C:\Users\MOC\OneDrive\Pictures\Screenshots\2023-12-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592" y="2809485"/>
            <a:ext cx="3114457" cy="17518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C\OneDrive\Pictures\Screenshots\2023-12-12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003" y="4561367"/>
            <a:ext cx="3257093" cy="183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39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F0CF289-7059-17CB-FAE7-72CA81C36893}"/>
              </a:ext>
            </a:extLst>
          </p:cNvPr>
          <p:cNvSpPr txBox="1"/>
          <p:nvPr/>
        </p:nvSpPr>
        <p:spPr>
          <a:xfrm>
            <a:off x="113301" y="1135243"/>
            <a:ext cx="11054051" cy="646331"/>
          </a:xfrm>
          <a:prstGeom prst="rect">
            <a:avLst/>
          </a:prstGeom>
          <a:noFill/>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Количество программ ПФ ДОД с сентября 2023 г. </a:t>
            </a:r>
            <a:r>
              <a:rPr lang="ru-RU" b="1" u="sng" dirty="0" smtClean="0">
                <a:solidFill>
                  <a:srgbClr val="FF0000"/>
                </a:solidFill>
                <a:latin typeface="Times New Roman" panose="02020603050405020304" pitchFamily="18" charset="0"/>
                <a:cs typeface="Times New Roman" panose="02020603050405020304" pitchFamily="18" charset="0"/>
              </a:rPr>
              <a:t>17 </a:t>
            </a:r>
          </a:p>
          <a:p>
            <a:pPr algn="just"/>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состав муниципального экспертного совета входит </a:t>
            </a:r>
            <a:r>
              <a:rPr lang="ru-RU" b="1" u="sng" dirty="0" smtClean="0">
                <a:solidFill>
                  <a:srgbClr val="FF0000"/>
                </a:solidFill>
                <a:latin typeface="Times New Roman" panose="02020603050405020304" pitchFamily="18" charset="0"/>
                <a:cs typeface="Times New Roman" panose="02020603050405020304" pitchFamily="18" charset="0"/>
              </a:rPr>
              <a:t>22 </a:t>
            </a:r>
            <a:r>
              <a:rPr lang="ru-RU" b="1" u="sng" dirty="0">
                <a:solidFill>
                  <a:srgbClr val="FF0000"/>
                </a:solidFill>
                <a:latin typeface="Times New Roman" panose="02020603050405020304" pitchFamily="18" charset="0"/>
                <a:cs typeface="Times New Roman" panose="02020603050405020304" pitchFamily="18" charset="0"/>
              </a:rPr>
              <a:t>чел</a:t>
            </a:r>
            <a:r>
              <a:rPr lang="ru-RU" sz="1400" dirty="0">
                <a:solidFill>
                  <a:srgbClr val="FF0000"/>
                </a:solidFill>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состав </a:t>
            </a:r>
            <a:r>
              <a:rPr lang="ru-RU" sz="1400" dirty="0">
                <a:latin typeface="Times New Roman" panose="02020603050405020304" pitchFamily="18" charset="0"/>
                <a:cs typeface="Times New Roman" panose="02020603050405020304" pitchFamily="18" charset="0"/>
              </a:rPr>
              <a:t>регионального экспертного совета - </a:t>
            </a:r>
            <a:r>
              <a:rPr lang="ru-RU" b="1" u="sng" dirty="0" smtClean="0">
                <a:solidFill>
                  <a:srgbClr val="FF0000"/>
                </a:solidFill>
                <a:latin typeface="Times New Roman" panose="02020603050405020304" pitchFamily="18" charset="0"/>
                <a:cs typeface="Times New Roman" panose="02020603050405020304" pitchFamily="18" charset="0"/>
              </a:rPr>
              <a:t>9 </a:t>
            </a:r>
            <a:r>
              <a:rPr lang="ru-RU" b="1" u="sng" dirty="0">
                <a:solidFill>
                  <a:srgbClr val="FF0000"/>
                </a:solidFill>
                <a:latin typeface="Times New Roman" panose="02020603050405020304" pitchFamily="18" charset="0"/>
                <a:cs typeface="Times New Roman" panose="02020603050405020304" pitchFamily="18" charset="0"/>
              </a:rPr>
              <a:t>чел. </a:t>
            </a:r>
            <a:endParaRPr lang="ru-RU" sz="1400" u="sng" dirty="0">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xmlns="" id="{625FF0A5-DC79-ECD5-D895-DC774810FF14}"/>
              </a:ext>
            </a:extLst>
          </p:cNvPr>
          <p:cNvGraphicFramePr/>
          <p:nvPr>
            <p:extLst>
              <p:ext uri="{D42A27DB-BD31-4B8C-83A1-F6EECF244321}">
                <p14:modId xmlns:p14="http://schemas.microsoft.com/office/powerpoint/2010/main" val="1727144874"/>
              </p:ext>
            </p:extLst>
          </p:nvPr>
        </p:nvGraphicFramePr>
        <p:xfrm>
          <a:off x="1594885" y="2056276"/>
          <a:ext cx="8482678" cy="44726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C70F9E0E-FBDB-6646-7468-0A6FDD71A97F}"/>
              </a:ext>
            </a:extLst>
          </p:cNvPr>
          <p:cNvSpPr txBox="1"/>
          <p:nvPr/>
        </p:nvSpPr>
        <p:spPr>
          <a:xfrm>
            <a:off x="428926" y="104360"/>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Персонифицированное финансирование/Социальный заказ</a:t>
            </a:r>
            <a:endParaRPr lang="ru-RU" sz="2400" b="1" dirty="0">
              <a:solidFill>
                <a:srgbClr val="221668"/>
              </a:solidFill>
              <a:latin typeface="Times New Roman" panose="02020603050405020304" pitchFamily="18" charset="0"/>
              <a:cs typeface="Times New Roman" panose="02020603050405020304" pitchFamily="18" charset="0"/>
            </a:endParaRP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32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CFDEF0B-D923-2C56-5DD0-9E5FA96E4BAF}"/>
              </a:ext>
            </a:extLst>
          </p:cNvPr>
          <p:cNvSpPr txBox="1"/>
          <p:nvPr/>
        </p:nvSpPr>
        <p:spPr>
          <a:xfrm>
            <a:off x="699337" y="3269191"/>
            <a:ext cx="4766523" cy="3046988"/>
          </a:xfrm>
          <a:prstGeom prst="rect">
            <a:avLst/>
          </a:prstGeom>
          <a:noFill/>
        </p:spPr>
        <p:txBody>
          <a:bodyPr wrap="square">
            <a:spAutoFit/>
          </a:bodyPr>
          <a:lstStyle/>
          <a:p>
            <a:r>
              <a:rPr lang="ru-RU" sz="1600" dirty="0">
                <a:effectLst/>
                <a:latin typeface="Times New Roman" panose="02020603050405020304" pitchFamily="18" charset="0"/>
                <a:ea typeface="Calibri" panose="020F0502020204030204" pitchFamily="34" charset="0"/>
              </a:rPr>
              <a:t>         На 31 мая 2023 года число сертификатов, использованных для оплаты по ПФ, </a:t>
            </a:r>
            <a:r>
              <a:rPr lang="ru-RU" sz="2400" b="1" dirty="0" smtClean="0">
                <a:solidFill>
                  <a:srgbClr val="FF0000"/>
                </a:solidFill>
                <a:effectLst/>
                <a:latin typeface="Times New Roman" panose="02020603050405020304" pitchFamily="18" charset="0"/>
                <a:ea typeface="Calibri" panose="020F0502020204030204" pitchFamily="34" charset="0"/>
              </a:rPr>
              <a:t>372 </a:t>
            </a:r>
            <a:r>
              <a:rPr lang="ru-RU" sz="1600" dirty="0" smtClean="0">
                <a:effectLst/>
                <a:latin typeface="Times New Roman" panose="02020603050405020304" pitchFamily="18" charset="0"/>
                <a:ea typeface="Calibri" panose="020F0502020204030204" pitchFamily="34" charset="0"/>
              </a:rPr>
              <a:t>сертификатов</a:t>
            </a:r>
            <a:r>
              <a:rPr lang="ru-RU" sz="1600" dirty="0">
                <a:effectLst/>
                <a:latin typeface="Times New Roman" panose="02020603050405020304" pitchFamily="18" charset="0"/>
                <a:ea typeface="Times New Roman" panose="02020603050405020304" pitchFamily="18" charset="0"/>
              </a:rPr>
              <a:t>, что</a:t>
            </a:r>
            <a:r>
              <a:rPr lang="ru-RU" sz="1600" dirty="0">
                <a:effectLst/>
                <a:latin typeface="Times New Roman" panose="02020603050405020304" pitchFamily="18" charset="0"/>
                <a:ea typeface="Calibri" panose="020F0502020204030204" pitchFamily="34" charset="0"/>
              </a:rPr>
              <a:t> </a:t>
            </a:r>
            <a:r>
              <a:rPr lang="ru-RU" sz="1600" dirty="0">
                <a:solidFill>
                  <a:srgbClr val="000000"/>
                </a:solidFill>
                <a:effectLst/>
                <a:latin typeface="Times New Roman" panose="02020603050405020304" pitchFamily="18" charset="0"/>
                <a:ea typeface="Times New Roman" panose="02020603050405020304" pitchFamily="18" charset="0"/>
              </a:rPr>
              <a:t>составляет </a:t>
            </a:r>
            <a:r>
              <a:rPr lang="ru-RU" sz="2400" b="1" dirty="0" smtClean="0">
                <a:solidFill>
                  <a:srgbClr val="FF0000"/>
                </a:solidFill>
                <a:effectLst/>
                <a:latin typeface="Times New Roman" panose="02020603050405020304" pitchFamily="18" charset="0"/>
                <a:ea typeface="Times New Roman" panose="02020603050405020304" pitchFamily="18" charset="0"/>
              </a:rPr>
              <a:t>8 </a:t>
            </a:r>
            <a:r>
              <a:rPr lang="ru-RU" sz="2400" b="1" dirty="0">
                <a:solidFill>
                  <a:srgbClr val="FF0000"/>
                </a:solidFill>
                <a:effectLst/>
                <a:latin typeface="Times New Roman" panose="02020603050405020304" pitchFamily="18" charset="0"/>
                <a:ea typeface="Times New Roman" panose="02020603050405020304" pitchFamily="18" charset="0"/>
              </a:rPr>
              <a:t>%</a:t>
            </a:r>
            <a:r>
              <a:rPr lang="ru-RU" sz="1600" dirty="0">
                <a:solidFill>
                  <a:srgbClr val="000000"/>
                </a:solidFill>
                <a:effectLst/>
                <a:latin typeface="Times New Roman" panose="02020603050405020304" pitchFamily="18" charset="0"/>
                <a:ea typeface="Times New Roman" panose="02020603050405020304" pitchFamily="18" charset="0"/>
              </a:rPr>
              <a:t> от численности детей от 5 до 18 лет в муниципальном образовании Республики Крым (по данным</a:t>
            </a:r>
            <a:r>
              <a:rPr lang="ru-RU" sz="1600" dirty="0">
                <a:effectLst/>
                <a:latin typeface="Times New Roman" panose="02020603050405020304" pitchFamily="18" charset="0"/>
                <a:ea typeface="Calibri" panose="020F0502020204030204" pitchFamily="34" charset="0"/>
              </a:rPr>
              <a:t> </a:t>
            </a:r>
            <a:r>
              <a:rPr lang="ru-RU" sz="1600" dirty="0">
                <a:solidFill>
                  <a:srgbClr val="000000"/>
                </a:solidFill>
                <a:effectLst/>
                <a:latin typeface="Times New Roman" panose="02020603050405020304" pitchFamily="18" charset="0"/>
                <a:ea typeface="Times New Roman" panose="02020603050405020304" pitchFamily="18" charset="0"/>
              </a:rPr>
              <a:t>Росстата).</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Общее количество выданных сертификатов дополнительного образования в мае 2023 г. </a:t>
            </a: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составляет </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372</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b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8 </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от численности детей 5-18 лет).</a:t>
            </a:r>
            <a:endParaRPr lang="ru-RU" sz="1600" dirty="0"/>
          </a:p>
          <a:p>
            <a:pPr algn="just"/>
            <a:r>
              <a:rPr lang="ru-RU" sz="1600" dirty="0">
                <a:solidFill>
                  <a:srgbClr val="000000"/>
                </a:solidFill>
                <a:effectLst/>
                <a:latin typeface="Times New Roman" panose="02020603050405020304" pitchFamily="18" charset="0"/>
                <a:ea typeface="Times New Roman" panose="02020603050405020304" pitchFamily="18" charset="0"/>
              </a:rPr>
              <a:t> </a:t>
            </a:r>
            <a:endParaRPr lang="ru-RU" sz="1600" dirty="0"/>
          </a:p>
        </p:txBody>
      </p:sp>
      <p:graphicFrame>
        <p:nvGraphicFramePr>
          <p:cNvPr id="10" name="Диаграмма 9">
            <a:extLst>
              <a:ext uri="{FF2B5EF4-FFF2-40B4-BE49-F238E27FC236}">
                <a16:creationId xmlns:a16="http://schemas.microsoft.com/office/drawing/2014/main" xmlns="" id="{ED1B6B71-AF44-41F6-6892-C179BAE8B40C}"/>
              </a:ext>
            </a:extLst>
          </p:cNvPr>
          <p:cNvGraphicFramePr/>
          <p:nvPr>
            <p:extLst>
              <p:ext uri="{D42A27DB-BD31-4B8C-83A1-F6EECF244321}">
                <p14:modId xmlns:p14="http://schemas.microsoft.com/office/powerpoint/2010/main" val="2828735572"/>
              </p:ext>
            </p:extLst>
          </p:nvPr>
        </p:nvGraphicFramePr>
        <p:xfrm>
          <a:off x="5378669" y="2545486"/>
          <a:ext cx="6330789" cy="36475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43286891-754E-7B97-062D-2FEE982D0427}"/>
              </a:ext>
            </a:extLst>
          </p:cNvPr>
          <p:cNvSpPr txBox="1"/>
          <p:nvPr/>
        </p:nvSpPr>
        <p:spPr>
          <a:xfrm>
            <a:off x="619426" y="-49269"/>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Персонифицированное финансирование/Социальный заказ</a:t>
            </a:r>
            <a:endParaRPr lang="ru-RU" sz="2400" b="1" dirty="0">
              <a:solidFill>
                <a:srgbClr val="221668"/>
              </a:solidFill>
              <a:latin typeface="Times New Roman" panose="02020603050405020304" pitchFamily="18" charset="0"/>
              <a:cs typeface="Times New Roman" panose="02020603050405020304" pitchFamily="18" charset="0"/>
            </a:endParaRP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C80D574-8A5F-469C-D6D5-D9BB8B44AC88}"/>
              </a:ext>
            </a:extLst>
          </p:cNvPr>
          <p:cNvSpPr txBox="1"/>
          <p:nvPr/>
        </p:nvSpPr>
        <p:spPr>
          <a:xfrm>
            <a:off x="452602" y="781728"/>
            <a:ext cx="10681221" cy="1080296"/>
          </a:xfrm>
          <a:prstGeom prst="rect">
            <a:avLst/>
          </a:prstGeom>
          <a:noFill/>
        </p:spPr>
        <p:txBody>
          <a:bodyPr wrap="square">
            <a:spAutoFit/>
          </a:bodyPr>
          <a:lstStyle/>
          <a:p>
            <a:pPr indent="450215" algn="just">
              <a:lnSpc>
                <a:spcPct val="107000"/>
              </a:lnSpc>
              <a:spcAft>
                <a:spcPts val="800"/>
              </a:spcAft>
            </a:pPr>
            <a:r>
              <a:rPr lang="ru-RU" sz="1600" b="1" u="sng" dirty="0">
                <a:effectLst/>
                <a:latin typeface="Times New Roman" panose="02020603050405020304" pitchFamily="18" charset="0"/>
                <a:ea typeface="Calibri" panose="020F0502020204030204" pitchFamily="34" charset="0"/>
                <a:cs typeface="Times New Roman" panose="02020603050405020304" pitchFamily="18" charset="0"/>
              </a:rPr>
              <a:t>На 15 декабря 2023 года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число сертификатов, использованных для оплаты по ПФ ДОД составляет </a:t>
            </a:r>
            <a:r>
              <a:rPr lang="ru-RU"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372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сертификатов</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что составляет </a:t>
            </a:r>
            <a:r>
              <a:rPr lang="ru-RU"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от численности детей в возрасте от 5 до 18 лет в Республике Крым (по данным Росстата). </a:t>
            </a:r>
          </a:p>
        </p:txBody>
      </p:sp>
      <p:sp>
        <p:nvSpPr>
          <p:cNvPr id="7" name="TextBox 6">
            <a:extLst>
              <a:ext uri="{FF2B5EF4-FFF2-40B4-BE49-F238E27FC236}">
                <a16:creationId xmlns:a16="http://schemas.microsoft.com/office/drawing/2014/main" xmlns="" id="{7D82468B-7434-39AD-1F6D-7CFE5E0CEEC7}"/>
              </a:ext>
            </a:extLst>
          </p:cNvPr>
          <p:cNvSpPr txBox="1"/>
          <p:nvPr/>
        </p:nvSpPr>
        <p:spPr>
          <a:xfrm>
            <a:off x="482542" y="1727702"/>
            <a:ext cx="11422946" cy="830997"/>
          </a:xfrm>
          <a:prstGeom prst="rect">
            <a:avLst/>
          </a:prstGeom>
          <a:noFill/>
        </p:spPr>
        <p:txBody>
          <a:bodyPr wrap="square">
            <a:spAutoFit/>
          </a:bodyPr>
          <a:lstStyle/>
          <a:p>
            <a:pPr algn="just"/>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Общее количество выданных сертификатов дополнительного образования в 2023 г. составляет </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372</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br>
            <a:r>
              <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ru-RU"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8 </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от численности детей 5-18 лет).</a:t>
            </a:r>
            <a:endParaRPr lang="ru-RU" dirty="0"/>
          </a:p>
        </p:txBody>
      </p:sp>
    </p:spTree>
    <p:extLst>
      <p:ext uri="{BB962C8B-B14F-4D97-AF65-F5344CB8AC3E}">
        <p14:creationId xmlns:p14="http://schemas.microsoft.com/office/powerpoint/2010/main" val="349547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8233B2-BD2F-B89C-AA8B-0D7A07A7157B}"/>
              </a:ext>
            </a:extLst>
          </p:cNvPr>
          <p:cNvSpPr txBox="1"/>
          <p:nvPr/>
        </p:nvSpPr>
        <p:spPr>
          <a:xfrm>
            <a:off x="1352493" y="380255"/>
            <a:ext cx="10150145"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sym typeface="Calibri"/>
              </a:rPr>
              <a:t>ПЕРСОНИФИЦИРОВАННОЕ ФИНАНСИРОВАНИЕ/СОЦИАЛЬНЫЙ ЗАКАЗ</a:t>
            </a:r>
            <a:endParaRPr lang="ru-RU" dirty="0">
              <a:solidFill>
                <a:srgbClr val="221668"/>
              </a:solidFill>
              <a:latin typeface="Times New Roman" panose="02020603050405020304" pitchFamily="18" charset="0"/>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xmlns="" id="{23823383-91CB-F787-7AD7-F222B266CF85}"/>
              </a:ext>
            </a:extLst>
          </p:cNvPr>
          <p:cNvSpPr txBox="1"/>
          <p:nvPr/>
        </p:nvSpPr>
        <p:spPr>
          <a:xfrm>
            <a:off x="339803" y="749587"/>
            <a:ext cx="5841922" cy="584775"/>
          </a:xfrm>
          <a:prstGeom prst="rect">
            <a:avLst/>
          </a:prstGeom>
          <a:noFill/>
        </p:spPr>
        <p:txBody>
          <a:bodyPr wrap="square">
            <a:spAutoFit/>
          </a:bodyPr>
          <a:lstStyle/>
          <a:p>
            <a:pPr algn="just"/>
            <a:r>
              <a:rPr lang="ru-RU" sz="1600" dirty="0">
                <a:latin typeface="Times New Roman" panose="02020603050405020304" pitchFamily="18" charset="0"/>
              </a:rPr>
              <a:t>  </a:t>
            </a:r>
            <a:endParaRPr lang="ru-RU" sz="1600" b="1" dirty="0">
              <a:latin typeface="Times New Roman" panose="02020603050405020304" pitchFamily="18" charset="0"/>
            </a:endParaRPr>
          </a:p>
          <a:p>
            <a:pPr marL="285750" indent="-285750" algn="just">
              <a:buFontTx/>
              <a:buChar char="-"/>
            </a:pPr>
            <a:endParaRPr lang="ru-RU" sz="1600" b="1" i="1" dirty="0">
              <a:solidFill>
                <a:srgbClr val="2B343C"/>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xmlns="" id="{F0C78E2E-B8B9-B158-1545-50AC44AB4AC0}"/>
              </a:ext>
            </a:extLst>
          </p:cNvPr>
          <p:cNvGraphicFramePr>
            <a:graphicFrameLocks noGrp="1"/>
          </p:cNvGraphicFramePr>
          <p:nvPr>
            <p:extLst>
              <p:ext uri="{D42A27DB-BD31-4B8C-83A1-F6EECF244321}">
                <p14:modId xmlns:p14="http://schemas.microsoft.com/office/powerpoint/2010/main" val="147397094"/>
              </p:ext>
            </p:extLst>
          </p:nvPr>
        </p:nvGraphicFramePr>
        <p:xfrm>
          <a:off x="2743201" y="1573620"/>
          <a:ext cx="6666613" cy="3402417"/>
        </p:xfrm>
        <a:graphic>
          <a:graphicData uri="http://schemas.openxmlformats.org/drawingml/2006/table">
            <a:tbl>
              <a:tblPr>
                <a:tableStyleId>{5C22544A-7EE6-4342-B048-85BDC9FD1C3A}</a:tableStyleId>
              </a:tblPr>
              <a:tblGrid>
                <a:gridCol w="1975736">
                  <a:extLst>
                    <a:ext uri="{9D8B030D-6E8A-4147-A177-3AD203B41FA5}">
                      <a16:colId xmlns:a16="http://schemas.microsoft.com/office/drawing/2014/main" xmlns="" val="2695533879"/>
                    </a:ext>
                  </a:extLst>
                </a:gridCol>
                <a:gridCol w="899610">
                  <a:extLst>
                    <a:ext uri="{9D8B030D-6E8A-4147-A177-3AD203B41FA5}">
                      <a16:colId xmlns:a16="http://schemas.microsoft.com/office/drawing/2014/main" xmlns="" val="2231883885"/>
                    </a:ext>
                  </a:extLst>
                </a:gridCol>
                <a:gridCol w="2007756">
                  <a:extLst>
                    <a:ext uri="{9D8B030D-6E8A-4147-A177-3AD203B41FA5}">
                      <a16:colId xmlns:a16="http://schemas.microsoft.com/office/drawing/2014/main" xmlns="" val="3433234188"/>
                    </a:ext>
                  </a:extLst>
                </a:gridCol>
                <a:gridCol w="1783511">
                  <a:extLst>
                    <a:ext uri="{9D8B030D-6E8A-4147-A177-3AD203B41FA5}">
                      <a16:colId xmlns:a16="http://schemas.microsoft.com/office/drawing/2014/main" xmlns="" val="2052076244"/>
                    </a:ext>
                  </a:extLst>
                </a:gridCol>
              </a:tblGrid>
              <a:tr h="769445">
                <a:tc rowSpan="2">
                  <a:txBody>
                    <a:bodyPr/>
                    <a:lstStyle/>
                    <a:p>
                      <a:pPr algn="ctr">
                        <a:lnSpc>
                          <a:spcPct val="107000"/>
                        </a:lnSpc>
                        <a:spcAft>
                          <a:spcPts val="800"/>
                        </a:spcAft>
                      </a:pPr>
                      <a:endParaRPr lang="ru-RU" sz="1200" b="1" kern="100" dirty="0" smtClean="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200" b="1" kern="100" dirty="0" smtClean="0">
                          <a:effectLst/>
                          <a:latin typeface="Times New Roman" panose="02020603050405020304" pitchFamily="18" charset="0"/>
                          <a:cs typeface="Times New Roman" panose="02020603050405020304" pitchFamily="18" charset="0"/>
                        </a:rPr>
                        <a:t>МО</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gridSpan="3">
                  <a:txBody>
                    <a:bodyPr/>
                    <a:lstStyle/>
                    <a:p>
                      <a:pPr algn="ctr">
                        <a:lnSpc>
                          <a:spcPct val="107000"/>
                        </a:lnSpc>
                        <a:spcAft>
                          <a:spcPts val="800"/>
                        </a:spcAft>
                      </a:pPr>
                      <a:r>
                        <a:rPr lang="ru-RU" sz="1400" b="1" kern="100" dirty="0">
                          <a:effectLst/>
                          <a:latin typeface="Times New Roman" panose="02020603050405020304" pitchFamily="18" charset="0"/>
                          <a:cs typeface="Times New Roman" panose="02020603050405020304" pitchFamily="18" charset="0"/>
                        </a:rPr>
                        <a:t>2023/2024 </a:t>
                      </a:r>
                      <a:r>
                        <a:rPr lang="ru-RU" sz="1400" b="1" kern="100" dirty="0" err="1">
                          <a:effectLst/>
                          <a:latin typeface="Times New Roman" panose="02020603050405020304" pitchFamily="18" charset="0"/>
                          <a:cs typeface="Times New Roman" panose="02020603050405020304" pitchFamily="18" charset="0"/>
                        </a:rPr>
                        <a:t>уч.г</a:t>
                      </a:r>
                      <a:r>
                        <a:rPr lang="ru-RU" sz="1400" b="1" kern="100" dirty="0">
                          <a:effectLst/>
                          <a:latin typeface="Times New Roman" panose="02020603050405020304" pitchFamily="18" charset="0"/>
                          <a:cs typeface="Times New Roman" panose="02020603050405020304" pitchFamily="18" charset="0"/>
                        </a:rPr>
                        <a:t>.</a:t>
                      </a:r>
                      <a:endParaRPr lang="ru-RU"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995742663"/>
                  </a:ext>
                </a:extLst>
              </a:tr>
              <a:tr h="1970993">
                <a:tc vMerge="1">
                  <a:txBody>
                    <a:bodyPr/>
                    <a:lstStyle/>
                    <a:p>
                      <a:endParaRPr lang="ru-RU"/>
                    </a:p>
                  </a:txBody>
                  <a:tcP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программ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планировалось выдать сертификатов ПФ по ДК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tc>
                  <a:txBody>
                    <a:bodyPr/>
                    <a:lstStyle/>
                    <a:p>
                      <a:pPr algn="ctr">
                        <a:lnSpc>
                          <a:spcPct val="107000"/>
                        </a:lnSpc>
                        <a:spcAft>
                          <a:spcPts val="800"/>
                        </a:spcAft>
                      </a:pPr>
                      <a:r>
                        <a:rPr lang="ru-RU" sz="1200" b="1" kern="100" dirty="0">
                          <a:effectLst/>
                          <a:latin typeface="Times New Roman" panose="02020603050405020304" pitchFamily="18" charset="0"/>
                          <a:cs typeface="Times New Roman" panose="02020603050405020304" pitchFamily="18" charset="0"/>
                        </a:rPr>
                        <a:t>выдано сертификатов ПФ на декабрь 2023 г. (Навигатор) </a:t>
                      </a:r>
                      <a:endParaRPr lang="ru-RU"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ctr"/>
                </a:tc>
                <a:extLst>
                  <a:ext uri="{0D108BD9-81ED-4DB2-BD59-A6C34878D82A}">
                    <a16:rowId xmlns:a16="http://schemas.microsoft.com/office/drawing/2014/main" xmlns="" val="1590565802"/>
                  </a:ext>
                </a:extLst>
              </a:tr>
              <a:tr h="661979">
                <a:tc>
                  <a:txBody>
                    <a:bodyPr/>
                    <a:lstStyle/>
                    <a:p>
                      <a:pPr algn="ctr">
                        <a:lnSpc>
                          <a:spcPct val="107000"/>
                        </a:lnSpc>
                        <a:spcAft>
                          <a:spcPts val="800"/>
                        </a:spcAft>
                      </a:pPr>
                      <a:r>
                        <a:rPr lang="ru-RU" sz="1200" kern="100" dirty="0">
                          <a:effectLst/>
                          <a:latin typeface="Times New Roman" panose="02020603050405020304" pitchFamily="18" charset="0"/>
                          <a:cs typeface="Times New Roman" panose="02020603050405020304" pitchFamily="18" charset="0"/>
                        </a:rPr>
                        <a:t> </a:t>
                      </a:r>
                      <a:r>
                        <a:rPr lang="ru-RU" sz="1200" kern="100" dirty="0" smtClean="0">
                          <a:effectLst/>
                          <a:latin typeface="Times New Roman" panose="02020603050405020304" pitchFamily="18" charset="0"/>
                          <a:cs typeface="Times New Roman" panose="02020603050405020304" pitchFamily="18" charset="0"/>
                        </a:rPr>
                        <a:t>Черноморский район</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17</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551</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tc>
                  <a:txBody>
                    <a:bodyPr/>
                    <a:lstStyle/>
                    <a:p>
                      <a:pPr algn="ctr">
                        <a:lnSpc>
                          <a:spcPct val="107000"/>
                        </a:lnSpc>
                        <a:spcAft>
                          <a:spcPts val="800"/>
                        </a:spcAft>
                      </a:pPr>
                      <a:r>
                        <a:rPr lang="ru-RU" sz="1200" kern="100" dirty="0" smtClean="0">
                          <a:effectLst/>
                          <a:latin typeface="Times New Roman" panose="02020603050405020304" pitchFamily="18" charset="0"/>
                          <a:cs typeface="Times New Roman" panose="02020603050405020304" pitchFamily="18" charset="0"/>
                        </a:rPr>
                        <a:t>372</a:t>
                      </a:r>
                      <a:endParaRPr lang="ru-RU"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56" marR="4956" marT="4956" marB="0" anchor="b"/>
                </a:tc>
                <a:extLst>
                  <a:ext uri="{0D108BD9-81ED-4DB2-BD59-A6C34878D82A}">
                    <a16:rowId xmlns:a16="http://schemas.microsoft.com/office/drawing/2014/main" xmlns="" val="3521303197"/>
                  </a:ext>
                </a:extLst>
              </a:tr>
            </a:tbl>
          </a:graphicData>
        </a:graphic>
      </p:graphicFrame>
    </p:spTree>
    <p:extLst>
      <p:ext uri="{BB962C8B-B14F-4D97-AF65-F5344CB8AC3E}">
        <p14:creationId xmlns:p14="http://schemas.microsoft.com/office/powerpoint/2010/main" val="49458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8233B2-BD2F-B89C-AA8B-0D7A07A7157B}"/>
              </a:ext>
            </a:extLst>
          </p:cNvPr>
          <p:cNvSpPr txBox="1"/>
          <p:nvPr/>
        </p:nvSpPr>
        <p:spPr>
          <a:xfrm>
            <a:off x="651739" y="192008"/>
            <a:ext cx="11059972" cy="646331"/>
          </a:xfrm>
          <a:prstGeom prst="rect">
            <a:avLst/>
          </a:prstGeom>
          <a:noFill/>
        </p:spPr>
        <p:txBody>
          <a:bodyPr wrap="square" rtlCol="0">
            <a:spAutoFit/>
          </a:bodyPr>
          <a:lstStyle/>
          <a:p>
            <a:pPr algn="ctr"/>
            <a:r>
              <a:rPr lang="ru-RU" b="1" dirty="0">
                <a:solidFill>
                  <a:srgbClr val="002060"/>
                </a:solidFill>
                <a:latin typeface="Times New Roman" panose="02020603050405020304" pitchFamily="18" charset="0"/>
                <a:cs typeface="Times New Roman" panose="02020603050405020304" pitchFamily="18" charset="0"/>
                <a:sym typeface="Calibri"/>
              </a:rPr>
              <a:t>НОМИНАЛ СЕРТИФИКАТА</a:t>
            </a:r>
            <a:endParaRPr lang="ru-RU" sz="1400" b="1" dirty="0">
              <a:solidFill>
                <a:srgbClr val="002060"/>
              </a:solidFill>
              <a:latin typeface="Times New Roman" panose="02020603050405020304" pitchFamily="18" charset="0"/>
              <a:cs typeface="Times New Roman" panose="02020603050405020304" pitchFamily="18" charset="0"/>
              <a:sym typeface="Calibri"/>
            </a:endParaRPr>
          </a:p>
          <a:p>
            <a:pPr algn="ctr"/>
            <a:endParaRPr lang="ru-RU" dirty="0">
              <a:solidFill>
                <a:srgbClr val="221668"/>
              </a:solidFill>
              <a:latin typeface="Times New Roman" panose="02020603050405020304" pitchFamily="18" charset="0"/>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xmlns="" id="{23823383-91CB-F787-7AD7-F222B266CF85}"/>
              </a:ext>
            </a:extLst>
          </p:cNvPr>
          <p:cNvSpPr txBox="1"/>
          <p:nvPr/>
        </p:nvSpPr>
        <p:spPr>
          <a:xfrm>
            <a:off x="339803" y="749587"/>
            <a:ext cx="5841922" cy="584775"/>
          </a:xfrm>
          <a:prstGeom prst="rect">
            <a:avLst/>
          </a:prstGeom>
          <a:noFill/>
        </p:spPr>
        <p:txBody>
          <a:bodyPr wrap="square">
            <a:spAutoFit/>
          </a:bodyPr>
          <a:lstStyle/>
          <a:p>
            <a:pPr algn="just"/>
            <a:r>
              <a:rPr lang="ru-RU" sz="1600" dirty="0">
                <a:latin typeface="Times New Roman" panose="02020603050405020304" pitchFamily="18" charset="0"/>
              </a:rPr>
              <a:t>  </a:t>
            </a:r>
            <a:endParaRPr lang="ru-RU" sz="1600" b="1" dirty="0">
              <a:latin typeface="Times New Roman" panose="02020603050405020304" pitchFamily="18" charset="0"/>
            </a:endParaRPr>
          </a:p>
          <a:p>
            <a:pPr marL="285750" indent="-285750" algn="just">
              <a:buFontTx/>
              <a:buChar char="-"/>
            </a:pPr>
            <a:endParaRPr lang="ru-RU" sz="1600" b="1" i="1" dirty="0">
              <a:solidFill>
                <a:srgbClr val="2B343C"/>
              </a:solidFill>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xmlns="" id="{727406CB-C698-B1CC-C785-F80234F0DFBB}"/>
              </a:ext>
            </a:extLst>
          </p:cNvPr>
          <p:cNvGraphicFramePr>
            <a:graphicFrameLocks noGrp="1"/>
          </p:cNvGraphicFramePr>
          <p:nvPr>
            <p:extLst>
              <p:ext uri="{D42A27DB-BD31-4B8C-83A1-F6EECF244321}">
                <p14:modId xmlns:p14="http://schemas.microsoft.com/office/powerpoint/2010/main" val="4219693045"/>
              </p:ext>
            </p:extLst>
          </p:nvPr>
        </p:nvGraphicFramePr>
        <p:xfrm>
          <a:off x="2456121" y="1648047"/>
          <a:ext cx="7155712" cy="3306725"/>
        </p:xfrm>
        <a:graphic>
          <a:graphicData uri="http://schemas.openxmlformats.org/drawingml/2006/table">
            <a:tbl>
              <a:tblPr firstRow="1" firstCol="1" bandRow="1">
                <a:tableStyleId>{5C22544A-7EE6-4342-B048-85BDC9FD1C3A}</a:tableStyleId>
              </a:tblPr>
              <a:tblGrid>
                <a:gridCol w="878166">
                  <a:extLst>
                    <a:ext uri="{9D8B030D-6E8A-4147-A177-3AD203B41FA5}">
                      <a16:colId xmlns:a16="http://schemas.microsoft.com/office/drawing/2014/main" xmlns="" val="3317350153"/>
                    </a:ext>
                  </a:extLst>
                </a:gridCol>
                <a:gridCol w="4315478">
                  <a:extLst>
                    <a:ext uri="{9D8B030D-6E8A-4147-A177-3AD203B41FA5}">
                      <a16:colId xmlns:a16="http://schemas.microsoft.com/office/drawing/2014/main" xmlns="" val="988900252"/>
                    </a:ext>
                  </a:extLst>
                </a:gridCol>
                <a:gridCol w="1962068">
                  <a:extLst>
                    <a:ext uri="{9D8B030D-6E8A-4147-A177-3AD203B41FA5}">
                      <a16:colId xmlns:a16="http://schemas.microsoft.com/office/drawing/2014/main" xmlns="" val="4091241669"/>
                    </a:ext>
                  </a:extLst>
                </a:gridCol>
              </a:tblGrid>
              <a:tr h="1649721">
                <a:tc>
                  <a:txBody>
                    <a:bodyPr/>
                    <a:lstStyle/>
                    <a:p>
                      <a:pPr>
                        <a:lnSpc>
                          <a:spcPct val="150000"/>
                        </a:lnSpc>
                        <a:spcAft>
                          <a:spcPts val="8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Муниципалитет</a:t>
                      </a:r>
                    </a:p>
                  </a:txBody>
                  <a:tcPr marL="68580" marR="68580" marT="0" marB="0">
                    <a:solidFill>
                      <a:schemeClr val="accent1">
                        <a:lumMod val="20000"/>
                        <a:lumOff val="80000"/>
                      </a:schemeClr>
                    </a:solidFill>
                  </a:tcPr>
                </a:tc>
                <a:tc>
                  <a:txBody>
                    <a:bodyPr/>
                    <a:lstStyle/>
                    <a:p>
                      <a:pPr>
                        <a:lnSpc>
                          <a:spcPct val="150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2023 г. (руб.)</a:t>
                      </a:r>
                    </a:p>
                  </a:txBody>
                  <a:tcPr marL="68580" marR="68580" marT="0" marB="0">
                    <a:solidFill>
                      <a:schemeClr val="accent1">
                        <a:lumMod val="20000"/>
                        <a:lumOff val="80000"/>
                      </a:schemeClr>
                    </a:solidFill>
                  </a:tcPr>
                </a:tc>
                <a:extLst>
                  <a:ext uri="{0D108BD9-81ED-4DB2-BD59-A6C34878D82A}">
                    <a16:rowId xmlns:a16="http://schemas.microsoft.com/office/drawing/2014/main" xmlns="" val="3527827079"/>
                  </a:ext>
                </a:extLst>
              </a:tr>
              <a:tr h="1657004">
                <a:tc>
                  <a:txBody>
                    <a:bodyPr/>
                    <a:lstStyle/>
                    <a:p>
                      <a:pPr>
                        <a:lnSpc>
                          <a:spcPct val="150000"/>
                        </a:lnSpc>
                        <a:spcAft>
                          <a:spcPts val="800"/>
                        </a:spcAft>
                      </a:pPr>
                      <a:r>
                        <a:rPr lang="ru-RU" sz="1600" dirty="0">
                          <a:effectLst/>
                          <a:latin typeface="Times New Roman" panose="02020603050405020304" pitchFamily="18" charset="0"/>
                          <a:cs typeface="Times New Roman" panose="02020603050405020304" pitchFamily="18" charset="0"/>
                        </a:rPr>
                        <a:t>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ru-RU" sz="1600" b="0" dirty="0" smtClean="0">
                          <a:solidFill>
                            <a:schemeClr val="tx1"/>
                          </a:solidFill>
                          <a:effectLst/>
                          <a:latin typeface="Times New Roman" panose="02020603050405020304" pitchFamily="18" charset="0"/>
                          <a:cs typeface="Times New Roman" panose="02020603050405020304" pitchFamily="18" charset="0"/>
                        </a:rPr>
                        <a:t>Черноморский район</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50000"/>
                        </a:lnSpc>
                        <a:spcAft>
                          <a:spcPts val="800"/>
                        </a:spcAft>
                      </a:pPr>
                      <a:r>
                        <a:rPr lang="ru-RU" sz="16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9 330 руб.</a:t>
                      </a:r>
                      <a:endParaRPr lang="ru-RU"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67665212"/>
                  </a:ext>
                </a:extLst>
              </a:tr>
            </a:tbl>
          </a:graphicData>
        </a:graphic>
      </p:graphicFrame>
    </p:spTree>
    <p:extLst>
      <p:ext uri="{BB962C8B-B14F-4D97-AF65-F5344CB8AC3E}">
        <p14:creationId xmlns:p14="http://schemas.microsoft.com/office/powerpoint/2010/main" val="383491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a16="http://schemas.microsoft.com/office/drawing/2014/main" xmlns="" id="{C479E13B-A9A6-36A3-9DE3-70951B451F87}"/>
              </a:ext>
            </a:extLst>
          </p:cNvPr>
          <p:cNvSpPr txBox="1">
            <a:spLocks/>
          </p:cNvSpPr>
          <p:nvPr/>
        </p:nvSpPr>
        <p:spPr>
          <a:xfrm>
            <a:off x="2392521" y="85232"/>
            <a:ext cx="7406957" cy="372862"/>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2880"/>
            </a:pPr>
            <a:r>
              <a:rPr lang="ru-RU" sz="1100" b="1" dirty="0">
                <a:solidFill>
                  <a:srgbClr val="221668"/>
                </a:solidFill>
                <a:latin typeface="Times New Roman" panose="02020603050405020304" pitchFamily="18" charset="0"/>
                <a:ea typeface="Montserrat"/>
                <a:cs typeface="Times New Roman" panose="02020603050405020304" pitchFamily="18" charset="0"/>
                <a:sym typeface="Montserrat"/>
              </a:rPr>
              <a:t>НПА по СОЦИАЛЬНОМУ ЗАКАЗУ (2023 г.)</a:t>
            </a:r>
          </a:p>
        </p:txBody>
      </p:sp>
      <p:graphicFrame>
        <p:nvGraphicFramePr>
          <p:cNvPr id="3" name="Таблица 2">
            <a:extLst>
              <a:ext uri="{FF2B5EF4-FFF2-40B4-BE49-F238E27FC236}">
                <a16:creationId xmlns:a16="http://schemas.microsoft.com/office/drawing/2014/main" xmlns="" id="{FACEEA92-C5BB-73F0-2E09-0DB9BD71D7DC}"/>
              </a:ext>
            </a:extLst>
          </p:cNvPr>
          <p:cNvGraphicFramePr>
            <a:graphicFrameLocks noGrp="1"/>
          </p:cNvGraphicFramePr>
          <p:nvPr>
            <p:extLst>
              <p:ext uri="{D42A27DB-BD31-4B8C-83A1-F6EECF244321}">
                <p14:modId xmlns:p14="http://schemas.microsoft.com/office/powerpoint/2010/main" val="3781377625"/>
              </p:ext>
            </p:extLst>
          </p:nvPr>
        </p:nvGraphicFramePr>
        <p:xfrm>
          <a:off x="335279" y="370790"/>
          <a:ext cx="11521440" cy="6512945"/>
        </p:xfrm>
        <a:graphic>
          <a:graphicData uri="http://schemas.openxmlformats.org/drawingml/2006/table">
            <a:tbl>
              <a:tblPr firstRow="1" firstCol="1" bandRow="1"/>
              <a:tblGrid>
                <a:gridCol w="258757">
                  <a:extLst>
                    <a:ext uri="{9D8B030D-6E8A-4147-A177-3AD203B41FA5}">
                      <a16:colId xmlns:a16="http://schemas.microsoft.com/office/drawing/2014/main" xmlns="" val="3589945872"/>
                    </a:ext>
                  </a:extLst>
                </a:gridCol>
                <a:gridCol w="2998264">
                  <a:extLst>
                    <a:ext uri="{9D8B030D-6E8A-4147-A177-3AD203B41FA5}">
                      <a16:colId xmlns:a16="http://schemas.microsoft.com/office/drawing/2014/main" xmlns="" val="715481771"/>
                    </a:ext>
                  </a:extLst>
                </a:gridCol>
                <a:gridCol w="3357520">
                  <a:extLst>
                    <a:ext uri="{9D8B030D-6E8A-4147-A177-3AD203B41FA5}">
                      <a16:colId xmlns:a16="http://schemas.microsoft.com/office/drawing/2014/main" xmlns="" val="2285958275"/>
                    </a:ext>
                  </a:extLst>
                </a:gridCol>
                <a:gridCol w="1457588">
                  <a:extLst>
                    <a:ext uri="{9D8B030D-6E8A-4147-A177-3AD203B41FA5}">
                      <a16:colId xmlns:a16="http://schemas.microsoft.com/office/drawing/2014/main" xmlns="" val="1557811892"/>
                    </a:ext>
                  </a:extLst>
                </a:gridCol>
                <a:gridCol w="3449311">
                  <a:extLst>
                    <a:ext uri="{9D8B030D-6E8A-4147-A177-3AD203B41FA5}">
                      <a16:colId xmlns:a16="http://schemas.microsoft.com/office/drawing/2014/main" xmlns="" val="1035843253"/>
                    </a:ext>
                  </a:extLst>
                </a:gridCol>
              </a:tblGrid>
              <a:tr h="548773">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Утвержденные МПА для обеспечения формирования и исполнения муниципального социального заказа по направлению деятельности «реализация дополнительных образовательных программ</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Полное название МПА</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 распоряжение, приказ)</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Дата утверждения и № документа</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Реквизиты документа, ссылка</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(введите реквизиты документа и ссылку на размещенный в сети Интернет документ)</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7822443"/>
                  </a:ext>
                </a:extLst>
              </a:tr>
              <a:tr h="652675">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Утверждение МПА администрации МО "Об организации оказания муниципальных услуг в социальной сфере при формировании муниципального социального заказа на оказание муниципальных услуг в социальной сфере </a:t>
                      </a: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(шаг 2 в ДК)</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АЧР РК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«Об организации оказания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муниципальных услуг в социальной сфере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при формировании муниципального социального заказа на оказание муниципальных услуг в социальной сфере на территории муниципального образования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Черноморский район Республики Крым»</a:t>
                      </a:r>
                    </a:p>
                    <a:p>
                      <a:pPr algn="ctr">
                        <a:lnSpc>
                          <a:spcPct val="107000"/>
                        </a:lnSpc>
                        <a:spcAft>
                          <a:spcPts val="800"/>
                        </a:spcAft>
                      </a:pP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08.09.2023 № 1352</a:t>
                      </a:r>
                      <a:endParaRPr lang="ru-RU" sz="85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https://cdyutchern.files.wordpress.com/2023/11/d09ed0b1-d0bed180d0b3d0b0d0bdd0b8d0b7d0b0d186d0b8d0b8-d0bed0bad0b0d0b7d0b0d0bdd0b8d18f-d0bcd183d0bdd0b8d186d0b8d0bfd0b0d0bbd18cd0bdd18bd185-d183d181d0bbd183d0b3-d0b2-d181d0bed186d0b8d0b0.pdf</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193764"/>
                  </a:ext>
                </a:extLst>
              </a:tr>
              <a:tr h="706676">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Утверждение Порядка формирования муниципальных СЗ на оказание муниципальных услуг в социальной сфере, отнесенных к полномочиям органов местного самоуправления (наименование муниципального образования), о форме и сроках формирования отчета об их исполнении </a:t>
                      </a: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(шаг 4 в ДК)</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АЧР РК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 порядке формирования муниципальных социальных заказов на оказание муниципальных услуг в социальной сфере, отнесенных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к полномочиям</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органов местного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самоуправления муниципального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образования Черноморский район Республики Крым, о форме и сроках формирования</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отчета об их исполнении»</a:t>
                      </a:r>
                    </a:p>
                    <a:p>
                      <a:pPr>
                        <a:lnSpc>
                          <a:spcPct val="107000"/>
                        </a:lnSpc>
                        <a:spcAft>
                          <a:spcPts val="800"/>
                        </a:spcAft>
                      </a:pP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20.10.2023</a:t>
                      </a:r>
                      <a:r>
                        <a:rPr lang="ru-RU" sz="85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 1532</a:t>
                      </a:r>
                      <a:endParaRPr lang="ru-RU" sz="85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https://chero.rk.gov.ru/documents/9c4d7d5d-5611-4886-b698-7a01912e610e</a:t>
                      </a:r>
                      <a:endParaRPr lang="ru-RU" sz="85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7837103"/>
                  </a:ext>
                </a:extLst>
              </a:tr>
              <a:tr h="514538">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порядка предоставления субсидии юрлицам, ИП, физлицам – производителям товаров, работ, услуг на оплату соглашения в рамках СЗ </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(шаг 10 в ДК)</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0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АЧР РК </a:t>
                      </a:r>
                      <a:r>
                        <a:rPr lang="ru-RU" sz="80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Порядка предоставления субсидии юридическим лицам, индивидуальным предпринимателям, физическим лицам – производителям товаров, работ, услуг на оплату соглашения о возмещении затрат, связанных с оказанием муниципальных услуг в социальной сфере в соответствии с социальным сертификатом»</a:t>
                      </a:r>
                    </a:p>
                    <a:p>
                      <a:pPr>
                        <a:lnSpc>
                          <a:spcPct val="107000"/>
                        </a:lnSpc>
                        <a:spcAft>
                          <a:spcPts val="800"/>
                        </a:spcAft>
                      </a:pP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Порядка предоставления субсидии юридическим лицам, индивидуальным предпринимателям, физическим лицам – производителям товаров, работ, услуг на оплату соглашения о финансовом обеспечении затрат, связанных с оказанием муниципальных услуг в социальной сфере в соответствии с социальным сертификатом»</a:t>
                      </a:r>
                      <a:endParaRPr lang="ru-RU" sz="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27.11.2023 № 1705</a:t>
                      </a:r>
                    </a:p>
                    <a:p>
                      <a:pPr algn="ctr">
                        <a:lnSpc>
                          <a:spcPct val="107000"/>
                        </a:lnSpc>
                        <a:spcAft>
                          <a:spcPts val="800"/>
                        </a:spcAft>
                      </a:pPr>
                      <a:endPar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27.11.2023</a:t>
                      </a:r>
                      <a:r>
                        <a:rPr lang="ru-RU" sz="85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 1704</a:t>
                      </a:r>
                      <a:endPar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https://chero.rk.gov.ru/documents/4cad11c7-2e99-4e2c-981b-38360310e53e</a:t>
                      </a:r>
                      <a:endParaRPr lang="ru-RU" sz="85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85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https://chero.rk.gov.ru/documents/c4fdc667-c564-4291-9357-ce2561d5a06f</a:t>
                      </a:r>
                      <a:endParaRPr lang="ru-RU" sz="850" kern="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1373336"/>
                  </a:ext>
                </a:extLst>
              </a:tr>
              <a:tr h="511985">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акта МО, утверждающего порядки ведения реестров и выдачи социальных сертификатов в рамках СЗ </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(шаг 12 в ДК)</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АЧР РК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 некоторых мерах правового регулирования вопросов, связанных с оказанием муниципальной услуги «Реализация дополнительных общеразвивающих программ» в соответствии с социальными сертификатами»</a:t>
                      </a:r>
                    </a:p>
                    <a:p>
                      <a:pPr>
                        <a:lnSpc>
                          <a:spcPct val="107000"/>
                        </a:lnSpc>
                        <a:spcAft>
                          <a:spcPts val="800"/>
                        </a:spcAft>
                      </a:pP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08.11.2023 № 1622</a:t>
                      </a:r>
                      <a:endParaRPr lang="ru-RU" sz="85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https://chero.rk.gov.ru/documents/4838ea5d-eb52-4256-9244-86812e491c6f</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2299406"/>
                  </a:ext>
                </a:extLst>
              </a:tr>
              <a:tr h="1259334">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5</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правил заключения в электронной форме и подписания усиленной квалифицированной электронной подписью лица, имеющего право действовать от имени соответственно уполномоченного органа, исполнителя муниципальных услуг в социальной сфере, соглашений о финансовом обеспечении (возмещении) затрат, связанных с оказанием муниципальных услуг в социальной сфере в соответствии с социальным сертификатом на получение муниципальной услуги в социальной сфере </a:t>
                      </a: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(шаг 14 в ДК)</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00" b="0" kern="100" dirty="0" smtClean="0">
                          <a:effectLst/>
                          <a:latin typeface="Times New Roman" panose="02020603050405020304" pitchFamily="18" charset="0"/>
                          <a:ea typeface="Calibri" panose="020F0502020204030204" pitchFamily="34" charset="0"/>
                          <a:cs typeface="Times New Roman" panose="02020603050405020304" pitchFamily="18" charset="0"/>
                        </a:rPr>
                        <a:t>Постановление АЧР РК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Об утверждении Правил заключения в электронной форме и подписания усиленной квалифицированной электронной подписью лица, имеющего право действовать от имени соответственно уполномоченного органа, исполнителя муниципальных услуг в социальной сфере, соглашений</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о финансовом обеспечении</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(возмещении) затрат, связанных с оказанием муниципальных услуг в социальной сфере в соответствии с социальным сертификатом на</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получение муниципальной </a:t>
                      </a:r>
                      <a:r>
                        <a:rPr lang="ru-RU" sz="8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800" b="0" kern="1200" dirty="0" smtClean="0">
                          <a:solidFill>
                            <a:schemeClr val="tx1"/>
                          </a:solidFill>
                          <a:effectLst/>
                          <a:latin typeface="Times New Roman" panose="02020603050405020304" pitchFamily="18" charset="0"/>
                          <a:ea typeface="+mn-ea"/>
                          <a:cs typeface="Times New Roman" panose="02020603050405020304" pitchFamily="18" charset="0"/>
                        </a:rPr>
                        <a:t>услуги в социальной сфере»</a:t>
                      </a:r>
                    </a:p>
                    <a:p>
                      <a:pPr>
                        <a:lnSpc>
                          <a:spcPct val="107000"/>
                        </a:lnSpc>
                        <a:spcAft>
                          <a:spcPts val="800"/>
                        </a:spcAft>
                      </a:pP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Times New Roman" panose="02020603050405020304" pitchFamily="18" charset="0"/>
                          <a:ea typeface="Calibri" panose="020F0502020204030204" pitchFamily="34" charset="0"/>
                          <a:cs typeface="Times New Roman" panose="02020603050405020304" pitchFamily="18" charset="0"/>
                        </a:rPr>
                        <a:t>20.10.2023 № 1533</a:t>
                      </a:r>
                      <a:endParaRPr lang="ru-RU" sz="85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850" kern="100" dirty="0" smtClean="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https://chero.rk.gov.ru/documents/705bdf03-1c8d-4e95-a757-159b90a0bb0d</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4277414"/>
                  </a:ext>
                </a:extLst>
              </a:tr>
              <a:tr h="232969">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6</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Times New Roman" panose="02020603050405020304" pitchFamily="18" charset="0"/>
                          <a:ea typeface="Calibri" panose="020F0502020204030204" pitchFamily="34" charset="0"/>
                          <a:cs typeface="Times New Roman" panose="02020603050405020304" pitchFamily="18" charset="0"/>
                        </a:rPr>
                        <a:t>Внесение изменений в программу персонифицированного финансирования </a:t>
                      </a: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(шаг 15 в ДК)</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Calibri" panose="020F0502020204030204" pitchFamily="34" charset="0"/>
                          <a:ea typeface="Calibri" panose="020F0502020204030204" pitchFamily="34" charset="0"/>
                          <a:cs typeface="Times New Roman" panose="02020603050405020304" pitchFamily="18" charset="0"/>
                        </a:rPr>
                        <a:t>В работе</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5311482"/>
                  </a:ext>
                </a:extLst>
              </a:tr>
              <a:tr h="232969">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7</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Times New Roman" panose="02020603050405020304" pitchFamily="18" charset="0"/>
                          <a:ea typeface="Calibri" panose="020F0502020204030204" pitchFamily="34" charset="0"/>
                          <a:cs typeface="Times New Roman" panose="02020603050405020304" pitchFamily="18" charset="0"/>
                        </a:rPr>
                        <a:t>Внесение изменений в локальные нормативные акты муниципальных исполнителей услуг </a:t>
                      </a: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(шаг 16 в ДК)</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Calibri" panose="020F0502020204030204" pitchFamily="34" charset="0"/>
                          <a:ea typeface="Calibri" panose="020F0502020204030204" pitchFamily="34" charset="0"/>
                          <a:cs typeface="Times New Roman" panose="02020603050405020304" pitchFamily="18" charset="0"/>
                        </a:rPr>
                        <a:t>В работе</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9000011"/>
                  </a:ext>
                </a:extLst>
              </a:tr>
              <a:tr h="490863">
                <a:tc>
                  <a:txBody>
                    <a:bodyPr/>
                    <a:lstStyle/>
                    <a:p>
                      <a:pPr>
                        <a:lnSpc>
                          <a:spcPct val="107000"/>
                        </a:lnSpc>
                        <a:spcAft>
                          <a:spcPts val="800"/>
                        </a:spcAft>
                      </a:pPr>
                      <a:r>
                        <a:rPr lang="ru-RU" sz="850" b="1" kern="1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850" kern="10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850" kern="100" dirty="0">
                          <a:effectLst/>
                          <a:latin typeface="Times New Roman" panose="02020603050405020304" pitchFamily="18" charset="0"/>
                          <a:ea typeface="Calibri" panose="020F0502020204030204" pitchFamily="34" charset="0"/>
                          <a:cs typeface="Times New Roman" panose="02020603050405020304" pitchFamily="18" charset="0"/>
                        </a:rPr>
                        <a:t>Приказ/Постановление "Утверждение типовой формы соглашения, заключаемого по результатам отбора исполнителей государственных (муниципальных) услуг в социальной сфере </a:t>
                      </a:r>
                      <a:endParaRPr lang="ru-RU" sz="85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850" b="1" kern="100" dirty="0">
                          <a:effectLst/>
                          <a:latin typeface="Times New Roman" panose="02020603050405020304" pitchFamily="18" charset="0"/>
                          <a:ea typeface="Calibri" panose="020F0502020204030204" pitchFamily="34" charset="0"/>
                          <a:cs typeface="Times New Roman" panose="02020603050405020304" pitchFamily="18" charset="0"/>
                        </a:rPr>
                        <a:t>(шаг 17 в ДК)</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850" kern="100" dirty="0" smtClean="0">
                          <a:effectLst/>
                          <a:latin typeface="Calibri" panose="020F0502020204030204" pitchFamily="34" charset="0"/>
                          <a:ea typeface="Calibri" panose="020F0502020204030204" pitchFamily="34" charset="0"/>
                          <a:cs typeface="Times New Roman" panose="02020603050405020304" pitchFamily="18" charset="0"/>
                        </a:rPr>
                        <a:t>В работе</a:t>
                      </a:r>
                      <a:endParaRPr lang="ru-RU" sz="8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5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5709" marR="25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7420711"/>
                  </a:ext>
                </a:extLst>
              </a:tr>
            </a:tbl>
          </a:graphicData>
        </a:graphic>
      </p:graphicFrame>
    </p:spTree>
    <p:extLst>
      <p:ext uri="{BB962C8B-B14F-4D97-AF65-F5344CB8AC3E}">
        <p14:creationId xmlns:p14="http://schemas.microsoft.com/office/powerpoint/2010/main" val="155724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719921" y="1833331"/>
            <a:ext cx="10875966" cy="2462213"/>
          </a:xfrm>
          <a:prstGeom prst="rect">
            <a:avLst/>
          </a:prstGeom>
          <a:noFill/>
        </p:spPr>
        <p:txBody>
          <a:bodyPr wrap="square">
            <a:spAutoFit/>
          </a:bodyPr>
          <a:lstStyle/>
          <a:p>
            <a:pPr marL="342900" indent="-342900" algn="just">
              <a:buAutoNum type="arabicPeriod"/>
            </a:pP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«Особенности </a:t>
            </a:r>
            <a:r>
              <a:rPr lang="ru-RU" sz="1400" dirty="0" err="1">
                <a:latin typeface="Times New Roman" panose="02020603050405020304" pitchFamily="18" charset="0"/>
                <a:cs typeface="Times New Roman" panose="02020603050405020304" pitchFamily="18" charset="0"/>
              </a:rPr>
              <a:t>профориентационной</a:t>
            </a:r>
            <a:r>
              <a:rPr lang="ru-RU" sz="1400" dirty="0">
                <a:latin typeface="Times New Roman" panose="02020603050405020304" pitchFamily="18" charset="0"/>
                <a:cs typeface="Times New Roman" panose="02020603050405020304" pitchFamily="18" charset="0"/>
              </a:rPr>
              <a:t> работы в ДОД по организации </a:t>
            </a:r>
            <a:r>
              <a:rPr lang="ru-RU" sz="1400" dirty="0" smtClean="0">
                <a:latin typeface="Times New Roman" panose="02020603050405020304" pitchFamily="18" charset="0"/>
                <a:cs typeface="Times New Roman" panose="02020603050405020304" pitchFamily="18" charset="0"/>
              </a:rPr>
              <a:t>каникулярных </a:t>
            </a:r>
            <a:r>
              <a:rPr lang="ru-RU" sz="1400" dirty="0" err="1" smtClean="0">
                <a:latin typeface="Times New Roman" panose="02020603050405020304" pitchFamily="18" charset="0"/>
                <a:cs typeface="Times New Roman" panose="02020603050405020304" pitchFamily="18" charset="0"/>
              </a:rPr>
              <a:t>профориентационных</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смен, связанных с </a:t>
            </a:r>
            <a:r>
              <a:rPr lang="ru-RU" sz="1400" dirty="0" smtClean="0">
                <a:latin typeface="Times New Roman" panose="02020603050405020304" pitchFamily="18" charset="0"/>
                <a:cs typeface="Times New Roman" panose="02020603050405020304" pitchFamily="18" charset="0"/>
              </a:rPr>
              <a:t>безопасностью».</a:t>
            </a:r>
          </a:p>
          <a:p>
            <a:pPr algn="just"/>
            <a:r>
              <a:rPr lang="ru-RU" sz="1400" dirty="0" smtClean="0">
                <a:latin typeface="Times New Roman" panose="02020603050405020304" pitchFamily="18" charset="0"/>
                <a:cs typeface="Times New Roman" panose="02020603050405020304" pitchFamily="18" charset="0"/>
              </a:rPr>
              <a:t>2.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«Социальный </a:t>
            </a:r>
            <a:r>
              <a:rPr lang="ru-RU" sz="1400" dirty="0">
                <a:latin typeface="Times New Roman" panose="02020603050405020304" pitchFamily="18" charset="0"/>
                <a:cs typeface="Times New Roman" panose="02020603050405020304" pitchFamily="18" charset="0"/>
              </a:rPr>
              <a:t>заказ - новая реальность в дополнительном </a:t>
            </a:r>
            <a:r>
              <a:rPr lang="ru-RU" sz="1400" dirty="0" smtClean="0">
                <a:latin typeface="Times New Roman" panose="02020603050405020304" pitchFamily="18" charset="0"/>
                <a:cs typeface="Times New Roman" panose="02020603050405020304" pitchFamily="18" charset="0"/>
              </a:rPr>
              <a:t>образовании».</a:t>
            </a:r>
          </a:p>
          <a:p>
            <a:pPr algn="just"/>
            <a:r>
              <a:rPr lang="ru-RU" sz="1400" dirty="0" smtClean="0">
                <a:latin typeface="Times New Roman" panose="02020603050405020304" pitchFamily="18" charset="0"/>
                <a:cs typeface="Times New Roman" panose="02020603050405020304" pitchFamily="18" charset="0"/>
              </a:rPr>
              <a:t>3.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«Лучшие </a:t>
            </a:r>
            <a:r>
              <a:rPr lang="ru-RU" sz="1400" dirty="0">
                <a:latin typeface="Times New Roman" panose="02020603050405020304" pitchFamily="18" charset="0"/>
                <a:cs typeface="Times New Roman" panose="02020603050405020304" pitchFamily="18" charset="0"/>
              </a:rPr>
              <a:t>региональные практики реализации программно-методических разработок по </a:t>
            </a:r>
            <a:r>
              <a:rPr lang="ru-RU" sz="1400" dirty="0" smtClean="0">
                <a:latin typeface="Times New Roman" panose="02020603050405020304" pitchFamily="18" charset="0"/>
                <a:cs typeface="Times New Roman" panose="02020603050405020304" pitchFamily="18" charset="0"/>
              </a:rPr>
              <a:t>     естественнонаучной направленности».</a:t>
            </a:r>
          </a:p>
          <a:p>
            <a:pPr algn="just"/>
            <a:r>
              <a:rPr lang="ru-RU" sz="1400" dirty="0" smtClean="0">
                <a:latin typeface="Times New Roman" panose="02020603050405020304" pitchFamily="18" charset="0"/>
                <a:cs typeface="Times New Roman" panose="02020603050405020304" pitchFamily="18" charset="0"/>
              </a:rPr>
              <a:t>4.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«Школьные театры – векторы развития».</a:t>
            </a:r>
          </a:p>
          <a:p>
            <a:pPr algn="just"/>
            <a:r>
              <a:rPr lang="ru-RU" sz="1400" dirty="0" smtClean="0">
                <a:latin typeface="Times New Roman" panose="02020603050405020304" pitchFamily="18" charset="0"/>
                <a:cs typeface="Times New Roman" panose="02020603050405020304" pitchFamily="18" charset="0"/>
              </a:rPr>
              <a:t>5.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«Новое </a:t>
            </a:r>
            <a:r>
              <a:rPr lang="ru-RU" sz="1400" dirty="0">
                <a:latin typeface="Times New Roman" panose="02020603050405020304" pitchFamily="18" charset="0"/>
                <a:cs typeface="Times New Roman" panose="02020603050405020304" pitchFamily="18" charset="0"/>
              </a:rPr>
              <a:t>содержание и новые технологии для дополнительного образования детей: как объединить ресурсы с содержанием для успеха каждого ребенка</a:t>
            </a:r>
            <a:r>
              <a:rPr lang="ru-RU" sz="1400" dirty="0" smtClean="0">
                <a:latin typeface="Times New Roman" panose="02020603050405020304" pitchFamily="18" charset="0"/>
                <a:cs typeface="Times New Roman" panose="02020603050405020304" pitchFamily="18" charset="0"/>
              </a:rPr>
              <a:t>?».</a:t>
            </a:r>
          </a:p>
          <a:p>
            <a:pPr algn="just"/>
            <a:r>
              <a:rPr lang="ru-RU" sz="1400" dirty="0" smtClean="0">
                <a:latin typeface="Times New Roman" panose="02020603050405020304" pitchFamily="18" charset="0"/>
                <a:cs typeface="Times New Roman" panose="02020603050405020304" pitchFamily="18" charset="0"/>
              </a:rPr>
              <a:t>6.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Медиаобразование</a:t>
            </a:r>
            <a:r>
              <a:rPr lang="ru-RU" sz="1400" dirty="0">
                <a:latin typeface="Times New Roman" panose="02020603050405020304" pitchFamily="18" charset="0"/>
                <a:cs typeface="Times New Roman" panose="02020603050405020304" pitchFamily="18" charset="0"/>
              </a:rPr>
              <a:t>: от информационной безопасности к развитию творческих способностей </a:t>
            </a:r>
            <a:r>
              <a:rPr lang="ru-RU" sz="1400" dirty="0" smtClean="0">
                <a:latin typeface="Times New Roman" panose="02020603050405020304" pitchFamily="18" charset="0"/>
                <a:cs typeface="Times New Roman" panose="02020603050405020304" pitchFamily="18" charset="0"/>
              </a:rPr>
              <a:t>обучающихся».</a:t>
            </a:r>
          </a:p>
          <a:p>
            <a:pPr algn="just"/>
            <a:r>
              <a:rPr lang="ru-RU" sz="1400" dirty="0" smtClean="0">
                <a:latin typeface="Times New Roman" panose="02020603050405020304" pitchFamily="18" charset="0"/>
                <a:cs typeface="Times New Roman" panose="02020603050405020304" pitchFamily="18" charset="0"/>
              </a:rPr>
              <a:t>7. </a:t>
            </a:r>
            <a:r>
              <a:rPr lang="ru-RU" sz="1400" dirty="0" err="1" smtClean="0">
                <a:latin typeface="Times New Roman" panose="02020603050405020304" pitchFamily="18" charset="0"/>
                <a:cs typeface="Times New Roman" panose="02020603050405020304" pitchFamily="18" charset="0"/>
              </a:rPr>
              <a:t>Вебинар</a:t>
            </a:r>
            <a:r>
              <a:rPr lang="ru-RU" sz="1400" dirty="0" smtClean="0">
                <a:latin typeface="Times New Roman" panose="02020603050405020304" pitchFamily="18" charset="0"/>
                <a:cs typeface="Times New Roman" panose="02020603050405020304" pitchFamily="18" charset="0"/>
              </a:rPr>
              <a:t> «Всероссийский </a:t>
            </a:r>
            <a:r>
              <a:rPr lang="ru-RU" sz="1400" dirty="0">
                <a:latin typeface="Times New Roman" panose="02020603050405020304" pitchFamily="18" charset="0"/>
                <a:cs typeface="Times New Roman" panose="02020603050405020304" pitchFamily="18" charset="0"/>
              </a:rPr>
              <a:t>конкурс профессионального мастерства работников сферы дополнительного образования «Сердце отдаю детям» – 2023: профессиональное развитие и самореализация </a:t>
            </a:r>
            <a:r>
              <a:rPr lang="ru-RU" sz="1400" dirty="0" smtClean="0">
                <a:latin typeface="Times New Roman" panose="02020603050405020304" pitchFamily="18" charset="0"/>
                <a:cs typeface="Times New Roman" panose="02020603050405020304" pitchFamily="18" charset="0"/>
              </a:rPr>
              <a:t>педагога».</a:t>
            </a:r>
          </a:p>
        </p:txBody>
      </p:sp>
      <p:sp>
        <p:nvSpPr>
          <p:cNvPr id="5" name="Заголовок 1">
            <a:extLst>
              <a:ext uri="{FF2B5EF4-FFF2-40B4-BE49-F238E27FC236}">
                <a16:creationId xmlns:a16="http://schemas.microsoft.com/office/drawing/2014/main" xmlns="" id="{3F06C9C6-2421-66A3-1739-98E5B0813BE6}"/>
              </a:ext>
            </a:extLst>
          </p:cNvPr>
          <p:cNvSpPr txBox="1">
            <a:spLocks/>
          </p:cNvSpPr>
          <p:nvPr/>
        </p:nvSpPr>
        <p:spPr>
          <a:xfrm>
            <a:off x="2908517" y="149109"/>
            <a:ext cx="6172200" cy="862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800" b="1" dirty="0">
                <a:solidFill>
                  <a:srgbClr val="221668"/>
                </a:solidFill>
                <a:latin typeface="Times New Roman" panose="02020603050405020304" pitchFamily="18" charset="0"/>
                <a:ea typeface="Montserrat"/>
                <a:cs typeface="Times New Roman" panose="02020603050405020304" pitchFamily="18" charset="0"/>
                <a:sym typeface="Montserrat"/>
              </a:rPr>
              <a:t>Участие, организация и проведение муниципальным опорным центром мероприятий различного уровня</a:t>
            </a:r>
          </a:p>
          <a:p>
            <a:endParaRPr lang="ru-RU" sz="1800" dirty="0">
              <a:latin typeface="Montserrat Medium" panose="00000600000000000000"/>
            </a:endParaRPr>
          </a:p>
        </p:txBody>
      </p:sp>
      <p:pic>
        <p:nvPicPr>
          <p:cNvPr id="2" name="Рисунок 1">
            <a:extLst>
              <a:ext uri="{FF2B5EF4-FFF2-40B4-BE49-F238E27FC236}">
                <a16:creationId xmlns:a16="http://schemas.microsoft.com/office/drawing/2014/main" xmlns="" id="{8B1C526E-2F15-3281-5081-3DFC6D104C1A}"/>
              </a:ext>
            </a:extLst>
          </p:cNvPr>
          <p:cNvPicPr>
            <a:picLocks noChangeAspect="1"/>
          </p:cNvPicPr>
          <p:nvPr/>
        </p:nvPicPr>
        <p:blipFill>
          <a:blip r:embed="rId2"/>
          <a:stretch>
            <a:fillRect/>
          </a:stretch>
        </p:blipFill>
        <p:spPr>
          <a:xfrm>
            <a:off x="585503" y="165840"/>
            <a:ext cx="1737511" cy="926672"/>
          </a:xfrm>
          <a:prstGeom prst="rect">
            <a:avLst/>
          </a:prstGeom>
        </p:spPr>
      </p:pic>
      <p:sp>
        <p:nvSpPr>
          <p:cNvPr id="3" name="Google Shape;93;p2">
            <a:extLst>
              <a:ext uri="{FF2B5EF4-FFF2-40B4-BE49-F238E27FC236}">
                <a16:creationId xmlns:a16="http://schemas.microsoft.com/office/drawing/2014/main" xmlns="" id="{47FCA743-CFEB-E4F4-8A34-2A393D4F3AB5}"/>
              </a:ext>
            </a:extLst>
          </p:cNvPr>
          <p:cNvSpPr txBox="1">
            <a:spLocks/>
          </p:cNvSpPr>
          <p:nvPr/>
        </p:nvSpPr>
        <p:spPr>
          <a:xfrm>
            <a:off x="3754115" y="737369"/>
            <a:ext cx="4683769" cy="33046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21668"/>
              </a:buClr>
              <a:buSzPts val="2880"/>
            </a:pPr>
            <a:r>
              <a:rPr lang="ru-RU" sz="2400" b="1" kern="0" dirty="0">
                <a:solidFill>
                  <a:srgbClr val="221668"/>
                </a:solidFill>
                <a:latin typeface="Times New Roman" panose="02020603050405020304" pitchFamily="18" charset="0"/>
                <a:ea typeface="Montserrat"/>
                <a:cs typeface="Times New Roman" panose="02020603050405020304" pitchFamily="18" charset="0"/>
                <a:sym typeface="Montserrat"/>
              </a:rPr>
              <a:t>Межрегионального уровня</a:t>
            </a:r>
          </a:p>
        </p:txBody>
      </p:sp>
      <p:sp>
        <p:nvSpPr>
          <p:cNvPr id="12" name="TextBox 11">
            <a:extLst>
              <a:ext uri="{FF2B5EF4-FFF2-40B4-BE49-F238E27FC236}">
                <a16:creationId xmlns:a16="http://schemas.microsoft.com/office/drawing/2014/main" xmlns="" id="{D8BBDEF5-CF4A-A4C4-C625-5CD25BE705AB}"/>
              </a:ext>
            </a:extLst>
          </p:cNvPr>
          <p:cNvSpPr txBox="1"/>
          <p:nvPr/>
        </p:nvSpPr>
        <p:spPr>
          <a:xfrm>
            <a:off x="674422" y="1066405"/>
            <a:ext cx="10817737" cy="685059"/>
          </a:xfrm>
          <a:prstGeom prst="rect">
            <a:avLst/>
          </a:prstGeom>
          <a:noFill/>
        </p:spPr>
        <p:txBody>
          <a:bodyPr wrap="square">
            <a:spAutoFit/>
          </a:bodyPr>
          <a:lstStyle/>
          <a:p>
            <a:pPr algn="ctr">
              <a:lnSpc>
                <a:spcPct val="107000"/>
              </a:lnSpc>
              <a:spcAft>
                <a:spcPts val="800"/>
              </a:spcAft>
            </a:pP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Участие в </a:t>
            </a:r>
            <a:r>
              <a:rPr lang="ru-RU" b="1" kern="100" dirty="0" smtClean="0">
                <a:effectLst/>
                <a:latin typeface="Times New Roman" panose="02020603050405020304" pitchFamily="18" charset="0"/>
                <a:ea typeface="Calibri" panose="020F0502020204030204" pitchFamily="34" charset="0"/>
                <a:cs typeface="Times New Roman" panose="02020603050405020304" pitchFamily="18" charset="0"/>
              </a:rPr>
              <a:t>межрегиональных </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мероприятиях и </a:t>
            </a:r>
            <a:r>
              <a:rPr lang="ru-RU" b="1" kern="100" dirty="0">
                <a:latin typeface="Times New Roman" panose="02020603050405020304" pitchFamily="18" charset="0"/>
                <a:ea typeface="Calibri" panose="020F0502020204030204" pitchFamily="34" charset="0"/>
                <a:cs typeface="Times New Roman" panose="02020603050405020304" pitchFamily="18" charset="0"/>
              </a:rPr>
              <a:t>прослушали </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вебинары из цикла «Методическая среда» ВЦХТ и др.</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C:\Users\MOC\Desktop\photo_2023-11-21_10-3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98" y="4295544"/>
            <a:ext cx="2095864" cy="20958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OC\Desktop\photo_2023-11-08_07-13-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115" y="4332535"/>
            <a:ext cx="2115880" cy="21158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OC\Desktop\photo_2023-11-08_07-13-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7757" y="4321297"/>
            <a:ext cx="2110554" cy="211055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OC\Desktop\photo_2023-10-31_16-56-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3828" y="4295545"/>
            <a:ext cx="2162059" cy="216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7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sp>
        <p:nvSpPr>
          <p:cNvPr id="5" name="Заголовок 1">
            <a:extLst>
              <a:ext uri="{FF2B5EF4-FFF2-40B4-BE49-F238E27FC236}">
                <a16:creationId xmlns:a16="http://schemas.microsoft.com/office/drawing/2014/main" xmlns="" id="{3F06C9C6-2421-66A3-1739-98E5B0813BE6}"/>
              </a:ext>
            </a:extLst>
          </p:cNvPr>
          <p:cNvSpPr txBox="1">
            <a:spLocks/>
          </p:cNvSpPr>
          <p:nvPr/>
        </p:nvSpPr>
        <p:spPr>
          <a:xfrm>
            <a:off x="2818061" y="382419"/>
            <a:ext cx="6172200" cy="862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800" b="1" dirty="0">
                <a:solidFill>
                  <a:srgbClr val="221668"/>
                </a:solidFill>
                <a:latin typeface="Times New Roman" panose="02020603050405020304" pitchFamily="18" charset="0"/>
                <a:ea typeface="Montserrat"/>
                <a:cs typeface="Times New Roman" panose="02020603050405020304" pitchFamily="18" charset="0"/>
                <a:sym typeface="Montserrat"/>
              </a:rPr>
              <a:t>Участие, организация и проведение муниципальным опорным центром мероприятий различного уровня</a:t>
            </a:r>
          </a:p>
          <a:p>
            <a:endParaRPr lang="ru-RU" sz="1800" dirty="0">
              <a:latin typeface="Montserrat Medium" panose="00000600000000000000"/>
            </a:endParaRPr>
          </a:p>
        </p:txBody>
      </p:sp>
      <p:pic>
        <p:nvPicPr>
          <p:cNvPr id="4" name="Рисунок 3">
            <a:extLst>
              <a:ext uri="{FF2B5EF4-FFF2-40B4-BE49-F238E27FC236}">
                <a16:creationId xmlns:a16="http://schemas.microsoft.com/office/drawing/2014/main" xmlns="" id="{ECE75007-E9D6-F3E1-DCDB-5437D15F2AD0}"/>
              </a:ext>
            </a:extLst>
          </p:cNvPr>
          <p:cNvPicPr>
            <a:picLocks noChangeAspect="1"/>
          </p:cNvPicPr>
          <p:nvPr/>
        </p:nvPicPr>
        <p:blipFill>
          <a:blip r:embed="rId2"/>
          <a:stretch>
            <a:fillRect/>
          </a:stretch>
        </p:blipFill>
        <p:spPr>
          <a:xfrm>
            <a:off x="491166" y="305622"/>
            <a:ext cx="2081117" cy="1256004"/>
          </a:xfrm>
          <a:prstGeom prst="rect">
            <a:avLst/>
          </a:prstGeom>
        </p:spPr>
      </p:pic>
      <p:sp>
        <p:nvSpPr>
          <p:cNvPr id="7" name="Google Shape;93;p2">
            <a:extLst>
              <a:ext uri="{FF2B5EF4-FFF2-40B4-BE49-F238E27FC236}">
                <a16:creationId xmlns:a16="http://schemas.microsoft.com/office/drawing/2014/main" xmlns="" id="{05ED32C1-8ECF-77B7-25BE-48921FBE1641}"/>
              </a:ext>
            </a:extLst>
          </p:cNvPr>
          <p:cNvSpPr txBox="1">
            <a:spLocks/>
          </p:cNvSpPr>
          <p:nvPr/>
        </p:nvSpPr>
        <p:spPr>
          <a:xfrm>
            <a:off x="1868548" y="1245213"/>
            <a:ext cx="6543294" cy="330467"/>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221668"/>
              </a:buClr>
              <a:buSzPts val="2880"/>
            </a:pPr>
            <a:r>
              <a:rPr lang="ru-RU" sz="2400" b="1" kern="0" dirty="0">
                <a:solidFill>
                  <a:srgbClr val="221668"/>
                </a:solidFill>
                <a:latin typeface="Times New Roman" panose="02020603050405020304" pitchFamily="18" charset="0"/>
                <a:ea typeface="Montserrat"/>
                <a:cs typeface="Times New Roman" panose="02020603050405020304" pitchFamily="18" charset="0"/>
                <a:sym typeface="Montserrat"/>
              </a:rPr>
              <a:t>Республиканского/муниципального уровня</a:t>
            </a:r>
          </a:p>
        </p:txBody>
      </p:sp>
      <p:sp>
        <p:nvSpPr>
          <p:cNvPr id="16" name="TextBox 15">
            <a:extLst>
              <a:ext uri="{FF2B5EF4-FFF2-40B4-BE49-F238E27FC236}">
                <a16:creationId xmlns:a16="http://schemas.microsoft.com/office/drawing/2014/main" xmlns="" id="{95E194A3-E6D0-3ED5-B012-2C6DEA4A391B}"/>
              </a:ext>
            </a:extLst>
          </p:cNvPr>
          <p:cNvSpPr txBox="1"/>
          <p:nvPr/>
        </p:nvSpPr>
        <p:spPr>
          <a:xfrm>
            <a:off x="506981" y="1561626"/>
            <a:ext cx="5397180" cy="5235408"/>
          </a:xfrm>
          <a:prstGeom prst="rect">
            <a:avLst/>
          </a:prstGeom>
          <a:noFill/>
        </p:spPr>
        <p:txBody>
          <a:bodyPr wrap="square">
            <a:spAutoFit/>
          </a:bodyPr>
          <a:lstStyle/>
          <a:p>
            <a:pPr>
              <a:buClr>
                <a:srgbClr val="221668"/>
              </a:buClr>
              <a:buSzPts val="2880"/>
            </a:pPr>
            <a:r>
              <a:rPr lang="ru-RU" sz="2000" b="1" kern="0" dirty="0">
                <a:solidFill>
                  <a:schemeClr val="tx2"/>
                </a:solidFill>
                <a:latin typeface="Times New Roman" panose="02020603050405020304" pitchFamily="18" charset="0"/>
                <a:ea typeface="Montserrat"/>
                <a:cs typeface="Times New Roman" panose="02020603050405020304" pitchFamily="18" charset="0"/>
                <a:sym typeface="Montserrat"/>
              </a:rPr>
              <a:t>Республиканского уровня</a:t>
            </a:r>
          </a:p>
          <a:p>
            <a:pPr lvl="0"/>
            <a:r>
              <a:rPr lang="en-US" sz="1000" dirty="0">
                <a:solidFill>
                  <a:srgbClr val="000000"/>
                </a:solidFill>
                <a:latin typeface="Times New Roman" panose="02020603050405020304" pitchFamily="18" charset="0"/>
                <a:cs typeface="Times New Roman" panose="02020603050405020304" pitchFamily="18" charset="0"/>
              </a:rPr>
              <a:t>1</a:t>
            </a:r>
            <a:r>
              <a:rPr lang="ru-RU" sz="1000" dirty="0">
                <a:solidFill>
                  <a:srgbClr val="000000"/>
                </a:solidFill>
                <a:latin typeface="Times New Roman" panose="02020603050405020304" pitchFamily="18" charset="0"/>
                <a:cs typeface="Times New Roman" panose="02020603050405020304" pitchFamily="18" charset="0"/>
              </a:rPr>
              <a:t>. Совещания </a:t>
            </a:r>
            <a:r>
              <a:rPr lang="ru-RU" sz="1000" dirty="0" smtClean="0">
                <a:solidFill>
                  <a:srgbClr val="000000"/>
                </a:solidFill>
                <a:latin typeface="Times New Roman" panose="02020603050405020304" pitchFamily="18" charset="0"/>
                <a:cs typeface="Times New Roman" panose="02020603050405020304" pitchFamily="18" charset="0"/>
              </a:rPr>
              <a:t>(ВКС) – </a:t>
            </a:r>
            <a:r>
              <a:rPr lang="ru-RU" sz="1000" dirty="0">
                <a:solidFill>
                  <a:srgbClr val="000000"/>
                </a:solidFill>
                <a:latin typeface="Times New Roman" panose="02020603050405020304" pitchFamily="18" charset="0"/>
                <a:cs typeface="Times New Roman" panose="02020603050405020304" pitchFamily="18" charset="0"/>
              </a:rPr>
              <a:t>еженедельно, каждую пятницу.</a:t>
            </a:r>
          </a:p>
          <a:p>
            <a:r>
              <a:rPr lang="ru-RU" sz="1000" dirty="0" smtClean="0">
                <a:latin typeface="Times New Roman"/>
                <a:ea typeface="Times New Roman"/>
              </a:rPr>
              <a:t>2</a:t>
            </a:r>
            <a:r>
              <a:rPr lang="ru-RU" sz="1000" dirty="0">
                <a:latin typeface="Times New Roman"/>
                <a:ea typeface="Times New Roman"/>
              </a:rPr>
              <a:t>. </a:t>
            </a:r>
            <a:r>
              <a:rPr lang="ru-RU" sz="1000" dirty="0" smtClean="0">
                <a:latin typeface="Times New Roman"/>
                <a:ea typeface="Times New Roman"/>
              </a:rPr>
              <a:t>Республиканский семинар в рамках Года педагога и наставника «Обмен опытом лучших практик в процессе работы республиканской методической лаборатории по обеспечению образовательного процесса в системе дополнительного образования детей Республики Крым».</a:t>
            </a:r>
            <a:endParaRPr lang="ru-RU" sz="1000" dirty="0" smtClean="0">
              <a:solidFill>
                <a:srgbClr val="000000"/>
              </a:solidFill>
              <a:latin typeface="Times New Roman" panose="02020603050405020304" pitchFamily="18" charset="0"/>
              <a:cs typeface="Times New Roman" panose="02020603050405020304" pitchFamily="18" charset="0"/>
            </a:endParaRPr>
          </a:p>
          <a:p>
            <a:r>
              <a:rPr lang="ru-RU" sz="1000" dirty="0" smtClean="0">
                <a:solidFill>
                  <a:srgbClr val="000000"/>
                </a:solidFill>
                <a:latin typeface="Times New Roman" panose="02020603050405020304" pitchFamily="18" charset="0"/>
                <a:cs typeface="Times New Roman" panose="02020603050405020304" pitchFamily="18" charset="0"/>
              </a:rPr>
              <a:t>3. </a:t>
            </a:r>
            <a:r>
              <a:rPr lang="ru-RU" sz="1000" dirty="0" smtClean="0">
                <a:latin typeface="Times New Roman"/>
              </a:rPr>
              <a:t>Р</a:t>
            </a:r>
            <a:r>
              <a:rPr lang="ru-RU" sz="1000" dirty="0" smtClean="0">
                <a:latin typeface="Times New Roman"/>
                <a:ea typeface="Times New Roman"/>
              </a:rPr>
              <a:t>еспубликанский обучающий семинар для экспертной рабочей группы по проведению независимой оценки качества дополнительных общеобразовательных общеразвивающих программ.</a:t>
            </a:r>
          </a:p>
          <a:p>
            <a:r>
              <a:rPr lang="ru-RU" sz="1000" dirty="0" smtClean="0">
                <a:solidFill>
                  <a:srgbClr val="000000"/>
                </a:solidFill>
                <a:latin typeface="Times New Roman"/>
              </a:rPr>
              <a:t>4. Обучающий семинар для членов муниципального экспертного совета по проведению независимой оценки качества дополнительных общеобразовательных общеразвивающих программ в дистанционном формате.</a:t>
            </a:r>
          </a:p>
          <a:p>
            <a:r>
              <a:rPr lang="ru-RU" sz="1000" dirty="0">
                <a:latin typeface="Times New Roman" panose="02020603050405020304" pitchFamily="18" charset="0"/>
                <a:cs typeface="Times New Roman" panose="02020603050405020304" pitchFamily="18" charset="0"/>
              </a:rPr>
              <a:t>5</a:t>
            </a:r>
            <a:r>
              <a:rPr lang="ru-RU" sz="1000" dirty="0" smtClean="0">
                <a:latin typeface="Times New Roman" panose="02020603050405020304" pitchFamily="18" charset="0"/>
                <a:cs typeface="Times New Roman" panose="02020603050405020304" pitchFamily="18" charset="0"/>
              </a:rPr>
              <a:t>. </a:t>
            </a:r>
            <a:r>
              <a:rPr lang="ru-RU" sz="1000" dirty="0" err="1" smtClean="0">
                <a:latin typeface="Times New Roman" panose="02020603050405020304" pitchFamily="18" charset="0"/>
                <a:cs typeface="Times New Roman" panose="02020603050405020304" pitchFamily="18" charset="0"/>
              </a:rPr>
              <a:t>Вебинар</a:t>
            </a:r>
            <a:r>
              <a:rPr lang="ru-RU" sz="1000" dirty="0" smtClean="0">
                <a:latin typeface="Times New Roman" panose="02020603050405020304" pitchFamily="18" charset="0"/>
                <a:cs typeface="Times New Roman" panose="02020603050405020304" pitchFamily="18" charset="0"/>
              </a:rPr>
              <a:t> «Внедрение </a:t>
            </a:r>
            <a:r>
              <a:rPr lang="ru-RU" sz="1000" dirty="0">
                <a:latin typeface="Times New Roman" panose="02020603050405020304" pitchFamily="18" charset="0"/>
                <a:cs typeface="Times New Roman" panose="02020603050405020304" pitchFamily="18" charset="0"/>
              </a:rPr>
              <a:t>механизмов социального заказа в муниципалитетах Республики Крым</a:t>
            </a:r>
            <a:r>
              <a:rPr lang="ru-RU" sz="1000" dirty="0" smtClean="0">
                <a:latin typeface="Times New Roman" panose="02020603050405020304" pitchFamily="18" charset="0"/>
                <a:cs typeface="Times New Roman" panose="02020603050405020304" pitchFamily="18" charset="0"/>
              </a:rPr>
              <a:t>» (09.06.2023);</a:t>
            </a:r>
            <a:endParaRPr lang="ru-RU" sz="1000" dirty="0">
              <a:latin typeface="Times New Roman" panose="02020603050405020304" pitchFamily="18" charset="0"/>
              <a:cs typeface="Times New Roman" panose="02020603050405020304" pitchFamily="18" charset="0"/>
            </a:endParaRPr>
          </a:p>
          <a:p>
            <a:r>
              <a:rPr lang="ru-RU" sz="1000" dirty="0" smtClean="0">
                <a:latin typeface="Times New Roman" panose="02020603050405020304" pitchFamily="18" charset="0"/>
                <a:cs typeface="Times New Roman" panose="02020603050405020304" pitchFamily="18" charset="0"/>
              </a:rPr>
              <a:t>6. Республиканский семинар </a:t>
            </a:r>
            <a:r>
              <a:rPr lang="ru-RU" sz="1000" dirty="0">
                <a:latin typeface="Times New Roman" panose="02020603050405020304" pitchFamily="18" charset="0"/>
                <a:cs typeface="Times New Roman" panose="02020603050405020304" pitchFamily="18" charset="0"/>
              </a:rPr>
              <a:t>«Дополнительное образование детей в соответствии с региональным планом мероприятий по реализации Концепции дополнительного образования до 2030 года. Итоги работы за 2022-2023 учебный год</a:t>
            </a:r>
            <a:r>
              <a:rPr lang="ru-RU" sz="1000" dirty="0" smtClean="0">
                <a:latin typeface="Times New Roman" panose="02020603050405020304" pitchFamily="18" charset="0"/>
                <a:cs typeface="Times New Roman" panose="02020603050405020304" pitchFamily="18" charset="0"/>
              </a:rPr>
              <a:t>» (23.06.2023).</a:t>
            </a:r>
            <a:endParaRPr lang="ru-RU" sz="1000" dirty="0" smtClean="0">
              <a:solidFill>
                <a:srgbClr val="000000"/>
              </a:solidFill>
              <a:latin typeface="Times New Roman" panose="02020603050405020304" pitchFamily="18" charset="0"/>
              <a:cs typeface="Times New Roman" panose="02020603050405020304" pitchFamily="18" charset="0"/>
            </a:endParaRPr>
          </a:p>
          <a:p>
            <a:r>
              <a:rPr lang="ru-RU" sz="1000" dirty="0" smtClean="0">
                <a:solidFill>
                  <a:srgbClr val="000000"/>
                </a:solidFill>
                <a:latin typeface="Times New Roman"/>
                <a:ea typeface="Times New Roman"/>
              </a:rPr>
              <a:t>7.</a:t>
            </a:r>
            <a:r>
              <a:rPr lang="ru-RU" sz="1000" dirty="0" smtClean="0"/>
              <a:t> </a:t>
            </a:r>
            <a:r>
              <a:rPr lang="ru-RU" sz="1000" dirty="0" smtClean="0">
                <a:latin typeface="Times New Roman" panose="02020603050405020304" pitchFamily="18" charset="0"/>
                <a:cs typeface="Times New Roman" panose="02020603050405020304" pitchFamily="18" charset="0"/>
              </a:rPr>
              <a:t>Республиканский семинар «Развитие </a:t>
            </a:r>
            <a:r>
              <a:rPr lang="ru-RU" sz="1000" dirty="0">
                <a:latin typeface="Times New Roman" panose="02020603050405020304" pitchFamily="18" charset="0"/>
                <a:cs typeface="Times New Roman" panose="02020603050405020304" pitchFamily="18" charset="0"/>
              </a:rPr>
              <a:t>межмуниципального наставничества. Обмен опытом бюджетных образовательных организаций и негосударственного сектора образования, реализующих дополнительные общеобразовательные общеразвивающие программы</a:t>
            </a:r>
            <a:r>
              <a:rPr lang="ru-RU" sz="1000" dirty="0" smtClean="0">
                <a:latin typeface="Times New Roman" panose="02020603050405020304" pitchFamily="18" charset="0"/>
                <a:cs typeface="Times New Roman" panose="02020603050405020304" pitchFamily="18" charset="0"/>
              </a:rPr>
              <a:t>» (25.10.2023).</a:t>
            </a:r>
          </a:p>
          <a:p>
            <a:r>
              <a:rPr lang="ru-RU" sz="1000" dirty="0" smtClean="0">
                <a:latin typeface="Times New Roman" panose="02020603050405020304" pitchFamily="18" charset="0"/>
                <a:cs typeface="Times New Roman" panose="02020603050405020304" pitchFamily="18" charset="0"/>
              </a:rPr>
              <a:t>8. Республиканский </a:t>
            </a:r>
            <a:r>
              <a:rPr lang="ru-RU" sz="1000" dirty="0" err="1" smtClean="0">
                <a:latin typeface="Times New Roman" panose="02020603050405020304" pitchFamily="18" charset="0"/>
                <a:cs typeface="Times New Roman" panose="02020603050405020304" pitchFamily="18" charset="0"/>
              </a:rPr>
              <a:t>вебинар</a:t>
            </a:r>
            <a:r>
              <a:rPr lang="ru-RU" sz="100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«Социальный заказ в муниципалитетах Республики Крым: исполнение требований Федерального закона от 13.07.2020 № 189-ФЗ, вопросы и ответы</a:t>
            </a:r>
            <a:r>
              <a:rPr lang="ru-RU" sz="1000" dirty="0" smtClean="0">
                <a:latin typeface="Times New Roman" panose="02020603050405020304" pitchFamily="18" charset="0"/>
                <a:cs typeface="Times New Roman" panose="02020603050405020304" pitchFamily="18" charset="0"/>
              </a:rPr>
              <a:t>» (13.10.2023).</a:t>
            </a:r>
            <a:endParaRPr lang="ru-RU" sz="1000" dirty="0">
              <a:latin typeface="Times New Roman" panose="02020603050405020304" pitchFamily="18" charset="0"/>
              <a:cs typeface="Times New Roman" panose="02020603050405020304" pitchFamily="18" charset="0"/>
            </a:endParaRPr>
          </a:p>
          <a:p>
            <a:r>
              <a:rPr lang="ru-RU" sz="1000" dirty="0" smtClean="0">
                <a:latin typeface="Times New Roman" panose="02020603050405020304" pitchFamily="18" charset="0"/>
                <a:cs typeface="Times New Roman" panose="02020603050405020304" pitchFamily="18" charset="0"/>
              </a:rPr>
              <a:t>9. Республиканский </a:t>
            </a:r>
            <a:r>
              <a:rPr lang="ru-RU" sz="1000" dirty="0" err="1" smtClean="0">
                <a:latin typeface="Times New Roman" panose="02020603050405020304" pitchFamily="18" charset="0"/>
                <a:cs typeface="Times New Roman" panose="02020603050405020304" pitchFamily="18" charset="0"/>
              </a:rPr>
              <a:t>вебинар</a:t>
            </a:r>
            <a:r>
              <a:rPr lang="ru-RU" sz="100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«Внедрение механизмов социального заказа в дополнительном образовании детей в муниципалитетах Республики Крым. Расчет параметров социального заказа на 2024 г. и плановый период 2025-2026 гг.» </a:t>
            </a:r>
            <a:r>
              <a:rPr lang="ru-RU" sz="1000" dirty="0" smtClean="0">
                <a:latin typeface="Times New Roman" panose="02020603050405020304" pitchFamily="18" charset="0"/>
                <a:cs typeface="Times New Roman" panose="02020603050405020304" pitchFamily="18" charset="0"/>
              </a:rPr>
              <a:t>(10.11.2023).</a:t>
            </a:r>
            <a:endParaRPr lang="ru-RU" sz="1000" dirty="0" smtClean="0">
              <a:latin typeface="Times New Roman" panose="02020603050405020304" pitchFamily="18" charset="0"/>
              <a:ea typeface="Times New Roman"/>
              <a:cs typeface="Times New Roman" panose="02020603050405020304" pitchFamily="18" charset="0"/>
            </a:endParaRPr>
          </a:p>
          <a:p>
            <a:pPr algn="just">
              <a:lnSpc>
                <a:spcPct val="107000"/>
              </a:lnSpc>
              <a:spcAft>
                <a:spcPts val="800"/>
              </a:spcAft>
            </a:pPr>
            <a:r>
              <a:rPr lang="ru-RU" sz="1000" dirty="0" smtClean="0">
                <a:latin typeface="Times New Roman" panose="02020603050405020304" pitchFamily="18" charset="0"/>
                <a:cs typeface="Times New Roman" panose="02020603050405020304" pitchFamily="18" charset="0"/>
              </a:rPr>
              <a:t>10. </a:t>
            </a:r>
            <a:r>
              <a:rPr lang="ru-RU" sz="1000" dirty="0" err="1" smtClean="0">
                <a:latin typeface="Times New Roman" panose="02020603050405020304" pitchFamily="18" charset="0"/>
                <a:cs typeface="Times New Roman" panose="02020603050405020304" pitchFamily="18" charset="0"/>
              </a:rPr>
              <a:t>Республиканскй</a:t>
            </a:r>
            <a:r>
              <a:rPr lang="ru-RU" sz="1000" dirty="0" smtClean="0">
                <a:latin typeface="Times New Roman" panose="02020603050405020304" pitchFamily="18" charset="0"/>
                <a:cs typeface="Times New Roman" panose="02020603050405020304" pitchFamily="18" charset="0"/>
              </a:rPr>
              <a:t> семинар-практикум </a:t>
            </a:r>
            <a:r>
              <a:rPr lang="ru-RU" sz="1000" dirty="0">
                <a:latin typeface="Times New Roman" panose="02020603050405020304" pitchFamily="18" charset="0"/>
                <a:cs typeface="Times New Roman" panose="02020603050405020304" pitchFamily="18" charset="0"/>
              </a:rPr>
              <a:t>«Педагогические технологии и практики при реализации дополнительных образовательных программ художественной и социально-гуманитарной направленностей (из опыта работы педагогических работников системы дополнительного образования Республики Крым в рамках Года педагога и наставника</a:t>
            </a:r>
            <a:r>
              <a:rPr lang="ru-RU" sz="1000" dirty="0" smtClean="0">
                <a:latin typeface="Times New Roman" panose="02020603050405020304" pitchFamily="18" charset="0"/>
                <a:cs typeface="Times New Roman" panose="02020603050405020304" pitchFamily="18" charset="0"/>
              </a:rPr>
              <a:t>)» (23.11.2023). </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AB60A356-3938-54E1-2104-444204777B5C}"/>
              </a:ext>
            </a:extLst>
          </p:cNvPr>
          <p:cNvSpPr txBox="1"/>
          <p:nvPr/>
        </p:nvSpPr>
        <p:spPr>
          <a:xfrm>
            <a:off x="5904161" y="2098852"/>
            <a:ext cx="5686760" cy="4278094"/>
          </a:xfrm>
          <a:prstGeom prst="rect">
            <a:avLst/>
          </a:prstGeom>
          <a:noFill/>
        </p:spPr>
        <p:txBody>
          <a:bodyPr wrap="square">
            <a:spAutoFit/>
          </a:bodyPr>
          <a:lstStyle/>
          <a:p>
            <a:pPr lvl="0"/>
            <a:r>
              <a:rPr lang="ru-RU" sz="2000" b="1" dirty="0" smtClean="0">
                <a:solidFill>
                  <a:schemeClr val="tx2"/>
                </a:solidFill>
                <a:latin typeface="Times New Roman" panose="02020603050405020304" pitchFamily="18" charset="0"/>
                <a:cs typeface="Times New Roman" panose="02020603050405020304" pitchFamily="18" charset="0"/>
              </a:rPr>
              <a:t>Муниципального уровня</a:t>
            </a:r>
          </a:p>
          <a:p>
            <a:pPr lvl="0"/>
            <a:r>
              <a:rPr lang="ru-RU" sz="1200" dirty="0" smtClean="0">
                <a:solidFill>
                  <a:srgbClr val="000000"/>
                </a:solidFill>
                <a:latin typeface="Times New Roman" panose="02020603050405020304" pitchFamily="18" charset="0"/>
                <a:cs typeface="Times New Roman" panose="02020603050405020304" pitchFamily="18" charset="0"/>
              </a:rPr>
              <a:t>1. Совещания</a:t>
            </a:r>
            <a:r>
              <a:rPr lang="ru-RU" sz="1200" dirty="0">
                <a:solidFill>
                  <a:srgbClr val="000000"/>
                </a:solidFill>
                <a:latin typeface="Times New Roman" panose="02020603050405020304" pitchFamily="18" charset="0"/>
                <a:cs typeface="Times New Roman" panose="02020603050405020304" pitchFamily="18" charset="0"/>
              </a:rPr>
              <a:t>, </a:t>
            </a:r>
            <a:r>
              <a:rPr lang="ru-RU" sz="1200" dirty="0" err="1" smtClean="0">
                <a:solidFill>
                  <a:srgbClr val="000000"/>
                </a:solidFill>
                <a:latin typeface="Times New Roman" panose="02020603050405020304" pitchFamily="18" charset="0"/>
                <a:cs typeface="Times New Roman" panose="02020603050405020304" pitchFamily="18" charset="0"/>
              </a:rPr>
              <a:t>вебинары</a:t>
            </a:r>
            <a:r>
              <a:rPr lang="ru-RU" sz="1200" dirty="0" smtClean="0">
                <a:solidFill>
                  <a:srgbClr val="000000"/>
                </a:solidFill>
                <a:latin typeface="Times New Roman" panose="02020603050405020304" pitchFamily="18" charset="0"/>
                <a:cs typeface="Times New Roman" panose="02020603050405020304" pitchFamily="18" charset="0"/>
              </a:rPr>
              <a:t> и ВКС:</a:t>
            </a:r>
            <a:endParaRPr lang="ru-RU" sz="1200" dirty="0">
              <a:solidFill>
                <a:srgbClr val="000000"/>
              </a:solidFill>
              <a:latin typeface="Times New Roman" panose="02020603050405020304" pitchFamily="18" charset="0"/>
              <a:cs typeface="Times New Roman" panose="02020603050405020304" pitchFamily="18" charset="0"/>
            </a:endParaRPr>
          </a:p>
          <a:p>
            <a:pPr lvl="0"/>
            <a:r>
              <a:rPr lang="ru-RU" sz="1200" dirty="0">
                <a:solidFill>
                  <a:srgbClr val="000000"/>
                </a:solidFill>
                <a:latin typeface="Times New Roman" panose="02020603050405020304" pitchFamily="18" charset="0"/>
                <a:cs typeface="Times New Roman" panose="02020603050405020304" pitchFamily="18" charset="0"/>
              </a:rPr>
              <a:t>рабочие совещания МОЦ и ОО </a:t>
            </a:r>
            <a:r>
              <a:rPr lang="ru-RU" sz="1200" dirty="0" smtClean="0">
                <a:solidFill>
                  <a:srgbClr val="000000"/>
                </a:solidFill>
                <a:latin typeface="Times New Roman" panose="02020603050405020304" pitchFamily="18" charset="0"/>
                <a:cs typeface="Times New Roman" panose="02020603050405020304" pitchFamily="18" charset="0"/>
              </a:rPr>
              <a:t>– 10;</a:t>
            </a:r>
          </a:p>
          <a:p>
            <a:pPr lvl="0"/>
            <a:r>
              <a:rPr lang="ru-RU" sz="1200" dirty="0" err="1" smtClean="0">
                <a:solidFill>
                  <a:srgbClr val="000000"/>
                </a:solidFill>
                <a:latin typeface="Times New Roman" panose="02020603050405020304" pitchFamily="18" charset="0"/>
                <a:cs typeface="Times New Roman" panose="02020603050405020304" pitchFamily="18" charset="0"/>
              </a:rPr>
              <a:t>Вебинары</a:t>
            </a:r>
            <a:r>
              <a:rPr lang="ru-RU" sz="1200" dirty="0" smtClean="0">
                <a:solidFill>
                  <a:srgbClr val="000000"/>
                </a:solidFill>
                <a:latin typeface="Times New Roman" panose="02020603050405020304" pitchFamily="18" charset="0"/>
                <a:cs typeface="Times New Roman" panose="02020603050405020304" pitchFamily="18" charset="0"/>
              </a:rPr>
              <a:t> и ВКС – 3.</a:t>
            </a:r>
            <a:endParaRPr lang="ru-RU" sz="1200" dirty="0">
              <a:solidFill>
                <a:srgbClr val="000000"/>
              </a:solidFill>
              <a:latin typeface="Times New Roman" panose="02020603050405020304" pitchFamily="18" charset="0"/>
              <a:cs typeface="Times New Roman" panose="02020603050405020304" pitchFamily="18" charset="0"/>
            </a:endParaRPr>
          </a:p>
          <a:p>
            <a:pPr lvl="0"/>
            <a:r>
              <a:rPr lang="ru-RU" sz="1200" dirty="0">
                <a:solidFill>
                  <a:srgbClr val="000000"/>
                </a:solidFill>
                <a:latin typeface="Times New Roman" panose="02020603050405020304" pitchFamily="18" charset="0"/>
                <a:cs typeface="Times New Roman" panose="02020603050405020304" pitchFamily="18" charset="0"/>
              </a:rPr>
              <a:t>2. Консультирование специалистов ОО, педагогов дополнительного образования по темам: </a:t>
            </a:r>
          </a:p>
          <a:p>
            <a:pPr lvl="0"/>
            <a:r>
              <a:rPr lang="ru-RU" sz="1200" dirty="0">
                <a:solidFill>
                  <a:srgbClr val="000000"/>
                </a:solidFill>
                <a:latin typeface="Times New Roman" panose="02020603050405020304" pitchFamily="18" charset="0"/>
                <a:cs typeface="Times New Roman" panose="02020603050405020304" pitchFamily="18" charset="0"/>
              </a:rPr>
              <a:t>«Проектирование дополнительных общеобразовательных программ»; </a:t>
            </a:r>
          </a:p>
          <a:p>
            <a:pPr lvl="0"/>
            <a:r>
              <a:rPr lang="ru-RU" sz="1200" dirty="0">
                <a:solidFill>
                  <a:srgbClr val="000000"/>
                </a:solidFill>
                <a:latin typeface="Times New Roman" panose="02020603050405020304" pitchFamily="18" charset="0"/>
                <a:cs typeface="Times New Roman" panose="02020603050405020304" pitchFamily="18" charset="0"/>
              </a:rPr>
              <a:t>«Экспертиза программ в АИС «Навигатор ДОД РК</a:t>
            </a:r>
            <a:r>
              <a:rPr lang="ru-RU" sz="1200" dirty="0" smtClean="0">
                <a:solidFill>
                  <a:srgbClr val="000000"/>
                </a:solidFill>
                <a:latin typeface="Times New Roman" panose="02020603050405020304" pitchFamily="18" charset="0"/>
                <a:cs typeface="Times New Roman" panose="02020603050405020304" pitchFamily="18" charset="0"/>
              </a:rPr>
              <a:t>»; «Работа в АИС </a:t>
            </a:r>
            <a:r>
              <a:rPr lang="ru-RU" sz="1200" dirty="0">
                <a:solidFill>
                  <a:srgbClr val="000000"/>
                </a:solidFill>
                <a:latin typeface="Times New Roman" panose="02020603050405020304" pitchFamily="18" charset="0"/>
                <a:cs typeface="Times New Roman" panose="02020603050405020304" pitchFamily="18" charset="0"/>
              </a:rPr>
              <a:t>«Навигатор ДОД </a:t>
            </a:r>
            <a:r>
              <a:rPr lang="ru-RU" sz="1200" dirty="0" smtClean="0">
                <a:solidFill>
                  <a:srgbClr val="000000"/>
                </a:solidFill>
                <a:latin typeface="Times New Roman" panose="02020603050405020304" pitchFamily="18" charset="0"/>
                <a:cs typeface="Times New Roman" panose="02020603050405020304" pitchFamily="18" charset="0"/>
              </a:rPr>
              <a:t>РК»; </a:t>
            </a:r>
            <a:endParaRPr lang="ru-RU" sz="1200" dirty="0">
              <a:solidFill>
                <a:srgbClr val="000000"/>
              </a:solidFill>
              <a:latin typeface="Times New Roman" panose="02020603050405020304" pitchFamily="18" charset="0"/>
              <a:cs typeface="Times New Roman" panose="02020603050405020304" pitchFamily="18" charset="0"/>
            </a:endParaRPr>
          </a:p>
          <a:p>
            <a:pPr lvl="0"/>
            <a:r>
              <a:rPr lang="ru-RU" sz="1200" dirty="0">
                <a:solidFill>
                  <a:srgbClr val="000000"/>
                </a:solidFill>
                <a:latin typeface="Times New Roman" panose="02020603050405020304" pitchFamily="18" charset="0"/>
                <a:cs typeface="Times New Roman" panose="02020603050405020304" pitchFamily="18" charset="0"/>
              </a:rPr>
              <a:t>«Проектирование НПА для «Дорожной карты»;</a:t>
            </a:r>
          </a:p>
          <a:p>
            <a:pPr lvl="0"/>
            <a:r>
              <a:rPr lang="ru-RU" sz="1200" dirty="0">
                <a:solidFill>
                  <a:srgbClr val="000000"/>
                </a:solidFill>
                <a:latin typeface="Times New Roman" panose="02020603050405020304" pitchFamily="18" charset="0"/>
                <a:cs typeface="Times New Roman" panose="02020603050405020304" pitchFamily="18" charset="0"/>
              </a:rPr>
              <a:t>«Организация работы по внедрению системы ПФ ДОД и Социального заказа в Черноморском районе</a:t>
            </a:r>
            <a:r>
              <a:rPr lang="ru-RU" sz="1200" dirty="0" smtClean="0">
                <a:solidFill>
                  <a:srgbClr val="000000"/>
                </a:solidFill>
                <a:latin typeface="Times New Roman" panose="02020603050405020304" pitchFamily="18" charset="0"/>
                <a:cs typeface="Times New Roman" panose="02020603050405020304" pitchFamily="18" charset="0"/>
              </a:rPr>
              <a:t>».</a:t>
            </a:r>
          </a:p>
          <a:p>
            <a:pPr lvl="0"/>
            <a:r>
              <a:rPr lang="ru-RU" sz="1200" dirty="0" smtClean="0">
                <a:latin typeface="Times New Roman" panose="02020603050405020304" pitchFamily="18" charset="0"/>
                <a:cs typeface="Times New Roman" panose="02020603050405020304" pitchFamily="18" charset="0"/>
              </a:rPr>
              <a:t>3. Совещание на тему «Мониторинг </a:t>
            </a:r>
            <a:r>
              <a:rPr lang="ru-RU" sz="1200" dirty="0">
                <a:latin typeface="Times New Roman" panose="02020603050405020304" pitchFamily="18" charset="0"/>
                <a:cs typeface="Times New Roman" panose="02020603050405020304" pitchFamily="18" charset="0"/>
              </a:rPr>
              <a:t>школьных театров в образовательных </a:t>
            </a:r>
            <a:r>
              <a:rPr lang="ru-RU" sz="1200" dirty="0" smtClean="0">
                <a:latin typeface="Times New Roman" panose="02020603050405020304" pitchFamily="18" charset="0"/>
                <a:cs typeface="Times New Roman" panose="02020603050405020304" pitchFamily="18" charset="0"/>
              </a:rPr>
              <a:t>учреждениях» (25.08.2023).</a:t>
            </a:r>
          </a:p>
          <a:p>
            <a:r>
              <a:rPr lang="ru-RU" sz="1200" dirty="0" smtClean="0">
                <a:latin typeface="Times New Roman" panose="02020603050405020304" pitchFamily="18" charset="0"/>
                <a:cs typeface="Times New Roman" panose="02020603050405020304" pitchFamily="18" charset="0"/>
              </a:rPr>
              <a:t>4. О </a:t>
            </a:r>
            <a:r>
              <a:rPr lang="ru-RU" sz="1200" dirty="0">
                <a:latin typeface="Times New Roman" panose="02020603050405020304" pitchFamily="18" charset="0"/>
                <a:cs typeface="Times New Roman" panose="02020603050405020304" pitchFamily="18" charset="0"/>
              </a:rPr>
              <a:t>наполнении новыми данными АИС "Навигатор" (карточки программ, расписание, группы, оборудование</a:t>
            </a: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(29.09.2023</a:t>
            </a:r>
            <a:r>
              <a:rPr lang="ru-RU" sz="1200" dirty="0" smtClean="0">
                <a:latin typeface="Times New Roman" panose="02020603050405020304" pitchFamily="18" charset="0"/>
                <a:cs typeface="Times New Roman" panose="02020603050405020304" pitchFamily="18" charset="0"/>
              </a:rPr>
              <a:t>)</a:t>
            </a:r>
            <a:r>
              <a:rPr lang="ru-RU" sz="1200" dirty="0" smtClean="0">
                <a:solidFill>
                  <a:srgbClr val="000000"/>
                </a:solidFill>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5</a:t>
            </a:r>
            <a:r>
              <a:rPr lang="ru-RU" sz="1200" dirty="0" smtClean="0">
                <a:latin typeface="Times New Roman" panose="02020603050405020304" pitchFamily="18" charset="0"/>
                <a:cs typeface="Times New Roman" panose="02020603050405020304" pitchFamily="18" charset="0"/>
              </a:rPr>
              <a:t>. Инструктивно-методический </a:t>
            </a:r>
            <a:r>
              <a:rPr lang="ru-RU" sz="1200" dirty="0">
                <a:latin typeface="Times New Roman" panose="02020603050405020304" pitchFamily="18" charset="0"/>
                <a:cs typeface="Times New Roman" panose="02020603050405020304" pitchFamily="18" charset="0"/>
              </a:rPr>
              <a:t>семинар на тему "Защита персональных данных при работе в информационной системе "Навигатор дополнительного образования детей Республики Крым» (29.09.2023</a:t>
            </a:r>
            <a:r>
              <a:rPr lang="ru-RU" sz="1200" dirty="0" smtClean="0">
                <a:latin typeface="Times New Roman" panose="02020603050405020304" pitchFamily="18" charset="0"/>
                <a:cs typeface="Times New Roman" panose="02020603050405020304" pitchFamily="18" charset="0"/>
              </a:rPr>
              <a:t>)</a:t>
            </a:r>
            <a:r>
              <a:rPr lang="ru-RU" sz="1200" dirty="0" smtClean="0">
                <a:solidFill>
                  <a:srgbClr val="000000"/>
                </a:solidFill>
                <a:latin typeface="Times New Roman" panose="02020603050405020304" pitchFamily="18" charset="0"/>
                <a:cs typeface="Times New Roman" panose="02020603050405020304" pitchFamily="18" charset="0"/>
              </a:rPr>
              <a:t>.</a:t>
            </a:r>
          </a:p>
          <a:p>
            <a:pPr lvl="0" algn="just">
              <a:buClrTx/>
              <a:buSzTx/>
            </a:pPr>
            <a:r>
              <a:rPr lang="ru-RU" sz="1200" dirty="0" smtClean="0">
                <a:solidFill>
                  <a:srgbClr val="000000"/>
                </a:solidFill>
                <a:latin typeface="Times New Roman" panose="02020603050405020304" pitchFamily="18" charset="0"/>
                <a:cs typeface="Times New Roman" panose="02020603050405020304" pitchFamily="18" charset="0"/>
              </a:rPr>
              <a:t>6. </a:t>
            </a:r>
            <a:r>
              <a:rPr lang="ru-RU" sz="1200" dirty="0">
                <a:solidFill>
                  <a:srgbClr val="000000"/>
                </a:solidFill>
                <a:latin typeface="Times New Roman" panose="02020603050405020304" pitchFamily="18" charset="0"/>
                <a:cs typeface="Times New Roman" panose="02020603050405020304" pitchFamily="18" charset="0"/>
              </a:rPr>
              <a:t>Муниципальный опрос родительской общественности по оценке качества и оказания образовательных услуг в учреждениях дополнительного образования детей в Республике Крым в системе АИС.</a:t>
            </a:r>
            <a:endParaRPr lang="ru-RU" sz="1200" i="1" dirty="0">
              <a:solidFill>
                <a:srgbClr val="000000"/>
              </a:solidFill>
              <a:highlight>
                <a:srgbClr val="FFFF00"/>
              </a:highlight>
              <a:latin typeface="Times New Roman" panose="02020603050405020304" pitchFamily="18" charset="0"/>
              <a:cs typeface="Times New Roman" panose="02020603050405020304" pitchFamily="18" charset="0"/>
            </a:endParaRPr>
          </a:p>
        </p:txBody>
      </p:sp>
      <p:pic>
        <p:nvPicPr>
          <p:cNvPr id="5122" name="Picture 2" descr="C:\Users\MOC\Desktop\9hSLaQy6-A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261" y="813816"/>
            <a:ext cx="2876541" cy="215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3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sp>
        <p:nvSpPr>
          <p:cNvPr id="5" name="Заголовок 1">
            <a:extLst>
              <a:ext uri="{FF2B5EF4-FFF2-40B4-BE49-F238E27FC236}">
                <a16:creationId xmlns:a16="http://schemas.microsoft.com/office/drawing/2014/main" xmlns="" id="{3F06C9C6-2421-66A3-1739-98E5B0813BE6}"/>
              </a:ext>
            </a:extLst>
          </p:cNvPr>
          <p:cNvSpPr txBox="1">
            <a:spLocks/>
          </p:cNvSpPr>
          <p:nvPr/>
        </p:nvSpPr>
        <p:spPr>
          <a:xfrm>
            <a:off x="838200" y="243127"/>
            <a:ext cx="9410700" cy="11189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ru-RU" sz="2000" b="1" dirty="0">
                <a:solidFill>
                  <a:srgbClr val="221668"/>
                </a:solidFill>
                <a:latin typeface="Times New Roman" panose="02020603050405020304" pitchFamily="18" charset="0"/>
                <a:cs typeface="Times New Roman" panose="02020603050405020304" pitchFamily="18" charset="0"/>
              </a:rPr>
              <a:t>Численность педагогов дополнительного образования детей в </a:t>
            </a:r>
          </a:p>
          <a:p>
            <a:pPr algn="ctr"/>
            <a:r>
              <a:rPr lang="ru-RU" sz="2000" b="1" dirty="0">
                <a:solidFill>
                  <a:srgbClr val="221668"/>
                </a:solidFill>
                <a:latin typeface="Times New Roman" panose="02020603050405020304" pitchFamily="18" charset="0"/>
                <a:cs typeface="Times New Roman" panose="02020603050405020304" pitchFamily="18" charset="0"/>
              </a:rPr>
              <a:t>Республике Крым по данным ЕАИС ДО </a:t>
            </a:r>
          </a:p>
          <a:p>
            <a:pPr algn="ctr"/>
            <a:r>
              <a:rPr lang="ru-RU" sz="3200" b="1" u="sng" dirty="0" smtClean="0">
                <a:solidFill>
                  <a:srgbClr val="FF0000"/>
                </a:solidFill>
                <a:latin typeface="Times New Roman" panose="02020603050405020304" pitchFamily="18" charset="0"/>
                <a:cs typeface="Times New Roman" panose="02020603050405020304" pitchFamily="18" charset="0"/>
              </a:rPr>
              <a:t>121 чел</a:t>
            </a:r>
            <a:r>
              <a:rPr lang="ru-RU" sz="3200" b="1" u="sng" dirty="0">
                <a:solidFill>
                  <a:srgbClr val="FF0000"/>
                </a:solidFill>
                <a:latin typeface="Times New Roman" panose="02020603050405020304" pitchFamily="18" charset="0"/>
                <a:cs typeface="Times New Roman" panose="02020603050405020304" pitchFamily="18" charset="0"/>
              </a:rPr>
              <a:t>.</a:t>
            </a:r>
            <a:endParaRPr lang="ru-RU" sz="48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a16="http://schemas.microsoft.com/office/drawing/2014/main" xmlns="" id="{D7849466-9395-2AD7-55DA-AE340CB042B2}"/>
              </a:ext>
            </a:extLst>
          </p:cNvPr>
          <p:cNvGraphicFramePr/>
          <p:nvPr>
            <p:extLst>
              <p:ext uri="{D42A27DB-BD31-4B8C-83A1-F6EECF244321}">
                <p14:modId xmlns:p14="http://schemas.microsoft.com/office/powerpoint/2010/main" val="1183167502"/>
              </p:ext>
            </p:extLst>
          </p:nvPr>
        </p:nvGraphicFramePr>
        <p:xfrm>
          <a:off x="1741458" y="1833331"/>
          <a:ext cx="5379349" cy="36321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C87295A4-8C0C-3C0C-767E-E592F274A0F7}"/>
              </a:ext>
            </a:extLst>
          </p:cNvPr>
          <p:cNvSpPr txBox="1"/>
          <p:nvPr/>
        </p:nvSpPr>
        <p:spPr>
          <a:xfrm>
            <a:off x="7120807" y="3740705"/>
            <a:ext cx="2458621" cy="523220"/>
          </a:xfrm>
          <a:prstGeom prst="rect">
            <a:avLst/>
          </a:prstGeom>
          <a:noFill/>
        </p:spPr>
        <p:txBody>
          <a:bodyPr wrap="square">
            <a:spAutoFit/>
          </a:bodyPr>
          <a:lstStyle/>
          <a:p>
            <a:r>
              <a:rPr lang="ru-RU" sz="2000" dirty="0"/>
              <a:t>- </a:t>
            </a:r>
            <a:r>
              <a:rPr lang="ru-RU" sz="2800" b="1" dirty="0" smtClean="0"/>
              <a:t>110 чел</a:t>
            </a:r>
            <a:r>
              <a:rPr lang="ru-RU" sz="2800" b="1" dirty="0"/>
              <a:t>.</a:t>
            </a:r>
            <a:endParaRPr lang="ru-RU" sz="2000" b="1" dirty="0"/>
          </a:p>
        </p:txBody>
      </p:sp>
      <p:sp>
        <p:nvSpPr>
          <p:cNvPr id="7" name="TextBox 6">
            <a:extLst>
              <a:ext uri="{FF2B5EF4-FFF2-40B4-BE49-F238E27FC236}">
                <a16:creationId xmlns:a16="http://schemas.microsoft.com/office/drawing/2014/main" xmlns="" id="{FC377609-3250-B9C7-E1C2-03E8D94208EB}"/>
              </a:ext>
            </a:extLst>
          </p:cNvPr>
          <p:cNvSpPr txBox="1"/>
          <p:nvPr/>
        </p:nvSpPr>
        <p:spPr>
          <a:xfrm>
            <a:off x="7120807" y="4578673"/>
            <a:ext cx="2081250" cy="523220"/>
          </a:xfrm>
          <a:prstGeom prst="rect">
            <a:avLst/>
          </a:prstGeom>
          <a:noFill/>
        </p:spPr>
        <p:txBody>
          <a:bodyPr wrap="square">
            <a:spAutoFit/>
          </a:bodyPr>
          <a:lstStyle/>
          <a:p>
            <a:r>
              <a:rPr lang="ru-RU" sz="2800" b="1" dirty="0"/>
              <a:t>- </a:t>
            </a:r>
            <a:r>
              <a:rPr lang="ru-RU" sz="2800" b="1" dirty="0" smtClean="0"/>
              <a:t>11 </a:t>
            </a:r>
            <a:r>
              <a:rPr lang="ru-RU" sz="2800" b="1" dirty="0"/>
              <a:t>чел.</a:t>
            </a:r>
          </a:p>
        </p:txBody>
      </p:sp>
    </p:spTree>
    <p:extLst>
      <p:ext uri="{BB962C8B-B14F-4D97-AF65-F5344CB8AC3E}">
        <p14:creationId xmlns:p14="http://schemas.microsoft.com/office/powerpoint/2010/main" val="146069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1275803" y="1464214"/>
            <a:ext cx="3129316" cy="584775"/>
          </a:xfrm>
          <a:prstGeom prst="rect">
            <a:avLst/>
          </a:prstGeom>
          <a:noFill/>
        </p:spPr>
        <p:txBody>
          <a:bodyPr wrap="square">
            <a:spAutoFit/>
          </a:bodyPr>
          <a:lstStyle/>
          <a:p>
            <a:pPr algn="just"/>
            <a:r>
              <a:rPr lang="ru-RU" sz="1600" dirty="0">
                <a:latin typeface="Times New Roman" panose="02020603050405020304" pitchFamily="18" charset="0"/>
              </a:rPr>
              <a:t>Опросы, анкетирование  для родителей и обучающихся</a:t>
            </a:r>
          </a:p>
        </p:txBody>
      </p:sp>
      <p:sp>
        <p:nvSpPr>
          <p:cNvPr id="5" name="Заголовок 1">
            <a:extLst>
              <a:ext uri="{FF2B5EF4-FFF2-40B4-BE49-F238E27FC236}">
                <a16:creationId xmlns:a16="http://schemas.microsoft.com/office/drawing/2014/main" xmlns="" id="{3F06C9C6-2421-66A3-1739-98E5B0813BE6}"/>
              </a:ext>
            </a:extLst>
          </p:cNvPr>
          <p:cNvSpPr txBox="1">
            <a:spLocks/>
          </p:cNvSpPr>
          <p:nvPr/>
        </p:nvSpPr>
        <p:spPr>
          <a:xfrm>
            <a:off x="838200" y="340332"/>
            <a:ext cx="10515600" cy="7884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rgbClr val="221668"/>
                </a:solidFill>
                <a:latin typeface="Times New Roman" panose="02020603050405020304" pitchFamily="18" charset="0"/>
                <a:cs typeface="Times New Roman" panose="02020603050405020304" pitchFamily="18" charset="0"/>
              </a:rPr>
              <a:t>Информационная работа с родителями</a:t>
            </a:r>
          </a:p>
          <a:p>
            <a:endParaRPr lang="ru-RU" sz="3200" dirty="0">
              <a:latin typeface="Montserrat Medium" panose="00000600000000000000"/>
            </a:endParaRPr>
          </a:p>
        </p:txBody>
      </p:sp>
      <p:pic>
        <p:nvPicPr>
          <p:cNvPr id="10" name="Рисунок 9">
            <a:extLst>
              <a:ext uri="{FF2B5EF4-FFF2-40B4-BE49-F238E27FC236}">
                <a16:creationId xmlns:a16="http://schemas.microsoft.com/office/drawing/2014/main" xmlns="" id="{F82CF0CE-8D55-4274-EC81-AEBB79C0ED97}"/>
              </a:ext>
            </a:extLst>
          </p:cNvPr>
          <p:cNvPicPr>
            <a:picLocks noChangeAspect="1"/>
          </p:cNvPicPr>
          <p:nvPr/>
        </p:nvPicPr>
        <p:blipFill>
          <a:blip r:embed="rId2"/>
          <a:stretch>
            <a:fillRect/>
          </a:stretch>
        </p:blipFill>
        <p:spPr>
          <a:xfrm>
            <a:off x="98006" y="19395"/>
            <a:ext cx="1670673" cy="1072648"/>
          </a:xfrm>
          <a:prstGeom prst="rect">
            <a:avLst/>
          </a:prstGeom>
        </p:spPr>
      </p:pic>
      <p:sp>
        <p:nvSpPr>
          <p:cNvPr id="12" name="TextBox 11">
            <a:extLst>
              <a:ext uri="{FF2B5EF4-FFF2-40B4-BE49-F238E27FC236}">
                <a16:creationId xmlns:a16="http://schemas.microsoft.com/office/drawing/2014/main" xmlns="" id="{77C2870C-731B-01AC-DD36-AA1C087E18A5}"/>
              </a:ext>
            </a:extLst>
          </p:cNvPr>
          <p:cNvSpPr txBox="1"/>
          <p:nvPr/>
        </p:nvSpPr>
        <p:spPr>
          <a:xfrm>
            <a:off x="7412524" y="1029101"/>
            <a:ext cx="3941276" cy="1569660"/>
          </a:xfrm>
          <a:prstGeom prst="rect">
            <a:avLst/>
          </a:prstGeom>
          <a:noFill/>
        </p:spPr>
        <p:txBody>
          <a:bodyPr wrap="square">
            <a:spAutoFit/>
          </a:bodyPr>
          <a:lstStyle/>
          <a:p>
            <a:pPr algn="just"/>
            <a:r>
              <a:rPr lang="ru-RU" sz="1600" dirty="0">
                <a:latin typeface="Times New Roman" panose="02020603050405020304" pitchFamily="18" charset="0"/>
              </a:rPr>
              <a:t>Вопрос-ответ для родителей (регистрация в АИС «Навигатор ДО РК, восстановление пароля, как записаться в творческое объединения через Госуслуги, творческие объединения в образовательных организациях РК и др.)</a:t>
            </a:r>
          </a:p>
        </p:txBody>
      </p:sp>
      <p:pic>
        <p:nvPicPr>
          <p:cNvPr id="19" name="Picture 13" descr="https://sun9-42.userapi.com/impg/G0aImbZHWl2A9H-Ta6IgmBZJSWoHEqu1d-yeQw/DBQ-Cl1j1FA.jpg?size=2560x1978&amp;quality=95&amp;sign=cbf5f21d3108b0daf1681ab22506dec9&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507" y="2633332"/>
            <a:ext cx="2400025" cy="18025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MOC\Desktop\изображение_viber_2022-02-03_16-45-25-697.jpg"/>
          <p:cNvPicPr>
            <a:picLocks noChangeAspect="1" noChangeArrowheads="1"/>
          </p:cNvPicPr>
          <p:nvPr/>
        </p:nvPicPr>
        <p:blipFill>
          <a:blip r:embed="rId4" cstate="print"/>
          <a:srcRect/>
          <a:stretch>
            <a:fillRect/>
          </a:stretch>
        </p:blipFill>
        <p:spPr bwMode="auto">
          <a:xfrm>
            <a:off x="10244031" y="2598761"/>
            <a:ext cx="1878283" cy="2199323"/>
          </a:xfrm>
          <a:prstGeom prst="rect">
            <a:avLst/>
          </a:prstGeom>
          <a:noFill/>
        </p:spPr>
      </p:pic>
      <p:pic>
        <p:nvPicPr>
          <p:cNvPr id="23" name="Picture 8" descr="C:\Users\MOC\Desktop\изображение_viber_2022-02-03_16-45-25-492.jpg"/>
          <p:cNvPicPr>
            <a:picLocks noChangeAspect="1" noChangeArrowheads="1"/>
          </p:cNvPicPr>
          <p:nvPr/>
        </p:nvPicPr>
        <p:blipFill>
          <a:blip r:embed="rId5" cstate="print"/>
          <a:srcRect/>
          <a:stretch>
            <a:fillRect/>
          </a:stretch>
        </p:blipFill>
        <p:spPr bwMode="auto">
          <a:xfrm>
            <a:off x="7750329" y="4332868"/>
            <a:ext cx="1832070" cy="2199323"/>
          </a:xfrm>
          <a:prstGeom prst="rect">
            <a:avLst/>
          </a:prstGeom>
          <a:noFill/>
        </p:spPr>
      </p:pic>
      <p:pic>
        <p:nvPicPr>
          <p:cNvPr id="25" name="Picture 3" descr="C:\Users\MOC\OneDrive\Изображения\Снимки экрана\2023-06-14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9002" y="4897623"/>
            <a:ext cx="2403312" cy="13518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OC\Desktop\Screenshot 2023-12-07 at 15-03-02 ЦДЮТ пгт. Черноморское.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755" y="2019789"/>
            <a:ext cx="1924096" cy="24859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OC\Desktop\Screenshot 2023-12-07 at 15-05-20 ЦДЮТ пгт. Черноморское.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0461" y="2064739"/>
            <a:ext cx="1730316" cy="24186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OC\Desktop\Screenshot 2023-12-07 at 15-11-49 ЦДЮТ пгт. Черноморское.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4442" y="2774487"/>
            <a:ext cx="2478256" cy="346244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OC\Desktop\Screenshot 2023-12-07 at 15-13-41 ЦДЮТ пгт. Черноморское.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4776" y="756323"/>
            <a:ext cx="2327748" cy="18945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OC\Desktop\Screenshot 2023-12-07 at 15-23-04 ЦДЮТ пгт. Черноморское.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576" y="4581894"/>
            <a:ext cx="3891201" cy="170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1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sp>
        <p:nvSpPr>
          <p:cNvPr id="2" name="Заголовок 1">
            <a:extLst>
              <a:ext uri="{FF2B5EF4-FFF2-40B4-BE49-F238E27FC236}">
                <a16:creationId xmlns:a16="http://schemas.microsoft.com/office/drawing/2014/main" xmlns="" id="{2599D137-2B13-D7AF-FF04-675F3A414E74}"/>
              </a:ext>
            </a:extLst>
          </p:cNvPr>
          <p:cNvSpPr txBox="1">
            <a:spLocks/>
          </p:cNvSpPr>
          <p:nvPr/>
        </p:nvSpPr>
        <p:spPr>
          <a:xfrm>
            <a:off x="567713" y="-120658"/>
            <a:ext cx="10515600" cy="7796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221668"/>
                </a:solidFill>
                <a:latin typeface="Times New Roman" panose="02020603050405020304" pitchFamily="18" charset="0"/>
                <a:ea typeface="+mn-ea"/>
                <a:cs typeface="Times New Roman" panose="02020603050405020304" pitchFamily="18" charset="0"/>
              </a:rPr>
              <a:t>Проблемы при реализации Целевой модели и пути их решения </a:t>
            </a:r>
          </a:p>
        </p:txBody>
      </p:sp>
      <p:sp>
        <p:nvSpPr>
          <p:cNvPr id="15" name="TextBox 14">
            <a:extLst>
              <a:ext uri="{FF2B5EF4-FFF2-40B4-BE49-F238E27FC236}">
                <a16:creationId xmlns:a16="http://schemas.microsoft.com/office/drawing/2014/main" xmlns="" id="{0C214384-15D3-AC73-AFE2-5A6DD8782D37}"/>
              </a:ext>
            </a:extLst>
          </p:cNvPr>
          <p:cNvSpPr txBox="1"/>
          <p:nvPr/>
        </p:nvSpPr>
        <p:spPr>
          <a:xfrm>
            <a:off x="4331821" y="833057"/>
            <a:ext cx="4097036" cy="1569660"/>
          </a:xfrm>
          <a:prstGeom prst="rect">
            <a:avLst/>
          </a:prstGeom>
          <a:noFill/>
        </p:spPr>
        <p:txBody>
          <a:bodyPr wrap="square">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переход с операторской модели персонифицированного финансирования на безоператорскую, отличающиеся механизмом доведения бюджетных средств до поставщиков образовательных услуг </a:t>
            </a:r>
          </a:p>
        </p:txBody>
      </p:sp>
      <p:sp>
        <p:nvSpPr>
          <p:cNvPr id="20" name="TextBox 19">
            <a:extLst>
              <a:ext uri="{FF2B5EF4-FFF2-40B4-BE49-F238E27FC236}">
                <a16:creationId xmlns:a16="http://schemas.microsoft.com/office/drawing/2014/main" xmlns="" id="{330432E9-7D86-7FE2-B951-0F49AED99051}"/>
              </a:ext>
            </a:extLst>
          </p:cNvPr>
          <p:cNvSpPr txBox="1"/>
          <p:nvPr/>
        </p:nvSpPr>
        <p:spPr>
          <a:xfrm>
            <a:off x="6944390" y="3019340"/>
            <a:ext cx="4383046" cy="830997"/>
          </a:xfrm>
          <a:prstGeom prst="rect">
            <a:avLst/>
          </a:prstGeom>
          <a:noFill/>
        </p:spPr>
        <p:txBody>
          <a:bodyPr wrap="square">
            <a:spAutoFit/>
          </a:bodyPr>
          <a:lstStyle/>
          <a:p>
            <a:pPr algn="ctr"/>
            <a:r>
              <a:rPr lang="ru-RU" sz="1600" b="1" dirty="0">
                <a:solidFill>
                  <a:srgbClr val="FF0000"/>
                </a:solidFill>
                <a:latin typeface="Times New Roman" panose="02020603050405020304" pitchFamily="18" charset="0"/>
                <a:cs typeface="Times New Roman" panose="02020603050405020304" pitchFamily="18" charset="0"/>
              </a:rPr>
              <a:t>нормативно-правовое регулирование реализации Закона о социальном заказе в сфере дополнительного образования детей</a:t>
            </a:r>
          </a:p>
        </p:txBody>
      </p:sp>
      <p:pic>
        <p:nvPicPr>
          <p:cNvPr id="14" name="Рисунок 13">
            <a:extLst>
              <a:ext uri="{FF2B5EF4-FFF2-40B4-BE49-F238E27FC236}">
                <a16:creationId xmlns:a16="http://schemas.microsoft.com/office/drawing/2014/main" xmlns="" id="{E3DE7B9C-49D3-C4FF-8CDC-D6BFDAA04C09}"/>
              </a:ext>
            </a:extLst>
          </p:cNvPr>
          <p:cNvPicPr>
            <a:picLocks noChangeAspect="1"/>
          </p:cNvPicPr>
          <p:nvPr/>
        </p:nvPicPr>
        <p:blipFill>
          <a:blip r:embed="rId2"/>
          <a:stretch>
            <a:fillRect/>
          </a:stretch>
        </p:blipFill>
        <p:spPr>
          <a:xfrm>
            <a:off x="1595349" y="1197118"/>
            <a:ext cx="1378460" cy="1272425"/>
          </a:xfrm>
          <a:prstGeom prst="rect">
            <a:avLst/>
          </a:prstGeom>
        </p:spPr>
      </p:pic>
      <p:pic>
        <p:nvPicPr>
          <p:cNvPr id="17" name="Рисунок 16">
            <a:extLst>
              <a:ext uri="{FF2B5EF4-FFF2-40B4-BE49-F238E27FC236}">
                <a16:creationId xmlns:a16="http://schemas.microsoft.com/office/drawing/2014/main" xmlns="" id="{9AD51686-86F8-0E8E-5405-B568A931B428}"/>
              </a:ext>
            </a:extLst>
          </p:cNvPr>
          <p:cNvPicPr>
            <a:picLocks noChangeAspect="1"/>
          </p:cNvPicPr>
          <p:nvPr/>
        </p:nvPicPr>
        <p:blipFill>
          <a:blip r:embed="rId3"/>
          <a:stretch>
            <a:fillRect/>
          </a:stretch>
        </p:blipFill>
        <p:spPr>
          <a:xfrm>
            <a:off x="913317" y="2896944"/>
            <a:ext cx="2533216" cy="244791"/>
          </a:xfrm>
          <a:prstGeom prst="rect">
            <a:avLst/>
          </a:prstGeom>
        </p:spPr>
      </p:pic>
      <p:sp>
        <p:nvSpPr>
          <p:cNvPr id="19" name="TextBox 18">
            <a:extLst>
              <a:ext uri="{FF2B5EF4-FFF2-40B4-BE49-F238E27FC236}">
                <a16:creationId xmlns:a16="http://schemas.microsoft.com/office/drawing/2014/main" xmlns="" id="{41E44358-6AEA-3395-CB8B-D555889A8243}"/>
              </a:ext>
            </a:extLst>
          </p:cNvPr>
          <p:cNvSpPr txBox="1"/>
          <p:nvPr/>
        </p:nvSpPr>
        <p:spPr>
          <a:xfrm>
            <a:off x="2179925" y="4576229"/>
            <a:ext cx="4665715" cy="584775"/>
          </a:xfrm>
          <a:prstGeom prst="rect">
            <a:avLst/>
          </a:prstGeom>
          <a:noFill/>
        </p:spPr>
        <p:txBody>
          <a:bodyPr wrap="square">
            <a:spAutoFit/>
          </a:bodyPr>
          <a:lstStyle/>
          <a:p>
            <a:pPr algn="ctr"/>
            <a:r>
              <a:rPr lang="ru-RU" sz="1600" b="1" noProof="0" dirty="0" smtClean="0">
                <a:solidFill>
                  <a:srgbClr val="FF0000"/>
                </a:solidFill>
                <a:latin typeface="Times New Roman" panose="02020603050405020304" pitchFamily="18" charset="0"/>
                <a:cs typeface="Times New Roman" panose="02020603050405020304" pitchFamily="18" charset="0"/>
              </a:rPr>
              <a:t>переход</a:t>
            </a:r>
            <a:r>
              <a:rPr kumimoji="0" lang="ru-RU" sz="1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от сертификатов ПФДОД к социальному заказу (социальный сертификат)</a:t>
            </a:r>
            <a:endParaRPr lang="ru-RU" sz="1600" dirty="0">
              <a:solidFill>
                <a:srgbClr val="FF0000"/>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a:off x="7868092" y="2280322"/>
            <a:ext cx="688355" cy="61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5954234" y="3944679"/>
            <a:ext cx="1318436" cy="372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61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484309F-2DC5-9142-1392-AAB02C968DE0}"/>
              </a:ext>
            </a:extLst>
          </p:cNvPr>
          <p:cNvSpPr txBox="1"/>
          <p:nvPr/>
        </p:nvSpPr>
        <p:spPr>
          <a:xfrm>
            <a:off x="719921" y="1833331"/>
            <a:ext cx="3129316" cy="338554"/>
          </a:xfrm>
          <a:prstGeom prst="rect">
            <a:avLst/>
          </a:prstGeom>
          <a:noFill/>
        </p:spPr>
        <p:txBody>
          <a:bodyPr wrap="square">
            <a:spAutoFit/>
          </a:bodyPr>
          <a:lstStyle/>
          <a:p>
            <a:pPr algn="just"/>
            <a:r>
              <a:rPr lang="ru-RU" sz="1600" dirty="0">
                <a:latin typeface="Times New Roman" panose="02020603050405020304" pitchFamily="18" charset="0"/>
              </a:rPr>
              <a:t>	</a:t>
            </a:r>
          </a:p>
        </p:txBody>
      </p:sp>
      <p:pic>
        <p:nvPicPr>
          <p:cNvPr id="2" name="Рисунок 1">
            <a:extLst>
              <a:ext uri="{FF2B5EF4-FFF2-40B4-BE49-F238E27FC236}">
                <a16:creationId xmlns:a16="http://schemas.microsoft.com/office/drawing/2014/main" xmlns="" id="{E7737CA7-8D25-A198-1659-038ABF05FE45}"/>
              </a:ext>
            </a:extLst>
          </p:cNvPr>
          <p:cNvPicPr>
            <a:picLocks noChangeAspect="1"/>
          </p:cNvPicPr>
          <p:nvPr/>
        </p:nvPicPr>
        <p:blipFill>
          <a:blip r:embed="rId2"/>
          <a:stretch>
            <a:fillRect/>
          </a:stretch>
        </p:blipFill>
        <p:spPr>
          <a:xfrm>
            <a:off x="2798045" y="1256716"/>
            <a:ext cx="7169517" cy="4627265"/>
          </a:xfrm>
          <a:prstGeom prst="rect">
            <a:avLst/>
          </a:prstGeom>
        </p:spPr>
      </p:pic>
      <p:sp>
        <p:nvSpPr>
          <p:cNvPr id="3" name="Google Shape;373;p6">
            <a:extLst>
              <a:ext uri="{FF2B5EF4-FFF2-40B4-BE49-F238E27FC236}">
                <a16:creationId xmlns:a16="http://schemas.microsoft.com/office/drawing/2014/main" xmlns="" id="{51DBBC98-E7D6-AB71-D203-90A0C3B44DBC}"/>
              </a:ext>
            </a:extLst>
          </p:cNvPr>
          <p:cNvSpPr txBox="1">
            <a:spLocks/>
          </p:cNvSpPr>
          <p:nvPr/>
        </p:nvSpPr>
        <p:spPr>
          <a:xfrm>
            <a:off x="374708" y="2610243"/>
            <a:ext cx="10972800" cy="1920213"/>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4800"/>
            </a:pPr>
            <a:r>
              <a:rPr lang="ru-RU" sz="6400" dirty="0">
                <a:solidFill>
                  <a:srgbClr val="221668"/>
                </a:solidFill>
                <a:latin typeface="Arial"/>
                <a:ea typeface="Arial"/>
                <a:cs typeface="Arial"/>
                <a:sym typeface="Arial"/>
              </a:rPr>
              <a:t>Спасибо</a:t>
            </a:r>
            <a:br>
              <a:rPr lang="ru-RU" sz="6400" dirty="0">
                <a:solidFill>
                  <a:srgbClr val="221668"/>
                </a:solidFill>
                <a:latin typeface="Arial"/>
                <a:ea typeface="Arial"/>
                <a:cs typeface="Arial"/>
                <a:sym typeface="Arial"/>
              </a:rPr>
            </a:br>
            <a:r>
              <a:rPr lang="ru-RU" sz="6400">
                <a:solidFill>
                  <a:srgbClr val="221668"/>
                </a:solidFill>
                <a:latin typeface="Arial"/>
                <a:ea typeface="Arial"/>
                <a:cs typeface="Arial"/>
                <a:sym typeface="Arial"/>
              </a:rPr>
              <a:t>за внимание!</a:t>
            </a:r>
            <a:endParaRPr lang="ru-RU" dirty="0"/>
          </a:p>
        </p:txBody>
      </p:sp>
    </p:spTree>
    <p:extLst>
      <p:ext uri="{BB962C8B-B14F-4D97-AF65-F5344CB8AC3E}">
        <p14:creationId xmlns:p14="http://schemas.microsoft.com/office/powerpoint/2010/main" val="48916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a16="http://schemas.microsoft.com/office/drawing/2014/main" xmlns="" id="{C479E13B-A9A6-36A3-9DE3-70951B451F87}"/>
              </a:ext>
            </a:extLst>
          </p:cNvPr>
          <p:cNvSpPr txBox="1">
            <a:spLocks/>
          </p:cNvSpPr>
          <p:nvPr/>
        </p:nvSpPr>
        <p:spPr>
          <a:xfrm>
            <a:off x="2171242" y="164045"/>
            <a:ext cx="8241951" cy="372862"/>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2880"/>
            </a:pPr>
            <a:r>
              <a:rPr lang="ru-RU" sz="2400" b="1" dirty="0">
                <a:solidFill>
                  <a:srgbClr val="221668"/>
                </a:solidFill>
                <a:latin typeface="Times New Roman" panose="02020603050405020304" pitchFamily="18" charset="0"/>
                <a:ea typeface="Montserrat"/>
                <a:cs typeface="Times New Roman" panose="02020603050405020304" pitchFamily="18" charset="0"/>
                <a:sym typeface="Montserrat"/>
              </a:rPr>
              <a:t>НПА по СОЦИАЛЬНОМУ ЗАКАЗУ (переход на 2024 г.)</a:t>
            </a:r>
          </a:p>
        </p:txBody>
      </p:sp>
      <p:graphicFrame>
        <p:nvGraphicFramePr>
          <p:cNvPr id="3" name="Таблица 2">
            <a:extLst>
              <a:ext uri="{FF2B5EF4-FFF2-40B4-BE49-F238E27FC236}">
                <a16:creationId xmlns:a16="http://schemas.microsoft.com/office/drawing/2014/main" xmlns="" id="{4F003380-4241-52FA-56F2-1451D1945DB2}"/>
              </a:ext>
            </a:extLst>
          </p:cNvPr>
          <p:cNvGraphicFramePr>
            <a:graphicFrameLocks noGrp="1"/>
          </p:cNvGraphicFramePr>
          <p:nvPr>
            <p:extLst>
              <p:ext uri="{D42A27DB-BD31-4B8C-83A1-F6EECF244321}">
                <p14:modId xmlns:p14="http://schemas.microsoft.com/office/powerpoint/2010/main" val="3783922435"/>
              </p:ext>
            </p:extLst>
          </p:nvPr>
        </p:nvGraphicFramePr>
        <p:xfrm>
          <a:off x="1636337" y="685662"/>
          <a:ext cx="8714230" cy="5258308"/>
        </p:xfrm>
        <a:graphic>
          <a:graphicData uri="http://schemas.openxmlformats.org/drawingml/2006/table">
            <a:tbl>
              <a:tblPr firstRow="1" firstCol="1" bandRow="1"/>
              <a:tblGrid>
                <a:gridCol w="251970">
                  <a:extLst>
                    <a:ext uri="{9D8B030D-6E8A-4147-A177-3AD203B41FA5}">
                      <a16:colId xmlns:a16="http://schemas.microsoft.com/office/drawing/2014/main" xmlns="" val="2158815805"/>
                    </a:ext>
                  </a:extLst>
                </a:gridCol>
                <a:gridCol w="2211475">
                  <a:extLst>
                    <a:ext uri="{9D8B030D-6E8A-4147-A177-3AD203B41FA5}">
                      <a16:colId xmlns:a16="http://schemas.microsoft.com/office/drawing/2014/main" xmlns="" val="2998520407"/>
                    </a:ext>
                  </a:extLst>
                </a:gridCol>
                <a:gridCol w="2539457">
                  <a:extLst>
                    <a:ext uri="{9D8B030D-6E8A-4147-A177-3AD203B41FA5}">
                      <a16:colId xmlns:a16="http://schemas.microsoft.com/office/drawing/2014/main" xmlns="" val="1939322373"/>
                    </a:ext>
                  </a:extLst>
                </a:gridCol>
                <a:gridCol w="1102446">
                  <a:extLst>
                    <a:ext uri="{9D8B030D-6E8A-4147-A177-3AD203B41FA5}">
                      <a16:colId xmlns:a16="http://schemas.microsoft.com/office/drawing/2014/main" xmlns="" val="2961191165"/>
                    </a:ext>
                  </a:extLst>
                </a:gridCol>
                <a:gridCol w="2608882">
                  <a:extLst>
                    <a:ext uri="{9D8B030D-6E8A-4147-A177-3AD203B41FA5}">
                      <a16:colId xmlns:a16="http://schemas.microsoft.com/office/drawing/2014/main" xmlns="" val="2995722572"/>
                    </a:ext>
                  </a:extLst>
                </a:gridCol>
              </a:tblGrid>
              <a:tr h="1057992">
                <a:tc>
                  <a:txBody>
                    <a:bodyPr/>
                    <a:lstStyle/>
                    <a:p>
                      <a:pP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Утвержденные МПА для обеспечения формирования и исполнения муниципального социального заказа по направлению деятельности «реализация дополнительных образовательных программ </a:t>
                      </a:r>
                      <a:r>
                        <a:rPr lang="ru-RU" sz="1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переход на 2024 год</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Полное название МПА</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(постановление, распоряжение, приказ)</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Дата утверждения и № документа</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Реквизиты документа, ссылка</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(введите реквизиты документа и ссылку на размещенный в сети Интернет документ)</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3800542"/>
                  </a:ext>
                </a:extLst>
              </a:tr>
              <a:tr h="924924">
                <a:tc>
                  <a:txBody>
                    <a:bodyPr/>
                    <a:lstStyle/>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Порядка определения нормативных затрат на оказание муниципальной услуги в соответствии с социальным сертификатом по реализации дополнительных общеразвивающих программ </a:t>
                      </a: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(шаг 2 в ДК)</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dirty="0" smtClean="0">
                          <a:effectLst/>
                          <a:latin typeface="Times New Roman" panose="02020603050405020304" pitchFamily="18" charset="0"/>
                          <a:ea typeface="Calibri" panose="020F0502020204030204" pitchFamily="34" charset="0"/>
                          <a:cs typeface="Times New Roman" panose="02020603050405020304" pitchFamily="18" charset="0"/>
                        </a:rPr>
                        <a:t>Направлен в Прокуратуру Черноморского района Республики</a:t>
                      </a:r>
                      <a:r>
                        <a:rPr lang="ru-RU" sz="1000"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Крым  для проведения экспертизы нормативно-правового акта.</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4836992"/>
                  </a:ext>
                </a:extLst>
              </a:tr>
              <a:tr h="867222">
                <a:tc>
                  <a:txBody>
                    <a:bodyPr/>
                    <a:lstStyle/>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муниципального социального заказа на оказание услуг по реализации дополнительных общеразвивающих программ </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(шаг 6 в ДК)</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kern="100" dirty="0" smtClean="0">
                          <a:effectLst/>
                          <a:latin typeface="Times New Roman" panose="02020603050405020304" pitchFamily="18" charset="0"/>
                          <a:ea typeface="Calibri" panose="020F0502020204030204" pitchFamily="34" charset="0"/>
                          <a:cs typeface="Times New Roman" panose="02020603050405020304" pitchFamily="18" charset="0"/>
                        </a:rPr>
                        <a:t>В работе</a:t>
                      </a: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0808989"/>
                  </a:ext>
                </a:extLst>
              </a:tr>
              <a:tr h="408492">
                <a:tc>
                  <a:txBody>
                    <a:bodyPr/>
                    <a:lstStyle/>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dirty="0">
                          <a:effectLst/>
                          <a:latin typeface="Times New Roman" panose="02020603050405020304" pitchFamily="18" charset="0"/>
                          <a:ea typeface="Calibri" panose="020F0502020204030204" pitchFamily="34" charset="0"/>
                          <a:cs typeface="Times New Roman" panose="02020603050405020304" pitchFamily="18" charset="0"/>
                        </a:rPr>
                        <a:t>Утверждение программы персонифицированного финансирования </a:t>
                      </a:r>
                      <a:r>
                        <a:rPr lang="ru-RU" sz="1000" b="1" kern="100" dirty="0">
                          <a:effectLst/>
                          <a:latin typeface="Times New Roman" panose="02020603050405020304" pitchFamily="18" charset="0"/>
                          <a:ea typeface="Calibri" panose="020F0502020204030204" pitchFamily="34" charset="0"/>
                          <a:cs typeface="Times New Roman" panose="02020603050405020304" pitchFamily="18" charset="0"/>
                        </a:rPr>
                        <a:t>(шаг 8 в ДК)</a:t>
                      </a: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kern="100" dirty="0" smtClean="0">
                          <a:effectLst/>
                          <a:latin typeface="Times New Roman" panose="02020603050405020304" pitchFamily="18" charset="0"/>
                          <a:ea typeface="Calibri" panose="020F0502020204030204" pitchFamily="34" charset="0"/>
                          <a:cs typeface="Times New Roman" panose="02020603050405020304" pitchFamily="18" charset="0"/>
                        </a:rPr>
                        <a:t> В работе</a:t>
                      </a:r>
                    </a:p>
                    <a:p>
                      <a:pPr>
                        <a:lnSpc>
                          <a:spcPct val="107000"/>
                        </a:lnSpc>
                        <a:spcAft>
                          <a:spcPts val="800"/>
                        </a:spcAft>
                      </a:pP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4298107"/>
                  </a:ext>
                </a:extLst>
              </a:tr>
              <a:tr h="1374809">
                <a:tc>
                  <a:txBody>
                    <a:bodyPr/>
                    <a:lstStyle/>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Times New Roman" panose="02020603050405020304" pitchFamily="18" charset="0"/>
                          <a:ea typeface="Calibri" panose="020F0502020204030204" pitchFamily="34" charset="0"/>
                          <a:cs typeface="Times New Roman" panose="02020603050405020304" pitchFamily="18" charset="0"/>
                        </a:rPr>
                        <a:t>Утверждение муниципальных НПА для приведения актов муниципалитета в соответствие с механикой работы федеральных информационных систем Утверждение муниципалитетом проектов актов, подготовленных в шаге 11 Дорожной карты. </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000" b="1" kern="100">
                          <a:effectLst/>
                          <a:latin typeface="Times New Roman" panose="02020603050405020304" pitchFamily="18" charset="0"/>
                          <a:ea typeface="Calibri" panose="020F0502020204030204" pitchFamily="34" charset="0"/>
                          <a:cs typeface="Times New Roman" panose="02020603050405020304" pitchFamily="18" charset="0"/>
                        </a:rPr>
                        <a:t>(шаг 12 в ДК)</a:t>
                      </a:r>
                      <a:endParaRPr lang="ru-R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ru-RU"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kern="100" dirty="0" smtClean="0">
                          <a:effectLst/>
                          <a:latin typeface="Times New Roman" panose="02020603050405020304" pitchFamily="18" charset="0"/>
                          <a:ea typeface="Calibri" panose="020F0502020204030204" pitchFamily="34" charset="0"/>
                          <a:cs typeface="Times New Roman" panose="02020603050405020304" pitchFamily="18" charset="0"/>
                        </a:rPr>
                        <a:t> В работе</a:t>
                      </a:r>
                    </a:p>
                    <a:p>
                      <a:pPr>
                        <a:lnSpc>
                          <a:spcPct val="107000"/>
                        </a:lnSpc>
                        <a:spcAft>
                          <a:spcPts val="800"/>
                        </a:spcAft>
                      </a:pPr>
                      <a:endParaRPr lang="ru-RU"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7938" marR="47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6344154"/>
                  </a:ext>
                </a:extLst>
              </a:tr>
            </a:tbl>
          </a:graphicData>
        </a:graphic>
      </p:graphicFrame>
    </p:spTree>
    <p:extLst>
      <p:ext uri="{BB962C8B-B14F-4D97-AF65-F5344CB8AC3E}">
        <p14:creationId xmlns:p14="http://schemas.microsoft.com/office/powerpoint/2010/main" val="62570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a16="http://schemas.microsoft.com/office/drawing/2014/main" xmlns="" id="{C479E13B-A9A6-36A3-9DE3-70951B451F87}"/>
              </a:ext>
            </a:extLst>
          </p:cNvPr>
          <p:cNvSpPr txBox="1">
            <a:spLocks/>
          </p:cNvSpPr>
          <p:nvPr/>
        </p:nvSpPr>
        <p:spPr>
          <a:xfrm>
            <a:off x="2392521" y="313832"/>
            <a:ext cx="7406957" cy="372862"/>
          </a:xfrm>
          <a:prstGeom prst="rect">
            <a:avLst/>
          </a:prstGeom>
          <a:noFill/>
          <a:ln>
            <a:noFill/>
          </a:ln>
        </p:spPr>
        <p:txBody>
          <a:bodyPr spcFirstLastPara="1" vert="horz" wrap="square" lIns="121900" tIns="60933" rIns="121900" bIns="60933"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
                <a:srgbClr val="221668"/>
              </a:buClr>
              <a:buSzPts val="2880"/>
            </a:pPr>
            <a:r>
              <a:rPr lang="ru-RU" sz="2400" b="1" dirty="0">
                <a:solidFill>
                  <a:srgbClr val="221668"/>
                </a:solidFill>
                <a:latin typeface="Times New Roman" panose="02020603050405020304" pitchFamily="18" charset="0"/>
                <a:ea typeface="Montserrat"/>
                <a:cs typeface="Times New Roman" panose="02020603050405020304" pitchFamily="18" charset="0"/>
                <a:sym typeface="Montserrat"/>
              </a:rPr>
              <a:t>МЕЖМУНИЦИПАЛЬНОЕ НАСТАВНИЧЕСТВО</a:t>
            </a:r>
          </a:p>
        </p:txBody>
      </p:sp>
      <p:pic>
        <p:nvPicPr>
          <p:cNvPr id="6" name="Picture 2" descr="C:\Users\MOC\Desktop\изображение_viber_2023-06-13_11-48-07-9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813" y="1561520"/>
            <a:ext cx="3388418" cy="4517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OC\Desktop\изображение_viber_2023-06-13_11-48-08-1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658" y="1611836"/>
            <a:ext cx="3350681" cy="4467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OC\Desktop\изображение_viber_2023-12-06_08-32-17-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703" y="1611836"/>
            <a:ext cx="3487749" cy="446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0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34315E4-7095-1ECD-8270-6B80630E6481}"/>
              </a:ext>
            </a:extLst>
          </p:cNvPr>
          <p:cNvSpPr txBox="1"/>
          <p:nvPr/>
        </p:nvSpPr>
        <p:spPr>
          <a:xfrm>
            <a:off x="2824992" y="32706"/>
            <a:ext cx="7493467" cy="369332"/>
          </a:xfrm>
          <a:prstGeom prst="rect">
            <a:avLst/>
          </a:prstGeom>
          <a:noFill/>
        </p:spPr>
        <p:txBody>
          <a:bodyPr wrap="square">
            <a:spAutoFit/>
          </a:bodyPr>
          <a:lstStyle/>
          <a:p>
            <a:pPr algn="ctr"/>
            <a:r>
              <a:rPr lang="ru-RU" b="1" dirty="0">
                <a:solidFill>
                  <a:srgbClr val="221668"/>
                </a:solidFill>
                <a:latin typeface="Times New Roman" panose="02020603050405020304" pitchFamily="18" charset="0"/>
                <a:cs typeface="Times New Roman" panose="02020603050405020304" pitchFamily="18" charset="0"/>
              </a:rPr>
              <a:t>Данные по организациям, которые реализуют программы ДОД </a:t>
            </a:r>
          </a:p>
        </p:txBody>
      </p:sp>
      <p:sp>
        <p:nvSpPr>
          <p:cNvPr id="5" name="TextBox 4">
            <a:extLst>
              <a:ext uri="{FF2B5EF4-FFF2-40B4-BE49-F238E27FC236}">
                <a16:creationId xmlns:a16="http://schemas.microsoft.com/office/drawing/2014/main" xmlns="" id="{7E0A8DAD-790B-AA83-1B5E-B9934F0D25B0}"/>
              </a:ext>
            </a:extLst>
          </p:cNvPr>
          <p:cNvSpPr txBox="1"/>
          <p:nvPr/>
        </p:nvSpPr>
        <p:spPr>
          <a:xfrm>
            <a:off x="982140" y="533209"/>
            <a:ext cx="10346772" cy="830997"/>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Зарегистрированных в АИС «Навигатор ДО РК»</a:t>
            </a:r>
          </a:p>
          <a:p>
            <a:pPr algn="ctr"/>
            <a:r>
              <a:rPr lang="ru-RU" sz="2400" dirty="0">
                <a:latin typeface="Times New Roman" panose="02020603050405020304" pitchFamily="18" charset="0"/>
                <a:cs typeface="Times New Roman" panose="02020603050405020304" pitchFamily="18" charset="0"/>
              </a:rPr>
              <a:t> организаций </a:t>
            </a:r>
            <a:r>
              <a:rPr lang="ru-RU" sz="2400" b="1" u="sng" dirty="0" smtClean="0">
                <a:solidFill>
                  <a:srgbClr val="FF0000"/>
                </a:solidFill>
                <a:latin typeface="Times New Roman" panose="02020603050405020304" pitchFamily="18" charset="0"/>
                <a:cs typeface="Times New Roman" panose="02020603050405020304" pitchFamily="18" charset="0"/>
              </a:rPr>
              <a:t>22</a:t>
            </a:r>
            <a:r>
              <a:rPr lang="ru-RU" sz="2400" b="1" dirty="0" smtClean="0">
                <a:solidFill>
                  <a:srgbClr val="FF000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конец декабря 2023 г.)</a:t>
            </a:r>
            <a:endParaRPr lang="ru-RU" sz="2800" u="sng"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14ED5605-5DD9-7751-0F79-D553C6357972}"/>
              </a:ext>
            </a:extLst>
          </p:cNvPr>
          <p:cNvSpPr txBox="1"/>
          <p:nvPr/>
        </p:nvSpPr>
        <p:spPr>
          <a:xfrm>
            <a:off x="2187849" y="1780051"/>
            <a:ext cx="6203658" cy="400110"/>
          </a:xfrm>
          <a:prstGeom prst="rect">
            <a:avLst/>
          </a:prstGeom>
          <a:noFill/>
        </p:spPr>
        <p:txBody>
          <a:bodyPr wrap="square">
            <a:spAutoFit/>
          </a:bodyPr>
          <a:lstStyle/>
          <a:p>
            <a:pPr algn="ctr"/>
            <a:r>
              <a:rPr lang="ru-RU" sz="2000" b="1" dirty="0">
                <a:solidFill>
                  <a:srgbClr val="0070C0"/>
                </a:solidFill>
                <a:latin typeface="Times New Roman" panose="02020603050405020304" pitchFamily="18" charset="0"/>
                <a:cs typeface="Times New Roman" panose="02020603050405020304" pitchFamily="18" charset="0"/>
              </a:rPr>
              <a:t>Муниципальных организаций </a:t>
            </a:r>
            <a:r>
              <a:rPr lang="ru-RU" sz="2000" b="1" dirty="0" smtClean="0">
                <a:solidFill>
                  <a:srgbClr val="0070C0"/>
                </a:solidFill>
                <a:latin typeface="Times New Roman" panose="02020603050405020304" pitchFamily="18" charset="0"/>
                <a:cs typeface="Times New Roman" panose="02020603050405020304" pitchFamily="18" charset="0"/>
              </a:rPr>
              <a:t>- 22</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165612C1-A1CC-9C78-BBD5-34688E642BBA}"/>
              </a:ext>
            </a:extLst>
          </p:cNvPr>
          <p:cNvSpPr txBox="1"/>
          <p:nvPr/>
        </p:nvSpPr>
        <p:spPr>
          <a:xfrm>
            <a:off x="2457035" y="2250424"/>
            <a:ext cx="8439725" cy="1015663"/>
          </a:xfrm>
          <a:prstGeom prst="rect">
            <a:avLst/>
          </a:prstGeom>
          <a:noFill/>
        </p:spPr>
        <p:txBody>
          <a:bodyPr wrap="square">
            <a:spAutoFit/>
          </a:bodyPr>
          <a:lstStyle/>
          <a:p>
            <a:pPr algn="just"/>
            <a:r>
              <a:rPr lang="ru-RU" sz="2000" b="1" dirty="0">
                <a:solidFill>
                  <a:schemeClr val="accent5">
                    <a:lumMod val="75000"/>
                  </a:schemeClr>
                </a:solidFill>
                <a:latin typeface="Times New Roman" panose="02020603050405020304" pitchFamily="18" charset="0"/>
                <a:cs typeface="Times New Roman" panose="02020603050405020304" pitchFamily="18" charset="0"/>
              </a:rPr>
              <a:t>В</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ru-RU" sz="2000" b="1" dirty="0">
                <a:solidFill>
                  <a:schemeClr val="accent5">
                    <a:lumMod val="75000"/>
                  </a:schemeClr>
                </a:solidFill>
                <a:latin typeface="Times New Roman" panose="02020603050405020304" pitchFamily="18" charset="0"/>
                <a:cs typeface="Times New Roman" panose="02020603050405020304" pitchFamily="18" charset="0"/>
              </a:rPr>
              <a:t>муниципальном </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образовании Черноморский район Республики </a:t>
            </a:r>
            <a:r>
              <a:rPr lang="ru-RU" sz="2000" b="1" dirty="0">
                <a:solidFill>
                  <a:schemeClr val="accent5">
                    <a:lumMod val="75000"/>
                  </a:schemeClr>
                </a:solidFill>
                <a:latin typeface="Times New Roman" panose="02020603050405020304" pitchFamily="18" charset="0"/>
                <a:cs typeface="Times New Roman" panose="02020603050405020304" pitchFamily="18" charset="0"/>
              </a:rPr>
              <a:t>Крым </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негосударственные организации, </a:t>
            </a:r>
            <a:r>
              <a:rPr lang="ru-RU" sz="2000" b="1" dirty="0">
                <a:solidFill>
                  <a:schemeClr val="accent5">
                    <a:lumMod val="75000"/>
                  </a:schemeClr>
                </a:solidFill>
                <a:latin typeface="Times New Roman" panose="02020603050405020304" pitchFamily="18" charset="0"/>
                <a:cs typeface="Times New Roman" panose="02020603050405020304" pitchFamily="18" charset="0"/>
              </a:rPr>
              <a:t>которые имеют лицензию на дополнительное образование детей и </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взрослых</a:t>
            </a:r>
            <a:r>
              <a:rPr lang="ru-RU" sz="2000" b="1" dirty="0">
                <a:solidFill>
                  <a:schemeClr val="accent5">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accent5">
                    <a:lumMod val="75000"/>
                  </a:schemeClr>
                </a:solidFill>
                <a:latin typeface="Times New Roman" panose="02020603050405020304" pitchFamily="18" charset="0"/>
                <a:cs typeface="Times New Roman" panose="02020603050405020304" pitchFamily="18" charset="0"/>
              </a:rPr>
              <a:t>отсутствуют.</a:t>
            </a:r>
            <a:endParaRPr lang="ru-RU" sz="20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26" name="Picture 2" descr="C:\Users\MOC\Desktop\x4hv6_hXK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41" y="3572540"/>
            <a:ext cx="3284405" cy="2463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C\Desktop\J4IZnfSlho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431" y="3304116"/>
            <a:ext cx="2723708" cy="3000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C\Desktop\RUrJzQ7xoF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158" y="3572540"/>
            <a:ext cx="35718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43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6EDF407-E3F4-D0F0-2113-4728F87E4C8C}"/>
              </a:ext>
            </a:extLst>
          </p:cNvPr>
          <p:cNvSpPr txBox="1"/>
          <p:nvPr/>
        </p:nvSpPr>
        <p:spPr>
          <a:xfrm>
            <a:off x="607164" y="2178828"/>
            <a:ext cx="10220946" cy="1754326"/>
          </a:xfrm>
          <a:prstGeom prst="rect">
            <a:avLst/>
          </a:prstGeom>
          <a:noFill/>
        </p:spPr>
        <p:txBody>
          <a:bodyPr wrap="square">
            <a:spAutoFit/>
          </a:bodyPr>
          <a:lstStyle/>
          <a:p>
            <a:pPr algn="ctr"/>
            <a:r>
              <a:rPr lang="ru-RU" sz="2000" b="1" i="1" dirty="0">
                <a:latin typeface="Times New Roman" panose="02020603050405020304" pitchFamily="18" charset="0"/>
                <a:cs typeface="Times New Roman" panose="02020603050405020304" pitchFamily="18" charset="0"/>
              </a:rPr>
              <a:t>По данным Росстата на декабрь 2023 г. в муниципальном образовании </a:t>
            </a:r>
            <a:r>
              <a:rPr lang="ru-RU" sz="2000" b="1" i="1" dirty="0" smtClean="0">
                <a:latin typeface="Times New Roman" panose="02020603050405020304" pitchFamily="18" charset="0"/>
                <a:cs typeface="Times New Roman" panose="02020603050405020304" pitchFamily="18" charset="0"/>
              </a:rPr>
              <a:t>Черноморский район Республики </a:t>
            </a:r>
            <a:r>
              <a:rPr lang="ru-RU" sz="2000" b="1" i="1" dirty="0">
                <a:latin typeface="Times New Roman" panose="02020603050405020304" pitchFamily="18" charset="0"/>
                <a:cs typeface="Times New Roman" panose="02020603050405020304" pitchFamily="18" charset="0"/>
              </a:rPr>
              <a:t>Крым общая численность детей в возрасте от 5 до 18 лет составляет – </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u="sng" dirty="0" smtClean="0">
                <a:solidFill>
                  <a:srgbClr val="FF0000"/>
                </a:solidFill>
                <a:latin typeface="Times New Roman" panose="02020603050405020304" pitchFamily="18" charset="0"/>
                <a:cs typeface="Times New Roman" panose="02020603050405020304" pitchFamily="18" charset="0"/>
              </a:rPr>
              <a:t>5011</a:t>
            </a:r>
            <a:r>
              <a:rPr lang="ru-RU" sz="2400" b="1" i="1" dirty="0" smtClean="0">
                <a:solidFill>
                  <a:srgbClr val="FF0000"/>
                </a:solidFill>
                <a:latin typeface="Times New Roman" panose="02020603050405020304" pitchFamily="18" charset="0"/>
                <a:cs typeface="Times New Roman" panose="02020603050405020304" pitchFamily="18" charset="0"/>
              </a:rPr>
              <a:t> чел</a:t>
            </a:r>
            <a:r>
              <a:rPr lang="ru-RU" sz="2400" b="1" i="1" dirty="0">
                <a:solidFill>
                  <a:srgbClr val="FF0000"/>
                </a:solidFill>
                <a:latin typeface="Times New Roman" panose="02020603050405020304" pitchFamily="18" charset="0"/>
                <a:cs typeface="Times New Roman" panose="02020603050405020304" pitchFamily="18" charset="0"/>
              </a:rPr>
              <a:t>.</a:t>
            </a:r>
          </a:p>
          <a:p>
            <a:pPr algn="ctr"/>
            <a:endParaRPr lang="ru-RU" sz="2400" b="1" i="1" dirty="0">
              <a:solidFill>
                <a:srgbClr val="FF0000"/>
              </a:solidFill>
              <a:latin typeface="Times New Roman" panose="02020603050405020304" pitchFamily="18" charset="0"/>
              <a:cs typeface="Times New Roman" panose="02020603050405020304" pitchFamily="18" charset="0"/>
            </a:endParaRPr>
          </a:p>
          <a:p>
            <a:pPr algn="just"/>
            <a:endParaRPr lang="ru-RU" sz="1600" b="1" i="1" dirty="0">
              <a:solidFill>
                <a:srgbClr val="2B343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pic>
        <p:nvPicPr>
          <p:cNvPr id="2" name="Рисунок 1">
            <a:extLst>
              <a:ext uri="{FF2B5EF4-FFF2-40B4-BE49-F238E27FC236}">
                <a16:creationId xmlns:a16="http://schemas.microsoft.com/office/drawing/2014/main" xmlns="" id="{AF4DB08C-120F-F98B-07BC-2CC0A48B6B69}"/>
              </a:ext>
            </a:extLst>
          </p:cNvPr>
          <p:cNvPicPr>
            <a:picLocks noChangeAspect="1"/>
          </p:cNvPicPr>
          <p:nvPr/>
        </p:nvPicPr>
        <p:blipFill>
          <a:blip r:embed="rId2"/>
          <a:stretch>
            <a:fillRect/>
          </a:stretch>
        </p:blipFill>
        <p:spPr>
          <a:xfrm>
            <a:off x="2912819" y="1331411"/>
            <a:ext cx="5944115" cy="847417"/>
          </a:xfrm>
          <a:prstGeom prst="rect">
            <a:avLst/>
          </a:prstGeom>
        </p:spPr>
      </p:pic>
      <p:sp>
        <p:nvSpPr>
          <p:cNvPr id="7" name="TextBox 6">
            <a:extLst>
              <a:ext uri="{FF2B5EF4-FFF2-40B4-BE49-F238E27FC236}">
                <a16:creationId xmlns:a16="http://schemas.microsoft.com/office/drawing/2014/main" xmlns="" id="{3643D76C-99BC-A023-D864-64B674DB56F5}"/>
              </a:ext>
            </a:extLst>
          </p:cNvPr>
          <p:cNvSpPr txBox="1"/>
          <p:nvPr/>
        </p:nvSpPr>
        <p:spPr>
          <a:xfrm>
            <a:off x="2254682" y="3845274"/>
            <a:ext cx="7270899" cy="738664"/>
          </a:xfrm>
          <a:prstGeom prst="rect">
            <a:avLst/>
          </a:prstGeom>
          <a:noFill/>
        </p:spPr>
        <p:txBody>
          <a:bodyPr wrap="square">
            <a:spAutoFit/>
          </a:bodyPr>
          <a:lstStyle/>
          <a:p>
            <a:pPr algn="ctr"/>
            <a:r>
              <a:rPr lang="ru-RU" b="1" dirty="0">
                <a:solidFill>
                  <a:srgbClr val="2B343C"/>
                </a:solidFill>
                <a:latin typeface="Times New Roman" panose="02020603050405020304" pitchFamily="18" charset="0"/>
                <a:cs typeface="Times New Roman" panose="02020603050405020304" pitchFamily="18" charset="0"/>
              </a:rPr>
              <a:t>По данным АИС «Навигатор ДО РК» охват детей в возрасте от 5 до 18 лет </a:t>
            </a:r>
            <a:r>
              <a:rPr lang="ru-RU" b="1" dirty="0" smtClean="0">
                <a:solidFill>
                  <a:srgbClr val="2B343C"/>
                </a:solidFill>
                <a:latin typeface="Times New Roman" panose="02020603050405020304" pitchFamily="18" charset="0"/>
                <a:cs typeface="Times New Roman" panose="02020603050405020304" pitchFamily="18" charset="0"/>
              </a:rPr>
              <a:t>– </a:t>
            </a:r>
            <a:r>
              <a:rPr lang="ru-RU" b="1" u="sng" dirty="0" smtClean="0">
                <a:solidFill>
                  <a:srgbClr val="FF0000"/>
                </a:solidFill>
                <a:latin typeface="Times New Roman" panose="02020603050405020304" pitchFamily="18" charset="0"/>
                <a:cs typeface="Times New Roman" panose="02020603050405020304" pitchFamily="18" charset="0"/>
              </a:rPr>
              <a:t>4015 </a:t>
            </a:r>
            <a:r>
              <a:rPr lang="ru-RU" sz="2400" b="1" u="sng" dirty="0" smtClean="0">
                <a:solidFill>
                  <a:srgbClr val="FF0000"/>
                </a:solidFill>
                <a:latin typeface="Times New Roman" panose="02020603050405020304" pitchFamily="18" charset="0"/>
                <a:cs typeface="Times New Roman" panose="02020603050405020304" pitchFamily="18" charset="0"/>
              </a:rPr>
              <a:t>чел</a:t>
            </a:r>
            <a:r>
              <a:rPr lang="ru-RU" sz="2000" b="1" u="sng" dirty="0">
                <a:solidFill>
                  <a:srgbClr val="FF0000"/>
                </a:solidFill>
                <a:latin typeface="Times New Roman" panose="02020603050405020304" pitchFamily="18" charset="0"/>
                <a:cs typeface="Times New Roman" panose="02020603050405020304" pitchFamily="18" charset="0"/>
              </a:rPr>
              <a:t>.</a:t>
            </a:r>
            <a:r>
              <a:rPr lang="ru-RU" b="1" dirty="0">
                <a:solidFill>
                  <a:srgbClr val="2B343C"/>
                </a:solidFill>
                <a:latin typeface="Times New Roman" panose="02020603050405020304" pitchFamily="18" charset="0"/>
                <a:cs typeface="Times New Roman" panose="02020603050405020304" pitchFamily="18" charset="0"/>
              </a:rPr>
              <a:t>, что составляет  </a:t>
            </a:r>
            <a:r>
              <a:rPr lang="ru-RU" b="1" u="sng" dirty="0" smtClean="0">
                <a:solidFill>
                  <a:srgbClr val="FF0000"/>
                </a:solidFill>
                <a:latin typeface="Times New Roman" panose="02020603050405020304" pitchFamily="18" charset="0"/>
                <a:cs typeface="Times New Roman" panose="02020603050405020304" pitchFamily="18" charset="0"/>
              </a:rPr>
              <a:t>80</a:t>
            </a:r>
            <a:r>
              <a:rPr lang="ru-RU" sz="2400" b="1" u="sng" dirty="0" smtClean="0">
                <a:solidFill>
                  <a:srgbClr val="FF0000"/>
                </a:solidFill>
                <a:latin typeface="Times New Roman" panose="02020603050405020304" pitchFamily="18" charset="0"/>
                <a:cs typeface="Times New Roman" panose="02020603050405020304" pitchFamily="18" charset="0"/>
              </a:rPr>
              <a:t>% </a:t>
            </a:r>
            <a:r>
              <a:rPr lang="ru-RU" b="1" dirty="0" smtClean="0">
                <a:solidFill>
                  <a:srgbClr val="2B343C"/>
                </a:solidFill>
                <a:latin typeface="Times New Roman" panose="02020603050405020304" pitchFamily="18" charset="0"/>
                <a:cs typeface="Times New Roman" panose="02020603050405020304" pitchFamily="18" charset="0"/>
              </a:rPr>
              <a:t>(</a:t>
            </a:r>
            <a:r>
              <a:rPr lang="ru-RU" b="1" dirty="0">
                <a:solidFill>
                  <a:srgbClr val="2B343C"/>
                </a:solidFill>
                <a:latin typeface="Times New Roman" panose="02020603050405020304" pitchFamily="18" charset="0"/>
                <a:cs typeface="Times New Roman" panose="02020603050405020304" pitchFamily="18" charset="0"/>
              </a:rPr>
              <a:t>декабрь 2023 г. )</a:t>
            </a:r>
          </a:p>
        </p:txBody>
      </p:sp>
      <p:pic>
        <p:nvPicPr>
          <p:cNvPr id="2051" name="Picture 3" descr="C:\Users\MOC\Desktop\1653687690_33-kartinkof-club-p-veselie-deti-kartinki-na-prozrachnom-fone-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670" y="4842723"/>
            <a:ext cx="5954232"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4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pic>
        <p:nvPicPr>
          <p:cNvPr id="6" name="Рисунок 5">
            <a:extLst>
              <a:ext uri="{FF2B5EF4-FFF2-40B4-BE49-F238E27FC236}">
                <a16:creationId xmlns:a16="http://schemas.microsoft.com/office/drawing/2014/main" xmlns="" id="{EBC3D557-26A1-3117-584F-8B3E7DAA5335}"/>
              </a:ext>
            </a:extLst>
          </p:cNvPr>
          <p:cNvPicPr>
            <a:picLocks noChangeAspect="1"/>
          </p:cNvPicPr>
          <p:nvPr/>
        </p:nvPicPr>
        <p:blipFill>
          <a:blip r:embed="rId2"/>
          <a:stretch>
            <a:fillRect/>
          </a:stretch>
        </p:blipFill>
        <p:spPr>
          <a:xfrm>
            <a:off x="2912296" y="112002"/>
            <a:ext cx="5944115" cy="847417"/>
          </a:xfrm>
          <a:prstGeom prst="rect">
            <a:avLst/>
          </a:prstGeom>
        </p:spPr>
      </p:pic>
      <p:sp>
        <p:nvSpPr>
          <p:cNvPr id="5" name="TextBox 4">
            <a:extLst>
              <a:ext uri="{FF2B5EF4-FFF2-40B4-BE49-F238E27FC236}">
                <a16:creationId xmlns:a16="http://schemas.microsoft.com/office/drawing/2014/main" xmlns="" id="{F7CF9B23-49AC-8267-F269-11B1313D97B0}"/>
              </a:ext>
            </a:extLst>
          </p:cNvPr>
          <p:cNvSpPr txBox="1"/>
          <p:nvPr/>
        </p:nvSpPr>
        <p:spPr>
          <a:xfrm>
            <a:off x="446148" y="1083451"/>
            <a:ext cx="7858383" cy="861774"/>
          </a:xfrm>
          <a:prstGeom prst="rect">
            <a:avLst/>
          </a:prstGeom>
          <a:noFill/>
        </p:spPr>
        <p:txBody>
          <a:bodyPr wrap="square">
            <a:spAutoFit/>
          </a:bodyPr>
          <a:lstStyle/>
          <a:p>
            <a:pPr algn="ctr"/>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всего программ </a:t>
            </a:r>
            <a:r>
              <a:rPr lang="ru-RU" sz="3200" b="1" u="sng" dirty="0" smtClean="0">
                <a:solidFill>
                  <a:srgbClr val="FF0000"/>
                </a:solidFill>
                <a:latin typeface="Times New Roman" panose="02020603050405020304" pitchFamily="18" charset="0"/>
                <a:cs typeface="Times New Roman" panose="02020603050405020304" pitchFamily="18" charset="0"/>
              </a:rPr>
              <a:t>179</a:t>
            </a:r>
            <a:endParaRPr lang="ru-RU" sz="3200" b="1" u="sng" dirty="0">
              <a:solidFill>
                <a:srgbClr val="FF0000"/>
              </a:solidFill>
              <a:latin typeface="Times New Roman" panose="02020603050405020304" pitchFamily="18" charset="0"/>
              <a:cs typeface="Times New Roman" panose="02020603050405020304" pitchFamily="18" charset="0"/>
            </a:endParaRPr>
          </a:p>
          <a:p>
            <a:pPr algn="ctr"/>
            <a:endParaRPr lang="ru-RU"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DCE9AE2E-0E54-323E-107A-3FFB5F3718F3}"/>
              </a:ext>
            </a:extLst>
          </p:cNvPr>
          <p:cNvSpPr/>
          <p:nvPr/>
        </p:nvSpPr>
        <p:spPr>
          <a:xfrm>
            <a:off x="8387122" y="898735"/>
            <a:ext cx="3523911" cy="113877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РЕЕСТР ПРОГРАММ</a:t>
            </a:r>
          </a:p>
          <a:p>
            <a:pPr algn="ctr"/>
            <a:r>
              <a:rPr lang="ru-RU" b="1" dirty="0"/>
              <a:t>на май 2023 г. </a:t>
            </a:r>
            <a:r>
              <a:rPr lang="ru-RU" sz="2400" b="1" dirty="0" smtClean="0"/>
              <a:t>– </a:t>
            </a:r>
            <a:r>
              <a:rPr lang="ru-RU" sz="2400" b="1" u="sng" dirty="0" smtClean="0">
                <a:solidFill>
                  <a:srgbClr val="FF0000"/>
                </a:solidFill>
              </a:rPr>
              <a:t>177</a:t>
            </a:r>
            <a:r>
              <a:rPr lang="ru-RU" b="1" dirty="0" smtClean="0"/>
              <a:t>программы</a:t>
            </a:r>
            <a:endParaRPr lang="ru-RU" b="1" dirty="0"/>
          </a:p>
        </p:txBody>
      </p:sp>
      <p:graphicFrame>
        <p:nvGraphicFramePr>
          <p:cNvPr id="8" name="Диаграмма 7">
            <a:extLst>
              <a:ext uri="{FF2B5EF4-FFF2-40B4-BE49-F238E27FC236}">
                <a16:creationId xmlns:a16="http://schemas.microsoft.com/office/drawing/2014/main" xmlns="" id="{84ABB77F-7061-D342-8A5F-163B35EC5D87}"/>
              </a:ext>
            </a:extLst>
          </p:cNvPr>
          <p:cNvGraphicFramePr/>
          <p:nvPr>
            <p:extLst>
              <p:ext uri="{D42A27DB-BD31-4B8C-83A1-F6EECF244321}">
                <p14:modId xmlns:p14="http://schemas.microsoft.com/office/powerpoint/2010/main" val="1370299614"/>
              </p:ext>
            </p:extLst>
          </p:nvPr>
        </p:nvGraphicFramePr>
        <p:xfrm>
          <a:off x="1602297" y="2367950"/>
          <a:ext cx="8128931" cy="3869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20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428926" y="104360"/>
            <a:ext cx="10514398"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Д</a:t>
            </a:r>
            <a:r>
              <a:rPr lang="ru-RU" sz="2400" b="1" dirty="0">
                <a:solidFill>
                  <a:srgbClr val="221668"/>
                </a:solidFill>
                <a:latin typeface="Times New Roman" panose="02020603050405020304" pitchFamily="18" charset="0"/>
                <a:cs typeface="Times New Roman" panose="02020603050405020304" pitchFamily="18" charset="0"/>
              </a:rPr>
              <a:t>ополнительные общеразвивающие программы</a:t>
            </a:r>
          </a:p>
          <a:p>
            <a:pPr marL="249238" algn="ctr"/>
            <a:endParaRPr lang="ru-RU" sz="2400" b="1" dirty="0">
              <a:solidFill>
                <a:srgbClr val="22166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27275B6-0D6D-7AC6-6A69-9646D320ACD3}"/>
              </a:ext>
            </a:extLst>
          </p:cNvPr>
          <p:cNvSpPr txBox="1"/>
          <p:nvPr/>
        </p:nvSpPr>
        <p:spPr>
          <a:xfrm>
            <a:off x="1300955" y="1043219"/>
            <a:ext cx="10266707" cy="830997"/>
          </a:xfrm>
          <a:prstGeom prst="rect">
            <a:avLst/>
          </a:prstGeom>
          <a:noFill/>
        </p:spPr>
        <p:txBody>
          <a:bodyPr wrap="square">
            <a:spAutoFit/>
          </a:bodyPr>
          <a:lstStyle/>
          <a:p>
            <a:pPr algn="ctr"/>
            <a:r>
              <a:rPr lang="ru-RU" sz="2000" dirty="0">
                <a:solidFill>
                  <a:srgbClr val="0070C0"/>
                </a:solidFill>
                <a:latin typeface="Times New Roman" panose="02020603050405020304" pitchFamily="18" charset="0"/>
                <a:cs typeface="Times New Roman" panose="02020603050405020304" pitchFamily="18" charset="0"/>
              </a:rPr>
              <a:t>По данным АИС «Навигатор ДО РК» </a:t>
            </a:r>
            <a:r>
              <a:rPr kumimoji="0" lang="ru-RU"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дети в возрасте от 5 до 18 лет получили</a:t>
            </a:r>
            <a:r>
              <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algn="ctr"/>
            <a:r>
              <a:rPr lang="ru-RU" sz="2800" b="1" dirty="0">
                <a:solidFill>
                  <a:srgbClr val="0070C0"/>
                </a:solidFill>
                <a:latin typeface="Times New Roman" panose="02020603050405020304" pitchFamily="18" charset="0"/>
                <a:cs typeface="Times New Roman" panose="02020603050405020304" pitchFamily="18" charset="0"/>
              </a:rPr>
              <a:t>услуги</a:t>
            </a:r>
            <a:r>
              <a:rPr lang="ru-RU" sz="2800" dirty="0">
                <a:solidFill>
                  <a:srgbClr val="0070C0"/>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ДО</a:t>
            </a:r>
            <a:r>
              <a:rPr lang="ru-RU" sz="2800" dirty="0">
                <a:solidFill>
                  <a:srgbClr val="0070C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в декабре 2023 г.  </a:t>
            </a:r>
            <a:r>
              <a:rPr lang="ru-RU" sz="2800" b="1" u="sng" dirty="0" smtClean="0">
                <a:solidFill>
                  <a:srgbClr val="FF0000"/>
                </a:solidFill>
                <a:latin typeface="Times New Roman" panose="02020603050405020304" pitchFamily="18" charset="0"/>
                <a:cs typeface="Times New Roman" panose="02020603050405020304" pitchFamily="18" charset="0"/>
              </a:rPr>
              <a:t>5199 </a:t>
            </a:r>
            <a:r>
              <a:rPr lang="ru-RU" sz="2800" b="1" u="sng" dirty="0" smtClean="0">
                <a:solidFill>
                  <a:srgbClr val="FF0000"/>
                </a:solidFill>
                <a:latin typeface="Times New Roman" panose="02020603050405020304" pitchFamily="18" charset="0"/>
                <a:cs typeface="Times New Roman" panose="02020603050405020304" pitchFamily="18" charset="0"/>
              </a:rPr>
              <a:t>чел.</a:t>
            </a:r>
            <a:endParaRPr lang="ru-RU" u="sng" dirty="0">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89EFD18-B37C-D34E-26B3-DFF47B973F94}"/>
              </a:ext>
            </a:extLst>
          </p:cNvPr>
          <p:cNvSpPr txBox="1"/>
          <p:nvPr/>
        </p:nvSpPr>
        <p:spPr>
          <a:xfrm>
            <a:off x="7734299" y="3733096"/>
            <a:ext cx="4190999" cy="1508105"/>
          </a:xfrm>
          <a:prstGeom prst="rect">
            <a:avLst/>
          </a:prstGeom>
          <a:noFill/>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На май 2023 г. </a:t>
            </a:r>
            <a:r>
              <a:rPr lang="ru-RU" dirty="0">
                <a:solidFill>
                  <a:srgbClr val="0070C0"/>
                </a:solidFill>
                <a:latin typeface="Times New Roman" panose="02020603050405020304" pitchFamily="18" charset="0"/>
                <a:cs typeface="Times New Roman" panose="02020603050405020304" pitchFamily="18" charset="0"/>
              </a:rPr>
              <a:t>в АИС «Навигатор ДО РК» </a:t>
            </a:r>
            <a:r>
              <a:rPr kumimoji="0" lang="ru-RU" sz="1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дети в возрасте от 5 до 18 лет получили </a:t>
            </a:r>
            <a:r>
              <a:rPr kumimoji="0" lang="ru-RU"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услуги</a:t>
            </a:r>
            <a:r>
              <a:rPr kumimoji="0" lang="ru-RU"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ДО</a:t>
            </a:r>
            <a:r>
              <a:rPr kumimoji="0" lang="ru-RU"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ru-RU" sz="2800" b="1" u="sng" dirty="0" smtClean="0">
                <a:solidFill>
                  <a:srgbClr val="FF0000"/>
                </a:solidFill>
                <a:latin typeface="Times New Roman" panose="02020603050405020304" pitchFamily="18" charset="0"/>
                <a:cs typeface="Times New Roman" panose="02020603050405020304" pitchFamily="18" charset="0"/>
              </a:rPr>
              <a:t>4898 чел.</a:t>
            </a:r>
            <a:endParaRPr lang="ru-RU"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xmlns="" id="{94DF70F8-3072-1F4A-730A-6152D001378C}"/>
              </a:ext>
            </a:extLst>
          </p:cNvPr>
          <p:cNvGraphicFramePr/>
          <p:nvPr>
            <p:extLst>
              <p:ext uri="{D42A27DB-BD31-4B8C-83A1-F6EECF244321}">
                <p14:modId xmlns:p14="http://schemas.microsoft.com/office/powerpoint/2010/main" val="94751013"/>
              </p:ext>
            </p:extLst>
          </p:nvPr>
        </p:nvGraphicFramePr>
        <p:xfrm>
          <a:off x="906118" y="2501648"/>
          <a:ext cx="6052286" cy="2724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982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5382E4-12AB-0432-C29D-855FE1002E04}"/>
              </a:ext>
            </a:extLst>
          </p:cNvPr>
          <p:cNvSpPr txBox="1"/>
          <p:nvPr/>
        </p:nvSpPr>
        <p:spPr>
          <a:xfrm>
            <a:off x="2254682" y="2624819"/>
            <a:ext cx="8401050" cy="369332"/>
          </a:xfrm>
          <a:prstGeom prst="rect">
            <a:avLst/>
          </a:prstGeom>
          <a:noFill/>
        </p:spPr>
        <p:txBody>
          <a:bodyPr wrap="square">
            <a:spAutoFit/>
          </a:bodyPr>
          <a:lstStyle/>
          <a:p>
            <a:r>
              <a:rPr lang="ru-RU" sz="1800" b="1" dirty="0">
                <a:solidFill>
                  <a:srgbClr val="2B343C"/>
                </a:solidFill>
                <a:latin typeface="Times New Roman" panose="02020603050405020304" pitchFamily="18" charset="0"/>
                <a:cs typeface="Times New Roman" panose="02020603050405020304" pitchFamily="18" charset="0"/>
              </a:rPr>
              <a:t>	</a:t>
            </a:r>
            <a:endParaRPr lang="ru-RU" dirty="0"/>
          </a:p>
        </p:txBody>
      </p:sp>
      <p:sp>
        <p:nvSpPr>
          <p:cNvPr id="2" name="Google Shape;93;p2">
            <a:extLst>
              <a:ext uri="{FF2B5EF4-FFF2-40B4-BE49-F238E27FC236}">
                <a16:creationId xmlns:a16="http://schemas.microsoft.com/office/drawing/2014/main" xmlns="" id="{154C8D97-2E52-5FCA-3239-326194AA9A3F}"/>
              </a:ext>
            </a:extLst>
          </p:cNvPr>
          <p:cNvSpPr txBox="1">
            <a:spLocks/>
          </p:cNvSpPr>
          <p:nvPr/>
        </p:nvSpPr>
        <p:spPr>
          <a:xfrm>
            <a:off x="4152589" y="152279"/>
            <a:ext cx="4151942" cy="538094"/>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rgbClr val="221668"/>
              </a:buClr>
              <a:buSzPts val="2880"/>
            </a:pPr>
            <a:endParaRPr lang="ru-RU" sz="1800" kern="0" dirty="0">
              <a:solidFill>
                <a:srgbClr val="221668"/>
              </a:solidFill>
              <a:latin typeface="Times New Roman" panose="02020603050405020304" pitchFamily="18" charset="0"/>
              <a:ea typeface="Montserrat"/>
              <a:cs typeface="Times New Roman" panose="02020603050405020304" pitchFamily="18" charset="0"/>
              <a:sym typeface="Montserrat"/>
            </a:endParaRPr>
          </a:p>
        </p:txBody>
      </p:sp>
      <p:sp>
        <p:nvSpPr>
          <p:cNvPr id="5" name="TextBox 4">
            <a:extLst>
              <a:ext uri="{FF2B5EF4-FFF2-40B4-BE49-F238E27FC236}">
                <a16:creationId xmlns:a16="http://schemas.microsoft.com/office/drawing/2014/main" xmlns="" id="{3995E601-6F49-A473-7525-256670C0B63C}"/>
              </a:ext>
            </a:extLst>
          </p:cNvPr>
          <p:cNvSpPr txBox="1"/>
          <p:nvPr/>
        </p:nvSpPr>
        <p:spPr>
          <a:xfrm>
            <a:off x="873542" y="98160"/>
            <a:ext cx="10134600" cy="830997"/>
          </a:xfrm>
          <a:prstGeom prst="rect">
            <a:avLst/>
          </a:prstGeom>
          <a:noFill/>
        </p:spPr>
        <p:txBody>
          <a:bodyPr wrap="square" rtlCol="0">
            <a:spAutoFit/>
          </a:bodyPr>
          <a:lstStyle/>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Имеющаяся инфраструктура ДОД</a:t>
            </a:r>
          </a:p>
          <a:p>
            <a:pPr marL="249238" algn="ctr"/>
            <a:r>
              <a:rPr lang="ru-RU" sz="2400" b="1" dirty="0">
                <a:solidFill>
                  <a:srgbClr val="221668"/>
                </a:solidFill>
                <a:latin typeface="Times New Roman" panose="02020603050405020304" pitchFamily="18" charset="0"/>
                <a:cs typeface="Times New Roman" panose="02020603050405020304" pitchFamily="18" charset="0"/>
                <a:sym typeface="Calibri"/>
              </a:rPr>
              <a:t>НОВЫЕ ДОП. МЕСТА</a:t>
            </a:r>
          </a:p>
        </p:txBody>
      </p:sp>
      <p:sp>
        <p:nvSpPr>
          <p:cNvPr id="7" name="TextBox 6">
            <a:extLst>
              <a:ext uri="{FF2B5EF4-FFF2-40B4-BE49-F238E27FC236}">
                <a16:creationId xmlns:a16="http://schemas.microsoft.com/office/drawing/2014/main" xmlns="" id="{4BE84ED1-A8DE-2AB0-9918-ACC3C8E6F52B}"/>
              </a:ext>
            </a:extLst>
          </p:cNvPr>
          <p:cNvSpPr txBox="1"/>
          <p:nvPr/>
        </p:nvSpPr>
        <p:spPr>
          <a:xfrm>
            <a:off x="101817" y="929157"/>
            <a:ext cx="8401049" cy="1692771"/>
          </a:xfrm>
          <a:prstGeom prst="rect">
            <a:avLst/>
          </a:prstGeom>
          <a:noFill/>
        </p:spPr>
        <p:txBody>
          <a:bodyPr wrap="square">
            <a:spAutoFit/>
          </a:bodyPr>
          <a:lstStyle/>
          <a:p>
            <a:pPr marL="249238" marR="0" lvl="0" indent="0" algn="ctr" defTabSz="914400" rtl="0" eaLnBrk="1" fontAlgn="auto" latinLnBrk="0" hangingPunct="1">
              <a:lnSpc>
                <a:spcPct val="100000"/>
              </a:lnSpc>
              <a:spcBef>
                <a:spcPts val="0"/>
              </a:spcBef>
              <a:spcAft>
                <a:spcPts val="0"/>
              </a:spcAft>
              <a:buClrTx/>
              <a:buSzTx/>
              <a:buFontTx/>
              <a:buNone/>
              <a:tabLst/>
              <a:defRPr/>
            </a:pPr>
            <a:r>
              <a:rPr lang="ru-RU" dirty="0">
                <a:solidFill>
                  <a:srgbClr val="0070C0"/>
                </a:solidFill>
                <a:latin typeface="Times New Roman" panose="02020603050405020304" pitchFamily="18" charset="0"/>
                <a:cs typeface="Times New Roman" panose="02020603050405020304" pitchFamily="18" charset="0"/>
              </a:rPr>
              <a:t>По данным АИС «Навигатор ДО РК» реализуется </a:t>
            </a:r>
            <a:r>
              <a:rPr kumimoji="0" lang="ru-RU" sz="28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30</a:t>
            </a:r>
            <a:r>
              <a:rPr kumimoji="0" lang="ru-RU"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ru-RU" sz="28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программ</a:t>
            </a:r>
            <a:r>
              <a:rPr kumimoji="0" lang="ru-RU" sz="16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в следующих образовательных организациях </a:t>
            </a:r>
            <a:r>
              <a:rPr kumimoji="0" lang="ru-RU" sz="16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rPr>
              <a:t>(</a:t>
            </a:r>
            <a:r>
              <a:rPr kumimoji="0" lang="ru-RU" sz="11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rPr>
              <a:t>МБОУ</a:t>
            </a:r>
            <a:r>
              <a:rPr kumimoji="0" lang="ru-RU" sz="1100" b="0" i="0" u="none" strike="noStrike" kern="1200" cap="none" spc="0" normalizeH="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rPr>
              <a:t> ДО «ЦДЮТ», МБУ ДО «ДЮСШ», МБОУ «Оленевская средняя школа им. Моцаря Д.А.», МБОУ «Окуневская средняя школа им. Дьяченко Ф.С.», МБОУ «Краснополянская средняя школа им. Мещерякова И.Е.», МБОУ «Межводненская средняя школа им. Гайдукова А.Н.», МБОУ «Кировская средняя школа им. Кухтина Ф.П.», МБОУ «Новосельская средняя школа им. И. Жудова», МБОУ «Далековская средняя школа им. Демуса Б.А.», МБОУ «Черноморская средняя школа № 3 им. Пудовкина Ф.Ф.», МБОУ «Черноморская средняя школа № 2 им. Жданова А.К.», МБОУ «Медведевская средняя школа им.Чехарина В.А.», МБОУ «Красноярская средняя школа им. Бых Н.Н.»</a:t>
            </a:r>
            <a:r>
              <a:rPr kumimoji="0" lang="ru-RU" sz="1600" b="0" i="0" u="none" strike="noStrike" kern="1200" cap="none" spc="0" normalizeH="0" baseline="0" noProof="0" dirty="0" smtClean="0">
                <a:ln>
                  <a:noFill/>
                </a:ln>
                <a:solidFill>
                  <a:schemeClr val="accent1"/>
                </a:solidFill>
                <a:effectLst/>
                <a:uLnTx/>
                <a:uFillTx/>
                <a:latin typeface="Times New Roman" panose="02020603050405020304" pitchFamily="18" charset="0"/>
                <a:ea typeface="+mn-ea"/>
                <a:cs typeface="Times New Roman" panose="02020603050405020304" pitchFamily="18" charset="0"/>
              </a:rPr>
              <a:t>).</a:t>
            </a:r>
            <a:endParaRPr kumimoji="0" lang="ru-RU" sz="18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Диаграмма 7">
            <a:extLst>
              <a:ext uri="{FF2B5EF4-FFF2-40B4-BE49-F238E27FC236}">
                <a16:creationId xmlns:a16="http://schemas.microsoft.com/office/drawing/2014/main" xmlns="" id="{66BA473B-A489-07FF-D931-7D4A61060111}"/>
              </a:ext>
            </a:extLst>
          </p:cNvPr>
          <p:cNvGraphicFramePr/>
          <p:nvPr>
            <p:extLst>
              <p:ext uri="{D42A27DB-BD31-4B8C-83A1-F6EECF244321}">
                <p14:modId xmlns:p14="http://schemas.microsoft.com/office/powerpoint/2010/main" val="32735034"/>
              </p:ext>
            </p:extLst>
          </p:nvPr>
        </p:nvGraphicFramePr>
        <p:xfrm>
          <a:off x="111643" y="3381153"/>
          <a:ext cx="5459817" cy="314642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xmlns="" id="{972837B2-A0FB-F760-7168-B0AB706AA331}"/>
              </a:ext>
            </a:extLst>
          </p:cNvPr>
          <p:cNvSpPr txBox="1"/>
          <p:nvPr/>
        </p:nvSpPr>
        <p:spPr>
          <a:xfrm>
            <a:off x="5835145" y="2470931"/>
            <a:ext cx="6153324" cy="677108"/>
          </a:xfrm>
          <a:prstGeom prst="rect">
            <a:avLst/>
          </a:prstGeom>
          <a:noFill/>
        </p:spPr>
        <p:txBody>
          <a:bodyPr wrap="square">
            <a:spAutoFit/>
          </a:bodyPr>
          <a:lstStyle/>
          <a:p>
            <a:pPr marL="249238" algn="ctr"/>
            <a:r>
              <a:rPr lang="ru-RU" dirty="0">
                <a:solidFill>
                  <a:srgbClr val="7030A0"/>
                </a:solidFill>
                <a:latin typeface="Times New Roman" panose="02020603050405020304" pitchFamily="18" charset="0"/>
                <a:cs typeface="Times New Roman" panose="02020603050405020304" pitchFamily="18" charset="0"/>
              </a:rPr>
              <a:t>Общее количество услуг в 2023 г. по направленностям ДОП </a:t>
            </a:r>
            <a:r>
              <a:rPr lang="ru-RU" dirty="0" smtClean="0">
                <a:solidFill>
                  <a:srgbClr val="7030A0"/>
                </a:solidFill>
                <a:latin typeface="Times New Roman" panose="02020603050405020304" pitchFamily="18" charset="0"/>
                <a:cs typeface="Times New Roman" panose="02020603050405020304" pitchFamily="18" charset="0"/>
              </a:rPr>
              <a:t>получили 1069 </a:t>
            </a:r>
            <a:r>
              <a:rPr lang="ru-RU" sz="2000" dirty="0" smtClean="0">
                <a:solidFill>
                  <a:srgbClr val="7030A0"/>
                </a:solidFill>
                <a:latin typeface="Times New Roman" panose="02020603050405020304" pitchFamily="18" charset="0"/>
                <a:cs typeface="Times New Roman" panose="02020603050405020304" pitchFamily="18" charset="0"/>
              </a:rPr>
              <a:t>детей</a:t>
            </a:r>
            <a:endParaRPr lang="ru-RU" sz="2000" dirty="0">
              <a:solidFill>
                <a:srgbClr val="7030A0"/>
              </a:solidFill>
              <a:latin typeface="Times New Roman" panose="02020603050405020304" pitchFamily="18" charset="0"/>
              <a:cs typeface="Times New Roman" panose="02020603050405020304" pitchFamily="18" charset="0"/>
            </a:endParaRPr>
          </a:p>
        </p:txBody>
      </p:sp>
      <p:graphicFrame>
        <p:nvGraphicFramePr>
          <p:cNvPr id="13" name="Диаграмма 12">
            <a:extLst>
              <a:ext uri="{FF2B5EF4-FFF2-40B4-BE49-F238E27FC236}">
                <a16:creationId xmlns:a16="http://schemas.microsoft.com/office/drawing/2014/main" xmlns="" id="{47455315-28AB-13C3-06E9-EC180B0862A2}"/>
              </a:ext>
            </a:extLst>
          </p:cNvPr>
          <p:cNvGraphicFramePr/>
          <p:nvPr>
            <p:extLst>
              <p:ext uri="{D42A27DB-BD31-4B8C-83A1-F6EECF244321}">
                <p14:modId xmlns:p14="http://schemas.microsoft.com/office/powerpoint/2010/main" val="3830050982"/>
              </p:ext>
            </p:extLst>
          </p:nvPr>
        </p:nvGraphicFramePr>
        <p:xfrm>
          <a:off x="5423849" y="3148039"/>
          <a:ext cx="4621868" cy="3308483"/>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MOC\Desktop\lOrK7Xuzr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2003" y="421326"/>
            <a:ext cx="2406139" cy="18061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C\Desktop\RjSgaCOtQL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43107" y="3188588"/>
            <a:ext cx="1930069" cy="129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C\Desktop\12KScqVyjc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3107" y="4768062"/>
            <a:ext cx="1945361" cy="148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933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6861</TotalTime>
  <Words>2426</Words>
  <Application>Microsoft Office PowerPoint</Application>
  <PresentationFormat>Произвольный</PresentationFormat>
  <Paragraphs>268</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RMC-3</dc:creator>
  <cp:lastModifiedBy>MOC</cp:lastModifiedBy>
  <cp:revision>549</cp:revision>
  <cp:lastPrinted>2023-06-22T14:54:20Z</cp:lastPrinted>
  <dcterms:created xsi:type="dcterms:W3CDTF">2022-08-16T08:39:00Z</dcterms:created>
  <dcterms:modified xsi:type="dcterms:W3CDTF">2023-12-13T12:19:21Z</dcterms:modified>
</cp:coreProperties>
</file>