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73" r:id="rId6"/>
    <p:sldId id="268" r:id="rId7"/>
    <p:sldId id="274" r:id="rId8"/>
    <p:sldId id="27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6B8B"/>
    <a:srgbClr val="0FBDCF"/>
    <a:srgbClr val="16D9EE"/>
    <a:srgbClr val="059CCB"/>
    <a:srgbClr val="258EA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-79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C5629B-E218-428E-B575-13127900A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81801DC-58F8-461A-8A50-09F619B8B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CD066DC-BCA9-438A-97FB-34B7D8A46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0C99-8179-4513-881E-8E7E24C3CF12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138BA38-CC1A-4EBE-87DE-49C211468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20A0A38-CE86-40C8-95BC-A37EFEAD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77EC-FD07-4D4B-AFD8-5161C5CE7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798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5E670A-D160-463F-9010-D1CC48F88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D2D8705-A1BF-431D-8E5F-359A8833E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1A9619C-3250-4CA1-8491-1EC79E236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0C99-8179-4513-881E-8E7E24C3CF12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526491E-1D05-4CDE-BACF-89C71BD4C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D6EC7CC-0657-4BB3-8EFB-2A72CEDB3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77EC-FD07-4D4B-AFD8-5161C5CE7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352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D34EE58-3BAD-450B-867C-F91E33A9FB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0B02256-A821-4AD9-8712-F70463A33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B48F0C-7011-42DD-92E7-1EF80B56F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0C99-8179-4513-881E-8E7E24C3CF12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B92B325-0F7F-475E-A807-0ACB62E4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18EC3FE-B380-4750-AE34-EC0B027E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77EC-FD07-4D4B-AFD8-5161C5CE7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66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131A21-4A16-4F0C-B5BE-F8AEE2831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6A5FA44-47DF-42B9-9811-F474C3863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24AED81-A5FD-4027-B961-BB2AF800E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0C99-8179-4513-881E-8E7E24C3CF12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20547E4-BF9B-4354-A607-86DB1B973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4522970-7B62-4BE6-8B36-A7A43A65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77EC-FD07-4D4B-AFD8-5161C5CE7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911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AC86BA-4719-4C6F-9A60-E3B051CA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3F4E1B4-A2B8-4375-ABDC-D4F82E488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236D457-3A4A-48A0-918C-7772C99E9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0C99-8179-4513-881E-8E7E24C3CF12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EFF89D4-260E-476B-957C-87FC24B50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DB823B2-EBB8-491C-946E-7832310B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77EC-FD07-4D4B-AFD8-5161C5CE7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1338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C442AE-7399-4791-895C-A9B43972C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78C7F3B-9565-4050-9147-8C9EEB130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6A835F7-68E4-4C03-ADC6-5E98621CA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C0D42B1-C947-4029-88D1-F9A0DB347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0C99-8179-4513-881E-8E7E24C3CF12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D93296C-9C3A-451D-8C3A-185FE6DA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2281DFF-A707-466C-9E9A-71C7182D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77EC-FD07-4D4B-AFD8-5161C5CE7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870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A5B2F5-14D2-4C8B-8156-302965B6E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73EB187-DB1C-42E4-B14C-ACC9D6EE0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E50BE12-4756-4B53-B0C8-FD96A90C5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99F40B8-4045-42CB-9445-1AFEF465A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AF7B57C-0AEA-4D7C-84DC-43003CA5D4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D0B02F0-0EC6-4DFE-8C9F-E720D0F9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0C99-8179-4513-881E-8E7E24C3CF12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BA23F01-4A9C-49B1-B76F-7FB52BEE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A677333-6491-42AF-A36A-E8E5DAF53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77EC-FD07-4D4B-AFD8-5161C5CE7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004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00D1E0-6C12-4F35-A4CB-2977EBFF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544175F-195C-41E0-AD96-F0282D329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0C99-8179-4513-881E-8E7E24C3CF12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AC057B7-A523-4C82-80D5-352CBB2F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2441A69-2108-40D2-B04C-3A1CD06A8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77EC-FD07-4D4B-AFD8-5161C5CE7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185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590A1C2-44F4-4D0D-B520-6D3720C0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0C99-8179-4513-881E-8E7E24C3CF12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1051A36-5832-48DC-921D-B0CD3A78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CB501D5-C3BA-47D0-9010-C8B1FA3BE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77EC-FD07-4D4B-AFD8-5161C5CE7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636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A52BBF-7A04-4D95-9D2F-01A7DB7F0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AC8C369-30A2-43D7-AADC-65BB8D168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76AECBC-9356-44B4-A587-197C34D27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C5D601E-B381-42B8-B2C7-B029243EA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0C99-8179-4513-881E-8E7E24C3CF12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C4B6424-462C-42E3-9D8F-FE4E45F6B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4347F6B-5F50-41A3-9FCC-9154D5043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77EC-FD07-4D4B-AFD8-5161C5CE7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6235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C5110C-2778-4E45-9107-5C46A594C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4572D6C-C07A-4A2C-84CE-1B19C76735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C750A04-BBBE-4B4B-A526-B0F78F402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964B414-7980-49E9-B77D-2BA8514BF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0C99-8179-4513-881E-8E7E24C3CF12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B814731-F04E-483A-9D2F-DF2BDADD3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2611437-7430-48FD-863B-B543A0534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77EC-FD07-4D4B-AFD8-5161C5CE7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7792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rgbClr val="DFE7F5"/>
            </a:gs>
            <a:gs pos="4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200C61-81ED-4F9C-8EB1-0189DA9D1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9C9788C-1C65-47E3-B327-2FE39D2F6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BF5272-B2D2-4627-B3B1-3B8E57692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10C99-8179-4513-881E-8E7E24C3CF12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3A7496D-D437-4F1B-83C3-A25665DE2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D0D3EBA-CEB9-49E2-B05B-CF69FCEB8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677EC-FD07-4D4B-AFD8-5161C5CE7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193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>
            <a:extLst>
              <a:ext uri="{FF2B5EF4-FFF2-40B4-BE49-F238E27FC236}">
                <a16:creationId xmlns="" xmlns:a16="http://schemas.microsoft.com/office/drawing/2014/main" id="{16DB204D-2AC1-4021-BDAE-33CDBCAFB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646" y="457200"/>
            <a:ext cx="1222310" cy="895739"/>
          </a:xfrm>
        </p:spPr>
        <p:txBody>
          <a:bodyPr>
            <a:normAutofit/>
          </a:bodyPr>
          <a:lstStyle/>
          <a:p>
            <a:endParaRPr lang="ru-RU" sz="1100" b="1" dirty="0">
              <a:solidFill>
                <a:srgbClr val="FF0000"/>
              </a:solidFill>
              <a:highlight>
                <a:srgbClr val="FFFF00"/>
              </a:highlight>
              <a:latin typeface="Georgia" panose="02040502050405020303" pitchFamily="18" charset="0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F0D0E5F6-6F1B-4B5B-996A-1E1580C62E7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798005" y="1835729"/>
            <a:ext cx="8147583" cy="4112684"/>
          </a:xfrm>
          <a:solidFill>
            <a:schemeClr val="accent1">
              <a:lumMod val="40000"/>
              <a:lumOff val="60000"/>
            </a:schemeClr>
          </a:solidFill>
          <a:effectLst>
            <a:softEdge rad="0"/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accent1">
                <a:lumMod val="50000"/>
              </a:schemeClr>
            </a:contourClr>
          </a:sp3d>
        </p:spPr>
        <p:txBody>
          <a:bodyPr>
            <a:normAutofit/>
          </a:bodyPr>
          <a:lstStyle/>
          <a:p>
            <a:endParaRPr lang="ru-RU" sz="15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15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15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Georgia" panose="02040502050405020303" pitchFamily="18" charset="0"/>
              </a:rPr>
              <a:t>Республика Крым</a:t>
            </a:r>
            <a:endParaRPr lang="ru-RU" sz="15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latin typeface="Georgia" panose="02040502050405020303" pitchFamily="18" charset="0"/>
              </a:rPr>
              <a:t>Отчёт о деятельности </a:t>
            </a:r>
            <a:r>
              <a:rPr lang="ru-RU" sz="2400" dirty="0" smtClean="0">
                <a:latin typeface="Georgia" panose="02040502050405020303" pitchFamily="18" charset="0"/>
              </a:rPr>
              <a:t>МОЦ Черноморского района</a:t>
            </a:r>
            <a:endParaRPr lang="ru-RU" sz="2400" dirty="0">
              <a:latin typeface="Georgia" panose="02040502050405020303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latin typeface="Georgia" panose="02040502050405020303" pitchFamily="18" charset="0"/>
              </a:rPr>
              <a:t>за 2021-2022 учебный год </a:t>
            </a:r>
            <a:br>
              <a:rPr lang="ru-RU" sz="2400" dirty="0">
                <a:latin typeface="Georgia" panose="02040502050405020303" pitchFamily="18" charset="0"/>
              </a:rPr>
            </a:br>
            <a:endParaRPr lang="ru-RU" sz="1200" dirty="0">
              <a:latin typeface="Georgia" panose="02040502050405020303" pitchFamily="18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C4001821-2261-468C-A313-52FAA8900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160" y="9122"/>
            <a:ext cx="1181161" cy="96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Блок-схема: ручной ввод 13">
            <a:extLst>
              <a:ext uri="{FF2B5EF4-FFF2-40B4-BE49-F238E27FC236}">
                <a16:creationId xmlns="" xmlns:a16="http://schemas.microsoft.com/office/drawing/2014/main" id="{E1F35F79-888B-42E4-8DBA-F9097C4D8541}"/>
              </a:ext>
            </a:extLst>
          </p:cNvPr>
          <p:cNvSpPr/>
          <p:nvPr/>
        </p:nvSpPr>
        <p:spPr>
          <a:xfrm>
            <a:off x="0" y="4371365"/>
            <a:ext cx="1307296" cy="2310063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5F557239-D8F3-4C3B-B25D-1ECF247B2D5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569" y="358339"/>
            <a:ext cx="2365453" cy="93886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5B397A17-4751-4AB7-8621-C1A7975B7B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454" y="-16725"/>
            <a:ext cx="1737064" cy="173623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E1E58148-CDE2-46BB-A470-0BCF9949AB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320" y="-126020"/>
            <a:ext cx="2773807" cy="19617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85EDD64-F004-795C-BB89-A7ACD529A2D6}"/>
              </a:ext>
            </a:extLst>
          </p:cNvPr>
          <p:cNvSpPr txBox="1"/>
          <p:nvPr/>
        </p:nvSpPr>
        <p:spPr>
          <a:xfrm>
            <a:off x="2268726" y="5019869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Georgia" panose="02040502050405020303" pitchFamily="18" charset="0"/>
              </a:rPr>
              <a:t>Автор-составитель: </a:t>
            </a:r>
            <a:r>
              <a:rPr lang="ru-RU" sz="1800" dirty="0" err="1" smtClean="0">
                <a:latin typeface="Georgia" panose="02040502050405020303" pitchFamily="18" charset="0"/>
              </a:rPr>
              <a:t>Дзекан</a:t>
            </a:r>
            <a:r>
              <a:rPr lang="ru-RU" sz="1800" dirty="0" smtClean="0">
                <a:latin typeface="Georgia" panose="02040502050405020303" pitchFamily="18" charset="0"/>
              </a:rPr>
              <a:t> Людмила Владимировна, директор МБОУ ДО «Центр детского и юношеского творчества»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50852" y="212420"/>
            <a:ext cx="1381328" cy="1313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78357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DFE7F5"/>
            </a:gs>
            <a:gs pos="3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лок-схема: ручной ввод 21">
            <a:extLst>
              <a:ext uri="{FF2B5EF4-FFF2-40B4-BE49-F238E27FC236}">
                <a16:creationId xmlns="" xmlns:a16="http://schemas.microsoft.com/office/drawing/2014/main" id="{8E8EEC1B-201E-4325-91FA-368C18939FB4}"/>
              </a:ext>
            </a:extLst>
          </p:cNvPr>
          <p:cNvSpPr/>
          <p:nvPr/>
        </p:nvSpPr>
        <p:spPr>
          <a:xfrm>
            <a:off x="-28876" y="4538530"/>
            <a:ext cx="1309036" cy="2223434"/>
          </a:xfrm>
          <a:prstGeom prst="flowChartManualInpu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gradFill>
              <a:gsLst>
                <a:gs pos="15000">
                  <a:schemeClr val="accent1">
                    <a:lumMod val="5000"/>
                    <a:lumOff val="95000"/>
                  </a:schemeClr>
                </a:gs>
                <a:gs pos="8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C4001821-2261-468C-A313-52FAA8900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397" y="35308"/>
            <a:ext cx="1149175" cy="94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BA2504AA-89FE-46D8-85EA-AD394E6C8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634" y="336043"/>
            <a:ext cx="9643112" cy="539015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Georgia" panose="02040502050405020303" pitchFamily="18" charset="0"/>
              </a:rPr>
              <a:t>Персонифицированное финансирование дополнительного образования детей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="" xmlns:a16="http://schemas.microsoft.com/office/drawing/2014/main" id="{C15FD3AB-4C20-4EA1-8672-F759D67DE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634" y="1049154"/>
            <a:ext cx="7709835" cy="4677878"/>
          </a:xfrm>
        </p:spPr>
        <p:txBody>
          <a:bodyPr>
            <a:normAutofit/>
          </a:bodyPr>
          <a:lstStyle/>
          <a:p>
            <a:pPr algn="l"/>
            <a:endParaRPr lang="ru-RU" sz="1300" dirty="0">
              <a:latin typeface="Georgia" panose="02040502050405020303" pitchFamily="18" charset="0"/>
            </a:endParaRPr>
          </a:p>
          <a:p>
            <a:pPr marL="269875" indent="-269875" algn="l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программ ПФ ДОД в 2021-2022 учебном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0 программ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013" indent="-354013" algn="l"/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Количество программ ПФ ДОД по направленностям в 2021-2022 учебном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0 программ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013" indent="-354013" algn="l"/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Общее количество планируемых программ ПФ ДОД в 2022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13   программ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Номинал сертификата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- 4230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013" indent="-354013" algn="l"/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Общее количество выданных сертификатов ПФ ДОД в 2021-2022 учебном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0 сертификатов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013" indent="-354013" algn="l"/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Общее количество планируемых сертификатов в 2022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485 сертификатов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300" dirty="0">
              <a:latin typeface="Georgia" panose="02040502050405020303" pitchFamily="18" charset="0"/>
            </a:endParaRPr>
          </a:p>
          <a:p>
            <a:endParaRPr lang="ru-RU" sz="1300" dirty="0">
              <a:latin typeface="Georgia" panose="02040502050405020303" pitchFamily="18" charset="0"/>
            </a:endParaRPr>
          </a:p>
          <a:p>
            <a:endParaRPr lang="ru-RU" u="sng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02AD320-A84E-7A6A-AD9C-5487767EEB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486" y="1304804"/>
            <a:ext cx="250156" cy="3159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B79DA97-0A4D-B38D-B1AB-7C4EAA1EE56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469" y="1966110"/>
            <a:ext cx="250156" cy="3159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D23C8ED-5709-1D10-8FB2-002178E3CA5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139" y="2608019"/>
            <a:ext cx="250156" cy="3159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6D55A84-A3F6-2A98-1C3A-2348AD1E81F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470" y="3213255"/>
            <a:ext cx="250156" cy="3159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E7CFA53-E599-3C26-DC9F-F065A05E07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470" y="3618418"/>
            <a:ext cx="250156" cy="3159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71568B8B-DE0F-31A9-0C6F-393A9F8924D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419" y="4219753"/>
            <a:ext cx="250156" cy="3159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5299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DFE7F5"/>
            </a:gs>
            <a:gs pos="3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лок-схема: ручной ввод 21">
            <a:extLst>
              <a:ext uri="{FF2B5EF4-FFF2-40B4-BE49-F238E27FC236}">
                <a16:creationId xmlns="" xmlns:a16="http://schemas.microsoft.com/office/drawing/2014/main" id="{8E8EEC1B-201E-4325-91FA-368C18939FB4}"/>
              </a:ext>
            </a:extLst>
          </p:cNvPr>
          <p:cNvSpPr/>
          <p:nvPr/>
        </p:nvSpPr>
        <p:spPr>
          <a:xfrm>
            <a:off x="0" y="4634566"/>
            <a:ext cx="1309036" cy="2223434"/>
          </a:xfrm>
          <a:prstGeom prst="flowChartManualInpu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gradFill>
              <a:gsLst>
                <a:gs pos="15000">
                  <a:schemeClr val="accent1">
                    <a:lumMod val="5000"/>
                    <a:lumOff val="95000"/>
                  </a:schemeClr>
                </a:gs>
                <a:gs pos="8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C4001821-2261-468C-A313-52FAA8900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397" y="35308"/>
            <a:ext cx="1149175" cy="94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BA2504AA-89FE-46D8-85EA-AD394E6C8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634" y="211756"/>
            <a:ext cx="4004109" cy="539015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Муниципальный экспертный совет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="" xmlns:a16="http://schemas.microsoft.com/office/drawing/2014/main" id="{C15FD3AB-4C20-4EA1-8672-F759D67DE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633" y="1049154"/>
            <a:ext cx="10795126" cy="4677878"/>
          </a:xfrm>
        </p:spPr>
        <p:txBody>
          <a:bodyPr>
            <a:normAutofit/>
          </a:bodyPr>
          <a:lstStyle/>
          <a:p>
            <a:pPr algn="l"/>
            <a:endParaRPr lang="ru-RU" sz="1300" dirty="0">
              <a:latin typeface="Georgia" panose="02040502050405020303" pitchFamily="18" charset="0"/>
            </a:endParaRPr>
          </a:p>
          <a:p>
            <a:pPr marL="269875" algn="l">
              <a:tabLst>
                <a:tab pos="269875" algn="l"/>
              </a:tabLst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создании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МЭС – приказ отдела образования, молодежи и спорта администрации Черноморского района Республики Крым от 28.03.2022 «О создании муниципального экспертного совета по проведению независимой оценки качества дополнительных общеобразовательных программ в Черноморском районе в 2022 году в рамках персонифицированного финансирования дополнительного образования детей»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Количество членов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МЭС – 8 экспертов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Количество членов МЭС, прошедших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- 8 экспертов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Количество программ по ПФ ДОД в 2022-2023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13 программ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013" indent="-269875" algn="l"/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общеобразовательных программ (не только программы ПФ ДОД, а программы в целом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203 программ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Минимальная оценка (балл) по результатам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экспертизы – 23 балла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Максимальная оценка (балл) по результатам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экспертизы – 38 баллов</a:t>
            </a:r>
            <a:endParaRPr lang="ru-RU" sz="1800" dirty="0">
              <a:latin typeface="Georgia" panose="02040502050405020303" pitchFamily="18" charset="0"/>
            </a:endParaRPr>
          </a:p>
          <a:p>
            <a:endParaRPr lang="ru-RU" u="sng" dirty="0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6959254-FB79-BEB4-47ED-7802D2EF56B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486" y="1320020"/>
            <a:ext cx="250156" cy="31598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24DFB88B-536F-C3D7-FDDD-17977340B8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808" y="2700081"/>
            <a:ext cx="250156" cy="31598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BF0D9DF2-A609-34F9-CE0E-76E0839D26F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478" y="3056284"/>
            <a:ext cx="250156" cy="31598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BA34147E-E099-C345-E2B0-062D98E8A36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478" y="3437586"/>
            <a:ext cx="250156" cy="3159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2BC5830-B767-4B72-AA4B-43C41903FD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478" y="3857266"/>
            <a:ext cx="250156" cy="31598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A2BC5830-B767-4B72-AA4B-43C41903FD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216" y="4420212"/>
            <a:ext cx="255527" cy="30107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A2BC5830-B767-4B72-AA4B-43C41903FD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589" y="4802768"/>
            <a:ext cx="250156" cy="3159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3089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DFE7F5"/>
            </a:gs>
            <a:gs pos="3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лок-схема: ручной ввод 21">
            <a:extLst>
              <a:ext uri="{FF2B5EF4-FFF2-40B4-BE49-F238E27FC236}">
                <a16:creationId xmlns="" xmlns:a16="http://schemas.microsoft.com/office/drawing/2014/main" id="{8E8EEC1B-201E-4325-91FA-368C18939FB4}"/>
              </a:ext>
            </a:extLst>
          </p:cNvPr>
          <p:cNvSpPr/>
          <p:nvPr/>
        </p:nvSpPr>
        <p:spPr>
          <a:xfrm>
            <a:off x="-28876" y="4538530"/>
            <a:ext cx="1309036" cy="2223434"/>
          </a:xfrm>
          <a:prstGeom prst="flowChartManualInpu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gradFill>
              <a:gsLst>
                <a:gs pos="15000">
                  <a:schemeClr val="accent1">
                    <a:lumMod val="5000"/>
                    <a:lumOff val="95000"/>
                  </a:schemeClr>
                </a:gs>
                <a:gs pos="8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C4001821-2261-468C-A313-52FAA8900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397" y="35308"/>
            <a:ext cx="1149175" cy="94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BA2504AA-89FE-46D8-85EA-AD394E6C8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634" y="211756"/>
            <a:ext cx="8653112" cy="764391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0070C0"/>
                </a:solidFill>
                <a:latin typeface="Georgia" panose="02040502050405020303" pitchFamily="18" charset="0"/>
                <a:sym typeface="Montserrat"/>
              </a:rPr>
              <a:t>ИНФОРМАЦИОННО-РАЗЪЯСНИТЕЛЬНАЯ КАМПАНИЯ</a:t>
            </a:r>
            <a:r>
              <a:rPr lang="ru-RU" sz="1800" kern="0" dirty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-RU" sz="1800" kern="0" dirty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lang="ru-RU" sz="18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одзаголовок 5">
            <a:extLst>
              <a:ext uri="{FF2B5EF4-FFF2-40B4-BE49-F238E27FC236}">
                <a16:creationId xmlns="" xmlns:a16="http://schemas.microsoft.com/office/drawing/2014/main" id="{C15FD3AB-4C20-4EA1-8672-F759D67DE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635" y="139959"/>
            <a:ext cx="3162684" cy="2584580"/>
          </a:xfrm>
        </p:spPr>
        <p:txBody>
          <a:bodyPr>
            <a:normAutofit/>
          </a:bodyPr>
          <a:lstStyle/>
          <a:p>
            <a:pPr algn="l"/>
            <a:endParaRPr lang="ru-RU" sz="1300" dirty="0">
              <a:latin typeface="Georgia" panose="02040502050405020303" pitchFamily="18" charset="0"/>
            </a:endParaRPr>
          </a:p>
          <a:p>
            <a:pPr algn="l"/>
            <a:endParaRPr lang="ru-RU" sz="1300" dirty="0">
              <a:latin typeface="Georgia" panose="02040502050405020303" pitchFamily="18" charset="0"/>
            </a:endParaRPr>
          </a:p>
          <a:p>
            <a:pPr lvl="0"/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Совещания и семинары с педагогами дополнительного образования по вопросам работы в АИС «Навигатор» и проектированию дополнительных образовательных программ</a:t>
            </a:r>
          </a:p>
          <a:p>
            <a:endParaRPr lang="ru-RU" sz="1300" dirty="0">
              <a:latin typeface="Georgia" panose="02040502050405020303" pitchFamily="18" charset="0"/>
            </a:endParaRPr>
          </a:p>
          <a:p>
            <a:endParaRPr lang="ru-RU" u="sng" dirty="0"/>
          </a:p>
        </p:txBody>
      </p:sp>
      <p:pic>
        <p:nvPicPr>
          <p:cNvPr id="1026" name="Picture 2" descr="C:\Users\MOC\Desktop\изображение_viber_2022-05-31_15-45-54-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92" y="1942907"/>
            <a:ext cx="3136494" cy="21439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133461" y="895739"/>
            <a:ext cx="35176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Рекламные материалы (буклеты) о регистрации в АИС «Навигатор» и порядке получения сертификатов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9" descr="C:\Users\MOC\Desktop\изображение_viber_2022-02-03_16-45-25-6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9281" y="1688167"/>
            <a:ext cx="1807319" cy="2409758"/>
          </a:xfrm>
          <a:prstGeom prst="rect">
            <a:avLst/>
          </a:prstGeom>
          <a:noFill/>
        </p:spPr>
      </p:pic>
      <p:pic>
        <p:nvPicPr>
          <p:cNvPr id="10" name="Picture 8" descr="C:\Users\MOC\Desktop\изображение_viber_2022-02-03_16-45-25-4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0330" y="1703730"/>
            <a:ext cx="1985306" cy="238327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248262" y="979715"/>
            <a:ext cx="34709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Информация о регистрации в АИС «Навигатор», а также информация о персонифицированном финансировании и алгоритм выдачи сертификатов на сайтах образовательных организациях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MOC\Desktop\Афиша для фойе учреждени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32237" y="2174744"/>
            <a:ext cx="1688842" cy="2537215"/>
          </a:xfrm>
          <a:prstGeom prst="rect">
            <a:avLst/>
          </a:prstGeom>
          <a:noFill/>
        </p:spPr>
      </p:pic>
      <p:pic>
        <p:nvPicPr>
          <p:cNvPr id="1028" name="Picture 4" descr="C:\Users\MOC\Desktop\РЕГИСТРАЦИЯ в Навигаторе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0877" y="4154582"/>
            <a:ext cx="3822700" cy="2703418"/>
          </a:xfrm>
          <a:prstGeom prst="rect">
            <a:avLst/>
          </a:prstGeom>
          <a:noFill/>
        </p:spPr>
      </p:pic>
      <p:pic>
        <p:nvPicPr>
          <p:cNvPr id="1029" name="Picture 5" descr="C:\Users\MOC\Desktop\изображение_viber_2022-05-31_15-48-32-87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292081"/>
            <a:ext cx="1679510" cy="2130008"/>
          </a:xfrm>
          <a:prstGeom prst="rect">
            <a:avLst/>
          </a:prstGeom>
          <a:noFill/>
        </p:spPr>
      </p:pic>
      <p:pic>
        <p:nvPicPr>
          <p:cNvPr id="1030" name="Picture 6" descr="C:\Users\MOC\Desktop\изображение_viber_2022-05-31_15-45-50-71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48907" y="4292082"/>
            <a:ext cx="2636481" cy="2159648"/>
          </a:xfrm>
          <a:prstGeom prst="rect">
            <a:avLst/>
          </a:prstGeom>
          <a:noFill/>
        </p:spPr>
      </p:pic>
      <p:pic>
        <p:nvPicPr>
          <p:cNvPr id="16" name="Picture 2" descr="C:\Users\MOC\Desktop\4ernomorsk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61924" y="4572000"/>
            <a:ext cx="2430076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84084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DFE7F5"/>
            </a:gs>
            <a:gs pos="3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лок-схема: ручной ввод 21">
            <a:extLst>
              <a:ext uri="{FF2B5EF4-FFF2-40B4-BE49-F238E27FC236}">
                <a16:creationId xmlns="" xmlns:a16="http://schemas.microsoft.com/office/drawing/2014/main" id="{8E8EEC1B-201E-4325-91FA-368C18939FB4}"/>
              </a:ext>
            </a:extLst>
          </p:cNvPr>
          <p:cNvSpPr/>
          <p:nvPr/>
        </p:nvSpPr>
        <p:spPr>
          <a:xfrm>
            <a:off x="-28876" y="4538530"/>
            <a:ext cx="1309036" cy="2223434"/>
          </a:xfrm>
          <a:prstGeom prst="flowChartManualInpu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gradFill>
              <a:gsLst>
                <a:gs pos="15000">
                  <a:schemeClr val="accent1">
                    <a:lumMod val="5000"/>
                    <a:lumOff val="95000"/>
                  </a:schemeClr>
                </a:gs>
                <a:gs pos="8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C4001821-2261-468C-A313-52FAA8900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397" y="35308"/>
            <a:ext cx="1149175" cy="94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BA2504AA-89FE-46D8-85EA-AD394E6C8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114" y="366577"/>
            <a:ext cx="8653112" cy="764391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rgbClr val="0070C0"/>
                </a:solidFill>
                <a:latin typeface="Georgia" panose="02040502050405020303" pitchFamily="18" charset="0"/>
                <a:sym typeface="Montserrat"/>
              </a:rPr>
              <a:t>Отчет межмуниципального наставничества</a:t>
            </a:r>
            <a:br>
              <a:rPr lang="ru-RU" sz="2200" dirty="0">
                <a:solidFill>
                  <a:srgbClr val="0070C0"/>
                </a:solidFill>
                <a:latin typeface="Georgia" panose="02040502050405020303" pitchFamily="18" charset="0"/>
                <a:sym typeface="Montserrat"/>
              </a:rPr>
            </a:br>
            <a:r>
              <a:rPr lang="ru-RU" sz="2200" dirty="0">
                <a:solidFill>
                  <a:srgbClr val="0070C0"/>
                </a:solidFill>
                <a:latin typeface="Georgia" panose="02040502050405020303" pitchFamily="18" charset="0"/>
                <a:sym typeface="Montserrat"/>
              </a:rPr>
              <a:t>за </a:t>
            </a:r>
            <a:r>
              <a:rPr lang="en-US" sz="2200" dirty="0">
                <a:solidFill>
                  <a:srgbClr val="0070C0"/>
                </a:solidFill>
                <a:latin typeface="Georgia" panose="02040502050405020303" pitchFamily="18" charset="0"/>
                <a:sym typeface="Montserrat"/>
              </a:rPr>
              <a:t>I</a:t>
            </a:r>
            <a:r>
              <a:rPr lang="ru-RU" sz="2200" dirty="0">
                <a:solidFill>
                  <a:srgbClr val="0070C0"/>
                </a:solidFill>
                <a:latin typeface="Georgia" panose="02040502050405020303" pitchFamily="18" charset="0"/>
                <a:sym typeface="Montserrat"/>
              </a:rPr>
              <a:t> полугодие 2022 года</a:t>
            </a:r>
            <a:r>
              <a:rPr lang="ru-RU" sz="1800" kern="0" dirty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-RU" sz="1800" kern="0" dirty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lang="ru-RU" sz="18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одзаголовок 5">
            <a:extLst>
              <a:ext uri="{FF2B5EF4-FFF2-40B4-BE49-F238E27FC236}">
                <a16:creationId xmlns="" xmlns:a16="http://schemas.microsoft.com/office/drawing/2014/main" id="{C15FD3AB-4C20-4EA1-8672-F759D67DE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634" y="1049154"/>
            <a:ext cx="8051925" cy="467787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Утвержден план организации муниципального наставничества и взаимодействия между муниципальными опорными центрами городского округа Евпатория Республики Крым и Черноморского района от 25.03.2022.</a:t>
            </a:r>
          </a:p>
          <a:p>
            <a:pPr algn="l">
              <a:buFontTx/>
              <a:buChar char="-"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Своевременное получение консультирования по вопросам внедрения и эффективного функционирования модели персонифицированного финансирования.</a:t>
            </a:r>
          </a:p>
          <a:p>
            <a:pPr algn="l">
              <a:buFontTx/>
              <a:buChar char="-"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Обмен публицистическими, аналитическими, статистическими и другими информационными материалами.</a:t>
            </a:r>
          </a:p>
          <a:p>
            <a:pPr algn="l">
              <a:buFontTx/>
              <a:buChar char="-"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Своевременное получение методической  и информационно-консультационной помощи в подготовке документов в ходе реализации плана мероприятий («дорожной карты»), внедрению системы ПФ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ДО.</a:t>
            </a: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Своевременное получение адресных рекомендаций, направленных на повышение эффективной деятельности МОЦ Черноморского района.</a:t>
            </a:r>
          </a:p>
          <a:p>
            <a:pPr algn="l">
              <a:buFontTx/>
              <a:buChar char="-"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Получение передового методического опыта МОЦ г. Евпатория по вопросам внедрения ПФ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ДО.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300" dirty="0">
              <a:latin typeface="Georgia" panose="02040502050405020303" pitchFamily="18" charset="0"/>
            </a:endParaRPr>
          </a:p>
          <a:p>
            <a:endParaRPr lang="ru-RU" sz="1300" dirty="0">
              <a:latin typeface="Georgia" panose="02040502050405020303" pitchFamily="18" charset="0"/>
            </a:endParaRPr>
          </a:p>
          <a:p>
            <a:endParaRPr lang="ru-RU" u="sng" dirty="0"/>
          </a:p>
        </p:txBody>
      </p:sp>
    </p:spTree>
    <p:extLst>
      <p:ext uri="{BB962C8B-B14F-4D97-AF65-F5344CB8AC3E}">
        <p14:creationId xmlns="" xmlns:p14="http://schemas.microsoft.com/office/powerpoint/2010/main" val="1548499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987BCCF-E60E-4BCC-BD40-CBF1908C3E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30" y="4514472"/>
            <a:ext cx="1322947" cy="223742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F8B34FD-D249-4C99-919E-06BC854D409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9951" y="53572"/>
            <a:ext cx="1152244" cy="938865"/>
          </a:xfrm>
          <a:prstGeom prst="rect">
            <a:avLst/>
          </a:prstGeom>
        </p:spPr>
      </p:pic>
      <p:sp>
        <p:nvSpPr>
          <p:cNvPr id="11" name="Google Shape;93;p2">
            <a:extLst>
              <a:ext uri="{FF2B5EF4-FFF2-40B4-BE49-F238E27FC236}">
                <a16:creationId xmlns="" xmlns:a16="http://schemas.microsoft.com/office/drawing/2014/main" id="{E468EE94-A844-4B43-B8D1-44613EB27B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18691" y="523004"/>
            <a:ext cx="1322947" cy="461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221668"/>
              </a:buClr>
              <a:buSzPts val="2880"/>
            </a:pPr>
            <a:r>
              <a:rPr lang="ru-RU" sz="1800" dirty="0">
                <a:solidFill>
                  <a:srgbClr val="221668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РИСКИ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="" xmlns:a16="http://schemas.microsoft.com/office/drawing/2014/main" id="{E4587525-8F5D-4CBC-8E35-0B6B114D6C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49900487"/>
              </p:ext>
            </p:extLst>
          </p:nvPr>
        </p:nvGraphicFramePr>
        <p:xfrm>
          <a:off x="1315617" y="933062"/>
          <a:ext cx="9041363" cy="5133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8425">
                  <a:extLst>
                    <a:ext uri="{9D8B030D-6E8A-4147-A177-3AD203B41FA5}">
                      <a16:colId xmlns="" xmlns:a16="http://schemas.microsoft.com/office/drawing/2014/main" val="3866857553"/>
                    </a:ext>
                  </a:extLst>
                </a:gridCol>
                <a:gridCol w="4311944">
                  <a:extLst>
                    <a:ext uri="{9D8B030D-6E8A-4147-A177-3AD203B41FA5}">
                      <a16:colId xmlns="" xmlns:a16="http://schemas.microsoft.com/office/drawing/2014/main" val="3564524742"/>
                    </a:ext>
                  </a:extLst>
                </a:gridCol>
                <a:gridCol w="4050994">
                  <a:extLst>
                    <a:ext uri="{9D8B030D-6E8A-4147-A177-3AD203B41FA5}">
                      <a16:colId xmlns="" xmlns:a16="http://schemas.microsoft.com/office/drawing/2014/main" val="109910019"/>
                    </a:ext>
                  </a:extLst>
                </a:gridCol>
              </a:tblGrid>
              <a:tr h="523112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№ </a:t>
                      </a:r>
                      <a:br>
                        <a:rPr lang="ru-RU" sz="1100" dirty="0">
                          <a:effectLst/>
                          <a:latin typeface="+mn-lt"/>
                        </a:rPr>
                      </a:br>
                      <a:r>
                        <a:rPr lang="ru-RU" sz="1100" u="none" strike="noStrike" spc="0" dirty="0" err="1">
                          <a:effectLst/>
                          <a:latin typeface="+mn-lt"/>
                        </a:rPr>
                        <a:t>п</a:t>
                      </a:r>
                      <a:r>
                        <a:rPr lang="ru-RU" sz="1100" u="none" strike="noStrike" spc="0" dirty="0">
                          <a:effectLst/>
                          <a:latin typeface="+mn-lt"/>
                        </a:rPr>
                        <a:t>/</a:t>
                      </a:r>
                      <a:r>
                        <a:rPr lang="ru-RU" sz="1100" u="none" strike="noStrike" spc="0" dirty="0" err="1">
                          <a:effectLst/>
                          <a:latin typeface="+mn-lt"/>
                        </a:rPr>
                        <a:t>п</a:t>
                      </a:r>
                      <a:endParaRPr lang="ru-RU" sz="1100" u="none" strike="noStrike" spc="0" dirty="0">
                        <a:effectLst/>
                        <a:latin typeface="+mn-lt"/>
                      </a:endParaRPr>
                    </a:p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endParaRPr lang="ru-RU" sz="1100" u="none" strike="noStrike" spc="0" dirty="0">
                        <a:effectLst/>
                        <a:latin typeface="+mn-lt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u="none" strike="noStrike" spc="0" dirty="0">
                          <a:effectLst/>
                          <a:latin typeface="+mn-lt"/>
                        </a:rPr>
                        <a:t>Риск и его описание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u="none" strike="noStrike" spc="0" dirty="0">
                          <a:effectLst/>
                          <a:latin typeface="+mn-lt"/>
                        </a:rPr>
                        <a:t>Мероприятия </a:t>
                      </a:r>
                    </a:p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u="none" strike="noStrike" spc="0" dirty="0">
                          <a:effectLst/>
                          <a:latin typeface="+mn-lt"/>
                        </a:rPr>
                        <a:t>по минимизации риска</a:t>
                      </a:r>
                    </a:p>
                  </a:txBody>
                  <a:tcPr marL="1672" marR="1672" marT="0" marB="0"/>
                </a:tc>
                <a:extLst>
                  <a:ext uri="{0D108BD9-81ED-4DB2-BD59-A6C34878D82A}">
                    <a16:rowId xmlns="" xmlns:a16="http://schemas.microsoft.com/office/drawing/2014/main" val="2399235232"/>
                  </a:ext>
                </a:extLst>
              </a:tr>
              <a:tr h="1358436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Недостаточное материально-техническое </a:t>
                      </a:r>
                    </a:p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marL="0" marR="0" indent="-2667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Заключение договоров о сетевом взаимодействии с ВУЗами, СПО, организациями спорта и культуры, научными организациями, общественными организациями и/или предприятиями реального сектора экономики. </a:t>
                      </a:r>
                      <a:endParaRPr lang="ru-RU" sz="1100" dirty="0" smtClean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extLst>
                  <a:ext uri="{0D108BD9-81ED-4DB2-BD59-A6C34878D82A}">
                    <a16:rowId xmlns="" xmlns:a16="http://schemas.microsoft.com/office/drawing/2014/main" val="637879205"/>
                  </a:ext>
                </a:extLst>
              </a:tr>
              <a:tr h="523112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-2667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Заочные/сезонные школы</a:t>
                      </a:r>
                      <a:endParaRPr lang="ru-RU" sz="1100" dirty="0" smtClean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marL="0" marR="0" indent="-2667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и утверждение положения и программ заочных/сезонных школ. Организация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разноуровневого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и многопланового обеспечения программы за счёт вовлечения в реализацию образовательного процесса партнеров из числа учреждений дополнительного, высшего и профессионального образования. Определение площадок для реализации данных практик. </a:t>
                      </a:r>
                      <a:endParaRPr lang="ru-RU" sz="1100" dirty="0" smtClean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extLst>
                  <a:ext uri="{0D108BD9-81ED-4DB2-BD59-A6C34878D82A}">
                    <a16:rowId xmlns="" xmlns:a16="http://schemas.microsoft.com/office/drawing/2014/main" val="2240185051"/>
                  </a:ext>
                </a:extLst>
              </a:tr>
              <a:tr h="348741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marL="0" marR="0" indent="-2667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Необходимость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глубокой переподготовки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педкадров</a:t>
                      </a:r>
                      <a:endParaRPr lang="ru-RU" sz="1100" dirty="0" smtClean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marL="0" marR="0" indent="-2667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персонала, совершенствование кадровой политики, повышение квалификации работников и построение системы обучения, а также осуществление контроля педагогического кадрового потенциала системы дополнительного образования в разрезе учреждений дополнительного образования Черноморского района</a:t>
                      </a:r>
                      <a:endParaRPr lang="ru-RU" sz="1100" dirty="0" smtClean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extLst>
                  <a:ext uri="{0D108BD9-81ED-4DB2-BD59-A6C34878D82A}">
                    <a16:rowId xmlns="" xmlns:a16="http://schemas.microsoft.com/office/drawing/2014/main" val="244591858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E489D09-1384-BB4A-8967-0EA411A9E4CD}"/>
              </a:ext>
            </a:extLst>
          </p:cNvPr>
          <p:cNvSpPr txBox="1"/>
          <p:nvPr/>
        </p:nvSpPr>
        <p:spPr>
          <a:xfrm>
            <a:off x="2522390" y="613954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И ПЕРСПЕКТИВЫ</a:t>
            </a:r>
          </a:p>
        </p:txBody>
      </p:sp>
    </p:spTree>
    <p:extLst>
      <p:ext uri="{BB962C8B-B14F-4D97-AF65-F5344CB8AC3E}">
        <p14:creationId xmlns="" xmlns:p14="http://schemas.microsoft.com/office/powerpoint/2010/main" val="2665811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4E489D09-1384-BB4A-8967-0EA411A9E4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05878" y="749069"/>
            <a:ext cx="7035281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И ПЕРСПЕКТИВЫ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5699" y="1017036"/>
            <a:ext cx="707260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ea typeface="Montserrat"/>
                <a:cs typeface="Times New Roman" pitchFamily="18" charset="0"/>
                <a:sym typeface="Montserrat"/>
              </a:rPr>
              <a:t>1</a:t>
            </a:r>
            <a:r>
              <a:rPr lang="ru-RU" sz="1400" dirty="0" smtClean="0">
                <a:solidFill>
                  <a:srgbClr val="221668"/>
                </a:solidFill>
                <a:latin typeface="Times New Roman" pitchFamily="18" charset="0"/>
                <a:ea typeface="Montserrat"/>
                <a:cs typeface="Times New Roman" pitchFamily="18" charset="0"/>
                <a:sym typeface="Montserrat"/>
              </a:rPr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Продолжить работу по реализации регионального проекта «Успех каждого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ребенка» в части совершенствования системы дополнительного образования детей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Черноморском районе.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Обеспечить эффективное межведомственное и межуровневое взаимодействие, в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т.ч. с негосударственными организациями, в рамках внедрения Целевой модели.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Осуществлять организационную, методическую, нормативно­ правовую и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экспертно-консультационную поддержку организаций, осуществляющих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образовательную деятельность и реализующих дополнительные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общеобразовательные программы, вне зависимости от их организационно-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правовой формы и индивидуальных предпринимателей, при внедрении Целевой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модели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Содействовать совершенствованию системы профессиональной компетентности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работников муниципальной системы дополнительного образования, выявлению и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распространению лучшего педагогического опыта.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Организовать проведение мониторинга реализации дополнительных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общеобразовательных программ, в том числе с использованием дистанционных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технологий.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Обеспечить функционирование регионального сегмента АИС «Навигатор».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 Обеспечить дальнейшее развитие независимой оценки качества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дополнительных общеобразовательных программ на муниципальном и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региональном уровнях.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 Обновлять содержание дополнительного образования детей путем разработки и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внедрения модульных программ, дистанционных курсов, моделей обеспечения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доступности дополнительного образования для отдельных категорий детей.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9. Развивать сетевые формы реализации дополнительных общеобразовательных программ.</a:t>
            </a:r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ручной ввод 4">
            <a:extLst>
              <a:ext uri="{FF2B5EF4-FFF2-40B4-BE49-F238E27FC236}">
                <a16:creationId xmlns="" xmlns:a16="http://schemas.microsoft.com/office/drawing/2014/main" id="{404E4370-FE76-48ED-BEF2-663294C5A671}"/>
              </a:ext>
            </a:extLst>
          </p:cNvPr>
          <p:cNvSpPr/>
          <p:nvPr/>
        </p:nvSpPr>
        <p:spPr>
          <a:xfrm>
            <a:off x="2525171" y="2203866"/>
            <a:ext cx="7828260" cy="4654134"/>
          </a:xfrm>
          <a:prstGeom prst="flowChartManualInput">
            <a:avLst/>
          </a:prstGeom>
          <a:gradFill>
            <a:gsLst>
              <a:gs pos="21000">
                <a:srgbClr val="83ACCF"/>
              </a:gs>
              <a:gs pos="0">
                <a:srgbClr val="036B8B"/>
              </a:gs>
              <a:gs pos="0">
                <a:schemeClr val="accent1">
                  <a:lumMod val="5000"/>
                  <a:lumOff val="95000"/>
                </a:schemeClr>
              </a:gs>
              <a:gs pos="0">
                <a:srgbClr val="72A3C6"/>
              </a:gs>
              <a:gs pos="0">
                <a:schemeClr val="accent1">
                  <a:lumMod val="45000"/>
                  <a:lumOff val="55000"/>
                </a:schemeClr>
              </a:gs>
              <a:gs pos="99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987BCCF-E60E-4BCC-BD40-CBF1908C3E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30" y="4514472"/>
            <a:ext cx="1322947" cy="223742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F8B34FD-D249-4C99-919E-06BC854D409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9951" y="53572"/>
            <a:ext cx="1152244" cy="93886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BF7944A-C93B-438B-A860-ABB15531348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569" y="358339"/>
            <a:ext cx="2365453" cy="93886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3974EB9-EE81-4189-BB9F-7C382E13B9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87" y="0"/>
            <a:ext cx="1737064" cy="173623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3CD7818A-9F74-47AC-90A5-9AE4037210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320" y="-126020"/>
            <a:ext cx="2773807" cy="1961749"/>
          </a:xfrm>
          <a:prstGeom prst="rect">
            <a:avLst/>
          </a:prstGeom>
        </p:spPr>
      </p:pic>
      <p:sp>
        <p:nvSpPr>
          <p:cNvPr id="13" name="Google Shape;373;p6">
            <a:extLst>
              <a:ext uri="{FF2B5EF4-FFF2-40B4-BE49-F238E27FC236}">
                <a16:creationId xmlns="" xmlns:a16="http://schemas.microsoft.com/office/drawing/2014/main" id="{B5C2F5C1-F0A0-4291-846A-F6657A88B23C}"/>
              </a:ext>
            </a:extLst>
          </p:cNvPr>
          <p:cNvSpPr txBox="1">
            <a:spLocks/>
          </p:cNvSpPr>
          <p:nvPr/>
        </p:nvSpPr>
        <p:spPr>
          <a:xfrm>
            <a:off x="2136807" y="3162800"/>
            <a:ext cx="8758991" cy="38058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221668"/>
              </a:buClr>
              <a:buSzPts val="4800"/>
            </a:pPr>
            <a:r>
              <a:rPr lang="ru-RU" dirty="0">
                <a:solidFill>
                  <a:srgbClr val="221668"/>
                </a:solidFill>
                <a:latin typeface="Georgia" panose="02040502050405020303" pitchFamily="18" charset="0"/>
                <a:ea typeface="Arial"/>
                <a:cs typeface="Arial"/>
                <a:sym typeface="Arial"/>
              </a:rPr>
              <a:t>Спасибо</a:t>
            </a:r>
            <a:r>
              <a:rPr lang="ru-RU" dirty="0">
                <a:solidFill>
                  <a:srgbClr val="221668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dirty="0">
                <a:solidFill>
                  <a:srgbClr val="22166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dirty="0">
                <a:solidFill>
                  <a:srgbClr val="221668"/>
                </a:solidFill>
                <a:latin typeface="Georgia" panose="02040502050405020303" pitchFamily="18" charset="0"/>
                <a:ea typeface="Arial"/>
                <a:cs typeface="Arial"/>
                <a:sym typeface="Arial"/>
              </a:rPr>
              <a:t>за внимание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50852" y="212420"/>
            <a:ext cx="1381328" cy="1313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94463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533</Words>
  <Application>Microsoft Office PowerPoint</Application>
  <PresentationFormat>Произвольный</PresentationFormat>
  <Paragraphs>61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Персонифицированное финансирование дополнительного образования детей</vt:lpstr>
      <vt:lpstr>Муниципальный экспертный совет</vt:lpstr>
      <vt:lpstr>ИНФОРМАЦИОННО-РАЗЪЯСНИТЕЛЬНАЯ КАМПАНИЯ </vt:lpstr>
      <vt:lpstr>Отчет межмуниципального наставничества за I полугодие 2022 года </vt:lpstr>
      <vt:lpstr>РИСКИ</vt:lpstr>
      <vt:lpstr>ПРОБЛЕМЫ И ПЕРСПЕКТИВЫ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МЕСТО ДЛЯ ЛОГОТИПА МУНИЦИПАЛЬНОГО ОПОРНОГО ЦЕНТРА</dc:title>
  <dc:creator>RMC-3</dc:creator>
  <cp:lastModifiedBy>MOC</cp:lastModifiedBy>
  <cp:revision>57</cp:revision>
  <dcterms:created xsi:type="dcterms:W3CDTF">2022-01-20T08:15:19Z</dcterms:created>
  <dcterms:modified xsi:type="dcterms:W3CDTF">2022-06-02T13:00:51Z</dcterms:modified>
</cp:coreProperties>
</file>