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3" r:id="rId2"/>
    <p:sldId id="356" r:id="rId3"/>
    <p:sldId id="374" r:id="rId4"/>
    <p:sldId id="363" r:id="rId5"/>
    <p:sldId id="330" r:id="rId6"/>
    <p:sldId id="340" r:id="rId7"/>
    <p:sldId id="339" r:id="rId8"/>
    <p:sldId id="367" r:id="rId9"/>
    <p:sldId id="369" r:id="rId10"/>
    <p:sldId id="391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050" y="-5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D34E7-3453-458E-B0ED-CB876964E636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F523F-43C5-4156-9A78-35BB8F852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6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063-02CD-4F04-96DE-2165BDF86D5C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15A-96D3-42BF-8C1D-E094CD2D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D02-9A68-4F76-AB26-29273583A6BF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B7F-3C24-4A96-85E8-CDCE9633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ED09-6CDB-494C-842A-457A3F299F74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249E-9BB4-494C-B4AC-00EB5B1D7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5100" y="1447800"/>
            <a:ext cx="3673475" cy="2324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5100" y="3924300"/>
            <a:ext cx="3673475" cy="2324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DF3A-C541-4F29-BA3D-D6BD08F8CCA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390F-F4F2-4C79-AA0E-0842252B3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6CA1-3371-4671-AA08-ED5FFDE11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75-B945-44B5-B5C5-8D01694C086B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35E5-9C5A-4B32-BB68-C4F3CB24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3F21-FDBD-4A01-A78B-90207A5E0825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55C-23F6-48DC-B9FE-5DAE2978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F07-5308-4BA4-80BC-8E040F1F26EC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48F-D3AB-46DD-A68B-41CE451F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779-B67A-4280-BE34-812B019DE8C2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220-15C0-4AA5-9AAE-AE8E5B82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365-D768-4B08-AC8C-B24147AD09E7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86C6-B248-43D3-AE0E-7FDADD8E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CFC-C917-4758-BEB2-DE285CFA8E2B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B52-9439-4690-92BE-62E2A54E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477-662B-4BF8-9725-E865A7732F91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FB-7630-4580-BD07-B92A850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3088-9504-45B5-871D-B320482F2473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B143-87E1-4307-B6A2-7DA8DAF5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EF1E3-6211-411D-A4E5-8646A98E56B3}" type="datetimeFigureOut">
              <a:rPr lang="ru-RU"/>
              <a:pPr>
                <a:defRPr/>
              </a:pPr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76979-8B84-490D-968E-ED0ED016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404812"/>
            <a:ext cx="7201172" cy="1944067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latin typeface="Tahoma" pitchFamily="34" charset="0"/>
              </a:rPr>
              <a:t>«</a:t>
            </a:r>
            <a:r>
              <a:rPr lang="ru-RU" sz="3600" b="1" dirty="0">
                <a:latin typeface="Tahoma" pitchFamily="34" charset="0"/>
              </a:rPr>
              <a:t>Основы </a:t>
            </a:r>
            <a:r>
              <a:rPr lang="ru-RU" sz="3600" b="1" dirty="0" smtClean="0">
                <a:latin typeface="Tahoma" pitchFamily="34" charset="0"/>
              </a:rPr>
              <a:t>религиозных культур </a:t>
            </a:r>
            <a:r>
              <a:rPr lang="ru-RU" sz="3600" b="1" dirty="0">
                <a:latin typeface="Tahoma" pitchFamily="34" charset="0"/>
              </a:rPr>
              <a:t>и светской этики</a:t>
            </a:r>
            <a:r>
              <a:rPr lang="ru-RU" sz="3600" b="1" dirty="0" smtClean="0">
                <a:latin typeface="Tahoma" pitchFamily="34" charset="0"/>
              </a:rPr>
              <a:t>»</a:t>
            </a:r>
            <a:r>
              <a:rPr lang="ru-RU" sz="3600" b="1" dirty="0">
                <a:latin typeface="Tahoma" pitchFamily="34" charset="0"/>
              </a:rPr>
              <a:t> </a:t>
            </a:r>
            <a:r>
              <a:rPr lang="ru-RU" sz="3600" b="1" dirty="0" smtClean="0">
                <a:latin typeface="Tahoma" pitchFamily="34" charset="0"/>
              </a:rPr>
              <a:t>-</a:t>
            </a:r>
            <a:br>
              <a:rPr lang="ru-RU" sz="3600" b="1" dirty="0" smtClean="0">
                <a:latin typeface="Tahoma" pitchFamily="34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6" name="Picture 4" descr="C:\Users\uzer\Desktop\родительская конф по ОРКСЭ\в в путин о введении в школу орксэ презентация  7 тыс изображений найдено в Яндекс.Картинках_files\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4" y="2636838"/>
            <a:ext cx="396113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1052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800200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15212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Правовые и нормативные основы разработки предмета ОРКСЭ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464224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latin typeface="Tahoma" pitchFamily="34" charset="0"/>
                <a:cs typeface="Tahoma" pitchFamily="34" charset="0"/>
              </a:rPr>
              <a:t>Закон «Об образовании» (</a:t>
            </a:r>
            <a:r>
              <a:rPr lang="ru-RU" sz="2000" dirty="0" smtClean="0">
                <a:cs typeface="Tahoma" pitchFamily="34" charset="0"/>
              </a:rPr>
              <a:t>2007 г.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), устанавливающий приоритет духовно-нравственного развития и воспитания обучающихся.</a:t>
            </a:r>
          </a:p>
          <a:p>
            <a:pPr algn="just" eaLnBrk="1" hangingPunct="1"/>
            <a:r>
              <a:rPr lang="ru-RU" sz="2000" dirty="0" smtClean="0">
                <a:latin typeface="Tahoma" pitchFamily="34" charset="0"/>
                <a:cs typeface="Tahoma" pitchFamily="34" charset="0"/>
              </a:rPr>
              <a:t>Поручение Президента РФ (</a:t>
            </a:r>
            <a:r>
              <a:rPr lang="ru-RU" sz="2000" dirty="0" smtClean="0">
                <a:cs typeface="Tahoma" pitchFamily="34" charset="0"/>
              </a:rPr>
              <a:t>от 02.09.09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 smtClean="0"/>
              <a:t>Пр-2009 ВП-П44-4632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) и Распоряжения Председателя Правительства РФ (</a:t>
            </a:r>
            <a:r>
              <a:rPr lang="ru-RU" sz="2000" dirty="0" smtClean="0">
                <a:cs typeface="Tahoma" pitchFamily="34" charset="0"/>
              </a:rPr>
              <a:t>от 11.09.09, </a:t>
            </a:r>
            <a:r>
              <a:rPr lang="ru-RU" sz="2000" dirty="0" smtClean="0"/>
              <a:t>ВП-П44-4632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algn="just" eaLnBrk="1" hangingPunct="1"/>
            <a:r>
              <a:rPr lang="ru-RU" sz="2000" dirty="0"/>
              <a:t>– </a:t>
            </a:r>
            <a:r>
              <a:rPr lang="ru-RU" sz="2000" b="1" dirty="0"/>
              <a:t>Указ Президента Российской Федерации от 9 ноября 2022 г. № 809 </a:t>
            </a:r>
            <a:r>
              <a:rPr lang="ru-RU" sz="2000" dirty="0"/>
              <a:t>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endParaRPr lang="ru-RU" sz="2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ru-RU" sz="2000" dirty="0" smtClean="0">
                <a:latin typeface="Tahoma" pitchFamily="34" charset="0"/>
                <a:cs typeface="Tahoma" pitchFamily="34" charset="0"/>
              </a:rPr>
              <a:t>ФГОС начального общего образования (</a:t>
            </a:r>
            <a:r>
              <a:rPr lang="ru-RU" sz="2000" dirty="0" smtClean="0"/>
              <a:t>Приказ Министерства образования и науки Российской Федерации от 06 октября 2009 года № 373, зарегистрирован в Минюсте РФ 22.12.2009г. №17785</a:t>
            </a:r>
            <a:r>
              <a:rPr lang="ru-RU" sz="2000" dirty="0" smtClean="0"/>
              <a:t>)</a:t>
            </a:r>
            <a:endParaRPr lang="ru-RU" sz="20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ru-RU" sz="2000" dirty="0" smtClean="0">
                <a:latin typeface="Tahoma" pitchFamily="34" charset="0"/>
                <a:cs typeface="Tahoma" pitchFamily="34" charset="0"/>
              </a:rPr>
              <a:t>Примерные программы духовно-нравственного развития и воспитания обучающихся на ступенях начальной и основной школ.</a:t>
            </a:r>
          </a:p>
          <a:p>
            <a:pPr eaLnBrk="1" hangingPunct="1"/>
            <a:endParaRPr lang="ru-RU" sz="2400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F51625-9A91-4A3E-8919-B5DB885AE34E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6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КУРС «ОСНОВЫ РЕЛИГИОЗНЫХ КУЛЬТУР И СВЕТСКОЙ ЭТИКИ» КАК ОДИН ИЗ МЕХАНИЗМОВ РЕАЛИЗАЦИИ ДУХОВНО-НРАВСТВЕННОГО ВОСПИТАНИЯ</a:t>
            </a:r>
            <a:endParaRPr lang="ru-RU" sz="24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518457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Духовно-нравственное воспитание младшего школьника рассматривается как формирование и развитие ценностного отношения к людям, обществу, природе, Родине, к своему и другим народам, к их истории, культуре, духовным традициям.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14340" name="Picture 8" descr="мальчишка перед раскрытой толстой книг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2957513" cy="3887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340768"/>
            <a:ext cx="8100392" cy="4680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0">
              <a:lnSpc>
                <a:spcPts val="4320"/>
              </a:lnSpc>
              <a:spcBef>
                <a:spcPts val="2940"/>
              </a:spcBef>
            </a:pPr>
            <a:r>
              <a:rPr lang="ru" sz="2400" b="1" dirty="0">
                <a:latin typeface="Arial" pitchFamily="34" charset="0"/>
                <a:cs typeface="Arial" pitchFamily="34" charset="0"/>
              </a:rPr>
              <a:t>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</a:t>
            </a:r>
            <a:r>
              <a:rPr lang="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7784" y="548680"/>
            <a:ext cx="3168352" cy="70609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2940"/>
              </a:spcAft>
            </a:pPr>
            <a:r>
              <a:rPr lang="ru" sz="2800" b="1" dirty="0">
                <a:solidFill>
                  <a:srgbClr val="FF0000"/>
                </a:solidFill>
                <a:latin typeface="Trebuchet MS"/>
              </a:rPr>
              <a:t>ЦЕЛЬ 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0"/>
            <a:ext cx="2952327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1857375" cy="243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429125"/>
            <a:ext cx="184785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2205038"/>
            <a:ext cx="184785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276475"/>
            <a:ext cx="1857375" cy="243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5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4416425"/>
            <a:ext cx="1857375" cy="243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6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4429125"/>
            <a:ext cx="184785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72409" y="712113"/>
            <a:ext cx="54249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Segoe Script" pitchFamily="66" charset="0"/>
              </a:rPr>
              <a:t>Направления</a:t>
            </a:r>
            <a:endParaRPr lang="ru-RU" sz="5000" dirty="0">
              <a:latin typeface="Sego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zer\Desktop\0006-006-Tema-Rodiny.jpg"/>
          <p:cNvPicPr>
            <a:picLocks noChangeAspect="1" noChangeArrowheads="1"/>
          </p:cNvPicPr>
          <p:nvPr/>
        </p:nvPicPr>
        <p:blipFill>
          <a:blip r:embed="rId2" cstate="print"/>
          <a:srcRect l="5113" t="31262" r="7476" b="38450"/>
          <a:stretch>
            <a:fillRect/>
          </a:stretch>
        </p:blipFill>
        <p:spPr bwMode="auto">
          <a:xfrm>
            <a:off x="718626" y="260648"/>
            <a:ext cx="7776864" cy="1944216"/>
          </a:xfrm>
          <a:prstGeom prst="rect">
            <a:avLst/>
          </a:prstGeom>
          <a:noFill/>
        </p:spPr>
      </p:pic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7203" y="1844824"/>
            <a:ext cx="1331640" cy="174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604541"/>
            <a:ext cx="1368152" cy="175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72278"/>
            <a:ext cx="1331640" cy="1957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39"/>
            <a:ext cx="1224136" cy="1609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14551"/>
            <a:ext cx="1331640" cy="1643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202298"/>
            <a:ext cx="1259632" cy="1655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10800000" flipV="1">
            <a:off x="1619672" y="242195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Общие  темы для изучения:</a:t>
            </a:r>
          </a:p>
          <a:p>
            <a:r>
              <a:rPr lang="ru-RU" sz="2400" dirty="0" smtClean="0"/>
              <a:t>Россия – наша Родина. </a:t>
            </a:r>
          </a:p>
          <a:p>
            <a:r>
              <a:rPr lang="ru-RU" sz="2400" dirty="0" smtClean="0"/>
              <a:t>Золотое правило этики. </a:t>
            </a:r>
          </a:p>
          <a:p>
            <a:r>
              <a:rPr lang="ru-RU" sz="2400" dirty="0" smtClean="0"/>
              <a:t>Любовь и уважение к Отечеству. </a:t>
            </a:r>
          </a:p>
          <a:p>
            <a:r>
              <a:rPr lang="ru-RU" sz="2400" dirty="0" smtClean="0"/>
              <a:t>Семья, семейные ценности.</a:t>
            </a:r>
          </a:p>
          <a:p>
            <a:r>
              <a:rPr lang="ru-RU" sz="2400" dirty="0" smtClean="0"/>
              <a:t>Милосердие и сострадание.</a:t>
            </a:r>
          </a:p>
          <a:p>
            <a:r>
              <a:rPr lang="ru-RU" sz="2400" dirty="0" smtClean="0"/>
              <a:t>Национальные традиции.</a:t>
            </a:r>
          </a:p>
          <a:p>
            <a:r>
              <a:rPr lang="ru-RU" sz="2400" dirty="0" smtClean="0"/>
              <a:t>Патриотизм многонационального и </a:t>
            </a:r>
            <a:r>
              <a:rPr lang="ru-RU" sz="2400" dirty="0" err="1" smtClean="0"/>
              <a:t>многоконфессионального</a:t>
            </a:r>
            <a:r>
              <a:rPr lang="ru-RU" sz="2400" dirty="0" smtClean="0"/>
              <a:t> народа России.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Результат освоения ОРКСЭ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83832"/>
          </a:xfrm>
        </p:spPr>
        <p:txBody>
          <a:bodyPr/>
          <a:lstStyle/>
          <a:p>
            <a:pPr algn="just"/>
            <a:r>
              <a:rPr lang="ru-RU" sz="2800" dirty="0" smtClean="0"/>
              <a:t>Школьниками должны быть усвоены следующие смыслы: </a:t>
            </a:r>
            <a:r>
              <a:rPr lang="ru-RU" sz="2800" b="1" i="1" dirty="0" smtClean="0">
                <a:solidFill>
                  <a:srgbClr val="FF0000"/>
                </a:solidFill>
              </a:rPr>
              <a:t>каждая духовная культура имеет собственный контекст и свою логику, ни одна культура не может быть лучше другой, поскольку обладает значимым для развития человечества ценностным содержанием.</a:t>
            </a: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36004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zer\Desktop\0012-012-Uvazhaemye-rod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zer\Desktop\0014-014-Nastrojtes-na-vospit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16769b1f6cac8d8a6bba02a78e3f65fa4cb69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295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«Основы религиозных культур и светской этики» - </vt:lpstr>
      <vt:lpstr>Правовые и нормативные основы разработки предмета ОРКСЭ</vt:lpstr>
      <vt:lpstr>КУРС «ОСНОВЫ РЕЛИГИОЗНЫХ КУЛЬТУР И СВЕТСКОЙ ЭТИКИ» КАК ОДИН ИЗ МЕХАНИЗМОВ РЕАЛИЗАЦИИ ДУХОВНО-НРАВСТВЕННОГО ВОСПИТАНИЯ</vt:lpstr>
      <vt:lpstr>ЦЕЛЬ КУРСА</vt:lpstr>
      <vt:lpstr>Презентация PowerPoint</vt:lpstr>
      <vt:lpstr>Презентация PowerPoint</vt:lpstr>
      <vt:lpstr>Результат освоения ОРКСЭ</vt:lpstr>
      <vt:lpstr>Презентация PowerPoint</vt:lpstr>
      <vt:lpstr>Презентация PowerPoint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Анифе</cp:lastModifiedBy>
  <cp:revision>114</cp:revision>
  <dcterms:created xsi:type="dcterms:W3CDTF">2013-07-10T15:00:56Z</dcterms:created>
  <dcterms:modified xsi:type="dcterms:W3CDTF">2025-10-27T08:39:13Z</dcterms:modified>
</cp:coreProperties>
</file>