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629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3A732-860C-42BD-A658-7B25CE0CF022}" type="datetimeFigureOut">
              <a:rPr lang="ru-RU" smtClean="0"/>
              <a:t>01.09.2024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1F862-05A6-4183-BC23-7CBAABF7E5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78073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3A732-860C-42BD-A658-7B25CE0CF022}" type="datetimeFigureOut">
              <a:rPr lang="ru-RU" smtClean="0"/>
              <a:t>01.09.2024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1F862-05A6-4183-BC23-7CBAABF7E5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9879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3A732-860C-42BD-A658-7B25CE0CF022}" type="datetimeFigureOut">
              <a:rPr lang="ru-RU" smtClean="0"/>
              <a:t>01.09.2024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1F862-05A6-4183-BC23-7CBAABF7E5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9104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3A732-860C-42BD-A658-7B25CE0CF022}" type="datetimeFigureOut">
              <a:rPr lang="ru-RU" smtClean="0"/>
              <a:t>01.09.2024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1F862-05A6-4183-BC23-7CBAABF7E5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4348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3A732-860C-42BD-A658-7B25CE0CF022}" type="datetimeFigureOut">
              <a:rPr lang="ru-RU" smtClean="0"/>
              <a:t>01.09.2024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1F862-05A6-4183-BC23-7CBAABF7E5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2771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3A732-860C-42BD-A658-7B25CE0CF022}" type="datetimeFigureOut">
              <a:rPr lang="ru-RU" smtClean="0"/>
              <a:t>01.09.2024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1F862-05A6-4183-BC23-7CBAABF7E5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0733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3A732-860C-42BD-A658-7B25CE0CF022}" type="datetimeFigureOut">
              <a:rPr lang="ru-RU" smtClean="0"/>
              <a:t>01.09.2024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1F862-05A6-4183-BC23-7CBAABF7E5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6415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3A732-860C-42BD-A658-7B25CE0CF022}" type="datetimeFigureOut">
              <a:rPr lang="ru-RU" smtClean="0"/>
              <a:t>01.09.2024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1F862-05A6-4183-BC23-7CBAABF7E5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557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3A732-860C-42BD-A658-7B25CE0CF022}" type="datetimeFigureOut">
              <a:rPr lang="ru-RU" smtClean="0"/>
              <a:t>01.09.2024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1F862-05A6-4183-BC23-7CBAABF7E5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2000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3A732-860C-42BD-A658-7B25CE0CF022}" type="datetimeFigureOut">
              <a:rPr lang="ru-RU" smtClean="0"/>
              <a:t>01.09.2024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1F862-05A6-4183-BC23-7CBAABF7E5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0639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3A732-860C-42BD-A658-7B25CE0CF022}" type="datetimeFigureOut">
              <a:rPr lang="ru-RU" smtClean="0"/>
              <a:t>01.09.2024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1F862-05A6-4183-BC23-7CBAABF7E5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2534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83A732-860C-42BD-A658-7B25CE0CF022}" type="datetimeFigureOut">
              <a:rPr lang="ru-RU" smtClean="0"/>
              <a:t>01.09.2024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11F862-05A6-4183-BC23-7CBAABF7E5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527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744" y="79249"/>
            <a:ext cx="2096489" cy="209397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61160" y="1815085"/>
            <a:ext cx="9144000" cy="3159761"/>
          </a:xfrm>
        </p:spPr>
        <p:txBody>
          <a:bodyPr>
            <a:normAutofit/>
          </a:bodyPr>
          <a:lstStyle/>
          <a:p>
            <a:r>
              <a:rPr lang="ru-RU" sz="4800" dirty="0" smtClean="0">
                <a:latin typeface="Cambria" panose="02040503050406030204" pitchFamily="18" charset="0"/>
                <a:ea typeface="Cambria" panose="02040503050406030204" pitchFamily="18" charset="0"/>
              </a:rPr>
              <a:t>Тема 1.1. Конституционное право Российской Федерации – ведущая отрасль российского права</a:t>
            </a:r>
            <a:endParaRPr lang="ru-RU" sz="4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9408" y="5202238"/>
            <a:ext cx="9144000" cy="1655762"/>
          </a:xfrm>
        </p:spPr>
        <p:txBody>
          <a:bodyPr/>
          <a:lstStyle/>
          <a:p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Подготовил:</a:t>
            </a:r>
          </a:p>
          <a:p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Степанова А.П., преподаватель</a:t>
            </a:r>
            <a:endParaRPr lang="ru-RU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09718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0443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КПО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 flipH="1">
            <a:off x="996696" y="1179576"/>
            <a:ext cx="45720" cy="427939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V="1">
            <a:off x="1033272" y="1581912"/>
            <a:ext cx="649224" cy="91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V="1">
            <a:off x="1033272" y="2576322"/>
            <a:ext cx="630936" cy="91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1019556" y="3611880"/>
            <a:ext cx="64008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1008126" y="4539996"/>
            <a:ext cx="66294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996696" y="5458968"/>
            <a:ext cx="66294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719072" y="1320302"/>
            <a:ext cx="8961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конкретные конституционно-правовые отношения </a:t>
            </a:r>
            <a:endParaRPr lang="ru-RU" sz="3200" dirty="0"/>
          </a:p>
        </p:txBody>
      </p:sp>
      <p:sp>
        <p:nvSpPr>
          <p:cNvPr id="30" name="TextBox 29"/>
          <p:cNvSpPr txBox="1"/>
          <p:nvPr/>
        </p:nvSpPr>
        <p:spPr>
          <a:xfrm>
            <a:off x="1773936" y="2283934"/>
            <a:ext cx="8851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правоотношения общего характера 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671066" y="3274832"/>
            <a:ext cx="89976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правоотношения-состояния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682496" y="4238464"/>
            <a:ext cx="89656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постоянные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временные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659636" y="5156429"/>
            <a:ext cx="90091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материальные и процессуальные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61885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Источники конституционного права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7078" t="210" r="17358" b="-210"/>
          <a:stretch/>
        </p:blipFill>
        <p:spPr>
          <a:xfrm>
            <a:off x="0" y="1336021"/>
            <a:ext cx="2852928" cy="435133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l="23510" t="5648" r="22927" b="2701"/>
          <a:stretch/>
        </p:blipFill>
        <p:spPr>
          <a:xfrm>
            <a:off x="2852928" y="1322496"/>
            <a:ext cx="3081528" cy="4364863"/>
          </a:xfrm>
          <a:prstGeom prst="rect">
            <a:avLst/>
          </a:prstGeom>
        </p:spPr>
      </p:pic>
      <p:pic>
        <p:nvPicPr>
          <p:cNvPr id="2050" name="Picture 2" descr="Picture background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31" r="17582"/>
          <a:stretch/>
        </p:blipFill>
        <p:spPr bwMode="auto">
          <a:xfrm>
            <a:off x="5934456" y="1336021"/>
            <a:ext cx="2816353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icture backgroun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0809" y="1322496"/>
            <a:ext cx="2979612" cy="4364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56872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704088"/>
            <a:ext cx="10515600" cy="6153912"/>
          </a:xfrm>
        </p:spPr>
        <p:txBody>
          <a:bodyPr>
            <a:noAutofit/>
          </a:bodyPr>
          <a:lstStyle/>
          <a:p>
            <a:pPr algn="just">
              <a:buFontTx/>
              <a:buChar char="-"/>
            </a:pP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Указы и распоряжения Президента РФ;</a:t>
            </a:r>
          </a:p>
          <a:p>
            <a:pPr algn="just">
              <a:buFontTx/>
              <a:buChar char="-"/>
            </a:pP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Акты палат Федерально Собрания РФ;</a:t>
            </a:r>
          </a:p>
          <a:p>
            <a:pPr algn="just">
              <a:buFontTx/>
              <a:buChar char="-"/>
            </a:pP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Постановления и распоряжения Правительства РФ;</a:t>
            </a:r>
          </a:p>
          <a:p>
            <a:pPr algn="just">
              <a:buFontTx/>
              <a:buChar char="-"/>
            </a:pP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Регламенты палат Федерального Собрания РФ;</a:t>
            </a:r>
          </a:p>
          <a:p>
            <a:pPr algn="just">
              <a:buFontTx/>
              <a:buChar char="-"/>
            </a:pP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Акты, принимаемые высшими представительными органами субъектов, главами субъектов, постановления законодательных и исполнительных органов субъектов;</a:t>
            </a:r>
          </a:p>
          <a:p>
            <a:pPr algn="just">
              <a:buFontTx/>
              <a:buChar char="-"/>
            </a:pP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Договоры и соглашения, заключаемые между РФ с субъектами;</a:t>
            </a:r>
          </a:p>
          <a:p>
            <a:pPr algn="just">
              <a:buFontTx/>
              <a:buChar char="-"/>
            </a:pP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Общепризнанные принципы и нормы международного права;</a:t>
            </a:r>
          </a:p>
          <a:p>
            <a:pPr algn="just">
              <a:buFontTx/>
              <a:buChar char="-"/>
            </a:pP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Правовые акты СССР и РСФСР</a:t>
            </a:r>
          </a:p>
          <a:p>
            <a:pPr algn="just">
              <a:buFontTx/>
              <a:buChar char="-"/>
            </a:pPr>
            <a:endParaRPr lang="ru-R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07789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Место конституционного права РФ в системе российского права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5311" t="20247" r="18518" b="61680"/>
          <a:stretch/>
        </p:blipFill>
        <p:spPr>
          <a:xfrm>
            <a:off x="548680" y="2167127"/>
            <a:ext cx="11094639" cy="3118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0118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10045"/>
            <a:ext cx="10515600" cy="1325563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Домашнее задание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35608"/>
            <a:ext cx="10515600" cy="4741355"/>
          </a:xfrm>
        </p:spPr>
        <p:txBody>
          <a:bodyPr>
            <a:normAutofit/>
          </a:bodyPr>
          <a:lstStyle/>
          <a:p>
            <a:pPr marL="514350" indent="-514350" algn="just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Записать в тетради примеры источников конституционного права (не менее двух).</a:t>
            </a:r>
          </a:p>
          <a:p>
            <a:pPr marL="514350" indent="-514350" algn="just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к опросу по плану. Ответить на контрольные вопросы</a:t>
            </a:r>
          </a:p>
          <a:p>
            <a:pPr marL="514350" indent="-514350" algn="just">
              <a:buAutoNum type="arabicPeriod"/>
            </a:pP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Подготовить сообщение по темам: «Соотношение международного и внутринационального права», «Региональные источники конституционного права», «</a:t>
            </a:r>
            <a:r>
              <a:rPr lang="ru-RU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Муниципально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-правовые акты в системе источников конституционного права», </a:t>
            </a:r>
            <a:r>
              <a:rPr lang="ru-RU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«Судебное решение как источник конституционного права», «О научных спорах о наименовании отрасли конституционного права».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41359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5429" t="35167" r="17927" b="40877"/>
          <a:stretch/>
        </p:blipFill>
        <p:spPr>
          <a:xfrm>
            <a:off x="602546" y="1197864"/>
            <a:ext cx="10766649" cy="3959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7415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8784" y="97725"/>
            <a:ext cx="10515600" cy="1325563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Рекомендуемая литература: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7888" y="1423288"/>
            <a:ext cx="10515600" cy="4913503"/>
          </a:xfrm>
        </p:spPr>
        <p:txBody>
          <a:bodyPr>
            <a:normAutofit fontScale="92500" lnSpcReduction="10000"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Нудненко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Л. А. Конституционное право : учебник для среднего профессионального образования / Л. А. 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Нудненко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 — 10-е изд.,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перераб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и доп. — Москва : Издательство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Юрайт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2024.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Стрекозов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В. Г. Конституционное право : учебник для среднего профессионального образования / В. Г. 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Стрекозов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 — 9-е изд.,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перераб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и доп. — Москва : Издательство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Юрайт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2024.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Конюхова, И. А. Конституционное право Российской Федерации. Общая часть : учебник для вузов / И. А. Конюхова. — 2-е изд.,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перераб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и доп. — Москва : Издательство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Юрайт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2024. — 391 с. 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Конюхова, И. А. Конституционное право Российской Федерации. Особенная часть : учебник и практикум для вузов / И. А. Конюхова, И. А. Алешкова, Л. В. 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Андриченко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; под общей редакцией И. А. 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Конюховой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 — 2-е изд.,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перераб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и доп. — Москва : Издательство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Юрайт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2024. — 505 с. 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64767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686491"/>
          </a:xfrm>
        </p:spPr>
        <p:txBody>
          <a:bodyPr>
            <a:norm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Понятие, предмет и метод конституционного права Российской Федерации как отрасли права.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Конституционно-правовые нормы: понятие, особенности и виды. Конституционно-правовые институты. Система конституционного права Российской Федерации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Конституционно-правовые отношения.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 конституционного права Российской Федерации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 конституционного права Российской Федерации в системе российского права.</a:t>
            </a:r>
          </a:p>
        </p:txBody>
      </p:sp>
    </p:spTree>
    <p:extLst>
      <p:ext uri="{BB962C8B-B14F-4D97-AF65-F5344CB8AC3E}">
        <p14:creationId xmlns:p14="http://schemas.microsoft.com/office/powerpoint/2010/main" val="37183628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61201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ea typeface="Calibri" panose="020F0502020204030204" pitchFamily="34" charset="0"/>
              </a:rPr>
              <a:t>1</a:t>
            </a:r>
            <a:r>
              <a:rPr lang="ru-RU" sz="3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ru-RU" sz="36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Понятие</a:t>
            </a:r>
            <a:r>
              <a:rPr lang="ru-RU" sz="3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sz="36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предмет и метод конституционного права Российской Федерации как отрасли права.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868041"/>
            <a:ext cx="10515600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Конституционное право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— ведущая отрасль российского права, представляющая собой систему правовых норм, установленных (санкционированных) государством, в которых закреплены основы конституционного строя РФ, взаимоотношений государства и личности, федеративного устройства, организации и деятельности системы органов государственной власти и местного самоуправления.</a:t>
            </a:r>
          </a:p>
        </p:txBody>
      </p:sp>
    </p:spTree>
    <p:extLst>
      <p:ext uri="{BB962C8B-B14F-4D97-AF65-F5344CB8AC3E}">
        <p14:creationId xmlns:p14="http://schemas.microsoft.com/office/powerpoint/2010/main" val="27197795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06475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 конституционного права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83280" y="3460153"/>
            <a:ext cx="6035040" cy="1091311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sz="3600" b="1" dirty="0">
                <a:latin typeface="Times New Roman" panose="02020603050405020304" pitchFamily="18" charset="0"/>
                <a:ea typeface="Calibri" panose="020F0502020204030204" pitchFamily="34" charset="0"/>
              </a:rPr>
              <a:t>О</a:t>
            </a:r>
            <a:r>
              <a:rPr lang="ru-RU" sz="36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бщественные отношения, возникающие в связи с закреплением и регулированием</a:t>
            </a:r>
            <a:endParaRPr lang="ru-RU" sz="3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93192" y="1371600"/>
            <a:ext cx="48737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 конституционного строя РФ, суверенитета народа и форм его осуществления, принципов государственного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устройства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0" y="4928122"/>
            <a:ext cx="57058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взаимоотношений государства и личности, правовых основ статуса российских граждан, лиц без гражданства и иностранных граждан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30936" y="5029813"/>
            <a:ext cx="37124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и функционирования системы высших органов РФ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824728" y="1563624"/>
            <a:ext cx="58795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федеративного устройства РФ, состава и компетенции ее субъектов</a:t>
            </a:r>
          </a:p>
        </p:txBody>
      </p:sp>
      <p:cxnSp>
        <p:nvCxnSpPr>
          <p:cNvPr id="11" name="Прямая со стрелкой 10"/>
          <p:cNvCxnSpPr>
            <a:stCxn id="3" idx="0"/>
            <a:endCxn id="4" idx="2"/>
          </p:cNvCxnSpPr>
          <p:nvPr/>
        </p:nvCxnSpPr>
        <p:spPr>
          <a:xfrm flipH="1" flipV="1">
            <a:off x="2830068" y="2941260"/>
            <a:ext cx="3570732" cy="5188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3" idx="0"/>
          </p:cNvCxnSpPr>
          <p:nvPr/>
        </p:nvCxnSpPr>
        <p:spPr>
          <a:xfrm flipV="1">
            <a:off x="6400800" y="2478024"/>
            <a:ext cx="2548128" cy="9821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3" idx="2"/>
            <a:endCxn id="6" idx="0"/>
          </p:cNvCxnSpPr>
          <p:nvPr/>
        </p:nvCxnSpPr>
        <p:spPr>
          <a:xfrm flipH="1">
            <a:off x="2487168" y="4551464"/>
            <a:ext cx="3913632" cy="4783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3" idx="2"/>
            <a:endCxn id="5" idx="0"/>
          </p:cNvCxnSpPr>
          <p:nvPr/>
        </p:nvCxnSpPr>
        <p:spPr>
          <a:xfrm>
            <a:off x="6400800" y="4551464"/>
            <a:ext cx="2548128" cy="3766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74793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 КП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Императивный с элементами диспозитивного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Способы:</a:t>
            </a:r>
          </a:p>
          <a:p>
            <a:pPr marL="514350" indent="-514350">
              <a:buAutoNum type="arabicParenR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Предписание или позитивное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обязывание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arenR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Запрет</a:t>
            </a:r>
          </a:p>
          <a:p>
            <a:pPr marL="514350" indent="-514350">
              <a:buAutoNum type="arabicParenR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Дозволение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63764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9056" y="127381"/>
            <a:ext cx="10515600" cy="1847723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2. Конституционно-правовые нормы: понятие, особенности и виды. Конституционно-правовые институты. Система конституционного права Российской Федерации.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5488" y="1871344"/>
            <a:ext cx="10704576" cy="4812919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Конституционно-правовые нормы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это установленные государством общеобязательные правила поведения, которые регулируют отношения и связи в предмете конституционного права.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Институты:</a:t>
            </a:r>
          </a:p>
          <a:p>
            <a:pPr algn="ctr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основы конституционного строя;</a:t>
            </a:r>
          </a:p>
          <a:p>
            <a:pPr algn="ctr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основы правового статуса человека и гражданина;</a:t>
            </a:r>
          </a:p>
          <a:p>
            <a:pPr algn="ctr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федеративное устройство государства;</a:t>
            </a:r>
          </a:p>
          <a:p>
            <a:pPr algn="ctr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система государственной власти;</a:t>
            </a:r>
          </a:p>
          <a:p>
            <a:pPr algn="ctr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местного самоуправления.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74022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6450" t="25600" r="15175" b="18134"/>
          <a:stretch/>
        </p:blipFill>
        <p:spPr>
          <a:xfrm>
            <a:off x="1088135" y="197794"/>
            <a:ext cx="9720073" cy="6359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0982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Конституционно-правовые отношения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Конституционно-правовые отношения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урегулированные нормами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конституционного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права общественные отношения, участники которых обладают отдельными правами и несут определенные обязанности.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1336" y="3474222"/>
            <a:ext cx="3364992" cy="3104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68873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</TotalTime>
  <Words>468</Words>
  <Application>Microsoft Office PowerPoint</Application>
  <PresentationFormat>Широкоэкранный</PresentationFormat>
  <Paragraphs>59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Cambria</vt:lpstr>
      <vt:lpstr>Times New Roman</vt:lpstr>
      <vt:lpstr>Тема Office</vt:lpstr>
      <vt:lpstr>Тема 1.1. Конституционное право Российской Федерации – ведущая отрасль российского права</vt:lpstr>
      <vt:lpstr>Рекомендуемая литература:</vt:lpstr>
      <vt:lpstr>План:</vt:lpstr>
      <vt:lpstr>1. Понятие, предмет и метод конституционного права Российской Федерации как отрасли права.</vt:lpstr>
      <vt:lpstr>Предмет конституционного права</vt:lpstr>
      <vt:lpstr>Метод КП</vt:lpstr>
      <vt:lpstr>2. Конституционно-правовые нормы: понятие, особенности и виды. Конституционно-правовые институты. Система конституционного права Российской Федерации.</vt:lpstr>
      <vt:lpstr>Презентация PowerPoint</vt:lpstr>
      <vt:lpstr>3. Конституционно-правовые отношения</vt:lpstr>
      <vt:lpstr>КПО</vt:lpstr>
      <vt:lpstr>4. Источники конституционного права</vt:lpstr>
      <vt:lpstr>Презентация PowerPoint</vt:lpstr>
      <vt:lpstr>5. Место конституционного права РФ в системе российского права</vt:lpstr>
      <vt:lpstr>Домашнее задание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1.1. Конституционное право Российской Федерации – ведущая отрасль российского права</dc:title>
  <dc:creator>Admin</dc:creator>
  <cp:lastModifiedBy>Admin</cp:lastModifiedBy>
  <cp:revision>13</cp:revision>
  <dcterms:created xsi:type="dcterms:W3CDTF">2024-09-01T08:40:32Z</dcterms:created>
  <dcterms:modified xsi:type="dcterms:W3CDTF">2024-09-01T11:58:25Z</dcterms:modified>
</cp:coreProperties>
</file>