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80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1FA728-3CD4-42E3-B58F-EF356D3714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E1CD7803-62E8-4673-8E6F-409D5532A513}">
      <dgm:prSet phldrT="[Текст]" custT="1"/>
      <dgm:spPr/>
      <dgm:t>
        <a:bodyPr/>
        <a:lstStyle/>
        <a:p>
          <a:r>
            <a:rPr lang="ru-RU" sz="2400" b="1" dirty="0" smtClean="0">
              <a:solidFill>
                <a:schemeClr val="tx1"/>
              </a:solidFill>
              <a:latin typeface="Times New Roman" panose="02020603050405020304" pitchFamily="18" charset="0"/>
              <a:cs typeface="Times New Roman" panose="02020603050405020304" pitchFamily="18" charset="0"/>
            </a:rPr>
            <a:t>Гражданская процессуальная правоспособность</a:t>
          </a:r>
          <a:endParaRPr lang="ru-RU" sz="2400" b="1" dirty="0">
            <a:solidFill>
              <a:schemeClr val="tx1"/>
            </a:solidFill>
            <a:latin typeface="Times New Roman" panose="02020603050405020304" pitchFamily="18" charset="0"/>
            <a:cs typeface="Times New Roman" panose="02020603050405020304" pitchFamily="18" charset="0"/>
          </a:endParaRPr>
        </a:p>
      </dgm:t>
    </dgm:pt>
    <dgm:pt modelId="{AD07990C-5C04-4C5A-8025-53DFAD5A9850}" type="parTrans" cxnId="{379EF8AE-E8B1-4C86-87FA-CE0AA35FF9DF}">
      <dgm:prSet/>
      <dgm:spPr/>
      <dgm:t>
        <a:bodyPr/>
        <a:lstStyle/>
        <a:p>
          <a:endParaRPr lang="ru-RU">
            <a:solidFill>
              <a:schemeClr val="tx1"/>
            </a:solidFill>
          </a:endParaRPr>
        </a:p>
      </dgm:t>
    </dgm:pt>
    <dgm:pt modelId="{6ABF796C-079A-4E5D-9619-D63081906826}" type="sibTrans" cxnId="{379EF8AE-E8B1-4C86-87FA-CE0AA35FF9DF}">
      <dgm:prSet/>
      <dgm:spPr/>
      <dgm:t>
        <a:bodyPr/>
        <a:lstStyle/>
        <a:p>
          <a:endParaRPr lang="ru-RU">
            <a:solidFill>
              <a:schemeClr val="tx1"/>
            </a:solidFill>
          </a:endParaRPr>
        </a:p>
      </dgm:t>
    </dgm:pt>
    <dgm:pt modelId="{1C0FF885-DFCA-4339-B2BB-1F000D0863D5}">
      <dgm:prSet phldrT="[Текст]" custT="1"/>
      <dgm:spPr/>
      <dgm:t>
        <a:bodyPr/>
        <a:lstStyle/>
        <a:p>
          <a:r>
            <a:rPr lang="ru-RU" sz="2400" b="1" dirty="0" smtClean="0">
              <a:solidFill>
                <a:schemeClr val="tx1"/>
              </a:solidFill>
              <a:latin typeface="Times New Roman" panose="02020603050405020304" pitchFamily="18" charset="0"/>
              <a:cs typeface="Times New Roman" panose="02020603050405020304" pitchFamily="18" charset="0"/>
            </a:rPr>
            <a:t>Юридическая заинтересованность лица</a:t>
          </a:r>
          <a:endParaRPr lang="ru-RU" sz="2400" b="1" dirty="0">
            <a:solidFill>
              <a:schemeClr val="tx1"/>
            </a:solidFill>
            <a:latin typeface="Times New Roman" panose="02020603050405020304" pitchFamily="18" charset="0"/>
            <a:cs typeface="Times New Roman" panose="02020603050405020304" pitchFamily="18" charset="0"/>
          </a:endParaRPr>
        </a:p>
      </dgm:t>
    </dgm:pt>
    <dgm:pt modelId="{FA0A07CB-BEF2-49F3-B842-1CD6E5B3B98C}" type="parTrans" cxnId="{96D73F90-33C5-4941-9247-CC5366D6CD35}">
      <dgm:prSet/>
      <dgm:spPr/>
      <dgm:t>
        <a:bodyPr/>
        <a:lstStyle/>
        <a:p>
          <a:endParaRPr lang="ru-RU">
            <a:solidFill>
              <a:schemeClr val="tx1"/>
            </a:solidFill>
          </a:endParaRPr>
        </a:p>
      </dgm:t>
    </dgm:pt>
    <dgm:pt modelId="{8F3D14D2-0FEF-4129-88D4-2ADADBF9961B}" type="sibTrans" cxnId="{96D73F90-33C5-4941-9247-CC5366D6CD35}">
      <dgm:prSet/>
      <dgm:spPr/>
      <dgm:t>
        <a:bodyPr/>
        <a:lstStyle/>
        <a:p>
          <a:endParaRPr lang="ru-RU">
            <a:solidFill>
              <a:schemeClr val="tx1"/>
            </a:solidFill>
          </a:endParaRPr>
        </a:p>
      </dgm:t>
    </dgm:pt>
    <dgm:pt modelId="{26D8D11C-2A86-4A5D-807B-DE54F441E394}">
      <dgm:prSet phldrT="[Текст]" custT="1"/>
      <dgm:spPr/>
      <dgm:t>
        <a:bodyPr/>
        <a:lstStyle/>
        <a:p>
          <a:r>
            <a:rPr lang="ru-RU" sz="2400" b="1" dirty="0" smtClean="0">
              <a:solidFill>
                <a:schemeClr val="tx1"/>
              </a:solidFill>
              <a:latin typeface="Times New Roman" panose="02020603050405020304" pitchFamily="18" charset="0"/>
              <a:cs typeface="Times New Roman" panose="02020603050405020304" pitchFamily="18" charset="0"/>
            </a:rPr>
            <a:t>Относимость рассмотрения дела суду в порядке гражданского судопроизводства</a:t>
          </a:r>
          <a:endParaRPr lang="ru-RU" sz="2400" b="1" dirty="0">
            <a:solidFill>
              <a:schemeClr val="tx1"/>
            </a:solidFill>
            <a:latin typeface="Times New Roman" panose="02020603050405020304" pitchFamily="18" charset="0"/>
            <a:cs typeface="Times New Roman" panose="02020603050405020304" pitchFamily="18" charset="0"/>
          </a:endParaRPr>
        </a:p>
      </dgm:t>
    </dgm:pt>
    <dgm:pt modelId="{75A90B19-C6EB-4FF8-ABE2-15D50AFDA7E5}" type="parTrans" cxnId="{D35FB072-653C-4AF5-A58B-F49C4BB47FED}">
      <dgm:prSet/>
      <dgm:spPr/>
      <dgm:t>
        <a:bodyPr/>
        <a:lstStyle/>
        <a:p>
          <a:endParaRPr lang="ru-RU">
            <a:solidFill>
              <a:schemeClr val="tx1"/>
            </a:solidFill>
          </a:endParaRPr>
        </a:p>
      </dgm:t>
    </dgm:pt>
    <dgm:pt modelId="{DC000DCA-EF86-49EC-ADED-F47E20C6025D}" type="sibTrans" cxnId="{D35FB072-653C-4AF5-A58B-F49C4BB47FED}">
      <dgm:prSet/>
      <dgm:spPr/>
      <dgm:t>
        <a:bodyPr/>
        <a:lstStyle/>
        <a:p>
          <a:endParaRPr lang="ru-RU">
            <a:solidFill>
              <a:schemeClr val="tx1"/>
            </a:solidFill>
          </a:endParaRPr>
        </a:p>
      </dgm:t>
    </dgm:pt>
    <dgm:pt modelId="{AE229C21-DB6A-4FCA-9152-71CC60E6592D}">
      <dgm:prSet phldrT="[Текст]"/>
      <dgm:spPr/>
      <dgm:t>
        <a:bodyPr/>
        <a:lstStyle/>
        <a:p>
          <a:r>
            <a:rPr lang="ru-RU" b="1" dirty="0" smtClean="0">
              <a:solidFill>
                <a:schemeClr val="tx1"/>
              </a:solidFill>
              <a:latin typeface="Times New Roman" panose="02020603050405020304" pitchFamily="18" charset="0"/>
              <a:cs typeface="Times New Roman" panose="02020603050405020304" pitchFamily="18" charset="0"/>
            </a:rPr>
            <a:t>Отсутствие вступившего в законную силу решения по тождественному иску или определения суда о прекращении судопроизводства в связи с отказом от иска или заключением мирового соглашения</a:t>
          </a:r>
          <a:endParaRPr lang="ru-RU" b="1" dirty="0">
            <a:solidFill>
              <a:schemeClr val="tx1"/>
            </a:solidFill>
            <a:latin typeface="Times New Roman" panose="02020603050405020304" pitchFamily="18" charset="0"/>
            <a:cs typeface="Times New Roman" panose="02020603050405020304" pitchFamily="18" charset="0"/>
          </a:endParaRPr>
        </a:p>
      </dgm:t>
    </dgm:pt>
    <dgm:pt modelId="{58290530-EBB3-4C3B-9CBA-299B4F8F7187}" type="parTrans" cxnId="{F592705E-5B36-4D13-A63B-C35CB604B1C7}">
      <dgm:prSet/>
      <dgm:spPr/>
      <dgm:t>
        <a:bodyPr/>
        <a:lstStyle/>
        <a:p>
          <a:endParaRPr lang="ru-RU">
            <a:solidFill>
              <a:schemeClr val="tx1"/>
            </a:solidFill>
          </a:endParaRPr>
        </a:p>
      </dgm:t>
    </dgm:pt>
    <dgm:pt modelId="{42C103E8-AAAC-4FC6-A85A-CC4A01BEBF6F}" type="sibTrans" cxnId="{F592705E-5B36-4D13-A63B-C35CB604B1C7}">
      <dgm:prSet/>
      <dgm:spPr/>
      <dgm:t>
        <a:bodyPr/>
        <a:lstStyle/>
        <a:p>
          <a:endParaRPr lang="ru-RU">
            <a:solidFill>
              <a:schemeClr val="tx1"/>
            </a:solidFill>
          </a:endParaRPr>
        </a:p>
      </dgm:t>
    </dgm:pt>
    <dgm:pt modelId="{E770B156-8907-4541-B19D-D098FEF2DD0E}">
      <dgm:prSet phldrT="[Текст]" custT="1"/>
      <dgm:spPr/>
      <dgm:t>
        <a:bodyPr/>
        <a:lstStyle/>
        <a:p>
          <a:r>
            <a:rPr lang="ru-RU" sz="2400" b="1" dirty="0" smtClean="0">
              <a:solidFill>
                <a:schemeClr val="tx1"/>
              </a:solidFill>
              <a:latin typeface="Times New Roman" panose="02020603050405020304" pitchFamily="18" charset="0"/>
              <a:cs typeface="Times New Roman" panose="02020603050405020304" pitchFamily="18" charset="0"/>
            </a:rPr>
            <a:t>Отсутствие обязательного для сторон решения третейского суда</a:t>
          </a:r>
          <a:endParaRPr lang="ru-RU" sz="2400" b="1" dirty="0">
            <a:solidFill>
              <a:schemeClr val="tx1"/>
            </a:solidFill>
            <a:latin typeface="Times New Roman" panose="02020603050405020304" pitchFamily="18" charset="0"/>
            <a:cs typeface="Times New Roman" panose="02020603050405020304" pitchFamily="18" charset="0"/>
          </a:endParaRPr>
        </a:p>
      </dgm:t>
    </dgm:pt>
    <dgm:pt modelId="{0F26DDAC-2CE3-4EED-93A7-808FA4A7325B}" type="parTrans" cxnId="{999A18B3-28D9-414C-9C60-B49DD066906D}">
      <dgm:prSet/>
      <dgm:spPr/>
      <dgm:t>
        <a:bodyPr/>
        <a:lstStyle/>
        <a:p>
          <a:endParaRPr lang="ru-RU">
            <a:solidFill>
              <a:schemeClr val="tx1"/>
            </a:solidFill>
          </a:endParaRPr>
        </a:p>
      </dgm:t>
    </dgm:pt>
    <dgm:pt modelId="{8064BA40-4C51-4A44-ADE7-6C452AEF3DD0}" type="sibTrans" cxnId="{999A18B3-28D9-414C-9C60-B49DD066906D}">
      <dgm:prSet/>
      <dgm:spPr/>
      <dgm:t>
        <a:bodyPr/>
        <a:lstStyle/>
        <a:p>
          <a:endParaRPr lang="ru-RU">
            <a:solidFill>
              <a:schemeClr val="tx1"/>
            </a:solidFill>
          </a:endParaRPr>
        </a:p>
      </dgm:t>
    </dgm:pt>
    <dgm:pt modelId="{BC181125-7506-4BB5-8200-B546A06B7A29}" type="pres">
      <dgm:prSet presAssocID="{AD1FA728-3CD4-42E3-B58F-EF356D371409}" presName="linear" presStyleCnt="0">
        <dgm:presLayoutVars>
          <dgm:animLvl val="lvl"/>
          <dgm:resizeHandles val="exact"/>
        </dgm:presLayoutVars>
      </dgm:prSet>
      <dgm:spPr/>
    </dgm:pt>
    <dgm:pt modelId="{36B8D29A-5450-40A0-9B9E-9F887AE84186}" type="pres">
      <dgm:prSet presAssocID="{E1CD7803-62E8-4673-8E6F-409D5532A513}" presName="parentText" presStyleLbl="node1" presStyleIdx="0" presStyleCnt="5">
        <dgm:presLayoutVars>
          <dgm:chMax val="0"/>
          <dgm:bulletEnabled val="1"/>
        </dgm:presLayoutVars>
      </dgm:prSet>
      <dgm:spPr/>
    </dgm:pt>
    <dgm:pt modelId="{2859E0AA-CAB2-44E6-944F-3A0DB9B019D9}" type="pres">
      <dgm:prSet presAssocID="{6ABF796C-079A-4E5D-9619-D63081906826}" presName="spacer" presStyleCnt="0"/>
      <dgm:spPr/>
    </dgm:pt>
    <dgm:pt modelId="{C61B3F70-EBC9-4277-9867-ABDF8117C76D}" type="pres">
      <dgm:prSet presAssocID="{26D8D11C-2A86-4A5D-807B-DE54F441E394}" presName="parentText" presStyleLbl="node1" presStyleIdx="1" presStyleCnt="5">
        <dgm:presLayoutVars>
          <dgm:chMax val="0"/>
          <dgm:bulletEnabled val="1"/>
        </dgm:presLayoutVars>
      </dgm:prSet>
      <dgm:spPr/>
      <dgm:t>
        <a:bodyPr/>
        <a:lstStyle/>
        <a:p>
          <a:endParaRPr lang="ru-RU"/>
        </a:p>
      </dgm:t>
    </dgm:pt>
    <dgm:pt modelId="{E2F14768-BB4B-49D7-A06E-48C8971EFDE6}" type="pres">
      <dgm:prSet presAssocID="{DC000DCA-EF86-49EC-ADED-F47E20C6025D}" presName="spacer" presStyleCnt="0"/>
      <dgm:spPr/>
    </dgm:pt>
    <dgm:pt modelId="{8AAC3125-D71D-4DF0-92D1-5E9E566024BE}" type="pres">
      <dgm:prSet presAssocID="{AE229C21-DB6A-4FCA-9152-71CC60E6592D}" presName="parentText" presStyleLbl="node1" presStyleIdx="2" presStyleCnt="5">
        <dgm:presLayoutVars>
          <dgm:chMax val="0"/>
          <dgm:bulletEnabled val="1"/>
        </dgm:presLayoutVars>
      </dgm:prSet>
      <dgm:spPr/>
      <dgm:t>
        <a:bodyPr/>
        <a:lstStyle/>
        <a:p>
          <a:endParaRPr lang="ru-RU"/>
        </a:p>
      </dgm:t>
    </dgm:pt>
    <dgm:pt modelId="{674F1390-CAF0-4A0C-9CC7-F2AE8D34C9AB}" type="pres">
      <dgm:prSet presAssocID="{42C103E8-AAAC-4FC6-A85A-CC4A01BEBF6F}" presName="spacer" presStyleCnt="0"/>
      <dgm:spPr/>
    </dgm:pt>
    <dgm:pt modelId="{365C1F67-26F6-4234-86C6-F5E89D47E2FB}" type="pres">
      <dgm:prSet presAssocID="{E770B156-8907-4541-B19D-D098FEF2DD0E}" presName="parentText" presStyleLbl="node1" presStyleIdx="3" presStyleCnt="5" custLinFactNeighborX="-5088" custLinFactNeighborY="-66842">
        <dgm:presLayoutVars>
          <dgm:chMax val="0"/>
          <dgm:bulletEnabled val="1"/>
        </dgm:presLayoutVars>
      </dgm:prSet>
      <dgm:spPr/>
    </dgm:pt>
    <dgm:pt modelId="{F6C6B6CB-717C-4B09-9178-95ED8FC86372}" type="pres">
      <dgm:prSet presAssocID="{8064BA40-4C51-4A44-ADE7-6C452AEF3DD0}" presName="spacer" presStyleCnt="0"/>
      <dgm:spPr/>
    </dgm:pt>
    <dgm:pt modelId="{43B6C9EA-859D-4EE0-9492-7F195397F8F4}" type="pres">
      <dgm:prSet presAssocID="{1C0FF885-DFCA-4339-B2BB-1F000D0863D5}" presName="parentText" presStyleLbl="node1" presStyleIdx="4" presStyleCnt="5">
        <dgm:presLayoutVars>
          <dgm:chMax val="0"/>
          <dgm:bulletEnabled val="1"/>
        </dgm:presLayoutVars>
      </dgm:prSet>
      <dgm:spPr/>
    </dgm:pt>
  </dgm:ptLst>
  <dgm:cxnLst>
    <dgm:cxn modelId="{3234497E-D95B-4B0F-81D5-E91F86AE5CF8}" type="presOf" srcId="{E770B156-8907-4541-B19D-D098FEF2DD0E}" destId="{365C1F67-26F6-4234-86C6-F5E89D47E2FB}" srcOrd="0" destOrd="0" presId="urn:microsoft.com/office/officeart/2005/8/layout/vList2"/>
    <dgm:cxn modelId="{D35FB072-653C-4AF5-A58B-F49C4BB47FED}" srcId="{AD1FA728-3CD4-42E3-B58F-EF356D371409}" destId="{26D8D11C-2A86-4A5D-807B-DE54F441E394}" srcOrd="1" destOrd="0" parTransId="{75A90B19-C6EB-4FF8-ABE2-15D50AFDA7E5}" sibTransId="{DC000DCA-EF86-49EC-ADED-F47E20C6025D}"/>
    <dgm:cxn modelId="{379EF8AE-E8B1-4C86-87FA-CE0AA35FF9DF}" srcId="{AD1FA728-3CD4-42E3-B58F-EF356D371409}" destId="{E1CD7803-62E8-4673-8E6F-409D5532A513}" srcOrd="0" destOrd="0" parTransId="{AD07990C-5C04-4C5A-8025-53DFAD5A9850}" sibTransId="{6ABF796C-079A-4E5D-9619-D63081906826}"/>
    <dgm:cxn modelId="{96D73F90-33C5-4941-9247-CC5366D6CD35}" srcId="{AD1FA728-3CD4-42E3-B58F-EF356D371409}" destId="{1C0FF885-DFCA-4339-B2BB-1F000D0863D5}" srcOrd="4" destOrd="0" parTransId="{FA0A07CB-BEF2-49F3-B842-1CD6E5B3B98C}" sibTransId="{8F3D14D2-0FEF-4129-88D4-2ADADBF9961B}"/>
    <dgm:cxn modelId="{385274FE-697F-4905-9466-4ABD34BF789C}" type="presOf" srcId="{1C0FF885-DFCA-4339-B2BB-1F000D0863D5}" destId="{43B6C9EA-859D-4EE0-9492-7F195397F8F4}" srcOrd="0" destOrd="0" presId="urn:microsoft.com/office/officeart/2005/8/layout/vList2"/>
    <dgm:cxn modelId="{E73649B9-8C16-47DF-844C-0D57D3060CFC}" type="presOf" srcId="{26D8D11C-2A86-4A5D-807B-DE54F441E394}" destId="{C61B3F70-EBC9-4277-9867-ABDF8117C76D}" srcOrd="0" destOrd="0" presId="urn:microsoft.com/office/officeart/2005/8/layout/vList2"/>
    <dgm:cxn modelId="{2F76EA2D-3770-4D51-A2BF-213B21617620}" type="presOf" srcId="{E1CD7803-62E8-4673-8E6F-409D5532A513}" destId="{36B8D29A-5450-40A0-9B9E-9F887AE84186}" srcOrd="0" destOrd="0" presId="urn:microsoft.com/office/officeart/2005/8/layout/vList2"/>
    <dgm:cxn modelId="{F592705E-5B36-4D13-A63B-C35CB604B1C7}" srcId="{AD1FA728-3CD4-42E3-B58F-EF356D371409}" destId="{AE229C21-DB6A-4FCA-9152-71CC60E6592D}" srcOrd="2" destOrd="0" parTransId="{58290530-EBB3-4C3B-9CBA-299B4F8F7187}" sibTransId="{42C103E8-AAAC-4FC6-A85A-CC4A01BEBF6F}"/>
    <dgm:cxn modelId="{999A18B3-28D9-414C-9C60-B49DD066906D}" srcId="{AD1FA728-3CD4-42E3-B58F-EF356D371409}" destId="{E770B156-8907-4541-B19D-D098FEF2DD0E}" srcOrd="3" destOrd="0" parTransId="{0F26DDAC-2CE3-4EED-93A7-808FA4A7325B}" sibTransId="{8064BA40-4C51-4A44-ADE7-6C452AEF3DD0}"/>
    <dgm:cxn modelId="{30379B6F-563C-46F8-AD8E-483B27A41247}" type="presOf" srcId="{AE229C21-DB6A-4FCA-9152-71CC60E6592D}" destId="{8AAC3125-D71D-4DF0-92D1-5E9E566024BE}" srcOrd="0" destOrd="0" presId="urn:microsoft.com/office/officeart/2005/8/layout/vList2"/>
    <dgm:cxn modelId="{6C137211-F364-4190-8063-1267197F2AC5}" type="presOf" srcId="{AD1FA728-3CD4-42E3-B58F-EF356D371409}" destId="{BC181125-7506-4BB5-8200-B546A06B7A29}" srcOrd="0" destOrd="0" presId="urn:microsoft.com/office/officeart/2005/8/layout/vList2"/>
    <dgm:cxn modelId="{6E91B13D-9816-4D0E-A60A-1018FF4A4EFF}" type="presParOf" srcId="{BC181125-7506-4BB5-8200-B546A06B7A29}" destId="{36B8D29A-5450-40A0-9B9E-9F887AE84186}" srcOrd="0" destOrd="0" presId="urn:microsoft.com/office/officeart/2005/8/layout/vList2"/>
    <dgm:cxn modelId="{8F753F8B-9DE8-4126-964F-486E70ACB7D4}" type="presParOf" srcId="{BC181125-7506-4BB5-8200-B546A06B7A29}" destId="{2859E0AA-CAB2-44E6-944F-3A0DB9B019D9}" srcOrd="1" destOrd="0" presId="urn:microsoft.com/office/officeart/2005/8/layout/vList2"/>
    <dgm:cxn modelId="{63767931-A7C5-4C88-97C3-505FC5B735DB}" type="presParOf" srcId="{BC181125-7506-4BB5-8200-B546A06B7A29}" destId="{C61B3F70-EBC9-4277-9867-ABDF8117C76D}" srcOrd="2" destOrd="0" presId="urn:microsoft.com/office/officeart/2005/8/layout/vList2"/>
    <dgm:cxn modelId="{7BD43C2D-3616-4B7F-864C-6BBD435FE05D}" type="presParOf" srcId="{BC181125-7506-4BB5-8200-B546A06B7A29}" destId="{E2F14768-BB4B-49D7-A06E-48C8971EFDE6}" srcOrd="3" destOrd="0" presId="urn:microsoft.com/office/officeart/2005/8/layout/vList2"/>
    <dgm:cxn modelId="{4710E1BA-45FF-4185-A435-538B3CCEAC09}" type="presParOf" srcId="{BC181125-7506-4BB5-8200-B546A06B7A29}" destId="{8AAC3125-D71D-4DF0-92D1-5E9E566024BE}" srcOrd="4" destOrd="0" presId="urn:microsoft.com/office/officeart/2005/8/layout/vList2"/>
    <dgm:cxn modelId="{68051283-6825-462F-92A4-6DA162B4FED1}" type="presParOf" srcId="{BC181125-7506-4BB5-8200-B546A06B7A29}" destId="{674F1390-CAF0-4A0C-9CC7-F2AE8D34C9AB}" srcOrd="5" destOrd="0" presId="urn:microsoft.com/office/officeart/2005/8/layout/vList2"/>
    <dgm:cxn modelId="{8F21C432-36F8-4C55-BAB7-C66EC5EAC1AA}" type="presParOf" srcId="{BC181125-7506-4BB5-8200-B546A06B7A29}" destId="{365C1F67-26F6-4234-86C6-F5E89D47E2FB}" srcOrd="6" destOrd="0" presId="urn:microsoft.com/office/officeart/2005/8/layout/vList2"/>
    <dgm:cxn modelId="{5442770D-5CAC-4893-81C0-AA18073DE957}" type="presParOf" srcId="{BC181125-7506-4BB5-8200-B546A06B7A29}" destId="{F6C6B6CB-717C-4B09-9178-95ED8FC86372}" srcOrd="7" destOrd="0" presId="urn:microsoft.com/office/officeart/2005/8/layout/vList2"/>
    <dgm:cxn modelId="{0728E89C-F147-4960-B2CE-F86D4A03FB1D}" type="presParOf" srcId="{BC181125-7506-4BB5-8200-B546A06B7A29}" destId="{43B6C9EA-859D-4EE0-9492-7F195397F8F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8D29A-5450-40A0-9B9E-9F887AE84186}">
      <dsp:nvSpPr>
        <dsp:cNvPr id="0" name=""/>
        <dsp:cNvSpPr/>
      </dsp:nvSpPr>
      <dsp:spPr>
        <a:xfrm>
          <a:off x="0" y="270709"/>
          <a:ext cx="11550904" cy="7294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b="1" kern="1200" dirty="0" smtClean="0">
              <a:solidFill>
                <a:schemeClr val="tx1"/>
              </a:solidFill>
              <a:latin typeface="Times New Roman" panose="02020603050405020304" pitchFamily="18" charset="0"/>
              <a:cs typeface="Times New Roman" panose="02020603050405020304" pitchFamily="18" charset="0"/>
            </a:rPr>
            <a:t>Гражданская процессуальная правоспособность</a:t>
          </a:r>
          <a:endParaRPr lang="ru-RU" sz="2400" b="1" kern="1200" dirty="0">
            <a:solidFill>
              <a:schemeClr val="tx1"/>
            </a:solidFill>
            <a:latin typeface="Times New Roman" panose="02020603050405020304" pitchFamily="18" charset="0"/>
            <a:cs typeface="Times New Roman" panose="02020603050405020304" pitchFamily="18" charset="0"/>
          </a:endParaRPr>
        </a:p>
      </dsp:txBody>
      <dsp:txXfrm>
        <a:off x="35607" y="306316"/>
        <a:ext cx="11479690" cy="658207"/>
      </dsp:txXfrm>
    </dsp:sp>
    <dsp:sp modelId="{C61B3F70-EBC9-4277-9867-ABDF8117C76D}">
      <dsp:nvSpPr>
        <dsp:cNvPr id="0" name=""/>
        <dsp:cNvSpPr/>
      </dsp:nvSpPr>
      <dsp:spPr>
        <a:xfrm>
          <a:off x="0" y="1054851"/>
          <a:ext cx="11550904" cy="7294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b="1" kern="1200" dirty="0" smtClean="0">
              <a:solidFill>
                <a:schemeClr val="tx1"/>
              </a:solidFill>
              <a:latin typeface="Times New Roman" panose="02020603050405020304" pitchFamily="18" charset="0"/>
              <a:cs typeface="Times New Roman" panose="02020603050405020304" pitchFamily="18" charset="0"/>
            </a:rPr>
            <a:t>Относимость рассмотрения дела суду в порядке гражданского судопроизводства</a:t>
          </a:r>
          <a:endParaRPr lang="ru-RU" sz="2400" b="1" kern="1200" dirty="0">
            <a:solidFill>
              <a:schemeClr val="tx1"/>
            </a:solidFill>
            <a:latin typeface="Times New Roman" panose="02020603050405020304" pitchFamily="18" charset="0"/>
            <a:cs typeface="Times New Roman" panose="02020603050405020304" pitchFamily="18" charset="0"/>
          </a:endParaRPr>
        </a:p>
      </dsp:txBody>
      <dsp:txXfrm>
        <a:off x="35607" y="1090458"/>
        <a:ext cx="11479690" cy="658207"/>
      </dsp:txXfrm>
    </dsp:sp>
    <dsp:sp modelId="{8AAC3125-D71D-4DF0-92D1-5E9E566024BE}">
      <dsp:nvSpPr>
        <dsp:cNvPr id="0" name=""/>
        <dsp:cNvSpPr/>
      </dsp:nvSpPr>
      <dsp:spPr>
        <a:xfrm>
          <a:off x="0" y="1838993"/>
          <a:ext cx="11550904" cy="7294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ru-RU" sz="1900" b="1" kern="1200" dirty="0" smtClean="0">
              <a:solidFill>
                <a:schemeClr val="tx1"/>
              </a:solidFill>
              <a:latin typeface="Times New Roman" panose="02020603050405020304" pitchFamily="18" charset="0"/>
              <a:cs typeface="Times New Roman" panose="02020603050405020304" pitchFamily="18" charset="0"/>
            </a:rPr>
            <a:t>Отсутствие вступившего в законную силу решения по тождественному иску или определения суда о прекращении судопроизводства в связи с отказом от иска или заключением мирового соглашения</a:t>
          </a:r>
          <a:endParaRPr lang="ru-RU" sz="1900" b="1" kern="1200" dirty="0">
            <a:solidFill>
              <a:schemeClr val="tx1"/>
            </a:solidFill>
            <a:latin typeface="Times New Roman" panose="02020603050405020304" pitchFamily="18" charset="0"/>
            <a:cs typeface="Times New Roman" panose="02020603050405020304" pitchFamily="18" charset="0"/>
          </a:endParaRPr>
        </a:p>
      </dsp:txBody>
      <dsp:txXfrm>
        <a:off x="35607" y="1874600"/>
        <a:ext cx="11479690" cy="658207"/>
      </dsp:txXfrm>
    </dsp:sp>
    <dsp:sp modelId="{365C1F67-26F6-4234-86C6-F5E89D47E2FB}">
      <dsp:nvSpPr>
        <dsp:cNvPr id="0" name=""/>
        <dsp:cNvSpPr/>
      </dsp:nvSpPr>
      <dsp:spPr>
        <a:xfrm>
          <a:off x="0" y="2586558"/>
          <a:ext cx="11550904" cy="7294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b="1" kern="1200" dirty="0" smtClean="0">
              <a:solidFill>
                <a:schemeClr val="tx1"/>
              </a:solidFill>
              <a:latin typeface="Times New Roman" panose="02020603050405020304" pitchFamily="18" charset="0"/>
              <a:cs typeface="Times New Roman" panose="02020603050405020304" pitchFamily="18" charset="0"/>
            </a:rPr>
            <a:t>Отсутствие обязательного для сторон решения третейского суда</a:t>
          </a:r>
          <a:endParaRPr lang="ru-RU" sz="2400" b="1" kern="1200" dirty="0">
            <a:solidFill>
              <a:schemeClr val="tx1"/>
            </a:solidFill>
            <a:latin typeface="Times New Roman" panose="02020603050405020304" pitchFamily="18" charset="0"/>
            <a:cs typeface="Times New Roman" panose="02020603050405020304" pitchFamily="18" charset="0"/>
          </a:endParaRPr>
        </a:p>
      </dsp:txBody>
      <dsp:txXfrm>
        <a:off x="35607" y="2622165"/>
        <a:ext cx="11479690" cy="658207"/>
      </dsp:txXfrm>
    </dsp:sp>
    <dsp:sp modelId="{43B6C9EA-859D-4EE0-9492-7F195397F8F4}">
      <dsp:nvSpPr>
        <dsp:cNvPr id="0" name=""/>
        <dsp:cNvSpPr/>
      </dsp:nvSpPr>
      <dsp:spPr>
        <a:xfrm>
          <a:off x="0" y="3407276"/>
          <a:ext cx="11550904" cy="7294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b="1" kern="1200" dirty="0" smtClean="0">
              <a:solidFill>
                <a:schemeClr val="tx1"/>
              </a:solidFill>
              <a:latin typeface="Times New Roman" panose="02020603050405020304" pitchFamily="18" charset="0"/>
              <a:cs typeface="Times New Roman" panose="02020603050405020304" pitchFamily="18" charset="0"/>
            </a:rPr>
            <a:t>Юридическая заинтересованность лица</a:t>
          </a:r>
          <a:endParaRPr lang="ru-RU" sz="2400" b="1" kern="1200" dirty="0">
            <a:solidFill>
              <a:schemeClr val="tx1"/>
            </a:solidFill>
            <a:latin typeface="Times New Roman" panose="02020603050405020304" pitchFamily="18" charset="0"/>
            <a:cs typeface="Times New Roman" panose="02020603050405020304" pitchFamily="18" charset="0"/>
          </a:endParaRPr>
        </a:p>
      </dsp:txBody>
      <dsp:txXfrm>
        <a:off x="35607" y="3442883"/>
        <a:ext cx="11479690" cy="65820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4786E69-B638-4051-BE62-878B3B189034}" type="datetimeFigureOut">
              <a:rPr lang="ru-RU" smtClean="0"/>
              <a:t>21.01.2024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D3F32C-8B29-4151-B739-5ED2BFB92670}" type="slidenum">
              <a:rPr lang="ru-RU" smtClean="0"/>
              <a:t>‹#›</a:t>
            </a:fld>
            <a:endParaRPr lang="ru-RU"/>
          </a:p>
        </p:txBody>
      </p:sp>
    </p:spTree>
    <p:extLst>
      <p:ext uri="{BB962C8B-B14F-4D97-AF65-F5344CB8AC3E}">
        <p14:creationId xmlns:p14="http://schemas.microsoft.com/office/powerpoint/2010/main" val="2955429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4786E69-B638-4051-BE62-878B3B189034}" type="datetimeFigureOut">
              <a:rPr lang="ru-RU" smtClean="0"/>
              <a:t>21.01.2024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D3F32C-8B29-4151-B739-5ED2BFB92670}" type="slidenum">
              <a:rPr lang="ru-RU" smtClean="0"/>
              <a:t>‹#›</a:t>
            </a:fld>
            <a:endParaRPr lang="ru-RU"/>
          </a:p>
        </p:txBody>
      </p:sp>
    </p:spTree>
    <p:extLst>
      <p:ext uri="{BB962C8B-B14F-4D97-AF65-F5344CB8AC3E}">
        <p14:creationId xmlns:p14="http://schemas.microsoft.com/office/powerpoint/2010/main" val="2243661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4786E69-B638-4051-BE62-878B3B189034}" type="datetimeFigureOut">
              <a:rPr lang="ru-RU" smtClean="0"/>
              <a:t>21.01.2024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D3F32C-8B29-4151-B739-5ED2BFB92670}" type="slidenum">
              <a:rPr lang="ru-RU" smtClean="0"/>
              <a:t>‹#›</a:t>
            </a:fld>
            <a:endParaRPr lang="ru-RU"/>
          </a:p>
        </p:txBody>
      </p:sp>
    </p:spTree>
    <p:extLst>
      <p:ext uri="{BB962C8B-B14F-4D97-AF65-F5344CB8AC3E}">
        <p14:creationId xmlns:p14="http://schemas.microsoft.com/office/powerpoint/2010/main" val="3993485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4786E69-B638-4051-BE62-878B3B189034}" type="datetimeFigureOut">
              <a:rPr lang="ru-RU" smtClean="0"/>
              <a:t>21.01.2024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D3F32C-8B29-4151-B739-5ED2BFB92670}" type="slidenum">
              <a:rPr lang="ru-RU" smtClean="0"/>
              <a:t>‹#›</a:t>
            </a:fld>
            <a:endParaRPr lang="ru-RU"/>
          </a:p>
        </p:txBody>
      </p:sp>
    </p:spTree>
    <p:extLst>
      <p:ext uri="{BB962C8B-B14F-4D97-AF65-F5344CB8AC3E}">
        <p14:creationId xmlns:p14="http://schemas.microsoft.com/office/powerpoint/2010/main" val="1635192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4786E69-B638-4051-BE62-878B3B189034}" type="datetimeFigureOut">
              <a:rPr lang="ru-RU" smtClean="0"/>
              <a:t>21.01.2024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D3F32C-8B29-4151-B739-5ED2BFB92670}" type="slidenum">
              <a:rPr lang="ru-RU" smtClean="0"/>
              <a:t>‹#›</a:t>
            </a:fld>
            <a:endParaRPr lang="ru-RU"/>
          </a:p>
        </p:txBody>
      </p:sp>
    </p:spTree>
    <p:extLst>
      <p:ext uri="{BB962C8B-B14F-4D97-AF65-F5344CB8AC3E}">
        <p14:creationId xmlns:p14="http://schemas.microsoft.com/office/powerpoint/2010/main" val="2103341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4786E69-B638-4051-BE62-878B3B189034}" type="datetimeFigureOut">
              <a:rPr lang="ru-RU" smtClean="0"/>
              <a:t>21.01.2024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D3F32C-8B29-4151-B739-5ED2BFB92670}" type="slidenum">
              <a:rPr lang="ru-RU" smtClean="0"/>
              <a:t>‹#›</a:t>
            </a:fld>
            <a:endParaRPr lang="ru-RU"/>
          </a:p>
        </p:txBody>
      </p:sp>
    </p:spTree>
    <p:extLst>
      <p:ext uri="{BB962C8B-B14F-4D97-AF65-F5344CB8AC3E}">
        <p14:creationId xmlns:p14="http://schemas.microsoft.com/office/powerpoint/2010/main" val="2612753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4786E69-B638-4051-BE62-878B3B189034}" type="datetimeFigureOut">
              <a:rPr lang="ru-RU" smtClean="0"/>
              <a:t>21.01.2024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BD3F32C-8B29-4151-B739-5ED2BFB92670}" type="slidenum">
              <a:rPr lang="ru-RU" smtClean="0"/>
              <a:t>‹#›</a:t>
            </a:fld>
            <a:endParaRPr lang="ru-RU"/>
          </a:p>
        </p:txBody>
      </p:sp>
    </p:spTree>
    <p:extLst>
      <p:ext uri="{BB962C8B-B14F-4D97-AF65-F5344CB8AC3E}">
        <p14:creationId xmlns:p14="http://schemas.microsoft.com/office/powerpoint/2010/main" val="3602643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4786E69-B638-4051-BE62-878B3B189034}" type="datetimeFigureOut">
              <a:rPr lang="ru-RU" smtClean="0"/>
              <a:t>21.01.2024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BD3F32C-8B29-4151-B739-5ED2BFB92670}" type="slidenum">
              <a:rPr lang="ru-RU" smtClean="0"/>
              <a:t>‹#›</a:t>
            </a:fld>
            <a:endParaRPr lang="ru-RU"/>
          </a:p>
        </p:txBody>
      </p:sp>
    </p:spTree>
    <p:extLst>
      <p:ext uri="{BB962C8B-B14F-4D97-AF65-F5344CB8AC3E}">
        <p14:creationId xmlns:p14="http://schemas.microsoft.com/office/powerpoint/2010/main" val="1498588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4786E69-B638-4051-BE62-878B3B189034}" type="datetimeFigureOut">
              <a:rPr lang="ru-RU" smtClean="0"/>
              <a:t>21.01.2024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BD3F32C-8B29-4151-B739-5ED2BFB92670}" type="slidenum">
              <a:rPr lang="ru-RU" smtClean="0"/>
              <a:t>‹#›</a:t>
            </a:fld>
            <a:endParaRPr lang="ru-RU"/>
          </a:p>
        </p:txBody>
      </p:sp>
    </p:spTree>
    <p:extLst>
      <p:ext uri="{BB962C8B-B14F-4D97-AF65-F5344CB8AC3E}">
        <p14:creationId xmlns:p14="http://schemas.microsoft.com/office/powerpoint/2010/main" val="2566239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4786E69-B638-4051-BE62-878B3B189034}" type="datetimeFigureOut">
              <a:rPr lang="ru-RU" smtClean="0"/>
              <a:t>21.01.2024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D3F32C-8B29-4151-B739-5ED2BFB92670}" type="slidenum">
              <a:rPr lang="ru-RU" smtClean="0"/>
              <a:t>‹#›</a:t>
            </a:fld>
            <a:endParaRPr lang="ru-RU"/>
          </a:p>
        </p:txBody>
      </p:sp>
    </p:spTree>
    <p:extLst>
      <p:ext uri="{BB962C8B-B14F-4D97-AF65-F5344CB8AC3E}">
        <p14:creationId xmlns:p14="http://schemas.microsoft.com/office/powerpoint/2010/main" val="1851125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4786E69-B638-4051-BE62-878B3B189034}" type="datetimeFigureOut">
              <a:rPr lang="ru-RU" smtClean="0"/>
              <a:t>21.01.2024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D3F32C-8B29-4151-B739-5ED2BFB92670}" type="slidenum">
              <a:rPr lang="ru-RU" smtClean="0"/>
              <a:t>‹#›</a:t>
            </a:fld>
            <a:endParaRPr lang="ru-RU"/>
          </a:p>
        </p:txBody>
      </p:sp>
    </p:spTree>
    <p:extLst>
      <p:ext uri="{BB962C8B-B14F-4D97-AF65-F5344CB8AC3E}">
        <p14:creationId xmlns:p14="http://schemas.microsoft.com/office/powerpoint/2010/main" val="4232990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786E69-B638-4051-BE62-878B3B189034}" type="datetimeFigureOut">
              <a:rPr lang="ru-RU" smtClean="0"/>
              <a:t>21.01.2024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D3F32C-8B29-4151-B739-5ED2BFB92670}" type="slidenum">
              <a:rPr lang="ru-RU" smtClean="0"/>
              <a:t>‹#›</a:t>
            </a:fld>
            <a:endParaRPr lang="ru-RU"/>
          </a:p>
        </p:txBody>
      </p:sp>
    </p:spTree>
    <p:extLst>
      <p:ext uri="{BB962C8B-B14F-4D97-AF65-F5344CB8AC3E}">
        <p14:creationId xmlns:p14="http://schemas.microsoft.com/office/powerpoint/2010/main" val="17471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consultant.ru/document/cons_doc_LAW_303536/b004fed0b70d0f223e4a81f8ad6cd92af90a7e3b/#dst10004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7696" y="1801368"/>
            <a:ext cx="9144000" cy="3912299"/>
          </a:xfrm>
        </p:spPr>
        <p:txBody>
          <a:bodyPr>
            <a:normAutofit fontScale="90000"/>
          </a:bodyPr>
          <a:lstStyle/>
          <a:p>
            <a:pPr>
              <a:lnSpc>
                <a:spcPct val="107000"/>
              </a:lnSpc>
              <a:spcAft>
                <a:spcPts val="0"/>
              </a:spcAft>
            </a:pPr>
            <a:r>
              <a:rPr lang="ru-RU"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Тема 6. Исковое производство в гражданском процессе</a:t>
            </a:r>
            <a:r>
              <a:rPr lang="ru-RU" sz="7200" dirty="0" smtClean="0">
                <a:effectLst/>
                <a:latin typeface="Calibri" panose="020F0502020204030204" pitchFamily="34" charset="0"/>
                <a:ea typeface="Calibri" panose="020F0502020204030204" pitchFamily="34" charset="0"/>
                <a:cs typeface="Times New Roman" panose="02020603050405020304" pitchFamily="18" charset="0"/>
              </a:rPr>
              <a:t/>
            </a:r>
            <a:br>
              <a:rPr lang="ru-RU" sz="7200" dirty="0" smtClean="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Tree>
    <p:extLst>
      <p:ext uri="{BB962C8B-B14F-4D97-AF65-F5344CB8AC3E}">
        <p14:creationId xmlns:p14="http://schemas.microsoft.com/office/powerpoint/2010/main" val="3890731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1480" y="365125"/>
            <a:ext cx="11338560" cy="887603"/>
          </a:xfrm>
        </p:spPr>
        <p:txBody>
          <a:bodyPr>
            <a:noAutofit/>
          </a:bodyPr>
          <a:lstStyle/>
          <a:p>
            <a:pPr algn="ctr"/>
            <a:r>
              <a:rPr lang="ru-RU" sz="3600" b="1" dirty="0" smtClean="0">
                <a:latin typeface="Times New Roman" panose="02020603050405020304" pitchFamily="18" charset="0"/>
                <a:cs typeface="Times New Roman" panose="02020603050405020304" pitchFamily="18" charset="0"/>
              </a:rPr>
              <a:t>Распорядительные действия сторон в исковом производстве</a:t>
            </a:r>
            <a:endParaRPr lang="ru-RU" sz="36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92500" lnSpcReduction="10000"/>
          </a:bodyPr>
          <a:lstStyle/>
          <a:p>
            <a:pPr algn="just"/>
            <a:r>
              <a:rPr lang="ru-RU" b="1" dirty="0">
                <a:latin typeface="Times New Roman" panose="02020603050405020304" pitchFamily="18" charset="0"/>
                <a:cs typeface="Times New Roman" panose="02020603050405020304" pitchFamily="18" charset="0"/>
              </a:rPr>
              <a:t>Изменение иска </a:t>
            </a:r>
            <a:r>
              <a:rPr lang="ru-RU" dirty="0">
                <a:latin typeface="Times New Roman" panose="02020603050405020304" pitchFamily="18" charset="0"/>
                <a:cs typeface="Times New Roman" panose="02020603050405020304" pitchFamily="18" charset="0"/>
              </a:rPr>
              <a:t>- истец вправе изменить основание или предмет иска, увеличить или уменьшить размер исковых требований</a:t>
            </a: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Истец </a:t>
            </a:r>
            <a:r>
              <a:rPr lang="ru-RU" dirty="0">
                <a:latin typeface="Times New Roman" panose="02020603050405020304" pitchFamily="18" charset="0"/>
                <a:cs typeface="Times New Roman" panose="02020603050405020304" pitchFamily="18" charset="0"/>
              </a:rPr>
              <a:t>вправе изменить или предмет, или основание иска. Недопустимым является одновременное изменение предмета и основания иска, поскольку в этом случае истец предъявляет новый иск, что следует производить по общим правилам предъявления </a:t>
            </a:r>
            <a:r>
              <a:rPr lang="ru-RU" dirty="0" smtClean="0">
                <a:latin typeface="Times New Roman" panose="02020603050405020304" pitchFamily="18" charset="0"/>
                <a:cs typeface="Times New Roman" panose="02020603050405020304" pitchFamily="18" charset="0"/>
              </a:rPr>
              <a:t>исков.</a:t>
            </a:r>
          </a:p>
          <a:p>
            <a:pPr algn="just"/>
            <a:r>
              <a:rPr lang="ru-RU" b="1" dirty="0">
                <a:latin typeface="Times New Roman" panose="02020603050405020304" pitchFamily="18" charset="0"/>
                <a:cs typeface="Times New Roman" panose="02020603050405020304" pitchFamily="18" charset="0"/>
              </a:rPr>
              <a:t>Отказ от иска </a:t>
            </a:r>
            <a:r>
              <a:rPr lang="ru-RU" dirty="0">
                <a:latin typeface="Times New Roman" panose="02020603050405020304" pitchFamily="18" charset="0"/>
                <a:cs typeface="Times New Roman" panose="02020603050405020304" pitchFamily="18" charset="0"/>
              </a:rPr>
              <a:t>- представляет собой процессуальное действие истца, направленное на прекращение производства по </a:t>
            </a:r>
            <a:r>
              <a:rPr lang="ru-RU" dirty="0" smtClean="0">
                <a:latin typeface="Times New Roman" panose="02020603050405020304" pitchFamily="18" charset="0"/>
                <a:cs typeface="Times New Roman" panose="02020603050405020304" pitchFamily="18" charset="0"/>
              </a:rPr>
              <a:t>делу. </a:t>
            </a:r>
            <a:r>
              <a:rPr lang="ru-RU" dirty="0">
                <a:latin typeface="Times New Roman" panose="02020603050405020304" pitchFamily="18" charset="0"/>
                <a:cs typeface="Times New Roman" panose="02020603050405020304" pitchFamily="18" charset="0"/>
              </a:rPr>
              <a:t>Во всех случаях отказ истца от иска оформляется путем вынесения судебного определения, которое прекращает производство по делу полностью либо в части (ч. 3 ст. 173, </a:t>
            </a:r>
            <a:r>
              <a:rPr lang="ru-RU" dirty="0" err="1">
                <a:latin typeface="Times New Roman" panose="02020603050405020304" pitchFamily="18" charset="0"/>
                <a:cs typeface="Times New Roman" panose="02020603050405020304" pitchFamily="18" charset="0"/>
              </a:rPr>
              <a:t>абз</a:t>
            </a:r>
            <a:r>
              <a:rPr lang="ru-RU" dirty="0">
                <a:latin typeface="Times New Roman" panose="02020603050405020304" pitchFamily="18" charset="0"/>
                <a:cs typeface="Times New Roman" panose="02020603050405020304" pitchFamily="18" charset="0"/>
              </a:rPr>
              <a:t>. 4 ст. 220 ГПК РФ). В дальнейшем такое определение делает невозможным вторичное обращение к суду с тождественным требованием со стороны истца</a:t>
            </a:r>
            <a:r>
              <a:rPr lang="ru-RU"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12258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1168" y="100584"/>
            <a:ext cx="11640312" cy="6611112"/>
          </a:xfrm>
        </p:spPr>
        <p:txBody>
          <a:bodyPr>
            <a:noAutofit/>
          </a:bodyPr>
          <a:lstStyle/>
          <a:p>
            <a:pPr lvl="0" algn="just"/>
            <a:r>
              <a:rPr lang="ru-RU" b="1" u="sng" dirty="0">
                <a:solidFill>
                  <a:prstClr val="black"/>
                </a:solidFill>
                <a:latin typeface="Times New Roman" panose="02020603050405020304" pitchFamily="18" charset="0"/>
                <a:cs typeface="Times New Roman" panose="02020603050405020304" pitchFamily="18" charset="0"/>
              </a:rPr>
              <a:t>Соединение и разъединение исковых </a:t>
            </a:r>
            <a:r>
              <a:rPr lang="ru-RU" b="1" u="sng" dirty="0" smtClean="0">
                <a:solidFill>
                  <a:prstClr val="black"/>
                </a:solidFill>
                <a:latin typeface="Times New Roman" panose="02020603050405020304" pitchFamily="18" charset="0"/>
                <a:cs typeface="Times New Roman" panose="02020603050405020304" pitchFamily="18" charset="0"/>
              </a:rPr>
              <a:t>требований </a:t>
            </a:r>
            <a:r>
              <a:rPr lang="ru-RU" b="1" dirty="0" smtClean="0">
                <a:solidFill>
                  <a:prstClr val="black"/>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В соответствии со ст. 151 ГПК РФ истец вправе соединить в одном заявлении несколько исковых требований, связанных между собой, за исключением случаев, установленных ГПК РФ, в частности в ст. 244.14 ГПК РФ. Такое соединение нескольких требований позволяет из соображений процессуальной экономии более быстро и эффективно рассмотреть несколько дел, по которым совпадают стороны, имеются общие доказательства.</a:t>
            </a:r>
            <a:endParaRPr lang="ru-RU" b="1" dirty="0">
              <a:solidFill>
                <a:prstClr val="black"/>
              </a:solidFill>
              <a:latin typeface="Times New Roman" panose="02020603050405020304" pitchFamily="18" charset="0"/>
              <a:cs typeface="Times New Roman" panose="02020603050405020304" pitchFamily="18" charset="0"/>
            </a:endParaRPr>
          </a:p>
          <a:p>
            <a:pPr lvl="0" algn="just"/>
            <a:r>
              <a:rPr lang="ru-RU" b="1" u="sng" dirty="0">
                <a:solidFill>
                  <a:prstClr val="black"/>
                </a:solidFill>
                <a:latin typeface="Times New Roman" panose="02020603050405020304" pitchFamily="18" charset="0"/>
                <a:cs typeface="Times New Roman" panose="02020603050405020304" pitchFamily="18" charset="0"/>
              </a:rPr>
              <a:t>Признание </a:t>
            </a:r>
            <a:r>
              <a:rPr lang="ru-RU" b="1" u="sng" dirty="0" smtClean="0">
                <a:solidFill>
                  <a:prstClr val="black"/>
                </a:solidFill>
                <a:latin typeface="Times New Roman" panose="02020603050405020304" pitchFamily="18" charset="0"/>
                <a:cs typeface="Times New Roman" panose="02020603050405020304" pitchFamily="18" charset="0"/>
              </a:rPr>
              <a:t>иска </a:t>
            </a:r>
            <a:r>
              <a:rPr lang="ru-RU" b="1" dirty="0" smtClean="0">
                <a:solidFill>
                  <a:prstClr val="black"/>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заключается в подтверждении ответчиком фактов и обстоятельств, обосновываемых истцом, в частности фактов, приводимых истцом в качестве основания иска, в признании правомерности требования истца.</a:t>
            </a:r>
            <a:endParaRPr lang="ru-RU" b="1" dirty="0">
              <a:solidFill>
                <a:prstClr val="black"/>
              </a:solidFill>
              <a:latin typeface="Times New Roman" panose="02020603050405020304" pitchFamily="18" charset="0"/>
              <a:cs typeface="Times New Roman" panose="02020603050405020304" pitchFamily="18" charset="0"/>
            </a:endParaRPr>
          </a:p>
          <a:p>
            <a:pPr lvl="0" algn="just"/>
            <a:r>
              <a:rPr lang="ru-RU" b="1" u="sng" dirty="0">
                <a:solidFill>
                  <a:prstClr val="black"/>
                </a:solidFill>
                <a:latin typeface="Times New Roman" panose="02020603050405020304" pitchFamily="18" charset="0"/>
                <a:cs typeface="Times New Roman" panose="02020603050405020304" pitchFamily="18" charset="0"/>
              </a:rPr>
              <a:t>Заключение мирового </a:t>
            </a:r>
            <a:r>
              <a:rPr lang="ru-RU" b="1" u="sng" dirty="0" smtClean="0">
                <a:solidFill>
                  <a:prstClr val="black"/>
                </a:solidFill>
                <a:latin typeface="Times New Roman" panose="02020603050405020304" pitchFamily="18" charset="0"/>
                <a:cs typeface="Times New Roman" panose="02020603050405020304" pitchFamily="18" charset="0"/>
              </a:rPr>
              <a:t>соглашения</a:t>
            </a:r>
            <a:r>
              <a:rPr lang="ru-RU" b="1" dirty="0" smtClean="0">
                <a:solidFill>
                  <a:prstClr val="black"/>
                </a:solidFill>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Мировое </a:t>
            </a:r>
            <a:r>
              <a:rPr lang="ru-RU" dirty="0">
                <a:latin typeface="Times New Roman" panose="02020603050405020304" pitchFamily="18" charset="0"/>
                <a:cs typeface="Times New Roman" panose="02020603050405020304" pitchFamily="18" charset="0"/>
              </a:rPr>
              <a:t>соглашение (соглашение о примирении) представляет собой договор, заключаемый сторонами спора на взаимосогласованных ими условиях и подлежащий обязательному утверждению судом.</a:t>
            </a:r>
            <a:endParaRPr lang="ru-RU" b="1" dirty="0">
              <a:solidFill>
                <a:prstClr val="black"/>
              </a:solidFill>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7740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73101"/>
            <a:ext cx="10515600" cy="814451"/>
          </a:xfrm>
        </p:spPr>
        <p:txBody>
          <a:bodyPr>
            <a:normAutofit/>
          </a:bodyPr>
          <a:lstStyle/>
          <a:p>
            <a:pPr algn="ctr"/>
            <a:r>
              <a:rPr lang="ru-RU" sz="3600" b="1" dirty="0">
                <a:latin typeface="Times New Roman" panose="02020603050405020304" pitchFamily="18" charset="0"/>
                <a:cs typeface="Times New Roman" panose="02020603050405020304" pitchFamily="18" charset="0"/>
              </a:rPr>
              <a:t>Защита интересов ответчика против иска</a:t>
            </a:r>
          </a:p>
        </p:txBody>
      </p:sp>
      <p:sp>
        <p:nvSpPr>
          <p:cNvPr id="3" name="Объект 2"/>
          <p:cNvSpPr>
            <a:spLocks noGrp="1"/>
          </p:cNvSpPr>
          <p:nvPr>
            <p:ph idx="1"/>
          </p:nvPr>
        </p:nvSpPr>
        <p:spPr>
          <a:xfrm>
            <a:off x="838200" y="1080155"/>
            <a:ext cx="10515600" cy="4351338"/>
          </a:xfrm>
        </p:spPr>
        <p:txBody>
          <a:bodyPr/>
          <a:lstStyle/>
          <a:p>
            <a:r>
              <a:rPr lang="ru-RU" dirty="0">
                <a:latin typeface="Times New Roman" panose="02020603050405020304" pitchFamily="18" charset="0"/>
                <a:cs typeface="Times New Roman" panose="02020603050405020304" pitchFamily="18" charset="0"/>
              </a:rPr>
              <a:t>Возражения против иска</a:t>
            </a:r>
          </a:p>
        </p:txBody>
      </p:sp>
      <p:sp>
        <p:nvSpPr>
          <p:cNvPr id="4" name="TextBox 3"/>
          <p:cNvSpPr txBox="1"/>
          <p:nvPr/>
        </p:nvSpPr>
        <p:spPr>
          <a:xfrm>
            <a:off x="7085076" y="1795952"/>
            <a:ext cx="4128516"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2800" b="1" dirty="0">
                <a:latin typeface="Times New Roman" panose="02020603050405020304" pitchFamily="18" charset="0"/>
                <a:cs typeface="Times New Roman" panose="02020603050405020304" pitchFamily="18" charset="0"/>
              </a:rPr>
              <a:t>материально-правовые</a:t>
            </a:r>
          </a:p>
        </p:txBody>
      </p:sp>
      <p:sp>
        <p:nvSpPr>
          <p:cNvPr id="5" name="TextBox 4"/>
          <p:cNvSpPr txBox="1"/>
          <p:nvPr/>
        </p:nvSpPr>
        <p:spPr>
          <a:xfrm>
            <a:off x="669036" y="1725365"/>
            <a:ext cx="440740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2800" b="1" dirty="0">
                <a:latin typeface="Times New Roman" panose="02020603050405020304" pitchFamily="18" charset="0"/>
                <a:cs typeface="Times New Roman" panose="02020603050405020304" pitchFamily="18" charset="0"/>
              </a:rPr>
              <a:t>п</a:t>
            </a:r>
            <a:r>
              <a:rPr lang="ru-RU" sz="2800" b="1" dirty="0" smtClean="0">
                <a:latin typeface="Times New Roman" panose="02020603050405020304" pitchFamily="18" charset="0"/>
                <a:cs typeface="Times New Roman" panose="02020603050405020304" pitchFamily="18" charset="0"/>
              </a:rPr>
              <a:t>роцессуально-правовые</a:t>
            </a:r>
            <a:endParaRPr lang="ru-RU" sz="2800" b="1" dirty="0">
              <a:latin typeface="Times New Roman" panose="02020603050405020304" pitchFamily="18" charset="0"/>
              <a:cs typeface="Times New Roman" panose="02020603050405020304" pitchFamily="18" charset="0"/>
            </a:endParaRPr>
          </a:p>
        </p:txBody>
      </p:sp>
      <p:cxnSp>
        <p:nvCxnSpPr>
          <p:cNvPr id="7" name="Прямая со стрелкой 6"/>
          <p:cNvCxnSpPr/>
          <p:nvPr/>
        </p:nvCxnSpPr>
        <p:spPr>
          <a:xfrm>
            <a:off x="3119628" y="1549064"/>
            <a:ext cx="0" cy="228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Прямая со стрелкой 8"/>
          <p:cNvCxnSpPr/>
          <p:nvPr/>
        </p:nvCxnSpPr>
        <p:spPr>
          <a:xfrm>
            <a:off x="3118104" y="1539920"/>
            <a:ext cx="5843016" cy="2377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554736" y="2310028"/>
            <a:ext cx="4636008" cy="4154984"/>
          </a:xfrm>
          <a:prstGeom prst="rect">
            <a:avLst/>
          </a:prstGeom>
          <a:noFill/>
        </p:spPr>
        <p:txBody>
          <a:bodyPr wrap="square" rtlCol="0">
            <a:spAutoFit/>
          </a:bodyPr>
          <a:lstStyle/>
          <a:p>
            <a:pPr algn="just"/>
            <a:r>
              <a:rPr lang="ru-RU" sz="2200" dirty="0">
                <a:latin typeface="Times New Roman" panose="02020603050405020304" pitchFamily="18" charset="0"/>
                <a:cs typeface="Times New Roman" panose="02020603050405020304" pitchFamily="18" charset="0"/>
              </a:rPr>
              <a:t>доводы ответчика, которыми он стремится доказать неправомерность данного судебного процесса. Так, ответчик может утверждать и доказывать, что дело суду общей юрисдикции </a:t>
            </a:r>
            <a:r>
              <a:rPr lang="ru-RU" sz="2200" dirty="0" smtClean="0">
                <a:latin typeface="Times New Roman" panose="02020603050405020304" pitchFamily="18" charset="0"/>
                <a:cs typeface="Times New Roman" panose="02020603050405020304" pitchFamily="18" charset="0"/>
              </a:rPr>
              <a:t>неподведомственно </a:t>
            </a:r>
            <a:r>
              <a:rPr lang="ru-RU" sz="2200" dirty="0">
                <a:latin typeface="Times New Roman" panose="02020603050405020304" pitchFamily="18" charset="0"/>
                <a:cs typeface="Times New Roman" panose="02020603050405020304" pitchFamily="18" charset="0"/>
              </a:rPr>
              <a:t>либо неподсудно, имеются иные обстоятельства, препятствующие рассмотрению либо свидетельствующие о невозможности рассмотрения данного дела в суде</a:t>
            </a:r>
          </a:p>
        </p:txBody>
      </p:sp>
      <p:sp>
        <p:nvSpPr>
          <p:cNvPr id="11" name="TextBox 10"/>
          <p:cNvSpPr txBox="1"/>
          <p:nvPr/>
        </p:nvSpPr>
        <p:spPr>
          <a:xfrm>
            <a:off x="5859780" y="2319172"/>
            <a:ext cx="5881116" cy="4154984"/>
          </a:xfrm>
          <a:prstGeom prst="rect">
            <a:avLst/>
          </a:prstGeom>
          <a:noFill/>
        </p:spPr>
        <p:txBody>
          <a:bodyPr wrap="square" rtlCol="0">
            <a:spAutoFit/>
          </a:bodyPr>
          <a:lstStyle/>
          <a:p>
            <a:pPr algn="just"/>
            <a:r>
              <a:rPr lang="ru-RU" sz="2200" dirty="0">
                <a:latin typeface="Times New Roman" panose="02020603050405020304" pitchFamily="18" charset="0"/>
                <a:cs typeface="Times New Roman" panose="02020603050405020304" pitchFamily="18" charset="0"/>
              </a:rPr>
              <a:t>ответчик может утверждать и доказывать, что нет закона или иного нормативного правового акта, на котором основывается требование истца, что данный закон либо нормативный акт утратили силу по тем или иным причинам (например, вследствие признания нормативного акта </a:t>
            </a:r>
            <a:r>
              <a:rPr lang="ru-RU" sz="2200" dirty="0" smtClean="0">
                <a:latin typeface="Times New Roman" panose="02020603050405020304" pitchFamily="18" charset="0"/>
                <a:cs typeface="Times New Roman" panose="02020603050405020304" pitchFamily="18" charset="0"/>
              </a:rPr>
              <a:t>ФОИВ недействительным</a:t>
            </a:r>
            <a:r>
              <a:rPr lang="ru-RU" sz="2200" dirty="0">
                <a:latin typeface="Times New Roman" panose="02020603050405020304" pitchFamily="18" charset="0"/>
                <a:cs typeface="Times New Roman" panose="02020603050405020304" pitchFamily="18" charset="0"/>
              </a:rPr>
              <a:t>), либо нормативный акт имеется, но не распространяется на данные правовые отношения либо неправильно толкуется. Ответчик также вправе ссылаться на отсутствие всех или отдельных оснований иска</a:t>
            </a:r>
          </a:p>
        </p:txBody>
      </p:sp>
    </p:spTree>
    <p:extLst>
      <p:ext uri="{BB962C8B-B14F-4D97-AF65-F5344CB8AC3E}">
        <p14:creationId xmlns:p14="http://schemas.microsoft.com/office/powerpoint/2010/main" val="2296572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19912" y="673480"/>
            <a:ext cx="10515600" cy="5407279"/>
          </a:xfrm>
        </p:spPr>
        <p:txBody>
          <a:bodyPr>
            <a:noAutofit/>
          </a:bodyPr>
          <a:lstStyle/>
          <a:p>
            <a:pPr algn="just"/>
            <a:r>
              <a:rPr lang="ru-RU" sz="3200" b="1" dirty="0">
                <a:latin typeface="Times New Roman" panose="02020603050405020304" pitchFamily="18" charset="0"/>
                <a:cs typeface="Times New Roman" panose="02020603050405020304" pitchFamily="18" charset="0"/>
              </a:rPr>
              <a:t>Встречный иск </a:t>
            </a:r>
            <a:r>
              <a:rPr lang="ru-RU" sz="3200" dirty="0">
                <a:latin typeface="Times New Roman" panose="02020603050405020304" pitchFamily="18" charset="0"/>
                <a:cs typeface="Times New Roman" panose="02020603050405020304" pitchFamily="18" charset="0"/>
              </a:rPr>
              <a:t>– это иск, предъявленный ответчиком истцу для совместного с заявлением истца рассмотрения в основном процессе</a:t>
            </a:r>
            <a:r>
              <a:rPr lang="ru-RU" sz="3200" dirty="0" smtClean="0">
                <a:latin typeface="Times New Roman" panose="02020603050405020304" pitchFamily="18" charset="0"/>
                <a:cs typeface="Times New Roman" panose="02020603050405020304" pitchFamily="18" charset="0"/>
              </a:rPr>
              <a:t>.</a:t>
            </a:r>
          </a:p>
          <a:p>
            <a:pPr algn="just"/>
            <a:endParaRPr lang="ru-RU" sz="3200" dirty="0">
              <a:latin typeface="Times New Roman" panose="02020603050405020304" pitchFamily="18" charset="0"/>
              <a:cs typeface="Times New Roman" panose="02020603050405020304" pitchFamily="18" charset="0"/>
            </a:endParaRPr>
          </a:p>
          <a:p>
            <a:pPr marL="0" indent="0" algn="just">
              <a:buNone/>
            </a:pPr>
            <a:r>
              <a:rPr lang="ru-RU" sz="3200" i="1" dirty="0">
                <a:latin typeface="Times New Roman" panose="02020603050405020304" pitchFamily="18" charset="0"/>
                <a:cs typeface="Times New Roman" panose="02020603050405020304" pitchFamily="18" charset="0"/>
              </a:rPr>
              <a:t>Обязательными условиями принятия к рассмотрению суда встречного иска являются его предъявление к истцу по первоначальному иску, а также наличие по крайней мере одного из оснований, указанных в ст. 138 ГПК РФ. Таким образом, встречный иск не может быть предъявлен к лицу, которое не являлось первоначальным истцом по данному </a:t>
            </a:r>
            <a:r>
              <a:rPr lang="ru-RU" sz="3200" i="1" dirty="0" smtClean="0">
                <a:latin typeface="Times New Roman" panose="02020603050405020304" pitchFamily="18" charset="0"/>
                <a:cs typeface="Times New Roman" panose="02020603050405020304" pitchFamily="18" charset="0"/>
              </a:rPr>
              <a:t>делу.</a:t>
            </a:r>
            <a:endParaRPr lang="ru-RU"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0431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00533"/>
            <a:ext cx="10515600" cy="604139"/>
          </a:xfrm>
        </p:spPr>
        <p:txBody>
          <a:bodyPr>
            <a:normAutofit fontScale="90000"/>
          </a:bodyPr>
          <a:lstStyle/>
          <a:p>
            <a:pPr algn="ctr"/>
            <a:r>
              <a:rPr lang="ru-RU" b="1" dirty="0" smtClean="0">
                <a:latin typeface="Times New Roman" panose="02020603050405020304" pitchFamily="18" charset="0"/>
                <a:cs typeface="Times New Roman" panose="02020603050405020304" pitchFamily="18" charset="0"/>
              </a:rPr>
              <a:t>Обеспечение</a:t>
            </a:r>
            <a:r>
              <a:rPr lang="ru-RU" dirty="0" smtClean="0"/>
              <a:t> </a:t>
            </a:r>
            <a:r>
              <a:rPr lang="ru-RU" b="1" dirty="0" smtClean="0">
                <a:latin typeface="Times New Roman" panose="02020603050405020304" pitchFamily="18" charset="0"/>
                <a:cs typeface="Times New Roman" panose="02020603050405020304" pitchFamily="18" charset="0"/>
              </a:rPr>
              <a:t>иска</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905256"/>
            <a:ext cx="10515600" cy="5541264"/>
          </a:xfrm>
        </p:spPr>
        <p:txBody>
          <a:bodyPr>
            <a:normAutofit/>
          </a:bodyPr>
          <a:lstStyle/>
          <a:p>
            <a:pPr algn="just"/>
            <a:r>
              <a:rPr lang="ru-RU" dirty="0">
                <a:latin typeface="Times New Roman" panose="02020603050405020304" pitchFamily="18" charset="0"/>
                <a:cs typeface="Times New Roman" panose="02020603050405020304" pitchFamily="18" charset="0"/>
              </a:rPr>
              <a:t>Обеспечительные меры заключаются в совершении судом процессуальных действий, с помощью которых гарантируется исполнение судебных актов</a:t>
            </a:r>
            <a:r>
              <a:rPr lang="ru-RU" dirty="0" smtClean="0">
                <a:latin typeface="Times New Roman" panose="02020603050405020304" pitchFamily="18" charset="0"/>
                <a:cs typeface="Times New Roman" panose="02020603050405020304" pitchFamily="18" charset="0"/>
              </a:rPr>
              <a:t>.</a:t>
            </a:r>
          </a:p>
          <a:p>
            <a:pPr algn="just"/>
            <a:r>
              <a:rPr lang="ru-RU" dirty="0" smtClean="0">
                <a:latin typeface="Times New Roman" panose="02020603050405020304" pitchFamily="18" charset="0"/>
                <a:cs typeface="Times New Roman" panose="02020603050405020304" pitchFamily="18" charset="0"/>
              </a:rPr>
              <a:t>Подразделяются на </a:t>
            </a:r>
            <a:r>
              <a:rPr lang="ru-RU" b="1" dirty="0" smtClean="0">
                <a:latin typeface="Times New Roman" panose="02020603050405020304" pitchFamily="18" charset="0"/>
                <a:cs typeface="Times New Roman" panose="02020603050405020304" pitchFamily="18" charset="0"/>
              </a:rPr>
              <a:t>меры </a:t>
            </a:r>
            <a:r>
              <a:rPr lang="ru-RU" b="1" dirty="0">
                <a:latin typeface="Times New Roman" panose="02020603050405020304" pitchFamily="18" charset="0"/>
                <a:cs typeface="Times New Roman" panose="02020603050405020304" pitchFamily="18" charset="0"/>
              </a:rPr>
              <a:t>обеспечения иска</a:t>
            </a:r>
            <a:r>
              <a:rPr lang="ru-RU" dirty="0">
                <a:latin typeface="Times New Roman" panose="02020603050405020304" pitchFamily="18" charset="0"/>
                <a:cs typeface="Times New Roman" panose="02020603050405020304" pitchFamily="18" charset="0"/>
              </a:rPr>
              <a:t> и </a:t>
            </a:r>
            <a:r>
              <a:rPr lang="ru-RU" b="1" dirty="0">
                <a:latin typeface="Times New Roman" panose="02020603050405020304" pitchFamily="18" charset="0"/>
                <a:cs typeface="Times New Roman" panose="02020603050405020304" pitchFamily="18" charset="0"/>
              </a:rPr>
              <a:t>предварительные обеспечительные меры</a:t>
            </a:r>
            <a:r>
              <a:rPr lang="ru-RU" b="1" dirty="0" smtClean="0">
                <a:latin typeface="Times New Roman" panose="02020603050405020304" pitchFamily="18" charset="0"/>
                <a:cs typeface="Times New Roman" panose="02020603050405020304" pitchFamily="18" charset="0"/>
              </a:rPr>
              <a:t>.</a:t>
            </a:r>
          </a:p>
          <a:p>
            <a:pPr algn="just"/>
            <a:r>
              <a:rPr lang="ru-RU" b="1" dirty="0">
                <a:latin typeface="Times New Roman" panose="02020603050405020304" pitchFamily="18" charset="0"/>
                <a:cs typeface="Times New Roman" panose="02020603050405020304" pitchFamily="18" charset="0"/>
              </a:rPr>
              <a:t>Меры обеспечения иска </a:t>
            </a:r>
            <a:r>
              <a:rPr lang="ru-RU" dirty="0">
                <a:latin typeface="Times New Roman" panose="02020603050405020304" pitchFamily="18" charset="0"/>
                <a:cs typeface="Times New Roman" panose="02020603050405020304" pitchFamily="18" charset="0"/>
              </a:rPr>
              <a:t>применяются в отношении находящегося в производстве суда иска, либо истец вправе ходатайствовать об их применении одновременно с подачей искового заявления. </a:t>
            </a:r>
            <a:endParaRPr lang="ru-RU" dirty="0" smtClean="0">
              <a:latin typeface="Times New Roman" panose="02020603050405020304" pitchFamily="18" charset="0"/>
              <a:cs typeface="Times New Roman" panose="02020603050405020304" pitchFamily="18" charset="0"/>
            </a:endParaRPr>
          </a:p>
          <a:p>
            <a:pPr algn="just"/>
            <a:r>
              <a:rPr lang="ru-RU" b="1" dirty="0" smtClean="0">
                <a:latin typeface="Times New Roman" panose="02020603050405020304" pitchFamily="18" charset="0"/>
                <a:cs typeface="Times New Roman" panose="02020603050405020304" pitchFamily="18" charset="0"/>
              </a:rPr>
              <a:t>Предварительные </a:t>
            </a:r>
            <a:r>
              <a:rPr lang="ru-RU" b="1" dirty="0">
                <a:latin typeface="Times New Roman" panose="02020603050405020304" pitchFamily="18" charset="0"/>
                <a:cs typeface="Times New Roman" panose="02020603050405020304" pitchFamily="18" charset="0"/>
              </a:rPr>
              <a:t>обеспечительные меры </a:t>
            </a:r>
            <a:r>
              <a:rPr lang="ru-RU" dirty="0">
                <a:latin typeface="Times New Roman" panose="02020603050405020304" pitchFamily="18" charset="0"/>
                <a:cs typeface="Times New Roman" panose="02020603050405020304" pitchFamily="18" charset="0"/>
              </a:rPr>
              <a:t>применяются до возбуждения дела в суде по заявлению организации или гражданина для защиты имущественных прав. Они позволяют урегулировать конфликт, не возбуждая дело в суде.</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5226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2208" y="301117"/>
            <a:ext cx="10515600" cy="1325563"/>
          </a:xfrm>
        </p:spPr>
        <p:txBody>
          <a:bodyPr/>
          <a:lstStyle/>
          <a:p>
            <a:pPr algn="ctr"/>
            <a:r>
              <a:rPr lang="ru-RU" dirty="0">
                <a:latin typeface="Times New Roman" panose="02020603050405020304" pitchFamily="18" charset="0"/>
                <a:cs typeface="Times New Roman" panose="02020603050405020304" pitchFamily="18" charset="0"/>
              </a:rPr>
              <a:t>Признаки обеспечительных мер</a:t>
            </a:r>
          </a:p>
        </p:txBody>
      </p:sp>
      <p:sp>
        <p:nvSpPr>
          <p:cNvPr id="3" name="Объект 2"/>
          <p:cNvSpPr>
            <a:spLocks noGrp="1"/>
          </p:cNvSpPr>
          <p:nvPr>
            <p:ph idx="1"/>
          </p:nvPr>
        </p:nvSpPr>
        <p:spPr>
          <a:xfrm>
            <a:off x="902208" y="2465705"/>
            <a:ext cx="10515600" cy="3121279"/>
          </a:xfrm>
        </p:spPr>
        <p:txBody>
          <a:bodyPr>
            <a:normAutofit/>
          </a:bodyPr>
          <a:lstStyle/>
          <a:p>
            <a:pPr algn="just"/>
            <a:r>
              <a:rPr lang="ru-RU" sz="3600" dirty="0">
                <a:latin typeface="Times New Roman" panose="02020603050405020304" pitchFamily="18" charset="0"/>
                <a:cs typeface="Times New Roman" panose="02020603050405020304" pitchFamily="18" charset="0"/>
              </a:rPr>
              <a:t>срочность </a:t>
            </a:r>
            <a:endParaRPr lang="ru-RU" sz="3600" dirty="0" smtClean="0">
              <a:latin typeface="Times New Roman" panose="02020603050405020304" pitchFamily="18" charset="0"/>
              <a:cs typeface="Times New Roman" panose="02020603050405020304" pitchFamily="18" charset="0"/>
            </a:endParaRPr>
          </a:p>
          <a:p>
            <a:pPr algn="just"/>
            <a:r>
              <a:rPr lang="ru-RU" sz="3600" dirty="0">
                <a:latin typeface="Times New Roman" panose="02020603050405020304" pitchFamily="18" charset="0"/>
                <a:cs typeface="Times New Roman" panose="02020603050405020304" pitchFamily="18" charset="0"/>
              </a:rPr>
              <a:t>временный характер обеспечительных </a:t>
            </a:r>
            <a:r>
              <a:rPr lang="ru-RU" sz="3600" dirty="0" smtClean="0">
                <a:latin typeface="Times New Roman" panose="02020603050405020304" pitchFamily="18" charset="0"/>
                <a:cs typeface="Times New Roman" panose="02020603050405020304" pitchFamily="18" charset="0"/>
              </a:rPr>
              <a:t>мер</a:t>
            </a:r>
          </a:p>
          <a:p>
            <a:pPr algn="just"/>
            <a:r>
              <a:rPr lang="ru-RU" sz="3600" dirty="0">
                <a:latin typeface="Times New Roman" panose="02020603050405020304" pitchFamily="18" charset="0"/>
                <a:cs typeface="Times New Roman" panose="02020603050405020304" pitchFamily="18" charset="0"/>
              </a:rPr>
              <a:t>защита имущественных или неимущественных интересов </a:t>
            </a:r>
            <a:r>
              <a:rPr lang="ru-RU" sz="3600" dirty="0" smtClean="0">
                <a:latin typeface="Times New Roman" panose="02020603050405020304" pitchFamily="18" charset="0"/>
                <a:cs typeface="Times New Roman" panose="02020603050405020304" pitchFamily="18" charset="0"/>
              </a:rPr>
              <a:t>заявителя</a:t>
            </a:r>
          </a:p>
          <a:p>
            <a:pPr algn="just"/>
            <a:r>
              <a:rPr lang="ru-RU" sz="3600" dirty="0">
                <a:latin typeface="Times New Roman" panose="02020603050405020304" pitchFamily="18" charset="0"/>
                <a:cs typeface="Times New Roman" panose="02020603050405020304" pitchFamily="18" charset="0"/>
              </a:rPr>
              <a:t>соразмерность обеспечительных мер</a:t>
            </a:r>
          </a:p>
        </p:txBody>
      </p:sp>
    </p:spTree>
    <p:extLst>
      <p:ext uri="{BB962C8B-B14F-4D97-AF65-F5344CB8AC3E}">
        <p14:creationId xmlns:p14="http://schemas.microsoft.com/office/powerpoint/2010/main" val="19209648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7468" y="119030"/>
            <a:ext cx="10515600" cy="804355"/>
          </a:xfrm>
        </p:spPr>
        <p:txBody>
          <a:bodyPr>
            <a:normAutofit fontScale="90000"/>
          </a:bodyPr>
          <a:lstStyle/>
          <a:p>
            <a:r>
              <a:rPr lang="ru-RU" b="1" dirty="0">
                <a:solidFill>
                  <a:srgbClr val="000000"/>
                </a:solidFill>
                <a:latin typeface="Times New Roman" panose="02020603050405020304" pitchFamily="18" charset="0"/>
              </a:rPr>
              <a:t>Мерами по обеспечению иска могут быть:</a:t>
            </a:r>
            <a:endParaRPr lang="ru-RU"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238239043"/>
              </p:ext>
            </p:extLst>
          </p:nvPr>
        </p:nvGraphicFramePr>
        <p:xfrm>
          <a:off x="856488" y="1084961"/>
          <a:ext cx="10957560" cy="5242560"/>
        </p:xfrm>
        <a:graphic>
          <a:graphicData uri="http://schemas.openxmlformats.org/drawingml/2006/table">
            <a:tbl>
              <a:tblPr firstRow="1" bandRow="1">
                <a:tableStyleId>{16D9F66E-5EB9-4882-86FB-DCBF35E3C3E4}</a:tableStyleId>
              </a:tblPr>
              <a:tblGrid>
                <a:gridCol w="10957560"/>
              </a:tblGrid>
              <a:tr h="370840">
                <a:tc>
                  <a:txBody>
                    <a:bodyPr/>
                    <a:lstStyle/>
                    <a:p>
                      <a:pPr algn="just"/>
                      <a:r>
                        <a:rPr lang="ru-RU" sz="2200" b="0" i="0" u="none" dirty="0" smtClean="0">
                          <a:solidFill>
                            <a:schemeClr val="tx1"/>
                          </a:solidFill>
                          <a:effectLst/>
                          <a:latin typeface="Times New Roman" panose="02020603050405020304" pitchFamily="18" charset="0"/>
                          <a:cs typeface="Times New Roman" panose="02020603050405020304" pitchFamily="18" charset="0"/>
                        </a:rPr>
                        <a:t>наложение ареста на </a:t>
                      </a:r>
                      <a:r>
                        <a:rPr lang="ru-RU" sz="2200" b="0" i="0" dirty="0" smtClean="0">
                          <a:solidFill>
                            <a:srgbClr val="000000"/>
                          </a:solidFill>
                          <a:effectLst/>
                          <a:latin typeface="Times New Roman" panose="02020603050405020304" pitchFamily="18" charset="0"/>
                          <a:cs typeface="Times New Roman" panose="02020603050405020304" pitchFamily="18" charset="0"/>
                        </a:rPr>
                        <a:t>имущество, принадлежащее ответчику и находящееся у него или других лиц</a:t>
                      </a:r>
                      <a:endParaRPr lang="ru-RU" sz="2200" dirty="0">
                        <a:latin typeface="Times New Roman" panose="02020603050405020304" pitchFamily="18" charset="0"/>
                        <a:cs typeface="Times New Roman" panose="02020603050405020304" pitchFamily="18" charset="0"/>
                      </a:endParaRPr>
                    </a:p>
                  </a:txBody>
                  <a:tcPr/>
                </a:tc>
              </a:tr>
              <a:tr h="370840">
                <a:tc>
                  <a:txBody>
                    <a:bodyPr/>
                    <a:lstStyle/>
                    <a:p>
                      <a:pPr algn="just"/>
                      <a:r>
                        <a:rPr lang="ru-RU" sz="2200" b="0" i="0" dirty="0" smtClean="0">
                          <a:solidFill>
                            <a:srgbClr val="000000"/>
                          </a:solidFill>
                          <a:effectLst/>
                          <a:latin typeface="Times New Roman" panose="02020603050405020304" pitchFamily="18" charset="0"/>
                          <a:cs typeface="Times New Roman" panose="02020603050405020304" pitchFamily="18" charset="0"/>
                        </a:rPr>
                        <a:t>запрещение ответчику совершать определенные действия</a:t>
                      </a:r>
                      <a:endParaRPr lang="ru-RU" sz="2200" dirty="0">
                        <a:latin typeface="Times New Roman" panose="02020603050405020304" pitchFamily="18" charset="0"/>
                        <a:cs typeface="Times New Roman" panose="02020603050405020304" pitchFamily="18" charset="0"/>
                      </a:endParaRPr>
                    </a:p>
                  </a:txBody>
                  <a:tcPr/>
                </a:tc>
              </a:tr>
              <a:tr h="370840">
                <a:tc>
                  <a:txBody>
                    <a:bodyPr/>
                    <a:lstStyle/>
                    <a:p>
                      <a:pPr algn="just"/>
                      <a:r>
                        <a:rPr lang="ru-RU" sz="2200" b="0" i="0" dirty="0" smtClean="0">
                          <a:solidFill>
                            <a:srgbClr val="000000"/>
                          </a:solidFill>
                          <a:effectLst/>
                          <a:latin typeface="Times New Roman" panose="02020603050405020304" pitchFamily="18" charset="0"/>
                          <a:cs typeface="Times New Roman" panose="02020603050405020304" pitchFamily="18" charset="0"/>
                        </a:rPr>
                        <a:t>запрещение другим лицам совершать определенные действия, касающиеся предмета спора, в том числе передавать имущество ответчику или выполнять по отношению к нему иные обязательства</a:t>
                      </a:r>
                      <a:endParaRPr lang="ru-RU" sz="2200" dirty="0">
                        <a:latin typeface="Times New Roman" panose="02020603050405020304" pitchFamily="18" charset="0"/>
                        <a:cs typeface="Times New Roman" panose="02020603050405020304" pitchFamily="18" charset="0"/>
                      </a:endParaRPr>
                    </a:p>
                  </a:txBody>
                  <a:tcPr/>
                </a:tc>
              </a:tr>
              <a:tr h="370840">
                <a:tc>
                  <a:txBody>
                    <a:bodyPr/>
                    <a:lstStyle/>
                    <a:p>
                      <a:pPr algn="just"/>
                      <a:r>
                        <a:rPr lang="ru-RU" sz="2200" b="0" i="0" dirty="0" smtClean="0">
                          <a:solidFill>
                            <a:srgbClr val="000000"/>
                          </a:solidFill>
                          <a:effectLst/>
                          <a:latin typeface="Times New Roman" panose="02020603050405020304" pitchFamily="18" charset="0"/>
                          <a:cs typeface="Times New Roman" panose="02020603050405020304" pitchFamily="18" charset="0"/>
                        </a:rPr>
                        <a:t>возложение на ответчика и других лиц обязанности совершить определенные действия, касающиеся предмета спора о нарушении авторских и (или) смежных прав, кроме прав на фотографические произведения и произведения, полученные способами, аналогичными фотографии, в ИТС, в том числе в сети "Интернет"</a:t>
                      </a:r>
                      <a:endParaRPr lang="ru-RU" sz="2200" dirty="0">
                        <a:latin typeface="Times New Roman" panose="02020603050405020304" pitchFamily="18" charset="0"/>
                        <a:cs typeface="Times New Roman" panose="02020603050405020304" pitchFamily="18" charset="0"/>
                      </a:endParaRPr>
                    </a:p>
                  </a:txBody>
                  <a:tcPr/>
                </a:tc>
              </a:tr>
              <a:tr h="370840">
                <a:tc>
                  <a:txBody>
                    <a:bodyPr/>
                    <a:lstStyle/>
                    <a:p>
                      <a:pPr algn="just"/>
                      <a:r>
                        <a:rPr lang="ru-RU" sz="2200" b="0" i="0" dirty="0" smtClean="0">
                          <a:solidFill>
                            <a:srgbClr val="000000"/>
                          </a:solidFill>
                          <a:effectLst/>
                          <a:latin typeface="Times New Roman" panose="02020603050405020304" pitchFamily="18" charset="0"/>
                          <a:cs typeface="Times New Roman" panose="02020603050405020304" pitchFamily="18" charset="0"/>
                        </a:rPr>
                        <a:t>приостановление реализации имущества в случае предъявления иска об освобождении имущества от ареста (исключении из описи)</a:t>
                      </a:r>
                      <a:endParaRPr lang="ru-RU" sz="2200" dirty="0">
                        <a:latin typeface="Times New Roman" panose="02020603050405020304" pitchFamily="18" charset="0"/>
                        <a:cs typeface="Times New Roman" panose="02020603050405020304" pitchFamily="18" charset="0"/>
                      </a:endParaRPr>
                    </a:p>
                  </a:txBody>
                  <a:tcPr/>
                </a:tc>
              </a:tr>
              <a:tr h="370840">
                <a:tc>
                  <a:txBody>
                    <a:bodyPr/>
                    <a:lstStyle/>
                    <a:p>
                      <a:pPr algn="just"/>
                      <a:r>
                        <a:rPr lang="ru-RU" sz="2200" b="0" i="0" dirty="0" smtClean="0">
                          <a:solidFill>
                            <a:srgbClr val="000000"/>
                          </a:solidFill>
                          <a:effectLst/>
                          <a:latin typeface="Times New Roman" panose="02020603050405020304" pitchFamily="18" charset="0"/>
                          <a:cs typeface="Times New Roman" panose="02020603050405020304" pitchFamily="18" charset="0"/>
                        </a:rPr>
                        <a:t>приостановление взыскания по исполнительному документу, оспариваемому должником в судебном порядке</a:t>
                      </a:r>
                      <a:endParaRPr lang="ru-RU" sz="2200" dirty="0">
                        <a:latin typeface="Times New Roman" panose="02020603050405020304" pitchFamily="18" charset="0"/>
                        <a:cs typeface="Times New Roman" panose="02020603050405020304" pitchFamily="18" charset="0"/>
                      </a:endParaRPr>
                    </a:p>
                  </a:txBody>
                  <a:tcPr/>
                </a:tc>
              </a:tr>
            </a:tbl>
          </a:graphicData>
        </a:graphic>
      </p:graphicFrame>
      <p:cxnSp>
        <p:nvCxnSpPr>
          <p:cNvPr id="6" name="Прямая соединительная линия 5"/>
          <p:cNvCxnSpPr/>
          <p:nvPr/>
        </p:nvCxnSpPr>
        <p:spPr>
          <a:xfrm>
            <a:off x="384048" y="521208"/>
            <a:ext cx="0" cy="5376672"/>
          </a:xfrm>
          <a:prstGeom prst="line">
            <a:avLst/>
          </a:prstGeom>
        </p:spPr>
        <p:style>
          <a:lnRef idx="3">
            <a:schemeClr val="dk1"/>
          </a:lnRef>
          <a:fillRef idx="0">
            <a:schemeClr val="dk1"/>
          </a:fillRef>
          <a:effectRef idx="2">
            <a:schemeClr val="dk1"/>
          </a:effectRef>
          <a:fontRef idx="minor">
            <a:schemeClr val="tx1"/>
          </a:fontRef>
        </p:style>
      </p:cxnSp>
      <p:cxnSp>
        <p:nvCxnSpPr>
          <p:cNvPr id="8" name="Прямая со стрелкой 7"/>
          <p:cNvCxnSpPr/>
          <p:nvPr/>
        </p:nvCxnSpPr>
        <p:spPr>
          <a:xfrm>
            <a:off x="384048" y="5897880"/>
            <a:ext cx="4724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Прямая со стрелкой 13"/>
          <p:cNvCxnSpPr/>
          <p:nvPr/>
        </p:nvCxnSpPr>
        <p:spPr>
          <a:xfrm>
            <a:off x="384048" y="4087368"/>
            <a:ext cx="4724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Прямая со стрелкой 16"/>
          <p:cNvCxnSpPr/>
          <p:nvPr/>
        </p:nvCxnSpPr>
        <p:spPr>
          <a:xfrm>
            <a:off x="384048" y="2770632"/>
            <a:ext cx="472440" cy="91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Прямая со стрелкой 18"/>
          <p:cNvCxnSpPr/>
          <p:nvPr/>
        </p:nvCxnSpPr>
        <p:spPr>
          <a:xfrm>
            <a:off x="384048" y="2002536"/>
            <a:ext cx="472440" cy="91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Прямая со стрелкой 20"/>
          <p:cNvCxnSpPr/>
          <p:nvPr/>
        </p:nvCxnSpPr>
        <p:spPr>
          <a:xfrm>
            <a:off x="384048" y="1399032"/>
            <a:ext cx="472440" cy="91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Прямая соединительная линия 23"/>
          <p:cNvCxnSpPr>
            <a:endCxn id="2" idx="1"/>
          </p:cNvCxnSpPr>
          <p:nvPr/>
        </p:nvCxnSpPr>
        <p:spPr>
          <a:xfrm>
            <a:off x="384048" y="521208"/>
            <a:ext cx="69342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88827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0496" y="2632837"/>
            <a:ext cx="10515600" cy="1325563"/>
          </a:xfrm>
        </p:spPr>
        <p:txBody>
          <a:bodyPr/>
          <a:lstStyle/>
          <a:p>
            <a:pPr algn="ctr"/>
            <a:r>
              <a:rPr lang="ru-RU" b="1" dirty="0" smtClean="0">
                <a:latin typeface="Times New Roman" panose="02020603050405020304" pitchFamily="18" charset="0"/>
                <a:cs typeface="Times New Roman" panose="02020603050405020304" pitchFamily="18" charset="0"/>
              </a:rPr>
              <a:t>Подготовка дела к судебному разбирательству</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5544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46800" t="48800" r="18325" b="31467"/>
          <a:stretch/>
        </p:blipFill>
        <p:spPr>
          <a:xfrm>
            <a:off x="855705" y="1700784"/>
            <a:ext cx="10601171" cy="3374136"/>
          </a:xfrm>
          <a:prstGeom prst="rect">
            <a:avLst/>
          </a:prstGeom>
        </p:spPr>
      </p:pic>
    </p:spTree>
    <p:extLst>
      <p:ext uri="{BB962C8B-B14F-4D97-AF65-F5344CB8AC3E}">
        <p14:creationId xmlns:p14="http://schemas.microsoft.com/office/powerpoint/2010/main" val="11086528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45525" t="42800" r="18400" b="25333"/>
          <a:stretch/>
        </p:blipFill>
        <p:spPr>
          <a:xfrm>
            <a:off x="548640" y="700743"/>
            <a:ext cx="10753956" cy="5343442"/>
          </a:xfrm>
          <a:prstGeom prst="rect">
            <a:avLst/>
          </a:prstGeom>
        </p:spPr>
      </p:pic>
    </p:spTree>
    <p:extLst>
      <p:ext uri="{BB962C8B-B14F-4D97-AF65-F5344CB8AC3E}">
        <p14:creationId xmlns:p14="http://schemas.microsoft.com/office/powerpoint/2010/main" val="1663524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srcRect l="47119" t="35876" r="18550" b="55137"/>
          <a:stretch/>
        </p:blipFill>
        <p:spPr>
          <a:xfrm>
            <a:off x="298304" y="2249424"/>
            <a:ext cx="11565700" cy="1703023"/>
          </a:xfrm>
          <a:prstGeom prst="rect">
            <a:avLst/>
          </a:prstGeom>
        </p:spPr>
      </p:pic>
    </p:spTree>
    <p:extLst>
      <p:ext uri="{BB962C8B-B14F-4D97-AF65-F5344CB8AC3E}">
        <p14:creationId xmlns:p14="http://schemas.microsoft.com/office/powerpoint/2010/main" val="2337191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6072" y="618616"/>
            <a:ext cx="10841736" cy="5882767"/>
          </a:xfrm>
        </p:spPr>
        <p:txBody>
          <a:bodyPr>
            <a:noAutofit/>
          </a:bodyPr>
          <a:lstStyle/>
          <a:p>
            <a:pPr marL="0" indent="0" algn="just">
              <a:buNone/>
            </a:pPr>
            <a:r>
              <a:rPr lang="ru-RU" b="1" dirty="0">
                <a:solidFill>
                  <a:srgbClr val="000000"/>
                </a:solidFill>
                <a:latin typeface="Times New Roman" panose="02020603050405020304" pitchFamily="18" charset="0"/>
                <a:cs typeface="Times New Roman" panose="02020603050405020304" pitchFamily="18" charset="0"/>
              </a:rPr>
              <a:t>ГПК РФ Статья 148. Задачи подготовки дела к судебному разбирательству</a:t>
            </a:r>
          </a:p>
          <a:p>
            <a:pPr indent="0" algn="just">
              <a:buNone/>
            </a:pPr>
            <a:r>
              <a:rPr lang="ru-RU" dirty="0">
                <a:latin typeface="Times New Roman" panose="02020603050405020304" pitchFamily="18" charset="0"/>
                <a:cs typeface="Times New Roman" panose="02020603050405020304" pitchFamily="18" charset="0"/>
              </a:rPr>
              <a:t>Задачами подготовки дела к судебному разбирательству являются:</a:t>
            </a:r>
            <a:endParaRPr lang="ru-RU" dirty="0">
              <a:solidFill>
                <a:srgbClr val="000000"/>
              </a:solidFill>
              <a:latin typeface="Times New Roman" panose="02020603050405020304" pitchFamily="18" charset="0"/>
              <a:cs typeface="Times New Roman" panose="02020603050405020304" pitchFamily="18" charset="0"/>
            </a:endParaRPr>
          </a:p>
          <a:p>
            <a:pPr indent="342900" algn="just"/>
            <a:r>
              <a:rPr lang="ru-RU" dirty="0">
                <a:latin typeface="Times New Roman" panose="02020603050405020304" pitchFamily="18" charset="0"/>
                <a:cs typeface="Times New Roman" panose="02020603050405020304" pitchFamily="18" charset="0"/>
              </a:rPr>
              <a:t>уточнение фактических обстоятельств, имеющих значение для правильного разрешения дела;</a:t>
            </a:r>
            <a:endParaRPr lang="ru-RU" dirty="0">
              <a:solidFill>
                <a:srgbClr val="000000"/>
              </a:solidFill>
              <a:latin typeface="Times New Roman" panose="02020603050405020304" pitchFamily="18" charset="0"/>
              <a:cs typeface="Times New Roman" panose="02020603050405020304" pitchFamily="18" charset="0"/>
            </a:endParaRPr>
          </a:p>
          <a:p>
            <a:pPr indent="342900" algn="just"/>
            <a:r>
              <a:rPr lang="ru-RU" dirty="0">
                <a:latin typeface="Times New Roman" panose="02020603050405020304" pitchFamily="18" charset="0"/>
                <a:cs typeface="Times New Roman" panose="02020603050405020304" pitchFamily="18" charset="0"/>
              </a:rPr>
              <a:t>определение закона, которым следует руководствоваться при разрешении дела, и установление правоотношений сторон;</a:t>
            </a:r>
            <a:endParaRPr lang="ru-RU" dirty="0">
              <a:solidFill>
                <a:srgbClr val="000000"/>
              </a:solidFill>
              <a:latin typeface="Times New Roman" panose="02020603050405020304" pitchFamily="18" charset="0"/>
              <a:cs typeface="Times New Roman" panose="02020603050405020304" pitchFamily="18" charset="0"/>
            </a:endParaRPr>
          </a:p>
          <a:p>
            <a:pPr indent="342900" algn="just"/>
            <a:r>
              <a:rPr lang="ru-RU" dirty="0">
                <a:latin typeface="Times New Roman" panose="02020603050405020304" pitchFamily="18" charset="0"/>
                <a:cs typeface="Times New Roman" panose="02020603050405020304" pitchFamily="18" charset="0"/>
              </a:rPr>
              <a:t>разрешение вопроса о составе лиц, участвующих в деле, и других участников процесса;</a:t>
            </a:r>
            <a:endParaRPr lang="ru-RU" dirty="0">
              <a:solidFill>
                <a:srgbClr val="000000"/>
              </a:solidFill>
              <a:latin typeface="Times New Roman" panose="02020603050405020304" pitchFamily="18" charset="0"/>
              <a:cs typeface="Times New Roman" panose="02020603050405020304" pitchFamily="18" charset="0"/>
            </a:endParaRPr>
          </a:p>
          <a:p>
            <a:pPr indent="342900" algn="just"/>
            <a:r>
              <a:rPr lang="ru-RU" dirty="0">
                <a:latin typeface="Times New Roman" panose="02020603050405020304" pitchFamily="18" charset="0"/>
                <a:cs typeface="Times New Roman" panose="02020603050405020304" pitchFamily="18" charset="0"/>
              </a:rPr>
              <a:t>представление необходимых доказательств сторонами, другими лицами, участвующими в деле;</a:t>
            </a:r>
            <a:endParaRPr lang="ru-RU" dirty="0">
              <a:solidFill>
                <a:srgbClr val="000000"/>
              </a:solidFill>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примирение сторон.</a:t>
            </a:r>
          </a:p>
        </p:txBody>
      </p:sp>
    </p:spTree>
    <p:extLst>
      <p:ext uri="{BB962C8B-B14F-4D97-AF65-F5344CB8AC3E}">
        <p14:creationId xmlns:p14="http://schemas.microsoft.com/office/powerpoint/2010/main" val="8656411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6656" y="838072"/>
            <a:ext cx="10695432" cy="5882767"/>
          </a:xfrm>
        </p:spPr>
        <p:txBody>
          <a:bodyPr>
            <a:noAutofit/>
          </a:bodyPr>
          <a:lstStyle/>
          <a:p>
            <a:pPr marL="0" indent="0" algn="just">
              <a:buNone/>
            </a:pPr>
            <a:r>
              <a:rPr lang="ru-RU" sz="2200" b="1" dirty="0">
                <a:solidFill>
                  <a:srgbClr val="000000"/>
                </a:solidFill>
                <a:latin typeface="Times New Roman" panose="02020603050405020304" pitchFamily="18" charset="0"/>
                <a:cs typeface="Times New Roman" panose="02020603050405020304" pitchFamily="18" charset="0"/>
              </a:rPr>
              <a:t>ГПК РФ Статья 149. Действия сторон при подготовке дела к судебному </a:t>
            </a:r>
            <a:r>
              <a:rPr lang="ru-RU" sz="2200" b="1" dirty="0" smtClean="0">
                <a:solidFill>
                  <a:srgbClr val="000000"/>
                </a:solidFill>
                <a:latin typeface="Times New Roman" panose="02020603050405020304" pitchFamily="18" charset="0"/>
                <a:cs typeface="Times New Roman" panose="02020603050405020304" pitchFamily="18" charset="0"/>
              </a:rPr>
              <a:t>разбирательству</a:t>
            </a:r>
          </a:p>
          <a:p>
            <a:pPr marL="457200" indent="-457200" algn="just">
              <a:buAutoNum type="arabicPeriod"/>
            </a:pPr>
            <a:r>
              <a:rPr lang="ru-RU" sz="2200" dirty="0" smtClean="0">
                <a:latin typeface="Times New Roman" panose="02020603050405020304" pitchFamily="18" charset="0"/>
                <a:cs typeface="Times New Roman" panose="02020603050405020304" pitchFamily="18" charset="0"/>
              </a:rPr>
              <a:t>При </a:t>
            </a:r>
            <a:r>
              <a:rPr lang="ru-RU" sz="2200" dirty="0">
                <a:latin typeface="Times New Roman" panose="02020603050405020304" pitchFamily="18" charset="0"/>
                <a:cs typeface="Times New Roman" panose="02020603050405020304" pitchFamily="18" charset="0"/>
              </a:rPr>
              <a:t>подготовке дела к судебному разбирательству истец или его </a:t>
            </a:r>
            <a:r>
              <a:rPr lang="ru-RU" sz="2200" dirty="0" smtClean="0">
                <a:latin typeface="Times New Roman" panose="02020603050405020304" pitchFamily="18" charset="0"/>
                <a:cs typeface="Times New Roman" panose="02020603050405020304" pitchFamily="18" charset="0"/>
              </a:rPr>
              <a:t>представитель:</a:t>
            </a:r>
            <a:endParaRPr lang="ru-RU" sz="2200" dirty="0" smtClean="0">
              <a:solidFill>
                <a:srgbClr val="000000"/>
              </a:solidFill>
              <a:latin typeface="Times New Roman" panose="02020603050405020304" pitchFamily="18" charset="0"/>
              <a:cs typeface="Times New Roman" panose="02020603050405020304" pitchFamily="18" charset="0"/>
            </a:endParaRPr>
          </a:p>
          <a:p>
            <a:pPr marL="0" indent="0" algn="just">
              <a:buNone/>
            </a:pPr>
            <a:r>
              <a:rPr lang="ru-RU" sz="2200" dirty="0" smtClean="0">
                <a:latin typeface="Times New Roman" panose="02020603050405020304" pitchFamily="18" charset="0"/>
                <a:cs typeface="Times New Roman" panose="02020603050405020304" pitchFamily="18" charset="0"/>
              </a:rPr>
              <a:t>1) передает </a:t>
            </a:r>
            <a:r>
              <a:rPr lang="ru-RU" sz="2200" dirty="0">
                <a:latin typeface="Times New Roman" panose="02020603050405020304" pitchFamily="18" charset="0"/>
                <a:cs typeface="Times New Roman" panose="02020603050405020304" pitchFamily="18" charset="0"/>
              </a:rPr>
              <a:t>ответчику копии доказательств, обосновывающих фактические основания </a:t>
            </a:r>
            <a:r>
              <a:rPr lang="ru-RU" sz="2200" dirty="0" smtClean="0">
                <a:latin typeface="Times New Roman" panose="02020603050405020304" pitchFamily="18" charset="0"/>
                <a:cs typeface="Times New Roman" panose="02020603050405020304" pitchFamily="18" charset="0"/>
              </a:rPr>
              <a:t>иска;</a:t>
            </a:r>
            <a:endParaRPr lang="ru-RU" sz="2200" dirty="0" smtClean="0">
              <a:solidFill>
                <a:srgbClr val="000000"/>
              </a:solidFill>
              <a:latin typeface="Times New Roman" panose="02020603050405020304" pitchFamily="18" charset="0"/>
              <a:cs typeface="Times New Roman" panose="02020603050405020304" pitchFamily="18" charset="0"/>
            </a:endParaRPr>
          </a:p>
          <a:p>
            <a:pPr marL="0" indent="0" algn="just">
              <a:buNone/>
            </a:pPr>
            <a:r>
              <a:rPr lang="ru-RU" sz="2200" dirty="0" smtClean="0">
                <a:latin typeface="Times New Roman" panose="02020603050405020304" pitchFamily="18" charset="0"/>
                <a:cs typeface="Times New Roman" panose="02020603050405020304" pitchFamily="18" charset="0"/>
              </a:rPr>
              <a:t>2</a:t>
            </a:r>
            <a:r>
              <a:rPr lang="ru-RU" sz="2200" dirty="0">
                <a:latin typeface="Times New Roman" panose="02020603050405020304" pitchFamily="18" charset="0"/>
                <a:cs typeface="Times New Roman" panose="02020603050405020304" pitchFamily="18" charset="0"/>
              </a:rPr>
              <a:t>) заявляет перед судьей ходатайства об истребовании доказательств, которые он не может получить самостоятельно без помощи </a:t>
            </a:r>
            <a:r>
              <a:rPr lang="ru-RU" sz="2200" dirty="0" smtClean="0">
                <a:latin typeface="Times New Roman" panose="02020603050405020304" pitchFamily="18" charset="0"/>
                <a:cs typeface="Times New Roman" panose="02020603050405020304" pitchFamily="18" charset="0"/>
              </a:rPr>
              <a:t>суда.</a:t>
            </a:r>
            <a:endParaRPr lang="ru-RU" sz="2200" dirty="0" smtClean="0">
              <a:solidFill>
                <a:srgbClr val="000000"/>
              </a:solidFill>
              <a:latin typeface="Times New Roman" panose="02020603050405020304" pitchFamily="18" charset="0"/>
              <a:cs typeface="Times New Roman" panose="02020603050405020304" pitchFamily="18" charset="0"/>
            </a:endParaRPr>
          </a:p>
          <a:p>
            <a:pPr marL="0" indent="0" algn="just">
              <a:buNone/>
            </a:pPr>
            <a:r>
              <a:rPr lang="ru-RU" sz="2200" dirty="0" smtClean="0">
                <a:latin typeface="Times New Roman" panose="02020603050405020304" pitchFamily="18" charset="0"/>
                <a:cs typeface="Times New Roman" panose="02020603050405020304" pitchFamily="18" charset="0"/>
              </a:rPr>
              <a:t>2</a:t>
            </a:r>
            <a:r>
              <a:rPr lang="ru-RU" sz="2200" dirty="0">
                <a:latin typeface="Times New Roman" panose="02020603050405020304" pitchFamily="18" charset="0"/>
                <a:cs typeface="Times New Roman" panose="02020603050405020304" pitchFamily="18" charset="0"/>
              </a:rPr>
              <a:t>. Ответчик или его </a:t>
            </a:r>
            <a:r>
              <a:rPr lang="ru-RU" sz="2200" dirty="0" smtClean="0">
                <a:latin typeface="Times New Roman" panose="02020603050405020304" pitchFamily="18" charset="0"/>
                <a:cs typeface="Times New Roman" panose="02020603050405020304" pitchFamily="18" charset="0"/>
              </a:rPr>
              <a:t>представитель:</a:t>
            </a:r>
            <a:endParaRPr lang="ru-RU" sz="2200" dirty="0" smtClean="0">
              <a:solidFill>
                <a:srgbClr val="000000"/>
              </a:solidFill>
              <a:latin typeface="Times New Roman" panose="02020603050405020304" pitchFamily="18" charset="0"/>
              <a:cs typeface="Times New Roman" panose="02020603050405020304" pitchFamily="18" charset="0"/>
            </a:endParaRPr>
          </a:p>
          <a:p>
            <a:pPr marL="457200" indent="-457200" algn="just">
              <a:buAutoNum type="arabicParenR"/>
            </a:pPr>
            <a:r>
              <a:rPr lang="ru-RU" sz="2200" dirty="0" smtClean="0">
                <a:latin typeface="Times New Roman" panose="02020603050405020304" pitchFamily="18" charset="0"/>
                <a:cs typeface="Times New Roman" panose="02020603050405020304" pitchFamily="18" charset="0"/>
              </a:rPr>
              <a:t>уточняет </a:t>
            </a:r>
            <a:r>
              <a:rPr lang="ru-RU" sz="2200" dirty="0">
                <a:latin typeface="Times New Roman" panose="02020603050405020304" pitchFamily="18" charset="0"/>
                <a:cs typeface="Times New Roman" panose="02020603050405020304" pitchFamily="18" charset="0"/>
              </a:rPr>
              <a:t>исковые требования истца и фактические основания этих </a:t>
            </a:r>
            <a:r>
              <a:rPr lang="ru-RU" sz="2200" dirty="0" smtClean="0">
                <a:latin typeface="Times New Roman" panose="02020603050405020304" pitchFamily="18" charset="0"/>
                <a:cs typeface="Times New Roman" panose="02020603050405020304" pitchFamily="18" charset="0"/>
              </a:rPr>
              <a:t>требований;</a:t>
            </a:r>
            <a:endParaRPr lang="ru-RU" sz="2200" dirty="0" smtClean="0">
              <a:solidFill>
                <a:srgbClr val="000000"/>
              </a:solidFill>
              <a:latin typeface="Times New Roman" panose="02020603050405020304" pitchFamily="18" charset="0"/>
              <a:cs typeface="Times New Roman" panose="02020603050405020304" pitchFamily="18" charset="0"/>
            </a:endParaRPr>
          </a:p>
          <a:p>
            <a:pPr marL="0" indent="0" algn="just">
              <a:buNone/>
            </a:pPr>
            <a:r>
              <a:rPr lang="ru-RU" sz="2200" dirty="0" smtClean="0">
                <a:latin typeface="Times New Roman" panose="02020603050405020304" pitchFamily="18" charset="0"/>
                <a:cs typeface="Times New Roman" panose="02020603050405020304" pitchFamily="18" charset="0"/>
              </a:rPr>
              <a:t>2</a:t>
            </a:r>
            <a:r>
              <a:rPr lang="ru-RU" sz="2200" dirty="0">
                <a:latin typeface="Times New Roman" panose="02020603050405020304" pitchFamily="18" charset="0"/>
                <a:cs typeface="Times New Roman" panose="02020603050405020304" pitchFamily="18" charset="0"/>
              </a:rPr>
              <a:t>) представляет истцу или его представителю и суду возражения в письменной форме относительно исковых </a:t>
            </a:r>
            <a:r>
              <a:rPr lang="ru-RU" sz="2200" dirty="0" smtClean="0">
                <a:latin typeface="Times New Roman" panose="02020603050405020304" pitchFamily="18" charset="0"/>
                <a:cs typeface="Times New Roman" panose="02020603050405020304" pitchFamily="18" charset="0"/>
              </a:rPr>
              <a:t>требований;</a:t>
            </a:r>
            <a:endParaRPr lang="ru-RU" sz="2200" dirty="0" smtClean="0">
              <a:solidFill>
                <a:srgbClr val="000000"/>
              </a:solidFill>
              <a:latin typeface="Times New Roman" panose="02020603050405020304" pitchFamily="18" charset="0"/>
              <a:cs typeface="Times New Roman" panose="02020603050405020304" pitchFamily="18" charset="0"/>
            </a:endParaRPr>
          </a:p>
          <a:p>
            <a:pPr marL="0" indent="0" algn="just">
              <a:buNone/>
            </a:pPr>
            <a:r>
              <a:rPr lang="ru-RU" sz="2200" dirty="0" smtClean="0">
                <a:latin typeface="Times New Roman" panose="02020603050405020304" pitchFamily="18" charset="0"/>
                <a:cs typeface="Times New Roman" panose="02020603050405020304" pitchFamily="18" charset="0"/>
              </a:rPr>
              <a:t>3</a:t>
            </a:r>
            <a:r>
              <a:rPr lang="ru-RU" sz="2200" dirty="0">
                <a:latin typeface="Times New Roman" panose="02020603050405020304" pitchFamily="18" charset="0"/>
                <a:cs typeface="Times New Roman" panose="02020603050405020304" pitchFamily="18" charset="0"/>
              </a:rPr>
              <a:t>) передает истцу или его представителю и судье доказательства, обосновывающие возражения относительно иска;</a:t>
            </a:r>
            <a:endParaRPr lang="ru-RU" sz="2200" dirty="0">
              <a:solidFill>
                <a:srgbClr val="000000"/>
              </a:solidFill>
              <a:latin typeface="Times New Roman" panose="02020603050405020304" pitchFamily="18" charset="0"/>
              <a:cs typeface="Times New Roman" panose="02020603050405020304" pitchFamily="18" charset="0"/>
            </a:endParaRPr>
          </a:p>
          <a:p>
            <a:pPr marL="0" indent="0" algn="just">
              <a:buNone/>
            </a:pPr>
            <a:r>
              <a:rPr lang="ru-RU" sz="2200" dirty="0">
                <a:latin typeface="Times New Roman" panose="02020603050405020304" pitchFamily="18" charset="0"/>
                <a:cs typeface="Times New Roman" panose="02020603050405020304" pitchFamily="18" charset="0"/>
              </a:rPr>
              <a:t>4) заявляет перед судьей ходатайства об истребовании доказательств, которые он не может получить самостоятельно без помощи суда.</a:t>
            </a:r>
          </a:p>
        </p:txBody>
      </p:sp>
    </p:spTree>
    <p:extLst>
      <p:ext uri="{BB962C8B-B14F-4D97-AF65-F5344CB8AC3E}">
        <p14:creationId xmlns:p14="http://schemas.microsoft.com/office/powerpoint/2010/main" val="42590976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6616" y="764920"/>
            <a:ext cx="11548872" cy="5599304"/>
          </a:xfrm>
        </p:spPr>
        <p:txBody>
          <a:bodyPr>
            <a:noAutofit/>
          </a:bodyPr>
          <a:lstStyle/>
          <a:p>
            <a:pPr marL="0" indent="0" algn="just">
              <a:buNone/>
            </a:pPr>
            <a:r>
              <a:rPr lang="ru-RU" sz="2000" b="1" dirty="0">
                <a:solidFill>
                  <a:srgbClr val="000000"/>
                </a:solidFill>
                <a:latin typeface="Times New Roman" panose="02020603050405020304" pitchFamily="18" charset="0"/>
                <a:cs typeface="Times New Roman" panose="02020603050405020304" pitchFamily="18" charset="0"/>
              </a:rPr>
              <a:t>ГПК РФ Статья 150. Действия судьи при подготовке дела к судебному </a:t>
            </a:r>
            <a:r>
              <a:rPr lang="ru-RU" sz="2000" b="1" dirty="0" smtClean="0">
                <a:solidFill>
                  <a:srgbClr val="000000"/>
                </a:solidFill>
                <a:latin typeface="Times New Roman" panose="02020603050405020304" pitchFamily="18" charset="0"/>
                <a:cs typeface="Times New Roman" panose="02020603050405020304" pitchFamily="18" charset="0"/>
              </a:rPr>
              <a:t>разбирательству</a:t>
            </a:r>
          </a:p>
          <a:p>
            <a:pPr marL="457200" indent="-457200" algn="just">
              <a:buAutoNum type="arabicPeriod"/>
            </a:pPr>
            <a:r>
              <a:rPr lang="ru-RU" sz="2000" dirty="0" smtClean="0">
                <a:latin typeface="Times New Roman" panose="02020603050405020304" pitchFamily="18" charset="0"/>
                <a:cs typeface="Times New Roman" panose="02020603050405020304" pitchFamily="18" charset="0"/>
              </a:rPr>
              <a:t>При </a:t>
            </a:r>
            <a:r>
              <a:rPr lang="ru-RU" sz="2000" dirty="0">
                <a:latin typeface="Times New Roman" panose="02020603050405020304" pitchFamily="18" charset="0"/>
                <a:cs typeface="Times New Roman" panose="02020603050405020304" pitchFamily="18" charset="0"/>
              </a:rPr>
              <a:t>подготовке дела к судебному разбирательству </a:t>
            </a:r>
            <a:r>
              <a:rPr lang="ru-RU" sz="2000" dirty="0" smtClean="0">
                <a:latin typeface="Times New Roman" panose="02020603050405020304" pitchFamily="18" charset="0"/>
                <a:cs typeface="Times New Roman" panose="02020603050405020304" pitchFamily="18" charset="0"/>
              </a:rPr>
              <a:t>судья:</a:t>
            </a:r>
            <a:endParaRPr lang="ru-RU" sz="2000" dirty="0" smtClean="0">
              <a:solidFill>
                <a:srgbClr val="000000"/>
              </a:solidFill>
              <a:latin typeface="Times New Roman" panose="02020603050405020304" pitchFamily="18" charset="0"/>
              <a:cs typeface="Times New Roman" panose="02020603050405020304" pitchFamily="18" charset="0"/>
            </a:endParaRPr>
          </a:p>
          <a:p>
            <a:pPr marL="457200" indent="-457200" algn="just">
              <a:buAutoNum type="arabicParenR"/>
            </a:pPr>
            <a:r>
              <a:rPr lang="ru-RU" sz="2000" dirty="0" smtClean="0">
                <a:latin typeface="Times New Roman" panose="02020603050405020304" pitchFamily="18" charset="0"/>
                <a:cs typeface="Times New Roman" panose="02020603050405020304" pitchFamily="18" charset="0"/>
              </a:rPr>
              <a:t>разъясняет </a:t>
            </a:r>
            <a:r>
              <a:rPr lang="ru-RU" sz="2000" dirty="0">
                <a:latin typeface="Times New Roman" panose="02020603050405020304" pitchFamily="18" charset="0"/>
                <a:cs typeface="Times New Roman" panose="02020603050405020304" pitchFamily="18" charset="0"/>
              </a:rPr>
              <a:t>сторонам их процессуальные права и </a:t>
            </a:r>
            <a:r>
              <a:rPr lang="ru-RU" sz="2000" dirty="0" smtClean="0">
                <a:latin typeface="Times New Roman" panose="02020603050405020304" pitchFamily="18" charset="0"/>
                <a:cs typeface="Times New Roman" panose="02020603050405020304" pitchFamily="18" charset="0"/>
              </a:rPr>
              <a:t>обязанности;</a:t>
            </a:r>
            <a:endParaRPr lang="ru-RU" sz="2000" dirty="0" smtClean="0">
              <a:solidFill>
                <a:srgbClr val="000000"/>
              </a:solidFill>
              <a:latin typeface="Times New Roman" panose="02020603050405020304" pitchFamily="18" charset="0"/>
              <a:cs typeface="Times New Roman" panose="02020603050405020304" pitchFamily="18" charset="0"/>
            </a:endParaRPr>
          </a:p>
          <a:p>
            <a:pPr marL="0" indent="0" algn="just">
              <a:buNone/>
            </a:pPr>
            <a:r>
              <a:rPr lang="ru-RU" sz="2000" dirty="0" smtClean="0">
                <a:latin typeface="Times New Roman" panose="02020603050405020304" pitchFamily="18" charset="0"/>
                <a:cs typeface="Times New Roman" panose="02020603050405020304" pitchFamily="18" charset="0"/>
              </a:rPr>
              <a:t>2</a:t>
            </a:r>
            <a:r>
              <a:rPr lang="ru-RU" sz="2000" dirty="0">
                <a:latin typeface="Times New Roman" panose="02020603050405020304" pitchFamily="18" charset="0"/>
                <a:cs typeface="Times New Roman" panose="02020603050405020304" pitchFamily="18" charset="0"/>
              </a:rPr>
              <a:t>) опрашивает истца или его представителя по существу заявленных требований и предлагает, если это необходимо, представить дополнительные доказательства в определенный </a:t>
            </a:r>
            <a:r>
              <a:rPr lang="ru-RU" sz="2000" dirty="0" smtClean="0">
                <a:latin typeface="Times New Roman" panose="02020603050405020304" pitchFamily="18" charset="0"/>
                <a:cs typeface="Times New Roman" panose="02020603050405020304" pitchFamily="18" charset="0"/>
              </a:rPr>
              <a:t>срок;</a:t>
            </a:r>
            <a:endParaRPr lang="ru-RU" sz="2000" dirty="0">
              <a:solidFill>
                <a:srgbClr val="000000"/>
              </a:solidFill>
              <a:latin typeface="Times New Roman" panose="02020603050405020304" pitchFamily="18" charset="0"/>
              <a:cs typeface="Times New Roman" panose="02020603050405020304" pitchFamily="18" charset="0"/>
            </a:endParaRPr>
          </a:p>
          <a:p>
            <a:pPr marL="0" indent="0" algn="just">
              <a:buNone/>
            </a:pPr>
            <a:r>
              <a:rPr lang="ru-RU" sz="2000" dirty="0" smtClean="0">
                <a:latin typeface="Times New Roman" panose="02020603050405020304" pitchFamily="18" charset="0"/>
                <a:cs typeface="Times New Roman" panose="02020603050405020304" pitchFamily="18" charset="0"/>
              </a:rPr>
              <a:t>3</a:t>
            </a:r>
            <a:r>
              <a:rPr lang="ru-RU" sz="2000" dirty="0">
                <a:latin typeface="Times New Roman" panose="02020603050405020304" pitchFamily="18" charset="0"/>
                <a:cs typeface="Times New Roman" panose="02020603050405020304" pitchFamily="18" charset="0"/>
              </a:rPr>
              <a:t>) опрашивает ответчика по обстоятельствам дела, выясняет, какие имеются возражения относительно иска и какими доказательствами эти возражения могут быть </a:t>
            </a:r>
            <a:r>
              <a:rPr lang="ru-RU" sz="2000" dirty="0" smtClean="0">
                <a:latin typeface="Times New Roman" panose="02020603050405020304" pitchFamily="18" charset="0"/>
                <a:cs typeface="Times New Roman" panose="02020603050405020304" pitchFamily="18" charset="0"/>
              </a:rPr>
              <a:t>подтверждены;</a:t>
            </a:r>
            <a:endParaRPr lang="ru-RU" sz="2000" dirty="0">
              <a:solidFill>
                <a:srgbClr val="000000"/>
              </a:solidFill>
              <a:latin typeface="Times New Roman" panose="02020603050405020304" pitchFamily="18" charset="0"/>
              <a:cs typeface="Times New Roman" panose="02020603050405020304" pitchFamily="18" charset="0"/>
            </a:endParaRPr>
          </a:p>
          <a:p>
            <a:pPr marL="0" indent="0" algn="just">
              <a:buNone/>
            </a:pPr>
            <a:r>
              <a:rPr lang="ru-RU" sz="2000" dirty="0" smtClean="0">
                <a:latin typeface="Times New Roman" panose="02020603050405020304" pitchFamily="18" charset="0"/>
                <a:cs typeface="Times New Roman" panose="02020603050405020304" pitchFamily="18" charset="0"/>
              </a:rPr>
              <a:t>4</a:t>
            </a:r>
            <a:r>
              <a:rPr lang="ru-RU" sz="2000" dirty="0">
                <a:latin typeface="Times New Roman" panose="02020603050405020304" pitchFamily="18" charset="0"/>
                <a:cs typeface="Times New Roman" panose="02020603050405020304" pitchFamily="18" charset="0"/>
              </a:rPr>
              <a:t>) разрешает вопрос о вступлении в дело соистцов, соответчиков и третьих лиц без самостоятельных требований относительно предмета спора, а также разрешает вопросы о замене ненадлежащего ответчика, соединении и разъединении исковых требований;</a:t>
            </a:r>
            <a:endParaRPr lang="ru-RU" sz="2000" dirty="0">
              <a:solidFill>
                <a:srgbClr val="000000"/>
              </a:solidFill>
              <a:latin typeface="Times New Roman" panose="02020603050405020304" pitchFamily="18" charset="0"/>
              <a:cs typeface="Times New Roman" panose="02020603050405020304" pitchFamily="18" charset="0"/>
            </a:endParaRPr>
          </a:p>
          <a:p>
            <a:pPr marL="0" indent="0" algn="just">
              <a:buNone/>
            </a:pPr>
            <a:r>
              <a:rPr lang="ru-RU" sz="2000" dirty="0">
                <a:latin typeface="Times New Roman" panose="02020603050405020304" pitchFamily="18" charset="0"/>
                <a:cs typeface="Times New Roman" panose="02020603050405020304" pitchFamily="18" charset="0"/>
              </a:rPr>
              <a:t>5) содействует примирению сторон, принимает меры по заключению сторонами мирового соглашения, в том числе по результатам проведения в порядке, установленном федеральным законом, процедуры медиации, которую стороны вправе проводить на любой стадии гражданского процесса, разъясняет условия и порядок реализации данного права, существо и преимущества примирительных процедур, а также разъясняет сторонам их право обратиться за разрешением спора в третейский суд и последствия таких действий. При выявлении намерения сторон обратиться к судебному примирителю суд утверждает его кандидатуру, выбранную сторонами, в порядке, предусмотренном настоящим Кодексом;</a:t>
            </a:r>
          </a:p>
        </p:txBody>
      </p:sp>
    </p:spTree>
    <p:extLst>
      <p:ext uri="{BB962C8B-B14F-4D97-AF65-F5344CB8AC3E}">
        <p14:creationId xmlns:p14="http://schemas.microsoft.com/office/powerpoint/2010/main" val="18965559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4904" y="518032"/>
            <a:ext cx="11402568" cy="6193663"/>
          </a:xfrm>
        </p:spPr>
        <p:txBody>
          <a:bodyPr>
            <a:noAutofit/>
          </a:bodyPr>
          <a:lstStyle/>
          <a:p>
            <a:pPr indent="0" algn="just">
              <a:buNone/>
            </a:pPr>
            <a:r>
              <a:rPr lang="ru-RU" sz="2000" dirty="0">
                <a:solidFill>
                  <a:srgbClr val="000000"/>
                </a:solidFill>
                <a:latin typeface="Times New Roman" panose="02020603050405020304" pitchFamily="18" charset="0"/>
                <a:cs typeface="Times New Roman" panose="02020603050405020304" pitchFamily="18" charset="0"/>
              </a:rPr>
              <a:t>5.1) разрешает вопрос о переходе к рассмотрению дела в порядке упрощенного производства;</a:t>
            </a:r>
          </a:p>
          <a:p>
            <a:pPr indent="0" algn="just">
              <a:buNone/>
            </a:pPr>
            <a:r>
              <a:rPr lang="ru-RU" sz="2000" dirty="0" smtClean="0">
                <a:latin typeface="Times New Roman" panose="02020603050405020304" pitchFamily="18" charset="0"/>
                <a:cs typeface="Times New Roman" panose="02020603050405020304" pitchFamily="18" charset="0"/>
              </a:rPr>
              <a:t>6</a:t>
            </a:r>
            <a:r>
              <a:rPr lang="ru-RU" sz="2000" dirty="0">
                <a:latin typeface="Times New Roman" panose="02020603050405020304" pitchFamily="18" charset="0"/>
                <a:cs typeface="Times New Roman" panose="02020603050405020304" pitchFamily="18" charset="0"/>
              </a:rPr>
              <a:t>) извещает о времени и месте разбирательства дела заинтересованных в его исходе граждан или организации;</a:t>
            </a:r>
            <a:endParaRPr lang="ru-RU" sz="2000" dirty="0">
              <a:solidFill>
                <a:srgbClr val="000000"/>
              </a:solidFill>
              <a:latin typeface="Times New Roman" panose="02020603050405020304" pitchFamily="18" charset="0"/>
              <a:cs typeface="Times New Roman" panose="02020603050405020304" pitchFamily="18" charset="0"/>
            </a:endParaRPr>
          </a:p>
          <a:p>
            <a:pPr indent="0" algn="just">
              <a:buNone/>
            </a:pPr>
            <a:r>
              <a:rPr lang="ru-RU" sz="2000" dirty="0">
                <a:latin typeface="Times New Roman" panose="02020603050405020304" pitchFamily="18" charset="0"/>
                <a:cs typeface="Times New Roman" panose="02020603050405020304" pitchFamily="18" charset="0"/>
              </a:rPr>
              <a:t>7) разрешает вопрос о вызове свидетелей;</a:t>
            </a:r>
            <a:endParaRPr lang="ru-RU" sz="2000" dirty="0">
              <a:solidFill>
                <a:srgbClr val="000000"/>
              </a:solidFill>
              <a:latin typeface="Times New Roman" panose="02020603050405020304" pitchFamily="18" charset="0"/>
              <a:cs typeface="Times New Roman" panose="02020603050405020304" pitchFamily="18" charset="0"/>
            </a:endParaRPr>
          </a:p>
          <a:p>
            <a:pPr indent="0" algn="just">
              <a:buNone/>
            </a:pPr>
            <a:r>
              <a:rPr lang="ru-RU" sz="2000" dirty="0">
                <a:latin typeface="Times New Roman" panose="02020603050405020304" pitchFamily="18" charset="0"/>
                <a:cs typeface="Times New Roman" panose="02020603050405020304" pitchFamily="18" charset="0"/>
              </a:rPr>
              <a:t>8) назначает экспертизу и эксперта для ее проведения, а также разрешает вопрос о привлечении к участию в процессе специалиста, переводчика;</a:t>
            </a:r>
            <a:endParaRPr lang="ru-RU" sz="2000" dirty="0">
              <a:solidFill>
                <a:srgbClr val="000000"/>
              </a:solidFill>
              <a:latin typeface="Times New Roman" panose="02020603050405020304" pitchFamily="18" charset="0"/>
              <a:cs typeface="Times New Roman" panose="02020603050405020304" pitchFamily="18" charset="0"/>
            </a:endParaRPr>
          </a:p>
          <a:p>
            <a:pPr indent="0" algn="just">
              <a:buNone/>
            </a:pPr>
            <a:r>
              <a:rPr lang="ru-RU" sz="2000" dirty="0">
                <a:latin typeface="Times New Roman" panose="02020603050405020304" pitchFamily="18" charset="0"/>
                <a:cs typeface="Times New Roman" panose="02020603050405020304" pitchFamily="18" charset="0"/>
              </a:rPr>
              <a:t>9) по ходатайству сторон, других лиц, участвующих в деле, их представителей истребует от организаций или граждан доказательства, которые стороны или их представители не могут получить самостоятельно;</a:t>
            </a:r>
            <a:endParaRPr lang="ru-RU" sz="2000" dirty="0">
              <a:solidFill>
                <a:srgbClr val="000000"/>
              </a:solidFill>
              <a:latin typeface="Times New Roman" panose="02020603050405020304" pitchFamily="18" charset="0"/>
              <a:cs typeface="Times New Roman" panose="02020603050405020304" pitchFamily="18" charset="0"/>
            </a:endParaRPr>
          </a:p>
          <a:p>
            <a:pPr indent="0" algn="just">
              <a:buNone/>
            </a:pPr>
            <a:r>
              <a:rPr lang="ru-RU" sz="2000" dirty="0">
                <a:latin typeface="Times New Roman" panose="02020603050405020304" pitchFamily="18" charset="0"/>
                <a:cs typeface="Times New Roman" panose="02020603050405020304" pitchFamily="18" charset="0"/>
              </a:rPr>
              <a:t>10) в случаях, не терпящих отлагательства, проводит с извещением лиц, участвующих в деле, осмотр на месте письменных и вещественных доказательств;</a:t>
            </a:r>
            <a:endParaRPr lang="ru-RU" sz="2000" dirty="0">
              <a:solidFill>
                <a:srgbClr val="000000"/>
              </a:solidFill>
              <a:latin typeface="Times New Roman" panose="02020603050405020304" pitchFamily="18" charset="0"/>
              <a:cs typeface="Times New Roman" panose="02020603050405020304" pitchFamily="18" charset="0"/>
            </a:endParaRPr>
          </a:p>
          <a:p>
            <a:pPr indent="0" algn="just">
              <a:buNone/>
            </a:pPr>
            <a:r>
              <a:rPr lang="ru-RU" sz="2000" dirty="0">
                <a:latin typeface="Times New Roman" panose="02020603050405020304" pitchFamily="18" charset="0"/>
                <a:cs typeface="Times New Roman" panose="02020603050405020304" pitchFamily="18" charset="0"/>
              </a:rPr>
              <a:t>11) направляет судебные поручения;</a:t>
            </a:r>
            <a:endParaRPr lang="ru-RU" sz="2000" dirty="0">
              <a:solidFill>
                <a:srgbClr val="000000"/>
              </a:solidFill>
              <a:latin typeface="Times New Roman" panose="02020603050405020304" pitchFamily="18" charset="0"/>
              <a:cs typeface="Times New Roman" panose="02020603050405020304" pitchFamily="18" charset="0"/>
            </a:endParaRPr>
          </a:p>
          <a:p>
            <a:pPr indent="0" algn="just">
              <a:buNone/>
            </a:pPr>
            <a:r>
              <a:rPr lang="ru-RU" sz="2000" dirty="0">
                <a:latin typeface="Times New Roman" panose="02020603050405020304" pitchFamily="18" charset="0"/>
                <a:cs typeface="Times New Roman" panose="02020603050405020304" pitchFamily="18" charset="0"/>
              </a:rPr>
              <a:t>12) принимает меры по обеспечению </a:t>
            </a:r>
            <a:r>
              <a:rPr lang="ru-RU" sz="2000" dirty="0" smtClean="0">
                <a:latin typeface="Times New Roman" panose="02020603050405020304" pitchFamily="18" charset="0"/>
                <a:cs typeface="Times New Roman" panose="02020603050405020304" pitchFamily="18" charset="0"/>
              </a:rPr>
              <a:t>иска;</a:t>
            </a:r>
            <a:endParaRPr lang="ru-RU" sz="2000" dirty="0" smtClean="0">
              <a:solidFill>
                <a:srgbClr val="000000"/>
              </a:solidFill>
              <a:latin typeface="Times New Roman" panose="02020603050405020304" pitchFamily="18" charset="0"/>
              <a:cs typeface="Times New Roman" panose="02020603050405020304" pitchFamily="18" charset="0"/>
            </a:endParaRPr>
          </a:p>
          <a:p>
            <a:pPr indent="0" algn="just">
              <a:buNone/>
            </a:pPr>
            <a:r>
              <a:rPr lang="ru-RU" sz="2000" dirty="0" smtClean="0">
                <a:latin typeface="Times New Roman" panose="02020603050405020304" pitchFamily="18" charset="0"/>
                <a:cs typeface="Times New Roman" panose="02020603050405020304" pitchFamily="18" charset="0"/>
              </a:rPr>
              <a:t>13</a:t>
            </a:r>
            <a:r>
              <a:rPr lang="ru-RU" sz="2000" dirty="0">
                <a:latin typeface="Times New Roman" panose="02020603050405020304" pitchFamily="18" charset="0"/>
                <a:cs typeface="Times New Roman" panose="02020603050405020304" pitchFamily="18" charset="0"/>
              </a:rPr>
              <a:t>) в случаях, предусмотренных статьей 152 настоящего Кодекса, разрешает вопрос о проведении предварительного судебного заседания, его времени и </a:t>
            </a:r>
            <a:r>
              <a:rPr lang="ru-RU" sz="2000" dirty="0" smtClean="0">
                <a:latin typeface="Times New Roman" panose="02020603050405020304" pitchFamily="18" charset="0"/>
                <a:cs typeface="Times New Roman" panose="02020603050405020304" pitchFamily="18" charset="0"/>
              </a:rPr>
              <a:t>месте;</a:t>
            </a:r>
            <a:endParaRPr lang="ru-RU" sz="2000" dirty="0" smtClean="0">
              <a:solidFill>
                <a:srgbClr val="000000"/>
              </a:solidFill>
              <a:latin typeface="Times New Roman" panose="02020603050405020304" pitchFamily="18" charset="0"/>
              <a:cs typeface="Times New Roman" panose="02020603050405020304" pitchFamily="18" charset="0"/>
            </a:endParaRPr>
          </a:p>
          <a:p>
            <a:pPr indent="0" algn="just">
              <a:buNone/>
            </a:pPr>
            <a:r>
              <a:rPr lang="ru-RU" sz="2000" dirty="0" smtClean="0">
                <a:latin typeface="Times New Roman" panose="02020603050405020304" pitchFamily="18" charset="0"/>
                <a:cs typeface="Times New Roman" panose="02020603050405020304" pitchFamily="18" charset="0"/>
              </a:rPr>
              <a:t>14</a:t>
            </a:r>
            <a:r>
              <a:rPr lang="ru-RU" sz="2000" dirty="0">
                <a:latin typeface="Times New Roman" panose="02020603050405020304" pitchFamily="18" charset="0"/>
                <a:cs typeface="Times New Roman" panose="02020603050405020304" pitchFamily="18" charset="0"/>
              </a:rPr>
              <a:t>) совершает иные необходимые процессуальные действия.</a:t>
            </a:r>
          </a:p>
        </p:txBody>
      </p:sp>
    </p:spTree>
    <p:extLst>
      <p:ext uri="{BB962C8B-B14F-4D97-AF65-F5344CB8AC3E}">
        <p14:creationId xmlns:p14="http://schemas.microsoft.com/office/powerpoint/2010/main" val="3931046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47928" y="1542161"/>
            <a:ext cx="10515600" cy="4351338"/>
          </a:xfrm>
        </p:spPr>
        <p:txBody>
          <a:bodyPr/>
          <a:lstStyle/>
          <a:p>
            <a:pPr marL="0" indent="0" algn="just">
              <a:buNone/>
            </a:pPr>
            <a:r>
              <a:rPr lang="ru-RU" b="1" dirty="0">
                <a:solidFill>
                  <a:srgbClr val="000000"/>
                </a:solidFill>
                <a:latin typeface="Times New Roman" panose="02020603050405020304" pitchFamily="18" charset="0"/>
                <a:cs typeface="Times New Roman" panose="02020603050405020304" pitchFamily="18" charset="0"/>
              </a:rPr>
              <a:t>ГПК РФ Статья 152. Предварительное судебное заседание</a:t>
            </a:r>
          </a:p>
          <a:p>
            <a:pPr marL="0" indent="0" algn="just">
              <a:buNone/>
            </a:pPr>
            <a:r>
              <a:rPr lang="ru-RU" dirty="0" smtClean="0">
                <a:latin typeface="Times New Roman" panose="02020603050405020304" pitchFamily="18" charset="0"/>
                <a:cs typeface="Times New Roman" panose="02020603050405020304" pitchFamily="18" charset="0"/>
              </a:rPr>
              <a:t>Предварительное </a:t>
            </a:r>
            <a:r>
              <a:rPr lang="ru-RU" dirty="0">
                <a:latin typeface="Times New Roman" panose="02020603050405020304" pitchFamily="18" charset="0"/>
                <a:cs typeface="Times New Roman" panose="02020603050405020304" pitchFamily="18" charset="0"/>
              </a:rPr>
              <a:t>судебное заседание имеет своей целью процессуальное закрепление распорядительных действий сторон, совершенных при подготовке дела к судебному разбирательству, определение обстоятельств, имеющих значение для правильного рассмотрения и разрешения дела, определение достаточности доказательств по делу, исследование фактов пропуска сроков обращения в суд и сроков исковой давности.</a:t>
            </a:r>
          </a:p>
        </p:txBody>
      </p:sp>
    </p:spTree>
    <p:extLst>
      <p:ext uri="{BB962C8B-B14F-4D97-AF65-F5344CB8AC3E}">
        <p14:creationId xmlns:p14="http://schemas.microsoft.com/office/powerpoint/2010/main" val="26484511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1792" y="170560"/>
            <a:ext cx="10732008" cy="6394831"/>
          </a:xfrm>
        </p:spPr>
        <p:txBody>
          <a:bodyPr>
            <a:noAutofit/>
          </a:bodyPr>
          <a:lstStyle/>
          <a:p>
            <a:pPr marL="0" indent="0" algn="just">
              <a:buNone/>
            </a:pPr>
            <a:r>
              <a:rPr lang="ru-RU" b="1" dirty="0">
                <a:solidFill>
                  <a:srgbClr val="000000"/>
                </a:solidFill>
                <a:latin typeface="Times New Roman" panose="02020603050405020304" pitchFamily="18" charset="0"/>
                <a:cs typeface="Times New Roman" panose="02020603050405020304" pitchFamily="18" charset="0"/>
              </a:rPr>
              <a:t>ГПК РФ Статья 153. Назначение дела к судебному </a:t>
            </a:r>
            <a:r>
              <a:rPr lang="ru-RU" b="1" dirty="0" smtClean="0">
                <a:solidFill>
                  <a:srgbClr val="000000"/>
                </a:solidFill>
                <a:latin typeface="Times New Roman" panose="02020603050405020304" pitchFamily="18" charset="0"/>
                <a:cs typeface="Times New Roman" panose="02020603050405020304" pitchFamily="18" charset="0"/>
              </a:rPr>
              <a:t>разбирательству</a:t>
            </a:r>
          </a:p>
          <a:p>
            <a:pPr marL="0" indent="0" algn="just">
              <a:buNone/>
            </a:pPr>
            <a:r>
              <a:rPr lang="ru-RU" u="sng" dirty="0" smtClean="0">
                <a:solidFill>
                  <a:srgbClr val="1A0DAB"/>
                </a:solidFill>
                <a:latin typeface="Times New Roman" panose="02020603050405020304" pitchFamily="18" charset="0"/>
                <a:cs typeface="Times New Roman" panose="02020603050405020304" pitchFamily="18" charset="0"/>
                <a:hlinkClick r:id="rId2"/>
              </a:rPr>
              <a:t>1</a:t>
            </a:r>
            <a:r>
              <a:rPr lang="ru-RU" dirty="0">
                <a:latin typeface="Times New Roman" panose="02020603050405020304" pitchFamily="18" charset="0"/>
                <a:cs typeface="Times New Roman" panose="02020603050405020304" pitchFamily="18" charset="0"/>
              </a:rPr>
              <a:t>. Судья, признав дело подготовленным, выносит определение о назначении его к разбирательству в судебном заседании, извещает стороны, других лиц, участвующих в деле, о времени и месте рассмотрения дела, вызывает других участников процесса.</a:t>
            </a:r>
            <a:endParaRPr lang="ru-RU" dirty="0">
              <a:solidFill>
                <a:srgbClr val="000000"/>
              </a:solidFill>
              <a:latin typeface="Times New Roman" panose="02020603050405020304" pitchFamily="18" charset="0"/>
              <a:cs typeface="Times New Roman" panose="02020603050405020304" pitchFamily="18" charset="0"/>
            </a:endParaRPr>
          </a:p>
          <a:p>
            <a:pPr marL="0" indent="0" algn="just">
              <a:buNone/>
            </a:pPr>
            <a:r>
              <a:rPr lang="ru-RU" dirty="0">
                <a:latin typeface="Times New Roman" panose="02020603050405020304" pitchFamily="18" charset="0"/>
                <a:cs typeface="Times New Roman" panose="02020603050405020304" pitchFamily="18" charset="0"/>
              </a:rPr>
              <a:t>2. Судья, признав дело подготовленным, вправе завершить предварительное судебное заседание и при согласии сторон открыть судебное заседание, если в предварительном судебном заседании присутствуют лица, участвующие в деле, либо лица, участвующие в деле, отсутствуют в предварительном судебном заседании, но они извещены о времени и месте предварительного судебного заседания и просят рассмотреть дело по существу в их отсутствие, за исключением случая, если в соответствии с настоящим Кодексом требуется коллегиальное рассмотрение дела.</a:t>
            </a:r>
          </a:p>
        </p:txBody>
      </p:sp>
    </p:spTree>
    <p:extLst>
      <p:ext uri="{BB962C8B-B14F-4D97-AF65-F5344CB8AC3E}">
        <p14:creationId xmlns:p14="http://schemas.microsoft.com/office/powerpoint/2010/main" val="857611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83336" y="2191385"/>
            <a:ext cx="10515600" cy="2682367"/>
          </a:xfrm>
        </p:spPr>
        <p:txBody>
          <a:bodyPr>
            <a:normAutofit lnSpcReduction="10000"/>
          </a:bodyPr>
          <a:lstStyle/>
          <a:p>
            <a:pPr marL="0" indent="0" algn="just">
              <a:lnSpc>
                <a:spcPct val="107000"/>
              </a:lnSpc>
              <a:spcAft>
                <a:spcPts val="800"/>
              </a:spcAft>
              <a:buNone/>
            </a:pPr>
            <a:r>
              <a:rPr lang="ru-RU" sz="3200" b="1" dirty="0" smtClean="0">
                <a:latin typeface="Times New Roman" panose="02020603050405020304" pitchFamily="18" charset="0"/>
                <a:ea typeface="Calibri" panose="020F0502020204030204" pitchFamily="34" charset="0"/>
                <a:cs typeface="Times New Roman" panose="02020603050405020304" pitchFamily="18" charset="0"/>
              </a:rPr>
              <a:t>И</a:t>
            </a:r>
            <a:r>
              <a:rPr lang="ru-RU" sz="3200" b="1" dirty="0" smtClean="0">
                <a:effectLst/>
                <a:latin typeface="Times New Roman" panose="02020603050405020304" pitchFamily="18" charset="0"/>
                <a:ea typeface="Calibri" panose="020F0502020204030204" pitchFamily="34" charset="0"/>
                <a:cs typeface="Times New Roman" panose="02020603050405020304" pitchFamily="18" charset="0"/>
              </a:rPr>
              <a:t>ск </a:t>
            </a:r>
            <a:r>
              <a:rPr lang="ru-RU" sz="3200" dirty="0" smtClean="0">
                <a:effectLst/>
                <a:latin typeface="Times New Roman" panose="02020603050405020304" pitchFamily="18" charset="0"/>
                <a:ea typeface="Calibri" panose="020F0502020204030204" pitchFamily="34" charset="0"/>
                <a:cs typeface="Times New Roman" panose="02020603050405020304" pitchFamily="18" charset="0"/>
              </a:rPr>
              <a:t>— это надлежаще оформленное правовое обоснование права требования у</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ru-RU" sz="3200" dirty="0" smtClean="0">
                <a:effectLst/>
                <a:latin typeface="Times New Roman" panose="02020603050405020304" pitchFamily="18" charset="0"/>
                <a:ea typeface="Calibri" panose="020F0502020204030204" pitchFamily="34" charset="0"/>
                <a:cs typeface="Times New Roman" panose="02020603050405020304" pitchFamily="18" charset="0"/>
              </a:rPr>
              <a:t>суда (или иного </a:t>
            </a:r>
            <a:r>
              <a:rPr lang="ru-RU" sz="3200" dirty="0" err="1" smtClean="0">
                <a:effectLst/>
                <a:latin typeface="Times New Roman" panose="02020603050405020304" pitchFamily="18" charset="0"/>
                <a:ea typeface="Calibri" panose="020F0502020204030204" pitchFamily="34" charset="0"/>
                <a:cs typeface="Times New Roman" panose="02020603050405020304" pitchFamily="18" charset="0"/>
              </a:rPr>
              <a:t>юрисдикционного</a:t>
            </a:r>
            <a:r>
              <a:rPr lang="ru-RU" sz="3200" dirty="0" smtClean="0">
                <a:effectLst/>
                <a:latin typeface="Times New Roman" panose="02020603050405020304" pitchFamily="18" charset="0"/>
                <a:ea typeface="Calibri" panose="020F0502020204030204" pitchFamily="34" charset="0"/>
                <a:cs typeface="Times New Roman" panose="02020603050405020304" pitchFamily="18" charset="0"/>
              </a:rPr>
              <a:t> органа) защиты конкретного нарушенного и</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ru-RU" sz="3200" dirty="0" smtClean="0">
                <a:effectLst/>
                <a:latin typeface="Times New Roman" panose="02020603050405020304" pitchFamily="18" charset="0"/>
                <a:ea typeface="Calibri" panose="020F0502020204030204" pitchFamily="34" charset="0"/>
                <a:cs typeface="Times New Roman" panose="02020603050405020304" pitchFamily="18" charset="0"/>
              </a:rPr>
              <a:t>(или) оспариваемого материального правоотношения.</a:t>
            </a:r>
          </a:p>
          <a:p>
            <a:endParaRPr lang="ru-RU" dirty="0"/>
          </a:p>
        </p:txBody>
      </p:sp>
    </p:spTree>
    <p:extLst>
      <p:ext uri="{BB962C8B-B14F-4D97-AF65-F5344CB8AC3E}">
        <p14:creationId xmlns:p14="http://schemas.microsoft.com/office/powerpoint/2010/main" val="80684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825625"/>
            <a:ext cx="10515600" cy="3020695"/>
          </a:xfrm>
        </p:spPr>
        <p:txBody>
          <a:bodyPr/>
          <a:lstStyle/>
          <a:p>
            <a:pPr marL="0" indent="0" algn="just">
              <a:lnSpc>
                <a:spcPct val="107000"/>
              </a:lnSpc>
              <a:spcAft>
                <a:spcPts val="800"/>
              </a:spcAft>
              <a:buNone/>
            </a:pPr>
            <a:r>
              <a:rPr lang="ru-RU" b="1" dirty="0" smtClean="0">
                <a:effectLst/>
                <a:latin typeface="Times New Roman" panose="02020603050405020304" pitchFamily="18" charset="0"/>
                <a:ea typeface="Calibri" panose="020F0502020204030204" pitchFamily="34" charset="0"/>
                <a:cs typeface="Times New Roman" panose="02020603050405020304" pitchFamily="18" charset="0"/>
              </a:rPr>
              <a:t>Предмет иска  </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это та его составляющая, которая отвечает за правильное определение объекта судебной защиты, т. е. </a:t>
            </a:r>
            <a:r>
              <a:rPr lang="ru-RU" b="1" dirty="0" smtClean="0">
                <a:effectLst/>
                <a:latin typeface="Times New Roman" panose="02020603050405020304" pitchFamily="18" charset="0"/>
                <a:ea typeface="Calibri" panose="020F0502020204030204" pitchFamily="34" charset="0"/>
                <a:cs typeface="Times New Roman" panose="02020603050405020304" pitchFamily="18" charset="0"/>
              </a:rPr>
              <a:t>того, что истец требует от суда защитить.</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Такой объект, будучи правовой категорией, должен находиться в конкретной норме материальной отрасли права. Это </a:t>
            </a:r>
            <a:r>
              <a:rPr lang="ru-RU" b="1" dirty="0" smtClean="0">
                <a:effectLst/>
                <a:latin typeface="Times New Roman" panose="02020603050405020304" pitchFamily="18" charset="0"/>
                <a:ea typeface="Calibri" panose="020F0502020204030204" pitchFamily="34" charset="0"/>
                <a:cs typeface="Times New Roman" panose="02020603050405020304" pitchFamily="18" charset="0"/>
              </a:rPr>
              <a:t>конкретно нарушенное и (или) оспариваемое право </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и составляет предмет иска.</a:t>
            </a:r>
          </a:p>
          <a:p>
            <a:pPr algn="just"/>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8941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11352" y="1286129"/>
            <a:ext cx="10515600" cy="4063111"/>
          </a:xfrm>
        </p:spPr>
        <p:txBody>
          <a:bodyPr/>
          <a:lstStyle/>
          <a:p>
            <a:pPr marL="0" indent="0" algn="just">
              <a:buNone/>
            </a:pPr>
            <a:r>
              <a:rPr lang="ru-RU" dirty="0">
                <a:latin typeface="Times New Roman" panose="02020603050405020304" pitchFamily="18" charset="0"/>
                <a:ea typeface="Calibri" panose="020F0502020204030204" pitchFamily="34" charset="0"/>
                <a:cs typeface="Times New Roman" panose="02020603050405020304" pitchFamily="18" charset="0"/>
              </a:rPr>
              <a:t>С</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тороны заключили договор подряда на ремонтные работы в квартире, которые были выполнены подрядчиком. Однако спустя неделю на заказчика ночью обрушилась штукатурка с потолка, после чего он обратился в суд с иском </a:t>
            </a:r>
            <a:r>
              <a:rPr lang="ru-RU" b="1" dirty="0" smtClean="0">
                <a:effectLst/>
                <a:latin typeface="Times New Roman" panose="02020603050405020304" pitchFamily="18" charset="0"/>
                <a:ea typeface="Calibri" panose="020F0502020204030204" pitchFamily="34" charset="0"/>
                <a:cs typeface="Times New Roman" panose="02020603050405020304" pitchFamily="18" charset="0"/>
              </a:rPr>
              <a:t>о неисполнении договора подряда и возврате суммы за ремонт</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В суд были предоставлены фотографии потолка, свидетельские показания, да и сам подрядчик не отрицал своей вины. Вместе с тем суд откажет в удовлетворении такого иска, так как истец неправильно определил здесь именно предмет иска (неисполнение договора подряда вместо </a:t>
            </a:r>
            <a:r>
              <a:rPr lang="ru-RU" b="1" dirty="0" smtClean="0">
                <a:effectLst/>
                <a:latin typeface="Times New Roman" panose="02020603050405020304" pitchFamily="18" charset="0"/>
                <a:ea typeface="Calibri" panose="020F0502020204030204" pitchFamily="34" charset="0"/>
                <a:cs typeface="Times New Roman" panose="02020603050405020304" pitchFamily="18" charset="0"/>
              </a:rPr>
              <a:t>необходимого ненадлежащего его исполнения</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4187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48640" y="1240409"/>
            <a:ext cx="10750296" cy="1905127"/>
          </a:xfrm>
        </p:spPr>
        <p:txBody>
          <a:bodyPr>
            <a:normAutofit/>
          </a:bodyPr>
          <a:lstStyle/>
          <a:p>
            <a:pPr marL="0" indent="0" algn="just">
              <a:buNone/>
            </a:pPr>
            <a:r>
              <a:rPr lang="ru-RU" sz="3200" b="1" dirty="0" smtClean="0">
                <a:effectLst/>
                <a:latin typeface="Times New Roman" panose="02020603050405020304" pitchFamily="18" charset="0"/>
                <a:ea typeface="Calibri" panose="020F0502020204030204" pitchFamily="34" charset="0"/>
                <a:cs typeface="Times New Roman" panose="02020603050405020304" pitchFamily="18" charset="0"/>
              </a:rPr>
              <a:t>Основание </a:t>
            </a:r>
            <a:r>
              <a:rPr lang="ru-RU" sz="3200" dirty="0" smtClean="0">
                <a:effectLst/>
                <a:latin typeface="Times New Roman" panose="02020603050405020304" pitchFamily="18" charset="0"/>
                <a:ea typeface="Calibri" panose="020F0502020204030204" pitchFamily="34" charset="0"/>
                <a:cs typeface="Times New Roman" panose="02020603050405020304" pitchFamily="18" charset="0"/>
              </a:rPr>
              <a:t>иска определяет фактические и правовые обстоятельства, с которыми истец связывает свое право требования у суда защиты.</a:t>
            </a:r>
            <a:endParaRPr lang="ru-RU" sz="32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2"/>
          <a:srcRect l="45225" t="33466" r="18399" b="54134"/>
          <a:stretch/>
        </p:blipFill>
        <p:spPr>
          <a:xfrm>
            <a:off x="445008" y="3754903"/>
            <a:ext cx="10984992" cy="2106401"/>
          </a:xfrm>
          <a:prstGeom prst="rect">
            <a:avLst/>
          </a:prstGeom>
        </p:spPr>
      </p:pic>
    </p:spTree>
    <p:extLst>
      <p:ext uri="{BB962C8B-B14F-4D97-AF65-F5344CB8AC3E}">
        <p14:creationId xmlns:p14="http://schemas.microsoft.com/office/powerpoint/2010/main" val="3994512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82246"/>
            <a:ext cx="10515600" cy="269032"/>
          </a:xfrm>
        </p:spPr>
        <p:txBody>
          <a:bodyPr>
            <a:normAutofit fontScale="90000"/>
          </a:bodyPr>
          <a:lstStyle/>
          <a:p>
            <a:pPr algn="ctr"/>
            <a:r>
              <a:rPr lang="ru-RU" dirty="0" smtClean="0">
                <a:latin typeface="Times New Roman" panose="02020603050405020304" pitchFamily="18" charset="0"/>
                <a:cs typeface="Times New Roman" panose="02020603050405020304" pitchFamily="18" charset="0"/>
              </a:rPr>
              <a:t>Виды исков</a:t>
            </a:r>
            <a:endParaRPr lang="ru-RU"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567342917"/>
              </p:ext>
            </p:extLst>
          </p:nvPr>
        </p:nvGraphicFramePr>
        <p:xfrm>
          <a:off x="713232" y="572948"/>
          <a:ext cx="10896600" cy="4127165"/>
        </p:xfrm>
        <a:graphic>
          <a:graphicData uri="http://schemas.openxmlformats.org/drawingml/2006/table">
            <a:tbl>
              <a:tblPr firstRow="1" bandRow="1">
                <a:tableStyleId>{5C22544A-7EE6-4342-B048-85BDC9FD1C3A}</a:tableStyleId>
              </a:tblPr>
              <a:tblGrid>
                <a:gridCol w="3813048"/>
                <a:gridCol w="3931920"/>
                <a:gridCol w="3151632"/>
              </a:tblGrid>
              <a:tr h="435691">
                <a:tc>
                  <a:txBody>
                    <a:bodyPr/>
                    <a:lstStyle/>
                    <a:p>
                      <a:pPr algn="ctr"/>
                      <a:r>
                        <a:rPr lang="ru-RU" sz="2400" dirty="0" smtClean="0">
                          <a:latin typeface="Times New Roman" panose="02020603050405020304" pitchFamily="18" charset="0"/>
                          <a:cs typeface="Times New Roman" panose="02020603050405020304" pitchFamily="18" charset="0"/>
                        </a:rPr>
                        <a:t>Иск о признании</a:t>
                      </a:r>
                      <a:endParaRPr lang="ru-RU" sz="2400" dirty="0">
                        <a:latin typeface="Times New Roman" panose="02020603050405020304" pitchFamily="18" charset="0"/>
                        <a:cs typeface="Times New Roman" panose="02020603050405020304" pitchFamily="18" charset="0"/>
                      </a:endParaRPr>
                    </a:p>
                  </a:txBody>
                  <a:tcPr/>
                </a:tc>
                <a:tc>
                  <a:txBody>
                    <a:bodyPr/>
                    <a:lstStyle/>
                    <a:p>
                      <a:r>
                        <a:rPr lang="ru-RU" sz="2400" dirty="0" smtClean="0">
                          <a:latin typeface="Times New Roman" panose="02020603050405020304" pitchFamily="18" charset="0"/>
                          <a:cs typeface="Times New Roman" panose="02020603050405020304" pitchFamily="18" charset="0"/>
                        </a:rPr>
                        <a:t>Иск о присуждении </a:t>
                      </a:r>
                      <a:endParaRPr lang="ru-RU" sz="2400" dirty="0">
                        <a:latin typeface="Times New Roman" panose="02020603050405020304" pitchFamily="18" charset="0"/>
                        <a:cs typeface="Times New Roman" panose="02020603050405020304" pitchFamily="18" charset="0"/>
                      </a:endParaRPr>
                    </a:p>
                  </a:txBody>
                  <a:tcPr/>
                </a:tc>
                <a:tc>
                  <a:txBody>
                    <a:bodyPr/>
                    <a:lstStyle/>
                    <a:p>
                      <a:r>
                        <a:rPr lang="ru-RU" sz="2400" dirty="0" smtClean="0">
                          <a:latin typeface="Times New Roman" panose="02020603050405020304" pitchFamily="18" charset="0"/>
                          <a:cs typeface="Times New Roman" panose="02020603050405020304" pitchFamily="18" charset="0"/>
                        </a:rPr>
                        <a:t>Преобразовательный</a:t>
                      </a:r>
                      <a:endParaRPr lang="ru-RU" sz="2400" dirty="0">
                        <a:latin typeface="Times New Roman" panose="02020603050405020304" pitchFamily="18" charset="0"/>
                        <a:cs typeface="Times New Roman" panose="02020603050405020304" pitchFamily="18" charset="0"/>
                      </a:endParaRPr>
                    </a:p>
                  </a:txBody>
                  <a:tcPr/>
                </a:tc>
              </a:tr>
              <a:tr h="3669965">
                <a:tc>
                  <a:txBody>
                    <a:bodyPr/>
                    <a:lstStyle/>
                    <a:p>
                      <a:pPr algn="just"/>
                      <a:r>
                        <a:rPr lang="ru-RU" sz="2200" dirty="0" smtClean="0">
                          <a:latin typeface="Times New Roman" panose="02020603050405020304" pitchFamily="18" charset="0"/>
                          <a:cs typeface="Times New Roman" panose="02020603050405020304" pitchFamily="18" charset="0"/>
                        </a:rPr>
                        <a:t>Имеет целью защитить интересы истца, полагающего, что у него есть определенное субъективное право, но оно оспаривается другим лицом (например, иск о праве на жилое помещение, о признании незаконным решения административного ответчика и т.д.)</a:t>
                      </a:r>
                      <a:endParaRPr lang="ru-RU" sz="2200" dirty="0">
                        <a:latin typeface="Times New Roman" panose="02020603050405020304" pitchFamily="18" charset="0"/>
                        <a:cs typeface="Times New Roman" panose="02020603050405020304" pitchFamily="18" charset="0"/>
                      </a:endParaRPr>
                    </a:p>
                  </a:txBody>
                  <a:tcPr/>
                </a:tc>
                <a:tc>
                  <a:txBody>
                    <a:bodyPr/>
                    <a:lstStyle/>
                    <a:p>
                      <a:pPr algn="just"/>
                      <a:r>
                        <a:rPr lang="ru-RU" sz="2200" dirty="0" smtClean="0">
                          <a:latin typeface="Times New Roman" panose="02020603050405020304" pitchFamily="18" charset="0"/>
                          <a:cs typeface="Times New Roman" panose="02020603050405020304" pitchFamily="18" charset="0"/>
                        </a:rPr>
                        <a:t>Истец просит признать за ним определенное субъективное право, обязать ответчика соответственно этому признанному праву совершить определенные действия – передать денежные средства, имущество, освободить помещение, земельный участок, взыскать убытки и т.д.</a:t>
                      </a:r>
                      <a:endParaRPr lang="ru-RU" sz="2200" dirty="0">
                        <a:latin typeface="Times New Roman" panose="02020603050405020304" pitchFamily="18" charset="0"/>
                        <a:cs typeface="Times New Roman" panose="02020603050405020304" pitchFamily="18" charset="0"/>
                      </a:endParaRPr>
                    </a:p>
                  </a:txBody>
                  <a:tcPr/>
                </a:tc>
                <a:tc>
                  <a:txBody>
                    <a:bodyPr/>
                    <a:lstStyle/>
                    <a:p>
                      <a:pPr algn="just"/>
                      <a:r>
                        <a:rPr lang="ru-RU" sz="2200" dirty="0" smtClean="0">
                          <a:latin typeface="Times New Roman" panose="02020603050405020304" pitchFamily="18" charset="0"/>
                          <a:cs typeface="Times New Roman" panose="02020603050405020304" pitchFamily="18" charset="0"/>
                        </a:rPr>
                        <a:t>Иск о прекращении, изменении, а в ряде случаев и о возникновении нового материального правоотношения</a:t>
                      </a:r>
                      <a:endParaRPr lang="ru-RU" sz="2200" dirty="0">
                        <a:latin typeface="Times New Roman" panose="02020603050405020304" pitchFamily="18" charset="0"/>
                        <a:cs typeface="Times New Roman" panose="02020603050405020304" pitchFamily="18" charset="0"/>
                      </a:endParaRPr>
                    </a:p>
                  </a:txBody>
                  <a:tcPr/>
                </a:tc>
              </a:tr>
            </a:tbl>
          </a:graphicData>
        </a:graphic>
      </p:graphicFrame>
      <p:cxnSp>
        <p:nvCxnSpPr>
          <p:cNvPr id="6" name="Прямая соединительная линия 5"/>
          <p:cNvCxnSpPr/>
          <p:nvPr/>
        </p:nvCxnSpPr>
        <p:spPr>
          <a:xfrm>
            <a:off x="713232" y="4700113"/>
            <a:ext cx="0" cy="804575"/>
          </a:xfrm>
          <a:prstGeom prst="line">
            <a:avLst/>
          </a:prstGeom>
        </p:spPr>
        <p:style>
          <a:lnRef idx="1">
            <a:schemeClr val="dk1"/>
          </a:lnRef>
          <a:fillRef idx="0">
            <a:schemeClr val="dk1"/>
          </a:fillRef>
          <a:effectRef idx="0">
            <a:schemeClr val="dk1"/>
          </a:effectRef>
          <a:fontRef idx="minor">
            <a:schemeClr val="tx1"/>
          </a:fontRef>
        </p:style>
      </p:cxnSp>
      <p:cxnSp>
        <p:nvCxnSpPr>
          <p:cNvPr id="9" name="Прямая соединительная линия 8"/>
          <p:cNvCxnSpPr/>
          <p:nvPr/>
        </p:nvCxnSpPr>
        <p:spPr>
          <a:xfrm>
            <a:off x="713232" y="4988565"/>
            <a:ext cx="484632" cy="0"/>
          </a:xfrm>
          <a:prstGeom prst="line">
            <a:avLst/>
          </a:prstGeom>
        </p:spPr>
        <p:style>
          <a:lnRef idx="1">
            <a:schemeClr val="dk1"/>
          </a:lnRef>
          <a:fillRef idx="0">
            <a:schemeClr val="dk1"/>
          </a:fillRef>
          <a:effectRef idx="0">
            <a:schemeClr val="dk1"/>
          </a:effectRef>
          <a:fontRef idx="minor">
            <a:schemeClr val="tx1"/>
          </a:fontRef>
        </p:style>
      </p:cxnSp>
      <p:cxnSp>
        <p:nvCxnSpPr>
          <p:cNvPr id="11" name="Прямая соединительная линия 10"/>
          <p:cNvCxnSpPr/>
          <p:nvPr/>
        </p:nvCxnSpPr>
        <p:spPr>
          <a:xfrm>
            <a:off x="713232" y="5504688"/>
            <a:ext cx="512064" cy="0"/>
          </a:xfrm>
          <a:prstGeom prst="line">
            <a:avLst/>
          </a:prstGeom>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1225296" y="4757732"/>
            <a:ext cx="298094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2400" b="1" dirty="0" smtClean="0">
                <a:latin typeface="Times New Roman" panose="02020603050405020304" pitchFamily="18" charset="0"/>
                <a:cs typeface="Times New Roman" panose="02020603050405020304" pitchFamily="18" charset="0"/>
              </a:rPr>
              <a:t>положительные</a:t>
            </a:r>
            <a:endParaRPr lang="ru-RU" sz="24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225296" y="5392727"/>
            <a:ext cx="298094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2400" b="1" dirty="0" smtClean="0">
                <a:latin typeface="Times New Roman" panose="02020603050405020304" pitchFamily="18" charset="0"/>
                <a:cs typeface="Times New Roman" panose="02020603050405020304" pitchFamily="18" charset="0"/>
              </a:rPr>
              <a:t>отрицательные</a:t>
            </a:r>
            <a:endParaRPr lang="ru-RU" sz="24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347472" y="5950297"/>
            <a:ext cx="4197096" cy="830997"/>
          </a:xfrm>
          <a:prstGeom prst="rect">
            <a:avLst/>
          </a:prstGeom>
          <a:noFill/>
        </p:spPr>
        <p:txBody>
          <a:bodyPr wrap="square" rtlCol="0">
            <a:spAutoFit/>
          </a:bodyPr>
          <a:lstStyle/>
          <a:p>
            <a:pPr algn="ctr"/>
            <a:r>
              <a:rPr lang="ru-RU" sz="1600" i="1" dirty="0" smtClean="0">
                <a:latin typeface="Times New Roman" panose="02020603050405020304" pitchFamily="18" charset="0"/>
                <a:cs typeface="Times New Roman" panose="02020603050405020304" pitchFamily="18" charset="0"/>
              </a:rPr>
              <a:t>о признании права собственности на жилое помещение, об оспаривании актовой записи об отцовстве</a:t>
            </a:r>
            <a:endParaRPr lang="ru-RU" sz="1600" i="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4572000" y="4922544"/>
            <a:ext cx="3867912" cy="1815882"/>
          </a:xfrm>
          <a:prstGeom prst="rect">
            <a:avLst/>
          </a:prstGeom>
          <a:noFill/>
        </p:spPr>
        <p:txBody>
          <a:bodyPr wrap="square" rtlCol="0">
            <a:spAutoFit/>
          </a:bodyPr>
          <a:lstStyle/>
          <a:p>
            <a:pPr algn="just"/>
            <a:r>
              <a:rPr lang="ru-RU" sz="1600" i="1" dirty="0">
                <a:latin typeface="Times New Roman" panose="02020603050405020304" pitchFamily="18" charset="0"/>
                <a:cs typeface="Times New Roman" panose="02020603050405020304" pitchFamily="18" charset="0"/>
              </a:rPr>
              <a:t>И</a:t>
            </a:r>
            <a:r>
              <a:rPr lang="ru-RU" sz="1600" i="1" dirty="0" smtClean="0">
                <a:latin typeface="Times New Roman" panose="02020603050405020304" pitchFamily="18" charset="0"/>
                <a:cs typeface="Times New Roman" panose="02020603050405020304" pitchFamily="18" charset="0"/>
              </a:rPr>
              <a:t>сковые требования о признании и о присуждении могут сочетаться в одном исковом заявлении, например, о признании сделки купли-продажи жилого помещения недействительной и </a:t>
            </a:r>
            <a:r>
              <a:rPr lang="ru-RU" sz="1600" b="1" i="1" dirty="0" smtClean="0">
                <a:latin typeface="Times New Roman" panose="02020603050405020304" pitchFamily="18" charset="0"/>
                <a:cs typeface="Times New Roman" panose="02020603050405020304" pitchFamily="18" charset="0"/>
              </a:rPr>
              <a:t>выселении из него прежних собственников</a:t>
            </a:r>
            <a:endParaRPr lang="ru-RU" sz="1600" b="1" i="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8522206" y="4988564"/>
            <a:ext cx="3087625" cy="1077218"/>
          </a:xfrm>
          <a:prstGeom prst="rect">
            <a:avLst/>
          </a:prstGeom>
          <a:noFill/>
        </p:spPr>
        <p:txBody>
          <a:bodyPr wrap="square" rtlCol="0">
            <a:spAutoFit/>
          </a:bodyPr>
          <a:lstStyle/>
          <a:p>
            <a:pPr algn="just"/>
            <a:r>
              <a:rPr lang="ru-RU" sz="1600" i="1" dirty="0">
                <a:latin typeface="Times New Roman" panose="02020603050405020304" pitchFamily="18" charset="0"/>
                <a:cs typeface="Times New Roman" panose="02020603050405020304" pitchFamily="18" charset="0"/>
              </a:rPr>
              <a:t>И</a:t>
            </a:r>
            <a:r>
              <a:rPr lang="ru-RU" sz="1600" i="1" dirty="0" smtClean="0">
                <a:latin typeface="Times New Roman" panose="02020603050405020304" pitchFamily="18" charset="0"/>
                <a:cs typeface="Times New Roman" panose="02020603050405020304" pitchFamily="18" charset="0"/>
              </a:rPr>
              <a:t>ск о выделении доли в праве собственности преобразует совместную собственность в долевую</a:t>
            </a:r>
            <a:endParaRPr lang="ru-RU"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2128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6160" y="1"/>
            <a:ext cx="10515600" cy="932688"/>
          </a:xfrm>
        </p:spPr>
        <p:txBody>
          <a:bodyPr>
            <a:normAutofit/>
          </a:bodyPr>
          <a:lstStyle/>
          <a:p>
            <a:pPr algn="ctr"/>
            <a:r>
              <a:rPr lang="ru-RU" sz="3600" dirty="0">
                <a:latin typeface="Times New Roman" panose="02020603050405020304" pitchFamily="18" charset="0"/>
                <a:cs typeface="Times New Roman" panose="02020603050405020304" pitchFamily="18" charset="0"/>
              </a:rPr>
              <a:t>П</a:t>
            </a:r>
            <a:r>
              <a:rPr lang="ru-RU" sz="3600" dirty="0" smtClean="0">
                <a:latin typeface="Times New Roman" panose="02020603050405020304" pitchFamily="18" charset="0"/>
                <a:cs typeface="Times New Roman" panose="02020603050405020304" pitchFamily="18" charset="0"/>
              </a:rPr>
              <a:t>о характеру защищаемых интересов иски бывают</a:t>
            </a:r>
            <a:endParaRPr lang="ru-RU" sz="3600" dirty="0">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561341540"/>
              </p:ext>
            </p:extLst>
          </p:nvPr>
        </p:nvGraphicFramePr>
        <p:xfrm>
          <a:off x="440944" y="932689"/>
          <a:ext cx="3765296" cy="5749909"/>
        </p:xfrm>
        <a:graphic>
          <a:graphicData uri="http://schemas.openxmlformats.org/drawingml/2006/table">
            <a:tbl>
              <a:tblPr firstRow="1" bandRow="1">
                <a:tableStyleId>{69CF1AB2-1976-4502-BF36-3FF5EA218861}</a:tableStyleId>
              </a:tblPr>
              <a:tblGrid>
                <a:gridCol w="3765296"/>
              </a:tblGrid>
              <a:tr h="1157144">
                <a:tc>
                  <a:txBody>
                    <a:bodyPr/>
                    <a:lstStyle/>
                    <a:p>
                      <a:r>
                        <a:rPr lang="ru-RU" sz="2400" b="0" dirty="0" smtClean="0">
                          <a:latin typeface="Times New Roman" panose="02020603050405020304" pitchFamily="18" charset="0"/>
                          <a:cs typeface="Times New Roman" panose="02020603050405020304" pitchFamily="18" charset="0"/>
                        </a:rPr>
                        <a:t>Личные иски</a:t>
                      </a:r>
                    </a:p>
                    <a:p>
                      <a:endParaRPr lang="ru-RU" sz="2400" b="0" dirty="0" smtClean="0">
                        <a:latin typeface="Times New Roman" panose="02020603050405020304" pitchFamily="18" charset="0"/>
                        <a:cs typeface="Times New Roman" panose="02020603050405020304" pitchFamily="18" charset="0"/>
                      </a:endParaRPr>
                    </a:p>
                    <a:p>
                      <a:endParaRPr lang="ru-RU" sz="2400" b="0" dirty="0">
                        <a:latin typeface="Times New Roman" panose="02020603050405020304" pitchFamily="18" charset="0"/>
                        <a:cs typeface="Times New Roman" panose="02020603050405020304" pitchFamily="18" charset="0"/>
                      </a:endParaRPr>
                    </a:p>
                  </a:txBody>
                  <a:tcPr/>
                </a:tc>
              </a:tr>
              <a:tr h="1513189">
                <a:tc>
                  <a:txBody>
                    <a:bodyPr/>
                    <a:lstStyle/>
                    <a:p>
                      <a:r>
                        <a:rPr lang="ru-RU" sz="2400" dirty="0" smtClean="0">
                          <a:latin typeface="Times New Roman" panose="02020603050405020304" pitchFamily="18" charset="0"/>
                          <a:cs typeface="Times New Roman" panose="02020603050405020304" pitchFamily="18" charset="0"/>
                        </a:rPr>
                        <a:t>Иски в защиту публичных и государственных интересов</a:t>
                      </a:r>
                    </a:p>
                    <a:p>
                      <a:endParaRPr lang="ru-RU" sz="2400" dirty="0">
                        <a:latin typeface="Times New Roman" panose="02020603050405020304" pitchFamily="18" charset="0"/>
                        <a:cs typeface="Times New Roman" panose="02020603050405020304" pitchFamily="18" charset="0"/>
                      </a:endParaRPr>
                    </a:p>
                  </a:txBody>
                  <a:tcPr/>
                </a:tc>
              </a:tr>
              <a:tr h="1435607">
                <a:tc>
                  <a:txBody>
                    <a:bodyPr/>
                    <a:lstStyle/>
                    <a:p>
                      <a:r>
                        <a:rPr lang="ru-RU" sz="2400" dirty="0" smtClean="0">
                          <a:latin typeface="Times New Roman" panose="02020603050405020304" pitchFamily="18" charset="0"/>
                          <a:cs typeface="Times New Roman" panose="02020603050405020304" pitchFamily="18" charset="0"/>
                        </a:rPr>
                        <a:t>Иски в защиту прав других лиц и неопределенного круга лиц</a:t>
                      </a:r>
                    </a:p>
                    <a:p>
                      <a:endParaRPr lang="ru-RU" sz="2000" dirty="0">
                        <a:latin typeface="Times New Roman" panose="02020603050405020304" pitchFamily="18" charset="0"/>
                        <a:cs typeface="Times New Roman" panose="02020603050405020304" pitchFamily="18" charset="0"/>
                      </a:endParaRPr>
                    </a:p>
                  </a:txBody>
                  <a:tcPr/>
                </a:tc>
              </a:tr>
              <a:tr h="1513189">
                <a:tc>
                  <a:txBody>
                    <a:bodyPr/>
                    <a:lstStyle/>
                    <a:p>
                      <a:r>
                        <a:rPr lang="ru-RU" sz="2400" dirty="0" smtClean="0">
                          <a:latin typeface="Times New Roman" panose="02020603050405020304" pitchFamily="18" charset="0"/>
                          <a:cs typeface="Times New Roman" panose="02020603050405020304" pitchFamily="18" charset="0"/>
                        </a:rPr>
                        <a:t>Групповые иски</a:t>
                      </a:r>
                    </a:p>
                    <a:p>
                      <a:endParaRPr lang="ru-RU" sz="2400" dirty="0" smtClean="0">
                        <a:latin typeface="Times New Roman" panose="02020603050405020304" pitchFamily="18" charset="0"/>
                        <a:cs typeface="Times New Roman" panose="02020603050405020304" pitchFamily="18" charset="0"/>
                      </a:endParaRPr>
                    </a:p>
                    <a:p>
                      <a:endParaRPr lang="ru-RU" sz="2400" dirty="0" smtClean="0">
                        <a:latin typeface="Times New Roman" panose="02020603050405020304" pitchFamily="18" charset="0"/>
                        <a:cs typeface="Times New Roman" panose="02020603050405020304" pitchFamily="18" charset="0"/>
                      </a:endParaRPr>
                    </a:p>
                  </a:txBody>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3600051607"/>
              </p:ext>
            </p:extLst>
          </p:nvPr>
        </p:nvGraphicFramePr>
        <p:xfrm>
          <a:off x="4370832" y="932689"/>
          <a:ext cx="7662672" cy="5683393"/>
        </p:xfrm>
        <a:graphic>
          <a:graphicData uri="http://schemas.openxmlformats.org/drawingml/2006/table">
            <a:tbl>
              <a:tblPr firstRow="1" bandRow="1">
                <a:tableStyleId>{69CF1AB2-1976-4502-BF36-3FF5EA218861}</a:tableStyleId>
              </a:tblPr>
              <a:tblGrid>
                <a:gridCol w="7662672"/>
              </a:tblGrid>
              <a:tr h="1188719">
                <a:tc>
                  <a:txBody>
                    <a:bodyPr/>
                    <a:lstStyle/>
                    <a:p>
                      <a:r>
                        <a:rPr lang="ru-RU" sz="2000" b="0" dirty="0" smtClean="0">
                          <a:latin typeface="Times New Roman" panose="02020603050405020304" pitchFamily="18" charset="0"/>
                          <a:cs typeface="Times New Roman" panose="02020603050405020304" pitchFamily="18" charset="0"/>
                        </a:rPr>
                        <a:t>на защиту истцом собственных интересов, когда истец является участником спорного материального правоотношения и непосредственным выгодоприобретателем по судебному решению. </a:t>
                      </a:r>
                      <a:endParaRPr lang="ru-RU" sz="2000" b="0" dirty="0">
                        <a:latin typeface="Times New Roman" panose="02020603050405020304" pitchFamily="18" charset="0"/>
                        <a:cs typeface="Times New Roman" panose="02020603050405020304" pitchFamily="18" charset="0"/>
                      </a:endParaRPr>
                    </a:p>
                  </a:txBody>
                  <a:tcPr/>
                </a:tc>
              </a:tr>
              <a:tr h="1591056">
                <a:tc>
                  <a:txBody>
                    <a:bodyPr/>
                    <a:lstStyle/>
                    <a:p>
                      <a:r>
                        <a:rPr lang="ru-RU" sz="2000" b="0" dirty="0" smtClean="0">
                          <a:latin typeface="Times New Roman" panose="02020603050405020304" pitchFamily="18" charset="0"/>
                          <a:cs typeface="Times New Roman" panose="02020603050405020304" pitchFamily="18" charset="0"/>
                        </a:rPr>
                        <a:t>на защиту в основном прав государства либо интересов общества, когда невозможно выделить конкретного выгодоприобретателя (например, иск прокурора о признании сделки недействительной, иск налогового органа о взыскании налоговой недоимки и т.д.).</a:t>
                      </a:r>
                      <a:endParaRPr lang="ru-RU" sz="2000" b="0" dirty="0">
                        <a:latin typeface="Times New Roman" panose="02020603050405020304" pitchFamily="18" charset="0"/>
                        <a:cs typeface="Times New Roman" panose="02020603050405020304" pitchFamily="18" charset="0"/>
                      </a:endParaRPr>
                    </a:p>
                  </a:txBody>
                  <a:tcPr/>
                </a:tc>
              </a:tr>
              <a:tr h="1435608">
                <a:tc>
                  <a:txBody>
                    <a:bodyPr/>
                    <a:lstStyle/>
                    <a:p>
                      <a:r>
                        <a:rPr lang="ru-RU" sz="2000" b="0" dirty="0" smtClean="0">
                          <a:latin typeface="Times New Roman" panose="02020603050405020304" pitchFamily="18" charset="0"/>
                          <a:cs typeface="Times New Roman" panose="02020603050405020304" pitchFamily="18" charset="0"/>
                        </a:rPr>
                        <a:t>на защиту не самого истца, а других лиц, когда истец в силу закона уполномочен на возбуждение дела в их интересах (заявления, подаваемые органами опеки и попечительства или прокурором в защиту прав несовершеннолетних детей).</a:t>
                      </a:r>
                      <a:endParaRPr lang="ru-RU" sz="2000" b="0" dirty="0">
                        <a:latin typeface="Times New Roman" panose="02020603050405020304" pitchFamily="18" charset="0"/>
                        <a:cs typeface="Times New Roman" panose="02020603050405020304" pitchFamily="18" charset="0"/>
                      </a:endParaRPr>
                    </a:p>
                  </a:txBody>
                  <a:tcPr/>
                </a:tc>
              </a:tr>
              <a:tr h="1468010">
                <a:tc>
                  <a:txBody>
                    <a:bodyPr/>
                    <a:lstStyle/>
                    <a:p>
                      <a:r>
                        <a:rPr lang="ru-RU" sz="2000" b="0" dirty="0" smtClean="0">
                          <a:latin typeface="Times New Roman" panose="02020603050405020304" pitchFamily="18" charset="0"/>
                          <a:cs typeface="Times New Roman" panose="02020603050405020304" pitchFamily="18" charset="0"/>
                        </a:rPr>
                        <a:t>на защиту интересов большой группы лиц, персональный состав которой неизвестен в момент возбуждения дела, например, иски в защиту больших групп потребителей, участников фондового рынка и т.д.</a:t>
                      </a:r>
                      <a:endParaRPr lang="ru-RU" sz="2000" b="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700161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384" y="173737"/>
            <a:ext cx="10515600" cy="841248"/>
          </a:xfrm>
        </p:spPr>
        <p:txBody>
          <a:bodyPr>
            <a:normAutofit/>
          </a:bodyPr>
          <a:lstStyle/>
          <a:p>
            <a:pPr algn="ctr"/>
            <a:r>
              <a:rPr lang="ru-RU" sz="4000" b="1" dirty="0">
                <a:latin typeface="Times New Roman" panose="02020603050405020304" pitchFamily="18" charset="0"/>
                <a:cs typeface="Times New Roman" panose="02020603050405020304" pitchFamily="18" charset="0"/>
              </a:rPr>
              <a:t>Право на предъявление иска</a:t>
            </a:r>
            <a:endParaRPr lang="ru-RU" sz="4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57784" y="923545"/>
            <a:ext cx="11484864" cy="1499615"/>
          </a:xfrm>
        </p:spPr>
        <p:txBody>
          <a:bodyPr>
            <a:normAutofit/>
          </a:bodyPr>
          <a:lstStyle/>
          <a:p>
            <a:pPr marL="0" indent="0" algn="just">
              <a:buNone/>
            </a:pPr>
            <a:r>
              <a:rPr lang="ru-RU" sz="2400" b="1" i="1" dirty="0" smtClean="0">
                <a:solidFill>
                  <a:srgbClr val="000000"/>
                </a:solidFill>
                <a:latin typeface="Times New Roman" panose="02020603050405020304" pitchFamily="18" charset="0"/>
              </a:rPr>
              <a:t>Ст. 3 ГПК: </a:t>
            </a:r>
            <a:r>
              <a:rPr lang="ru-RU" sz="2400" i="1" dirty="0" smtClean="0">
                <a:solidFill>
                  <a:srgbClr val="000000"/>
                </a:solidFill>
                <a:latin typeface="Times New Roman" panose="02020603050405020304" pitchFamily="18" charset="0"/>
              </a:rPr>
              <a:t>«Заинтересованное </a:t>
            </a:r>
            <a:r>
              <a:rPr lang="ru-RU" sz="2400" i="1" dirty="0">
                <a:solidFill>
                  <a:srgbClr val="000000"/>
                </a:solidFill>
                <a:latin typeface="Times New Roman" panose="02020603050405020304" pitchFamily="18" charset="0"/>
              </a:rPr>
              <a:t>лицо вправе в порядке, установленном законодательством о гражданском судопроизводстве, обратиться в суд за защитой нарушенных либо оспариваемых прав, свобод или законных </a:t>
            </a:r>
            <a:r>
              <a:rPr lang="ru-RU" sz="2400" i="1" dirty="0" smtClean="0">
                <a:solidFill>
                  <a:srgbClr val="000000"/>
                </a:solidFill>
                <a:latin typeface="Times New Roman" panose="02020603050405020304" pitchFamily="18" charset="0"/>
              </a:rPr>
              <a:t>интересов».</a:t>
            </a:r>
            <a:endParaRPr lang="ru-RU" sz="2400" i="1" dirty="0"/>
          </a:p>
        </p:txBody>
      </p:sp>
      <p:graphicFrame>
        <p:nvGraphicFramePr>
          <p:cNvPr id="4" name="Схема 3"/>
          <p:cNvGraphicFramePr/>
          <p:nvPr>
            <p:extLst>
              <p:ext uri="{D42A27DB-BD31-4B8C-83A1-F6EECF244321}">
                <p14:modId xmlns:p14="http://schemas.microsoft.com/office/powerpoint/2010/main" val="3588421065"/>
              </p:ext>
            </p:extLst>
          </p:nvPr>
        </p:nvGraphicFramePr>
        <p:xfrm>
          <a:off x="491744" y="1965960"/>
          <a:ext cx="11550904" cy="4407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270452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1127</TotalTime>
  <Words>1691</Words>
  <Application>Microsoft Office PowerPoint</Application>
  <PresentationFormat>Широкоэкранный</PresentationFormat>
  <Paragraphs>104</Paragraphs>
  <Slides>25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25</vt:i4>
      </vt:variant>
    </vt:vector>
  </HeadingPairs>
  <TitlesOfParts>
    <vt:vector size="30" baseType="lpstr">
      <vt:lpstr>Arial</vt:lpstr>
      <vt:lpstr>Calibri</vt:lpstr>
      <vt:lpstr>Calibri Light</vt:lpstr>
      <vt:lpstr>Times New Roman</vt:lpstr>
      <vt:lpstr>Тема Office</vt:lpstr>
      <vt:lpstr>Тема 6. Исковое производство в гражданском процессе </vt:lpstr>
      <vt:lpstr>Презентация PowerPoint</vt:lpstr>
      <vt:lpstr>Презентация PowerPoint</vt:lpstr>
      <vt:lpstr>Презентация PowerPoint</vt:lpstr>
      <vt:lpstr>Презентация PowerPoint</vt:lpstr>
      <vt:lpstr>Презентация PowerPoint</vt:lpstr>
      <vt:lpstr>Виды исков</vt:lpstr>
      <vt:lpstr>По характеру защищаемых интересов иски бывают</vt:lpstr>
      <vt:lpstr>Право на предъявление иска</vt:lpstr>
      <vt:lpstr>Распорядительные действия сторон в исковом производстве</vt:lpstr>
      <vt:lpstr>Презентация PowerPoint</vt:lpstr>
      <vt:lpstr>Защита интересов ответчика против иска</vt:lpstr>
      <vt:lpstr>Презентация PowerPoint</vt:lpstr>
      <vt:lpstr>Обеспечение иска</vt:lpstr>
      <vt:lpstr>Признаки обеспечительных мер</vt:lpstr>
      <vt:lpstr>Мерами по обеспечению иска могут быть:</vt:lpstr>
      <vt:lpstr>Подготовка дела к судебному разбирательству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6. Исковое производство в гражданском процессе </dc:title>
  <dc:creator>Admin</dc:creator>
  <cp:lastModifiedBy>Admin</cp:lastModifiedBy>
  <cp:revision>20</cp:revision>
  <dcterms:created xsi:type="dcterms:W3CDTF">2024-01-20T08:52:35Z</dcterms:created>
  <dcterms:modified xsi:type="dcterms:W3CDTF">2024-01-21T13:11:03Z</dcterms:modified>
</cp:coreProperties>
</file>