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6" r:id="rId2"/>
    <p:sldId id="257" r:id="rId3"/>
    <p:sldId id="258" r:id="rId4"/>
    <p:sldId id="259" r:id="rId5"/>
    <p:sldId id="260" r:id="rId6"/>
    <p:sldId id="269" r:id="rId7"/>
    <p:sldId id="270" r:id="rId8"/>
    <p:sldId id="261" r:id="rId9"/>
    <p:sldId id="262" r:id="rId10"/>
    <p:sldId id="263" r:id="rId11"/>
    <p:sldId id="264" r:id="rId12"/>
    <p:sldId id="265" r:id="rId13"/>
    <p:sldId id="266" r:id="rId14"/>
    <p:sldId id="267" r:id="rId15"/>
    <p:sldId id="268" r:id="rId16"/>
    <p:sldId id="271" r:id="rId1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629"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A1EA5CB1-134E-45D1-A41A-DB78A9ACBBA8}" type="datetimeFigureOut">
              <a:rPr lang="ru-RU" smtClean="0"/>
              <a:t>25.10.2023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4DEFFB3-F802-4566-BC99-59F197D89C12}" type="slidenum">
              <a:rPr lang="ru-RU" smtClean="0"/>
              <a:t>‹#›</a:t>
            </a:fld>
            <a:endParaRPr lang="ru-RU"/>
          </a:p>
        </p:txBody>
      </p:sp>
    </p:spTree>
    <p:extLst>
      <p:ext uri="{BB962C8B-B14F-4D97-AF65-F5344CB8AC3E}">
        <p14:creationId xmlns:p14="http://schemas.microsoft.com/office/powerpoint/2010/main" val="33623379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1EA5CB1-134E-45D1-A41A-DB78A9ACBBA8}" type="datetimeFigureOut">
              <a:rPr lang="ru-RU" smtClean="0"/>
              <a:t>25.10.2023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4DEFFB3-F802-4566-BC99-59F197D89C12}" type="slidenum">
              <a:rPr lang="ru-RU" smtClean="0"/>
              <a:t>‹#›</a:t>
            </a:fld>
            <a:endParaRPr lang="ru-RU"/>
          </a:p>
        </p:txBody>
      </p:sp>
    </p:spTree>
    <p:extLst>
      <p:ext uri="{BB962C8B-B14F-4D97-AF65-F5344CB8AC3E}">
        <p14:creationId xmlns:p14="http://schemas.microsoft.com/office/powerpoint/2010/main" val="1840528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1EA5CB1-134E-45D1-A41A-DB78A9ACBBA8}" type="datetimeFigureOut">
              <a:rPr lang="ru-RU" smtClean="0"/>
              <a:t>25.10.2023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4DEFFB3-F802-4566-BC99-59F197D89C12}" type="slidenum">
              <a:rPr lang="ru-RU" smtClean="0"/>
              <a:t>‹#›</a:t>
            </a:fld>
            <a:endParaRPr lang="ru-RU"/>
          </a:p>
        </p:txBody>
      </p:sp>
    </p:spTree>
    <p:extLst>
      <p:ext uri="{BB962C8B-B14F-4D97-AF65-F5344CB8AC3E}">
        <p14:creationId xmlns:p14="http://schemas.microsoft.com/office/powerpoint/2010/main" val="3141164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1EA5CB1-134E-45D1-A41A-DB78A9ACBBA8}" type="datetimeFigureOut">
              <a:rPr lang="ru-RU" smtClean="0"/>
              <a:t>25.10.2023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4DEFFB3-F802-4566-BC99-59F197D89C12}" type="slidenum">
              <a:rPr lang="ru-RU" smtClean="0"/>
              <a:t>‹#›</a:t>
            </a:fld>
            <a:endParaRPr lang="ru-RU"/>
          </a:p>
        </p:txBody>
      </p:sp>
    </p:spTree>
    <p:extLst>
      <p:ext uri="{BB962C8B-B14F-4D97-AF65-F5344CB8AC3E}">
        <p14:creationId xmlns:p14="http://schemas.microsoft.com/office/powerpoint/2010/main" val="444496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1EA5CB1-134E-45D1-A41A-DB78A9ACBBA8}" type="datetimeFigureOut">
              <a:rPr lang="ru-RU" smtClean="0"/>
              <a:t>25.10.2023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4DEFFB3-F802-4566-BC99-59F197D89C12}" type="slidenum">
              <a:rPr lang="ru-RU" smtClean="0"/>
              <a:t>‹#›</a:t>
            </a:fld>
            <a:endParaRPr lang="ru-RU"/>
          </a:p>
        </p:txBody>
      </p:sp>
    </p:spTree>
    <p:extLst>
      <p:ext uri="{BB962C8B-B14F-4D97-AF65-F5344CB8AC3E}">
        <p14:creationId xmlns:p14="http://schemas.microsoft.com/office/powerpoint/2010/main" val="4216013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A1EA5CB1-134E-45D1-A41A-DB78A9ACBBA8}" type="datetimeFigureOut">
              <a:rPr lang="ru-RU" smtClean="0"/>
              <a:t>25.10.2023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4DEFFB3-F802-4566-BC99-59F197D89C12}" type="slidenum">
              <a:rPr lang="ru-RU" smtClean="0"/>
              <a:t>‹#›</a:t>
            </a:fld>
            <a:endParaRPr lang="ru-RU"/>
          </a:p>
        </p:txBody>
      </p:sp>
    </p:spTree>
    <p:extLst>
      <p:ext uri="{BB962C8B-B14F-4D97-AF65-F5344CB8AC3E}">
        <p14:creationId xmlns:p14="http://schemas.microsoft.com/office/powerpoint/2010/main" val="2649397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1EA5CB1-134E-45D1-A41A-DB78A9ACBBA8}" type="datetimeFigureOut">
              <a:rPr lang="ru-RU" smtClean="0"/>
              <a:t>25.10.2023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4DEFFB3-F802-4566-BC99-59F197D89C12}" type="slidenum">
              <a:rPr lang="ru-RU" smtClean="0"/>
              <a:t>‹#›</a:t>
            </a:fld>
            <a:endParaRPr lang="ru-RU"/>
          </a:p>
        </p:txBody>
      </p:sp>
    </p:spTree>
    <p:extLst>
      <p:ext uri="{BB962C8B-B14F-4D97-AF65-F5344CB8AC3E}">
        <p14:creationId xmlns:p14="http://schemas.microsoft.com/office/powerpoint/2010/main" val="76294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1EA5CB1-134E-45D1-A41A-DB78A9ACBBA8}" type="datetimeFigureOut">
              <a:rPr lang="ru-RU" smtClean="0"/>
              <a:t>25.10.2023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4DEFFB3-F802-4566-BC99-59F197D89C12}" type="slidenum">
              <a:rPr lang="ru-RU" smtClean="0"/>
              <a:t>‹#›</a:t>
            </a:fld>
            <a:endParaRPr lang="ru-RU"/>
          </a:p>
        </p:txBody>
      </p:sp>
    </p:spTree>
    <p:extLst>
      <p:ext uri="{BB962C8B-B14F-4D97-AF65-F5344CB8AC3E}">
        <p14:creationId xmlns:p14="http://schemas.microsoft.com/office/powerpoint/2010/main" val="2507166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1EA5CB1-134E-45D1-A41A-DB78A9ACBBA8}" type="datetimeFigureOut">
              <a:rPr lang="ru-RU" smtClean="0"/>
              <a:t>25.10.2023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4DEFFB3-F802-4566-BC99-59F197D89C12}" type="slidenum">
              <a:rPr lang="ru-RU" smtClean="0"/>
              <a:t>‹#›</a:t>
            </a:fld>
            <a:endParaRPr lang="ru-RU"/>
          </a:p>
        </p:txBody>
      </p:sp>
    </p:spTree>
    <p:extLst>
      <p:ext uri="{BB962C8B-B14F-4D97-AF65-F5344CB8AC3E}">
        <p14:creationId xmlns:p14="http://schemas.microsoft.com/office/powerpoint/2010/main" val="570119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A1EA5CB1-134E-45D1-A41A-DB78A9ACBBA8}" type="datetimeFigureOut">
              <a:rPr lang="ru-RU" smtClean="0"/>
              <a:t>25.10.2023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4DEFFB3-F802-4566-BC99-59F197D89C12}" type="slidenum">
              <a:rPr lang="ru-RU" smtClean="0"/>
              <a:t>‹#›</a:t>
            </a:fld>
            <a:endParaRPr lang="ru-RU"/>
          </a:p>
        </p:txBody>
      </p:sp>
    </p:spTree>
    <p:extLst>
      <p:ext uri="{BB962C8B-B14F-4D97-AF65-F5344CB8AC3E}">
        <p14:creationId xmlns:p14="http://schemas.microsoft.com/office/powerpoint/2010/main" val="1820635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A1EA5CB1-134E-45D1-A41A-DB78A9ACBBA8}" type="datetimeFigureOut">
              <a:rPr lang="ru-RU" smtClean="0"/>
              <a:t>25.10.2023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4DEFFB3-F802-4566-BC99-59F197D89C12}" type="slidenum">
              <a:rPr lang="ru-RU" smtClean="0"/>
              <a:t>‹#›</a:t>
            </a:fld>
            <a:endParaRPr lang="ru-RU"/>
          </a:p>
        </p:txBody>
      </p:sp>
    </p:spTree>
    <p:extLst>
      <p:ext uri="{BB962C8B-B14F-4D97-AF65-F5344CB8AC3E}">
        <p14:creationId xmlns:p14="http://schemas.microsoft.com/office/powerpoint/2010/main" val="3652014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EA5CB1-134E-45D1-A41A-DB78A9ACBBA8}" type="datetimeFigureOut">
              <a:rPr lang="ru-RU" smtClean="0"/>
              <a:t>25.10.2023</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DEFFB3-F802-4566-BC99-59F197D89C12}" type="slidenum">
              <a:rPr lang="ru-RU" smtClean="0"/>
              <a:t>‹#›</a:t>
            </a:fld>
            <a:endParaRPr lang="ru-RU"/>
          </a:p>
        </p:txBody>
      </p:sp>
    </p:spTree>
    <p:extLst>
      <p:ext uri="{BB962C8B-B14F-4D97-AF65-F5344CB8AC3E}">
        <p14:creationId xmlns:p14="http://schemas.microsoft.com/office/powerpoint/2010/main" val="3566428488"/>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59010" y="301752"/>
            <a:ext cx="8487326" cy="3657644"/>
          </a:xfrm>
        </p:spPr>
        <p:txBody>
          <a:bodyPr/>
          <a:lstStyle/>
          <a:p>
            <a:pPr algn="l"/>
            <a:r>
              <a:rPr lang="ru-RU" sz="4800" dirty="0">
                <a:latin typeface="Times New Roman" panose="02020603050405020304" pitchFamily="18" charset="0"/>
                <a:cs typeface="Times New Roman" panose="02020603050405020304" pitchFamily="18" charset="0"/>
              </a:rPr>
              <a:t>Тема 2.2.</a:t>
            </a:r>
            <a:br>
              <a:rPr lang="ru-RU" sz="4800" dirty="0">
                <a:latin typeface="Times New Roman" panose="02020603050405020304" pitchFamily="18" charset="0"/>
                <a:cs typeface="Times New Roman" panose="02020603050405020304" pitchFamily="18" charset="0"/>
              </a:rPr>
            </a:br>
            <a:r>
              <a:rPr lang="ru-RU" sz="4800" b="1" dirty="0">
                <a:latin typeface="Times New Roman" panose="02020603050405020304" pitchFamily="18" charset="0"/>
                <a:cs typeface="Times New Roman" panose="02020603050405020304" pitchFamily="18" charset="0"/>
              </a:rPr>
              <a:t>Защита </a:t>
            </a:r>
            <a:r>
              <a:rPr lang="ru-RU" sz="4800" b="1">
                <a:latin typeface="Times New Roman" panose="02020603050405020304" pitchFamily="18" charset="0"/>
                <a:cs typeface="Times New Roman" panose="02020603050405020304" pitchFamily="18" charset="0"/>
              </a:rPr>
              <a:t>прав </a:t>
            </a:r>
            <a:r>
              <a:rPr lang="ru-RU" sz="4800" b="1" smtClean="0">
                <a:latin typeface="Times New Roman" panose="02020603050405020304" pitchFamily="18" charset="0"/>
                <a:cs typeface="Times New Roman" panose="02020603050405020304" pitchFamily="18" charset="0"/>
              </a:rPr>
              <a:t>собственности,  </a:t>
            </a:r>
            <a:r>
              <a:rPr lang="ru-RU" sz="4800" b="1" dirty="0">
                <a:latin typeface="Times New Roman" panose="02020603050405020304" pitchFamily="18" charset="0"/>
                <a:cs typeface="Times New Roman" panose="02020603050405020304" pitchFamily="18" charset="0"/>
              </a:rPr>
              <a:t>иных вещных </a:t>
            </a:r>
            <a:r>
              <a:rPr lang="ru-RU" sz="4800" b="1" dirty="0" smtClean="0">
                <a:latin typeface="Times New Roman" panose="02020603050405020304" pitchFamily="18" charset="0"/>
                <a:cs typeface="Times New Roman" panose="02020603050405020304" pitchFamily="18" charset="0"/>
              </a:rPr>
              <a:t>прав</a:t>
            </a:r>
            <a:endParaRPr lang="ru-RU" sz="4800"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3601043" y="4142273"/>
            <a:ext cx="7766936" cy="2020783"/>
          </a:xfrm>
        </p:spPr>
        <p:txBody>
          <a:bodyPr>
            <a:normAutofit/>
          </a:bodyPr>
          <a:lstStyle/>
          <a:p>
            <a:pPr algn="r"/>
            <a:r>
              <a:rPr lang="ru-RU" dirty="0" smtClean="0">
                <a:latin typeface="Times New Roman" panose="02020603050405020304" pitchFamily="18" charset="0"/>
                <a:cs typeface="Times New Roman" panose="02020603050405020304" pitchFamily="18" charset="0"/>
              </a:rPr>
              <a:t>Лекцию подготовил:</a:t>
            </a:r>
          </a:p>
          <a:p>
            <a:pPr algn="r"/>
            <a:r>
              <a:rPr lang="ru-RU" dirty="0">
                <a:latin typeface="Times New Roman" panose="02020603050405020304" pitchFamily="18" charset="0"/>
                <a:cs typeface="Times New Roman" panose="02020603050405020304" pitchFamily="18" charset="0"/>
              </a:rPr>
              <a:t>п</a:t>
            </a:r>
            <a:r>
              <a:rPr lang="ru-RU" dirty="0" smtClean="0">
                <a:latin typeface="Times New Roman" panose="02020603050405020304" pitchFamily="18" charset="0"/>
                <a:cs typeface="Times New Roman" panose="02020603050405020304" pitchFamily="18" charset="0"/>
              </a:rPr>
              <a:t>реподаватель </a:t>
            </a:r>
          </a:p>
          <a:p>
            <a:pPr algn="r"/>
            <a:r>
              <a:rPr lang="ru-RU" dirty="0" smtClean="0">
                <a:latin typeface="Times New Roman" panose="02020603050405020304" pitchFamily="18" charset="0"/>
                <a:cs typeface="Times New Roman" panose="02020603050405020304" pitchFamily="18" charset="0"/>
              </a:rPr>
              <a:t>ГБПОУ РК «Евпаторийский индустриальный техникум»</a:t>
            </a:r>
          </a:p>
          <a:p>
            <a:pPr algn="r"/>
            <a:r>
              <a:rPr lang="ru-RU" dirty="0" smtClean="0">
                <a:latin typeface="Times New Roman" panose="02020603050405020304" pitchFamily="18" charset="0"/>
                <a:cs typeface="Times New Roman" panose="02020603050405020304" pitchFamily="18" charset="0"/>
              </a:rPr>
              <a:t>Степанова Анастасия Петровна</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63106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1544" y="365125"/>
            <a:ext cx="11015344" cy="1325563"/>
          </a:xfrm>
          <a:solidFill>
            <a:srgbClr val="92D050"/>
          </a:solidFill>
        </p:spPr>
        <p:style>
          <a:lnRef idx="2">
            <a:schemeClr val="dk1"/>
          </a:lnRef>
          <a:fillRef idx="1">
            <a:schemeClr val="lt1"/>
          </a:fillRef>
          <a:effectRef idx="0">
            <a:schemeClr val="dk1"/>
          </a:effectRef>
          <a:fontRef idx="minor">
            <a:schemeClr val="dk1"/>
          </a:fontRef>
        </p:style>
        <p:txBody>
          <a:bodyPr>
            <a:normAutofit/>
          </a:bodyPr>
          <a:lstStyle/>
          <a:p>
            <a:pPr algn="ctr"/>
            <a:r>
              <a:rPr lang="ru-RU" sz="3200" b="1" dirty="0" smtClean="0">
                <a:latin typeface="Times New Roman" panose="02020603050405020304" pitchFamily="18" charset="0"/>
                <a:cs typeface="Times New Roman" panose="02020603050405020304" pitchFamily="18" charset="0"/>
              </a:rPr>
              <a:t>Виды незаконного (</a:t>
            </a:r>
            <a:r>
              <a:rPr lang="ru-RU" sz="3200" b="1" dirty="0" err="1" smtClean="0">
                <a:latin typeface="Times New Roman" panose="02020603050405020304" pitchFamily="18" charset="0"/>
                <a:cs typeface="Times New Roman" panose="02020603050405020304" pitchFamily="18" charset="0"/>
              </a:rPr>
              <a:t>беститульного</a:t>
            </a:r>
            <a:r>
              <a:rPr lang="ru-RU" sz="3200" b="1" dirty="0" smtClean="0">
                <a:latin typeface="Times New Roman" panose="02020603050405020304" pitchFamily="18" charset="0"/>
                <a:cs typeface="Times New Roman" panose="02020603050405020304" pitchFamily="18" charset="0"/>
              </a:rPr>
              <a:t>, т.е. фактического) владения чужой вещью</a:t>
            </a:r>
            <a:endParaRPr lang="ru-RU" sz="3200" b="1" dirty="0">
              <a:latin typeface="Times New Roman" panose="02020603050405020304" pitchFamily="18" charset="0"/>
              <a:cs typeface="Times New Roman" panose="02020603050405020304" pitchFamily="18" charset="0"/>
            </a:endParaRPr>
          </a:p>
        </p:txBody>
      </p:sp>
      <p:sp>
        <p:nvSpPr>
          <p:cNvPr id="4" name="TextBox 3"/>
          <p:cNvSpPr txBox="1"/>
          <p:nvPr/>
        </p:nvSpPr>
        <p:spPr>
          <a:xfrm>
            <a:off x="661544" y="1858280"/>
            <a:ext cx="5199759" cy="1569660"/>
          </a:xfrm>
          <a:prstGeom prst="rect">
            <a:avLst/>
          </a:prstGeom>
          <a:solidFill>
            <a:schemeClr val="accent6">
              <a:lumMod val="60000"/>
              <a:lumOff val="4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ru-RU" sz="2400" b="1" u="sng" dirty="0">
                <a:latin typeface="Times New Roman" panose="02020603050405020304" pitchFamily="18" charset="0"/>
                <a:cs typeface="Times New Roman" panose="02020603050405020304" pitchFamily="18" charset="0"/>
              </a:rPr>
              <a:t>Д</a:t>
            </a:r>
            <a:r>
              <a:rPr lang="ru-RU" sz="2400" b="1" u="sng" dirty="0" smtClean="0">
                <a:latin typeface="Times New Roman" panose="02020603050405020304" pitchFamily="18" charset="0"/>
                <a:cs typeface="Times New Roman" panose="02020603050405020304" pitchFamily="18" charset="0"/>
              </a:rPr>
              <a:t>обросовестное владение -  </a:t>
            </a:r>
            <a:r>
              <a:rPr lang="ru-RU" dirty="0" smtClean="0">
                <a:latin typeface="Times New Roman" panose="02020603050405020304" pitchFamily="18" charset="0"/>
                <a:cs typeface="Times New Roman" panose="02020603050405020304" pitchFamily="18" charset="0"/>
              </a:rPr>
              <a:t>фактический владелец вещи не знал и не мог знать о незаконности своего владения (о том, что передавший ему вещь </a:t>
            </a:r>
            <a:r>
              <a:rPr lang="ru-RU" dirty="0" err="1" smtClean="0">
                <a:latin typeface="Times New Roman" panose="02020603050405020304" pitchFamily="18" charset="0"/>
                <a:cs typeface="Times New Roman" panose="02020603050405020304" pitchFamily="18" charset="0"/>
              </a:rPr>
              <a:t>отчуждатель</a:t>
            </a:r>
            <a:r>
              <a:rPr lang="ru-RU" dirty="0" smtClean="0">
                <a:latin typeface="Times New Roman" panose="02020603050405020304" pitchFamily="18" charset="0"/>
                <a:cs typeface="Times New Roman" panose="02020603050405020304" pitchFamily="18" charset="0"/>
              </a:rPr>
              <a:t> не имел права на ее отчуждение)</a:t>
            </a:r>
            <a:endParaRPr lang="ru-RU" dirty="0">
              <a:latin typeface="Times New Roman" panose="02020603050405020304" pitchFamily="18" charset="0"/>
              <a:cs typeface="Times New Roman" panose="02020603050405020304" pitchFamily="18" charset="0"/>
            </a:endParaRPr>
          </a:p>
        </p:txBody>
      </p:sp>
      <p:sp>
        <p:nvSpPr>
          <p:cNvPr id="5" name="TextBox 4"/>
          <p:cNvSpPr txBox="1"/>
          <p:nvPr/>
        </p:nvSpPr>
        <p:spPr>
          <a:xfrm>
            <a:off x="661545" y="4617719"/>
            <a:ext cx="3913632" cy="1754326"/>
          </a:xfrm>
          <a:prstGeom prst="rect">
            <a:avLst/>
          </a:prstGeom>
          <a:solidFill>
            <a:schemeClr val="accent6">
              <a:lumMod val="60000"/>
              <a:lumOff val="4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r>
              <a:rPr lang="ru-RU" dirty="0" smtClean="0">
                <a:latin typeface="Times New Roman" panose="02020603050405020304" pitchFamily="18" charset="0"/>
                <a:cs typeface="Times New Roman" panose="02020603050405020304" pitchFamily="18" charset="0"/>
              </a:rPr>
              <a:t>принятие добросовестным приобретателем всех разумных мер для выяснения правомочий </a:t>
            </a:r>
            <a:r>
              <a:rPr lang="ru-RU" dirty="0" err="1" smtClean="0">
                <a:latin typeface="Times New Roman" panose="02020603050405020304" pitchFamily="18" charset="0"/>
                <a:cs typeface="Times New Roman" panose="02020603050405020304" pitchFamily="18" charset="0"/>
              </a:rPr>
              <a:t>отчуждателя</a:t>
            </a:r>
            <a:r>
              <a:rPr lang="ru-RU" dirty="0" smtClean="0">
                <a:latin typeface="Times New Roman" panose="02020603050405020304" pitchFamily="18" charset="0"/>
                <a:cs typeface="Times New Roman" panose="02020603050405020304" pitchFamily="18" charset="0"/>
              </a:rPr>
              <a:t> вещи (п. 38 Постановления Пленумов ВС и ВАС РФ </a:t>
            </a:r>
            <a:r>
              <a:rPr lang="ru-RU" dirty="0" err="1" smtClean="0">
                <a:latin typeface="Times New Roman" panose="02020603050405020304" pitchFamily="18" charset="0"/>
                <a:cs typeface="Times New Roman" panose="02020603050405020304" pitchFamily="18" charset="0"/>
              </a:rPr>
              <a:t>No</a:t>
            </a:r>
            <a:r>
              <a:rPr lang="ru-RU" dirty="0" smtClean="0">
                <a:latin typeface="Times New Roman" panose="02020603050405020304" pitchFamily="18" charset="0"/>
                <a:cs typeface="Times New Roman" panose="02020603050405020304" pitchFamily="18" charset="0"/>
              </a:rPr>
              <a:t> 10/22)</a:t>
            </a:r>
            <a:endParaRPr lang="ru-RU" dirty="0">
              <a:latin typeface="Times New Roman" panose="02020603050405020304" pitchFamily="18" charset="0"/>
              <a:cs typeface="Times New Roman" panose="02020603050405020304" pitchFamily="18" charset="0"/>
            </a:endParaRPr>
          </a:p>
        </p:txBody>
      </p:sp>
      <p:sp>
        <p:nvSpPr>
          <p:cNvPr id="6" name="TextBox 5"/>
          <p:cNvSpPr txBox="1"/>
          <p:nvPr/>
        </p:nvSpPr>
        <p:spPr>
          <a:xfrm>
            <a:off x="661545" y="3976663"/>
            <a:ext cx="3913632" cy="369332"/>
          </a:xfrm>
          <a:prstGeom prst="rect">
            <a:avLst/>
          </a:prstGeom>
          <a:solidFill>
            <a:schemeClr val="accent6">
              <a:lumMod val="60000"/>
              <a:lumOff val="4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r>
              <a:rPr lang="ru-RU" b="1" dirty="0" smtClean="0">
                <a:latin typeface="Times New Roman" panose="02020603050405020304" pitchFamily="18" charset="0"/>
                <a:cs typeface="Times New Roman" panose="02020603050405020304" pitchFamily="18" charset="0"/>
              </a:rPr>
              <a:t>«объективная добросовестность» </a:t>
            </a:r>
            <a:endParaRPr lang="ru-RU" b="1" dirty="0">
              <a:latin typeface="Times New Roman" panose="02020603050405020304" pitchFamily="18" charset="0"/>
              <a:cs typeface="Times New Roman" panose="02020603050405020304" pitchFamily="18" charset="0"/>
            </a:endParaRPr>
          </a:p>
        </p:txBody>
      </p:sp>
      <p:cxnSp>
        <p:nvCxnSpPr>
          <p:cNvPr id="8" name="Прямая соединительная линия 7"/>
          <p:cNvCxnSpPr>
            <a:endCxn id="6" idx="0"/>
          </p:cNvCxnSpPr>
          <p:nvPr/>
        </p:nvCxnSpPr>
        <p:spPr>
          <a:xfrm>
            <a:off x="2618361" y="3427940"/>
            <a:ext cx="0" cy="548723"/>
          </a:xfrm>
          <a:prstGeom prst="line">
            <a:avLst/>
          </a:prstGeom>
        </p:spPr>
        <p:style>
          <a:lnRef idx="1">
            <a:schemeClr val="dk1"/>
          </a:lnRef>
          <a:fillRef idx="0">
            <a:schemeClr val="dk1"/>
          </a:fillRef>
          <a:effectRef idx="0">
            <a:schemeClr val="dk1"/>
          </a:effectRef>
          <a:fontRef idx="minor">
            <a:schemeClr val="tx1"/>
          </a:fontRef>
        </p:style>
      </p:cxnSp>
      <p:cxnSp>
        <p:nvCxnSpPr>
          <p:cNvPr id="10" name="Прямая соединительная линия 9"/>
          <p:cNvCxnSpPr>
            <a:stCxn id="6" idx="2"/>
            <a:endCxn id="5" idx="0"/>
          </p:cNvCxnSpPr>
          <p:nvPr/>
        </p:nvCxnSpPr>
        <p:spPr>
          <a:xfrm>
            <a:off x="2618361" y="4345995"/>
            <a:ext cx="0" cy="271724"/>
          </a:xfrm>
          <a:prstGeom prst="line">
            <a:avLst/>
          </a:prstGeom>
        </p:spPr>
        <p:style>
          <a:lnRef idx="1">
            <a:schemeClr val="dk1"/>
          </a:lnRef>
          <a:fillRef idx="0">
            <a:schemeClr val="dk1"/>
          </a:fillRef>
          <a:effectRef idx="0">
            <a:schemeClr val="dk1"/>
          </a:effectRef>
          <a:fontRef idx="minor">
            <a:schemeClr val="tx1"/>
          </a:fontRef>
        </p:style>
      </p:cxnSp>
      <p:sp>
        <p:nvSpPr>
          <p:cNvPr id="11" name="TextBox 10"/>
          <p:cNvSpPr txBox="1"/>
          <p:nvPr/>
        </p:nvSpPr>
        <p:spPr>
          <a:xfrm>
            <a:off x="6918960" y="1858280"/>
            <a:ext cx="4757928" cy="1292662"/>
          </a:xfrm>
          <a:prstGeom prst="rect">
            <a:avLst/>
          </a:prstGeom>
          <a:solidFill>
            <a:schemeClr val="accent2">
              <a:lumMod val="40000"/>
              <a:lumOff val="6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r>
              <a:rPr lang="ru-RU" sz="2400" dirty="0" smtClean="0">
                <a:latin typeface="Times New Roman" panose="02020603050405020304" pitchFamily="18" charset="0"/>
                <a:cs typeface="Times New Roman" panose="02020603050405020304" pitchFamily="18" charset="0"/>
              </a:rPr>
              <a:t>При </a:t>
            </a:r>
            <a:r>
              <a:rPr lang="ru-RU" sz="2400" b="1" u="sng" dirty="0" smtClean="0">
                <a:latin typeface="Times New Roman" panose="02020603050405020304" pitchFamily="18" charset="0"/>
                <a:cs typeface="Times New Roman" panose="02020603050405020304" pitchFamily="18" charset="0"/>
              </a:rPr>
              <a:t>недобросовестном</a:t>
            </a:r>
            <a:r>
              <a:rPr lang="ru-RU" sz="2400" u="sng" dirty="0" smtClean="0">
                <a:latin typeface="Times New Roman" panose="02020603050405020304" pitchFamily="18" charset="0"/>
                <a:cs typeface="Times New Roman" panose="02020603050405020304" pitchFamily="18" charset="0"/>
              </a:rPr>
              <a:t> </a:t>
            </a:r>
            <a:r>
              <a:rPr lang="ru-RU" sz="2400" b="1" u="sng" dirty="0" smtClean="0">
                <a:latin typeface="Times New Roman" panose="02020603050405020304" pitchFamily="18" charset="0"/>
                <a:cs typeface="Times New Roman" panose="02020603050405020304" pitchFamily="18" charset="0"/>
              </a:rPr>
              <a:t>владении </a:t>
            </a:r>
            <a:r>
              <a:rPr lang="ru-RU" dirty="0" smtClean="0">
                <a:latin typeface="Times New Roman" panose="02020603050405020304" pitchFamily="18" charset="0"/>
                <a:cs typeface="Times New Roman" panose="02020603050405020304" pitchFamily="18" charset="0"/>
              </a:rPr>
              <a:t>фактический владелец знает либо по обстоятельствам дела должен знать о незаконности своего владения (ч. 1 ст. 303 ГК) </a:t>
            </a:r>
            <a:endParaRPr lang="ru-RU" dirty="0">
              <a:latin typeface="Times New Roman" panose="02020603050405020304" pitchFamily="18" charset="0"/>
              <a:cs typeface="Times New Roman" panose="02020603050405020304" pitchFamily="18" charset="0"/>
            </a:endParaRPr>
          </a:p>
        </p:txBody>
      </p:sp>
      <p:sp>
        <p:nvSpPr>
          <p:cNvPr id="12" name="TextBox 11"/>
          <p:cNvSpPr txBox="1"/>
          <p:nvPr/>
        </p:nvSpPr>
        <p:spPr>
          <a:xfrm>
            <a:off x="6918960" y="3463557"/>
            <a:ext cx="4757928" cy="1477328"/>
          </a:xfrm>
          <a:prstGeom prst="rect">
            <a:avLst/>
          </a:prstGeom>
          <a:solidFill>
            <a:schemeClr val="accent2">
              <a:lumMod val="40000"/>
              <a:lumOff val="6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r>
              <a:rPr lang="ru-RU" dirty="0" smtClean="0">
                <a:latin typeface="Times New Roman" panose="02020603050405020304" pitchFamily="18" charset="0"/>
                <a:cs typeface="Times New Roman" panose="02020603050405020304" pitchFamily="18" charset="0"/>
              </a:rPr>
              <a:t>у недобросовестного приобретателя имущество может быть истребовано собственником (титульным владельцем) во в </a:t>
            </a:r>
            <a:r>
              <a:rPr lang="ru-RU" dirty="0" err="1" smtClean="0">
                <a:latin typeface="Times New Roman" panose="02020603050405020304" pitchFamily="18" charset="0"/>
                <a:cs typeface="Times New Roman" panose="02020603050405020304" pitchFamily="18" charset="0"/>
              </a:rPr>
              <a:t>сех</a:t>
            </a:r>
            <a:r>
              <a:rPr lang="ru-RU" dirty="0" smtClean="0">
                <a:latin typeface="Times New Roman" panose="02020603050405020304" pitchFamily="18" charset="0"/>
                <a:cs typeface="Times New Roman" panose="02020603050405020304" pitchFamily="18" charset="0"/>
              </a:rPr>
              <a:t> случаях и без каких бы то ни было ограничений</a:t>
            </a:r>
            <a:endParaRPr lang="ru-RU" dirty="0">
              <a:latin typeface="Times New Roman" panose="02020603050405020304" pitchFamily="18" charset="0"/>
              <a:cs typeface="Times New Roman" panose="02020603050405020304" pitchFamily="18" charset="0"/>
            </a:endParaRPr>
          </a:p>
        </p:txBody>
      </p:sp>
      <p:sp>
        <p:nvSpPr>
          <p:cNvPr id="16" name="TextBox 15"/>
          <p:cNvSpPr txBox="1"/>
          <p:nvPr/>
        </p:nvSpPr>
        <p:spPr>
          <a:xfrm>
            <a:off x="5669280" y="5065776"/>
            <a:ext cx="6007608" cy="1477328"/>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ru-RU" dirty="0">
                <a:latin typeface="Times New Roman" panose="02020603050405020304" pitchFamily="18" charset="0"/>
                <a:cs typeface="Times New Roman" panose="02020603050405020304" pitchFamily="18" charset="0"/>
              </a:rPr>
              <a:t>У</a:t>
            </a:r>
            <a:r>
              <a:rPr lang="ru-RU" dirty="0" smtClean="0">
                <a:latin typeface="Times New Roman" panose="02020603050405020304" pitchFamily="18" charset="0"/>
                <a:cs typeface="Times New Roman" panose="02020603050405020304" pitchFamily="18" charset="0"/>
              </a:rPr>
              <a:t> </a:t>
            </a:r>
            <a:r>
              <a:rPr lang="ru-RU" b="1" i="1" dirty="0" smtClean="0">
                <a:latin typeface="Times New Roman" panose="02020603050405020304" pitchFamily="18" charset="0"/>
                <a:cs typeface="Times New Roman" panose="02020603050405020304" pitchFamily="18" charset="0"/>
              </a:rPr>
              <a:t>добросовестного владельца </a:t>
            </a:r>
            <a:r>
              <a:rPr lang="ru-RU" dirty="0" smtClean="0">
                <a:latin typeface="Times New Roman" panose="02020603050405020304" pitchFamily="18" charset="0"/>
                <a:cs typeface="Times New Roman" panose="02020603050405020304" pitchFamily="18" charset="0"/>
              </a:rPr>
              <a:t>вещь может быть истребована лишь в тех случаях, когда интересы собственника (титульного владельца) предпочтительнее интересов добросовестного владельца (т.е. имущественного оборота) .</a:t>
            </a:r>
            <a:endParaRPr lang="ru-RU" dirty="0">
              <a:latin typeface="Times New Roman" panose="02020603050405020304" pitchFamily="18" charset="0"/>
              <a:cs typeface="Times New Roman" panose="02020603050405020304" pitchFamily="18" charset="0"/>
            </a:endParaRPr>
          </a:p>
        </p:txBody>
      </p:sp>
      <p:pic>
        <p:nvPicPr>
          <p:cNvPr id="17" name="Рисунок 16"/>
          <p:cNvPicPr>
            <a:picLocks noChangeAspect="1"/>
          </p:cNvPicPr>
          <p:nvPr/>
        </p:nvPicPr>
        <p:blipFill>
          <a:blip r:embed="rId2"/>
          <a:stretch>
            <a:fillRect/>
          </a:stretch>
        </p:blipFill>
        <p:spPr>
          <a:xfrm>
            <a:off x="4655844" y="5368538"/>
            <a:ext cx="932769" cy="871804"/>
          </a:xfrm>
          <a:prstGeom prst="rect">
            <a:avLst/>
          </a:prstGeom>
        </p:spPr>
      </p:pic>
    </p:spTree>
    <p:extLst>
      <p:ext uri="{BB962C8B-B14F-4D97-AF65-F5344CB8AC3E}">
        <p14:creationId xmlns:p14="http://schemas.microsoft.com/office/powerpoint/2010/main" val="422709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65048" y="494093"/>
            <a:ext cx="10515600" cy="923227"/>
          </a:xfrm>
          <a:solidFill>
            <a:schemeClr val="accent2">
              <a:lumMod val="20000"/>
              <a:lumOff val="80000"/>
            </a:schemeClr>
          </a:solidFill>
        </p:spPr>
        <p:txBody>
          <a:bodyPr/>
          <a:lstStyle/>
          <a:p>
            <a:pPr algn="ctr"/>
            <a:r>
              <a:rPr lang="ru-RU" b="1" dirty="0" smtClean="0">
                <a:latin typeface="Times New Roman" panose="02020603050405020304" pitchFamily="18" charset="0"/>
                <a:cs typeface="Times New Roman" panose="02020603050405020304" pitchFamily="18" charset="0"/>
              </a:rPr>
              <a:t>Ограничение виндикации</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2029968"/>
            <a:ext cx="10515600" cy="4526280"/>
          </a:xfrm>
          <a:solidFill>
            <a:schemeClr val="accent6">
              <a:lumMod val="40000"/>
              <a:lumOff val="60000"/>
            </a:schemeClr>
          </a:solidFill>
        </p:spPr>
        <p:txBody>
          <a:bodyPr>
            <a:normAutofit fontScale="92500" lnSpcReduction="20000"/>
          </a:bodyPr>
          <a:lstStyle/>
          <a:p>
            <a:pPr algn="just"/>
            <a:r>
              <a:rPr lang="ru-RU" dirty="0">
                <a:latin typeface="Times New Roman" panose="02020603050405020304" pitchFamily="18" charset="0"/>
                <a:cs typeface="Times New Roman" panose="02020603050405020304" pitchFamily="18" charset="0"/>
              </a:rPr>
              <a:t>И</a:t>
            </a:r>
            <a:r>
              <a:rPr lang="ru-RU" dirty="0" smtClean="0">
                <a:latin typeface="Times New Roman" panose="02020603050405020304" pitchFamily="18" charset="0"/>
                <a:cs typeface="Times New Roman" panose="02020603050405020304" pitchFamily="18" charset="0"/>
              </a:rPr>
              <a:t>стребование вещи у ее добросовестного приобретателя во всяком случае возможно, если она была получена им </a:t>
            </a:r>
            <a:r>
              <a:rPr lang="ru-RU" b="1" dirty="0" smtClean="0">
                <a:latin typeface="Times New Roman" panose="02020603050405020304" pitchFamily="18" charset="0"/>
                <a:cs typeface="Times New Roman" panose="02020603050405020304" pitchFamily="18" charset="0"/>
              </a:rPr>
              <a:t>безвозмездно</a:t>
            </a:r>
            <a:r>
              <a:rPr lang="ru-RU" dirty="0" smtClean="0">
                <a:latin typeface="Times New Roman" panose="02020603050405020304" pitchFamily="18" charset="0"/>
                <a:cs typeface="Times New Roman" panose="02020603050405020304" pitchFamily="18" charset="0"/>
              </a:rPr>
              <a:t> (п. 2 ст. 302 ГК), поскольку он при этом не несет убытков, но восстанавливается нарушенный законный интерес собственника (титульного владельца).</a:t>
            </a:r>
          </a:p>
          <a:p>
            <a:pPr marL="0" indent="0" algn="just">
              <a:buNone/>
            </a:pPr>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В случае возмездного приобретения вещи добросовестным приобретателем имеет значение </a:t>
            </a:r>
            <a:r>
              <a:rPr lang="ru-RU" b="1" dirty="0" smtClean="0">
                <a:latin typeface="Times New Roman" panose="02020603050405020304" pitchFamily="18" charset="0"/>
                <a:cs typeface="Times New Roman" panose="02020603050405020304" pitchFamily="18" charset="0"/>
              </a:rPr>
              <a:t>способ выбытия </a:t>
            </a:r>
            <a:r>
              <a:rPr lang="ru-RU" dirty="0" smtClean="0">
                <a:latin typeface="Times New Roman" panose="02020603050405020304" pitchFamily="18" charset="0"/>
                <a:cs typeface="Times New Roman" panose="02020603050405020304" pitchFamily="18" charset="0"/>
              </a:rPr>
              <a:t>вещи у собственника (титульного владельца). Если имущество первоначально выбыло у собственника по его воле (например, отдано им в аренду, а затем незаконно продано арендатором третьему лицу) , он не вправе истребовать его у добросовестного приобретателя, поскольку последний действовал субъективно безупречно в отличие от самого собственника, допустившего неосмотрительность в выборе контрагента.</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40489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2440" y="274321"/>
            <a:ext cx="11359896" cy="768096"/>
          </a:xfrm>
          <a:solidFill>
            <a:schemeClr val="accent6">
              <a:lumMod val="40000"/>
              <a:lumOff val="60000"/>
            </a:schemeClr>
          </a:solidFill>
        </p:spPr>
        <p:txBody>
          <a:bodyPr>
            <a:normAutofit fontScale="90000"/>
          </a:bodyPr>
          <a:lstStyle/>
          <a:p>
            <a:pPr algn="ctr"/>
            <a:r>
              <a:rPr lang="ru-RU" sz="3200" b="1" dirty="0" smtClean="0">
                <a:latin typeface="Times New Roman" panose="02020603050405020304" pitchFamily="18" charset="0"/>
                <a:cs typeface="Times New Roman" panose="02020603050405020304" pitchFamily="18" charset="0"/>
              </a:rPr>
              <a:t>Последствия удовлетворения </a:t>
            </a:r>
            <a:r>
              <a:rPr lang="ru-RU" sz="3200" b="1" dirty="0" err="1" smtClean="0">
                <a:latin typeface="Times New Roman" panose="02020603050405020304" pitchFamily="18" charset="0"/>
                <a:cs typeface="Times New Roman" panose="02020603050405020304" pitchFamily="18" charset="0"/>
              </a:rPr>
              <a:t>виндикационного</a:t>
            </a:r>
            <a:r>
              <a:rPr lang="ru-RU" sz="3200" b="1" dirty="0" smtClean="0">
                <a:latin typeface="Times New Roman" panose="02020603050405020304" pitchFamily="18" charset="0"/>
                <a:cs typeface="Times New Roman" panose="02020603050405020304" pitchFamily="18" charset="0"/>
              </a:rPr>
              <a:t> иска или отказа в его удовлетворении</a:t>
            </a:r>
            <a:endParaRPr lang="ru-RU" sz="32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72440" y="1251776"/>
            <a:ext cx="11359896" cy="5395912"/>
          </a:xfrm>
          <a:solidFill>
            <a:schemeClr val="bg1">
              <a:lumMod val="85000"/>
            </a:schemeClr>
          </a:solidFill>
        </p:spPr>
        <p:txBody>
          <a:bodyPr>
            <a:noAutofit/>
          </a:bodyPr>
          <a:lstStyle/>
          <a:p>
            <a:pPr algn="just"/>
            <a:r>
              <a:rPr lang="ru-RU" sz="2000" dirty="0" smtClean="0">
                <a:latin typeface="Times New Roman" panose="02020603050405020304" pitchFamily="18" charset="0"/>
                <a:cs typeface="Times New Roman" panose="02020603050405020304" pitchFamily="18" charset="0"/>
              </a:rPr>
              <a:t>На добросовестного владельца вещи обязанность возврата конкретной вещи ложится лишь за время, когда он узнал или должен был узнать о незаконности своего владения. За ним признается право оставить за собой </a:t>
            </a:r>
            <a:r>
              <a:rPr lang="ru-RU" sz="2000" b="1" dirty="0" smtClean="0">
                <a:latin typeface="Times New Roman" panose="02020603050405020304" pitchFamily="18" charset="0"/>
                <a:cs typeface="Times New Roman" panose="02020603050405020304" pitchFamily="18" charset="0"/>
              </a:rPr>
              <a:t>отделимые улучшения чужой вещи</a:t>
            </a:r>
            <a:r>
              <a:rPr lang="ru-RU" sz="2000" dirty="0" smtClean="0">
                <a:latin typeface="Times New Roman" panose="02020603050405020304" pitchFamily="18" charset="0"/>
                <a:cs typeface="Times New Roman" panose="02020603050405020304" pitchFamily="18" charset="0"/>
              </a:rPr>
              <a:t>, а также требовать от собственника </a:t>
            </a:r>
            <a:r>
              <a:rPr lang="ru-RU" sz="2000" b="1" dirty="0" smtClean="0">
                <a:latin typeface="Times New Roman" panose="02020603050405020304" pitchFamily="18" charset="0"/>
                <a:cs typeface="Times New Roman" panose="02020603050405020304" pitchFamily="18" charset="0"/>
              </a:rPr>
              <a:t>возмещения </a:t>
            </a:r>
            <a:r>
              <a:rPr lang="ru-RU" sz="2000" dirty="0" smtClean="0">
                <a:latin typeface="Times New Roman" panose="02020603050405020304" pitchFamily="18" charset="0"/>
                <a:cs typeface="Times New Roman" panose="02020603050405020304" pitchFamily="18" charset="0"/>
              </a:rPr>
              <a:t>произведенных им затрат на ее неотделимые улучшения, которые при оставлении их собственнику вещи стали бы его неосновательным обогащением (ст. 303 ГК) . </a:t>
            </a:r>
          </a:p>
          <a:p>
            <a:pPr algn="just"/>
            <a:r>
              <a:rPr lang="ru-RU" sz="2000" dirty="0" smtClean="0">
                <a:latin typeface="Times New Roman" panose="02020603050405020304" pitchFamily="18" charset="0"/>
                <a:cs typeface="Times New Roman" panose="02020603050405020304" pitchFamily="18" charset="0"/>
              </a:rPr>
              <a:t>Как добросовестный, так и недобросовестный владелец вправе потребовать от собственника </a:t>
            </a:r>
            <a:r>
              <a:rPr lang="ru-RU" sz="2000" b="1" dirty="0" smtClean="0">
                <a:latin typeface="Times New Roman" panose="02020603050405020304" pitchFamily="18" charset="0"/>
                <a:cs typeface="Times New Roman" panose="02020603050405020304" pitchFamily="18" charset="0"/>
              </a:rPr>
              <a:t>возмещения необходимых затрат </a:t>
            </a:r>
            <a:r>
              <a:rPr lang="ru-RU" sz="2000" dirty="0" smtClean="0">
                <a:latin typeface="Times New Roman" panose="02020603050405020304" pitchFamily="18" charset="0"/>
                <a:cs typeface="Times New Roman" panose="02020603050405020304" pitchFamily="18" charset="0"/>
              </a:rPr>
              <a:t>на поддержание вещи в должном состоянии за то время, с какого собственнику причитаются доходы от нее . </a:t>
            </a:r>
          </a:p>
          <a:p>
            <a:pPr algn="just"/>
            <a:r>
              <a:rPr lang="ru-RU" sz="2000" dirty="0" smtClean="0">
                <a:latin typeface="Times New Roman" panose="02020603050405020304" pitchFamily="18" charset="0"/>
                <a:cs typeface="Times New Roman" panose="02020603050405020304" pitchFamily="18" charset="0"/>
              </a:rPr>
              <a:t>При отказе в удовлетворении </a:t>
            </a:r>
            <a:r>
              <a:rPr lang="ru-RU" sz="2000" dirty="0" err="1" smtClean="0">
                <a:latin typeface="Times New Roman" panose="02020603050405020304" pitchFamily="18" charset="0"/>
                <a:cs typeface="Times New Roman" panose="02020603050405020304" pitchFamily="18" charset="0"/>
              </a:rPr>
              <a:t>виндикационного</a:t>
            </a:r>
            <a:r>
              <a:rPr lang="ru-RU" sz="2000" dirty="0" smtClean="0">
                <a:latin typeface="Times New Roman" panose="02020603050405020304" pitchFamily="18" charset="0"/>
                <a:cs typeface="Times New Roman" panose="02020603050405020304" pitchFamily="18" charset="0"/>
              </a:rPr>
              <a:t> иска возникает вопрос о юридической судьбе вещь остается в фактическом владении добросовестного приобретателя.</a:t>
            </a:r>
          </a:p>
          <a:p>
            <a:pPr algn="just"/>
            <a:r>
              <a:rPr lang="ru-RU" sz="2000" dirty="0" smtClean="0">
                <a:latin typeface="Times New Roman" panose="02020603050405020304" pitchFamily="18" charset="0"/>
                <a:cs typeface="Times New Roman" panose="02020603050405020304" pitchFamily="18" charset="0"/>
              </a:rPr>
              <a:t>В соответствии с </a:t>
            </a:r>
            <a:r>
              <a:rPr lang="ru-RU" sz="2000" dirty="0" err="1" smtClean="0">
                <a:latin typeface="Times New Roman" panose="02020603050405020304" pitchFamily="18" charset="0"/>
                <a:cs typeface="Times New Roman" panose="02020603050405020304" pitchFamily="18" charset="0"/>
              </a:rPr>
              <a:t>абз</a:t>
            </a:r>
            <a:r>
              <a:rPr lang="ru-RU" sz="2000" dirty="0" smtClean="0">
                <a:latin typeface="Times New Roman" panose="02020603050405020304" pitchFamily="18" charset="0"/>
                <a:cs typeface="Times New Roman" panose="02020603050405020304" pitchFamily="18" charset="0"/>
              </a:rPr>
              <a:t>. 2 п. 2 ст. 223 ГК недвижимая вещь признается принадлежащей добросовестному приобретателю </a:t>
            </a:r>
            <a:r>
              <a:rPr lang="ru-RU" sz="2000" b="1" dirty="0" smtClean="0">
                <a:latin typeface="Times New Roman" panose="02020603050405020304" pitchFamily="18" charset="0"/>
                <a:cs typeface="Times New Roman" panose="02020603050405020304" pitchFamily="18" charset="0"/>
              </a:rPr>
              <a:t>с момента государственной регистрации </a:t>
            </a:r>
            <a:r>
              <a:rPr lang="ru-RU" sz="2000" dirty="0" smtClean="0">
                <a:latin typeface="Times New Roman" panose="02020603050405020304" pitchFamily="18" charset="0"/>
                <a:cs typeface="Times New Roman" panose="02020603050405020304" pitchFamily="18" charset="0"/>
              </a:rPr>
              <a:t>перехода к нему права собственности, за исключением случаев, когда она может быть </a:t>
            </a:r>
            <a:r>
              <a:rPr lang="ru-RU" sz="2000" dirty="0" err="1" smtClean="0">
                <a:latin typeface="Times New Roman" panose="02020603050405020304" pitchFamily="18" charset="0"/>
                <a:cs typeface="Times New Roman" panose="02020603050405020304" pitchFamily="18" charset="0"/>
              </a:rPr>
              <a:t>виндицирована</a:t>
            </a:r>
            <a:r>
              <a:rPr lang="ru-RU" sz="2000" dirty="0" smtClean="0">
                <a:latin typeface="Times New Roman" panose="02020603050405020304" pitchFamily="18" charset="0"/>
                <a:cs typeface="Times New Roman" panose="02020603050405020304" pitchFamily="18" charset="0"/>
              </a:rPr>
              <a:t> у него по правилам ст. 302 ГК. </a:t>
            </a:r>
          </a:p>
          <a:p>
            <a:pPr algn="just"/>
            <a:r>
              <a:rPr lang="ru-RU" sz="2000" dirty="0" smtClean="0">
                <a:latin typeface="Times New Roman" panose="02020603050405020304" pitchFamily="18" charset="0"/>
                <a:cs typeface="Times New Roman" panose="02020603050405020304" pitchFamily="18" charset="0"/>
              </a:rPr>
              <a:t>По аналогии закона этот подход распространен и на движимые вещи, добросовестных владельцев которых следует считать их собственниками с момента возмездного приобретения.</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61844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7448" y="427041"/>
            <a:ext cx="10515600" cy="512699"/>
          </a:xfrm>
        </p:spPr>
        <p:style>
          <a:lnRef idx="1">
            <a:schemeClr val="accent2"/>
          </a:lnRef>
          <a:fillRef idx="2">
            <a:schemeClr val="accent2"/>
          </a:fillRef>
          <a:effectRef idx="1">
            <a:schemeClr val="accent2"/>
          </a:effectRef>
          <a:fontRef idx="minor">
            <a:schemeClr val="dk1"/>
          </a:fontRef>
        </p:style>
        <p:txBody>
          <a:bodyPr>
            <a:normAutofit fontScale="90000"/>
          </a:bodyPr>
          <a:lstStyle/>
          <a:p>
            <a:pPr algn="ctr"/>
            <a:r>
              <a:rPr lang="ru-RU" sz="3600" b="1" dirty="0" smtClean="0">
                <a:latin typeface="Times New Roman" panose="02020603050405020304" pitchFamily="18" charset="0"/>
                <a:cs typeface="Times New Roman" panose="02020603050405020304" pitchFamily="18" charset="0"/>
              </a:rPr>
              <a:t>Виндикация, реституция, </a:t>
            </a:r>
            <a:r>
              <a:rPr lang="ru-RU" sz="3600" b="1" dirty="0" err="1" smtClean="0">
                <a:latin typeface="Times New Roman" panose="02020603050405020304" pitchFamily="18" charset="0"/>
                <a:cs typeface="Times New Roman" panose="02020603050405020304" pitchFamily="18" charset="0"/>
              </a:rPr>
              <a:t>кондикция</a:t>
            </a:r>
            <a:endParaRPr lang="ru-RU" sz="36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902208" y="1230406"/>
            <a:ext cx="10515600" cy="3788791"/>
          </a:xfrm>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marL="0" indent="0" algn="just">
              <a:buNone/>
            </a:pPr>
            <a:r>
              <a:rPr lang="ru-RU" dirty="0">
                <a:latin typeface="Times New Roman" panose="02020603050405020304" pitchFamily="18" charset="0"/>
                <a:cs typeface="Times New Roman" panose="02020603050405020304" pitchFamily="18" charset="0"/>
              </a:rPr>
              <a:t>Р</a:t>
            </a:r>
            <a:r>
              <a:rPr lang="ru-RU" dirty="0" smtClean="0">
                <a:latin typeface="Times New Roman" panose="02020603050405020304" pitchFamily="18" charset="0"/>
                <a:cs typeface="Times New Roman" panose="02020603050405020304" pitchFamily="18" charset="0"/>
              </a:rPr>
              <a:t>азличия требований о реституции и о виндикации вещи, имеющих различную (обязательственную и вещно-правовую) юридическую природу, состоят в: </a:t>
            </a:r>
          </a:p>
          <a:p>
            <a:pPr marL="0" indent="0" algn="just">
              <a:buNone/>
            </a:pPr>
            <a:r>
              <a:rPr lang="ru-RU" dirty="0" smtClean="0">
                <a:latin typeface="Times New Roman" panose="02020603050405020304" pitchFamily="18" charset="0"/>
                <a:cs typeface="Times New Roman" panose="02020603050405020304" pitchFamily="18" charset="0"/>
              </a:rPr>
              <a:t>а) </a:t>
            </a:r>
            <a:r>
              <a:rPr lang="ru-RU" b="1" u="sng" dirty="0" smtClean="0">
                <a:latin typeface="Times New Roman" panose="02020603050405020304" pitchFamily="18" charset="0"/>
                <a:cs typeface="Times New Roman" panose="02020603050405020304" pitchFamily="18" charset="0"/>
              </a:rPr>
              <a:t>субъектном составе спора </a:t>
            </a:r>
            <a:r>
              <a:rPr lang="ru-RU" dirty="0" smtClean="0">
                <a:latin typeface="Times New Roman" panose="02020603050405020304" pitchFamily="18" charset="0"/>
                <a:cs typeface="Times New Roman" panose="02020603050405020304" pitchFamily="18" charset="0"/>
              </a:rPr>
              <a:t>- стороны сделки в реституционных отношениях и собственник вещи и ее незаконный владелец в </a:t>
            </a:r>
            <a:r>
              <a:rPr lang="ru-RU" dirty="0" err="1" smtClean="0">
                <a:latin typeface="Times New Roman" panose="02020603050405020304" pitchFamily="18" charset="0"/>
                <a:cs typeface="Times New Roman" panose="02020603050405020304" pitchFamily="18" charset="0"/>
              </a:rPr>
              <a:t>виндикационном</a:t>
            </a:r>
            <a:r>
              <a:rPr lang="ru-RU" dirty="0" smtClean="0">
                <a:latin typeface="Times New Roman" panose="02020603050405020304" pitchFamily="18" charset="0"/>
                <a:cs typeface="Times New Roman" panose="02020603050405020304" pitchFamily="18" charset="0"/>
              </a:rPr>
              <a:t> требовании; </a:t>
            </a:r>
          </a:p>
          <a:p>
            <a:pPr marL="0" indent="0" algn="just">
              <a:buNone/>
            </a:pPr>
            <a:r>
              <a:rPr lang="ru-RU" dirty="0" smtClean="0">
                <a:latin typeface="Times New Roman" panose="02020603050405020304" pitchFamily="18" charset="0"/>
                <a:cs typeface="Times New Roman" panose="02020603050405020304" pitchFamily="18" charset="0"/>
              </a:rPr>
              <a:t>б) </a:t>
            </a:r>
            <a:r>
              <a:rPr lang="ru-RU" b="1" u="sng" dirty="0" smtClean="0">
                <a:latin typeface="Times New Roman" panose="02020603050405020304" pitchFamily="18" charset="0"/>
                <a:cs typeface="Times New Roman" panose="02020603050405020304" pitchFamily="18" charset="0"/>
              </a:rPr>
              <a:t>предмете доказывания </a:t>
            </a:r>
            <a:r>
              <a:rPr lang="ru-RU" dirty="0" smtClean="0">
                <a:latin typeface="Times New Roman" panose="02020603050405020304" pitchFamily="18" charset="0"/>
                <a:cs typeface="Times New Roman" panose="02020603050405020304" pitchFamily="18" charset="0"/>
              </a:rPr>
              <a:t>- факт передачи вещи по недействительной сделке при реституции и наличие титула (вещного права) при виндикации; </a:t>
            </a:r>
          </a:p>
          <a:p>
            <a:pPr marL="0" indent="0" algn="just">
              <a:buNone/>
            </a:pPr>
            <a:r>
              <a:rPr lang="ru-RU" dirty="0" smtClean="0">
                <a:latin typeface="Times New Roman" panose="02020603050405020304" pitchFamily="18" charset="0"/>
                <a:cs typeface="Times New Roman" panose="02020603050405020304" pitchFamily="18" charset="0"/>
              </a:rPr>
              <a:t>в) </a:t>
            </a:r>
            <a:r>
              <a:rPr lang="ru-RU" b="1" u="sng" dirty="0" smtClean="0">
                <a:latin typeface="Times New Roman" panose="02020603050405020304" pitchFamily="18" charset="0"/>
                <a:cs typeface="Times New Roman" panose="02020603050405020304" pitchFamily="18" charset="0"/>
              </a:rPr>
              <a:t>условиях удовлетворения </a:t>
            </a:r>
            <a:r>
              <a:rPr lang="ru-RU" dirty="0" smtClean="0">
                <a:latin typeface="Times New Roman" panose="02020603050405020304" pitchFamily="18" charset="0"/>
                <a:cs typeface="Times New Roman" panose="02020603050405020304" pitchFamily="18" charset="0"/>
              </a:rPr>
              <a:t>-для реституции не имеет значения ни добросовестность фактического владельца, ни </a:t>
            </a:r>
            <a:r>
              <a:rPr lang="ru-RU" dirty="0" err="1" smtClean="0">
                <a:latin typeface="Times New Roman" panose="02020603050405020304" pitchFamily="18" charset="0"/>
                <a:cs typeface="Times New Roman" panose="02020603050405020304" pitchFamily="18" charset="0"/>
              </a:rPr>
              <a:t>возмездность</a:t>
            </a:r>
            <a:r>
              <a:rPr lang="ru-RU" dirty="0" smtClean="0">
                <a:latin typeface="Times New Roman" panose="02020603050405020304" pitchFamily="18" charset="0"/>
                <a:cs typeface="Times New Roman" panose="02020603050405020304" pitchFamily="18" charset="0"/>
              </a:rPr>
              <a:t> или безвозмездность отчуждения вещи, ни способ ее выбытия из владения собственника, ни даже наличие у истца какого-либо юридического титула на вещь, поскольку она подлежит возврату контрагенту по сделке; </a:t>
            </a:r>
          </a:p>
          <a:p>
            <a:pPr marL="0" indent="0" algn="just">
              <a:buNone/>
            </a:pPr>
            <a:r>
              <a:rPr lang="ru-RU" dirty="0" smtClean="0">
                <a:latin typeface="Times New Roman" panose="02020603050405020304" pitchFamily="18" charset="0"/>
                <a:cs typeface="Times New Roman" panose="02020603050405020304" pitchFamily="18" charset="0"/>
              </a:rPr>
              <a:t>г) </a:t>
            </a:r>
            <a:r>
              <a:rPr lang="ru-RU" b="1" u="sng" dirty="0" smtClean="0">
                <a:latin typeface="Times New Roman" panose="02020603050405020304" pitchFamily="18" charset="0"/>
                <a:cs typeface="Times New Roman" panose="02020603050405020304" pitchFamily="18" charset="0"/>
              </a:rPr>
              <a:t>последствиях утраты спорной вещи </a:t>
            </a:r>
            <a:r>
              <a:rPr lang="ru-RU" dirty="0" smtClean="0">
                <a:latin typeface="Times New Roman" panose="02020603050405020304" pitchFamily="18" charset="0"/>
                <a:cs typeface="Times New Roman" panose="02020603050405020304" pitchFamily="18" charset="0"/>
              </a:rPr>
              <a:t>- при реституции вместо вещи может быть взыскана денежная компенсация, а при виндикации последует отказ в иске. </a:t>
            </a:r>
            <a:endParaRPr lang="ru-RU" dirty="0">
              <a:latin typeface="Times New Roman" panose="02020603050405020304" pitchFamily="18" charset="0"/>
              <a:cs typeface="Times New Roman" panose="02020603050405020304" pitchFamily="18" charset="0"/>
            </a:endParaRPr>
          </a:p>
        </p:txBody>
      </p:sp>
      <p:sp>
        <p:nvSpPr>
          <p:cNvPr id="4" name="TextBox 3"/>
          <p:cNvSpPr txBox="1"/>
          <p:nvPr/>
        </p:nvSpPr>
        <p:spPr>
          <a:xfrm>
            <a:off x="902208" y="5309864"/>
            <a:ext cx="10546080" cy="1015663"/>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just"/>
            <a:r>
              <a:rPr lang="ru-RU" sz="2000" dirty="0">
                <a:latin typeface="Times New Roman" panose="02020603050405020304" pitchFamily="18" charset="0"/>
                <a:cs typeface="Times New Roman" panose="02020603050405020304" pitchFamily="18" charset="0"/>
              </a:rPr>
              <a:t>Т</a:t>
            </a:r>
            <a:r>
              <a:rPr lang="ru-RU" sz="2000" dirty="0" smtClean="0">
                <a:latin typeface="Times New Roman" panose="02020603050405020304" pitchFamily="18" charset="0"/>
                <a:cs typeface="Times New Roman" panose="02020603050405020304" pitchFamily="18" charset="0"/>
              </a:rPr>
              <a:t>ребование из неосновательного обогащения </a:t>
            </a:r>
            <a:r>
              <a:rPr lang="ru-RU" sz="2000" b="1" dirty="0" smtClean="0">
                <a:latin typeface="Times New Roman" panose="02020603050405020304" pitchFamily="18" charset="0"/>
                <a:cs typeface="Times New Roman" panose="02020603050405020304" pitchFamily="18" charset="0"/>
              </a:rPr>
              <a:t>(</a:t>
            </a:r>
            <a:r>
              <a:rPr lang="ru-RU" sz="2000" b="1" dirty="0" err="1" smtClean="0">
                <a:latin typeface="Times New Roman" panose="02020603050405020304" pitchFamily="18" charset="0"/>
                <a:cs typeface="Times New Roman" panose="02020603050405020304" pitchFamily="18" charset="0"/>
              </a:rPr>
              <a:t>кондикционное</a:t>
            </a:r>
            <a:r>
              <a:rPr lang="ru-RU" sz="2000" b="1" dirty="0" smtClean="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является субсидиарным (</a:t>
            </a:r>
            <a:r>
              <a:rPr lang="ru-RU" sz="2000" dirty="0" err="1" smtClean="0">
                <a:latin typeface="Times New Roman" panose="02020603050405020304" pitchFamily="18" charset="0"/>
                <a:cs typeface="Times New Roman" panose="02020603050405020304" pitchFamily="18" charset="0"/>
              </a:rPr>
              <a:t>восполнительным</a:t>
            </a:r>
            <a:r>
              <a:rPr lang="ru-RU" sz="2000" dirty="0" smtClean="0">
                <a:latin typeface="Times New Roman" panose="02020603050405020304" pitchFamily="18" charset="0"/>
                <a:cs typeface="Times New Roman" panose="02020603050405020304" pitchFamily="18" charset="0"/>
              </a:rPr>
              <a:t>), или «сопутствующим», в отношении </a:t>
            </a:r>
            <a:r>
              <a:rPr lang="ru-RU" sz="2000" dirty="0" err="1" smtClean="0">
                <a:latin typeface="Times New Roman" panose="02020603050405020304" pitchFamily="18" charset="0"/>
                <a:cs typeface="Times New Roman" panose="02020603050405020304" pitchFamily="18" charset="0"/>
              </a:rPr>
              <a:t>виндикационного</a:t>
            </a:r>
            <a:r>
              <a:rPr lang="ru-RU" sz="2000" dirty="0" smtClean="0">
                <a:latin typeface="Times New Roman" panose="02020603050405020304" pitchFamily="18" charset="0"/>
                <a:cs typeface="Times New Roman" panose="02020603050405020304" pitchFamily="18" charset="0"/>
              </a:rPr>
              <a:t> (вещного) иска и иска о применении последствий недействительности сделки (реституции владения)</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07293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3568" y="159423"/>
            <a:ext cx="11484864" cy="686435"/>
          </a:xfrm>
          <a:solidFill>
            <a:schemeClr val="accent1">
              <a:lumMod val="40000"/>
              <a:lumOff val="60000"/>
            </a:schemeClr>
          </a:solidFill>
        </p:spPr>
        <p:txBody>
          <a:bodyPr>
            <a:normAutofit fontScale="90000"/>
          </a:bodyPr>
          <a:lstStyle/>
          <a:p>
            <a:pPr algn="ctr"/>
            <a:r>
              <a:rPr lang="ru-RU" b="1" dirty="0" err="1" smtClean="0">
                <a:latin typeface="Times New Roman" panose="02020603050405020304" pitchFamily="18" charset="0"/>
                <a:cs typeface="Times New Roman" panose="02020603050405020304" pitchFamily="18" charset="0"/>
              </a:rPr>
              <a:t>Негаторный</a:t>
            </a:r>
            <a:r>
              <a:rPr lang="ru-RU" b="1" dirty="0" smtClean="0">
                <a:latin typeface="Times New Roman" panose="02020603050405020304" pitchFamily="18" charset="0"/>
                <a:cs typeface="Times New Roman" panose="02020603050405020304" pitchFamily="18" charset="0"/>
              </a:rPr>
              <a:t> иск </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353568" y="929513"/>
            <a:ext cx="11484864" cy="725551"/>
          </a:xfrm>
        </p:spPr>
        <p:style>
          <a:lnRef idx="1">
            <a:schemeClr val="accent1"/>
          </a:lnRef>
          <a:fillRef idx="2">
            <a:schemeClr val="accent1"/>
          </a:fillRef>
          <a:effectRef idx="1">
            <a:schemeClr val="accent1"/>
          </a:effectRef>
          <a:fontRef idx="minor">
            <a:schemeClr val="dk1"/>
          </a:fontRef>
        </p:style>
        <p:txBody>
          <a:bodyPr>
            <a:normAutofit lnSpcReduction="10000"/>
          </a:bodyPr>
          <a:lstStyle/>
          <a:p>
            <a:pPr marL="0" indent="0" algn="ctr">
              <a:buNone/>
            </a:pPr>
            <a:r>
              <a:rPr lang="ru-RU" sz="2400" dirty="0" smtClean="0">
                <a:latin typeface="Times New Roman" panose="02020603050405020304" pitchFamily="18" charset="0"/>
                <a:cs typeface="Times New Roman" panose="02020603050405020304" pitchFamily="18" charset="0"/>
              </a:rPr>
              <a:t>иск об устранении препятствий в осуществлении права собственности, которые не связаны с лишением собственника владения вещью</a:t>
            </a:r>
            <a:endParaRPr lang="ru-RU" sz="2400" dirty="0">
              <a:latin typeface="Times New Roman" panose="02020603050405020304" pitchFamily="18" charset="0"/>
              <a:cs typeface="Times New Roman" panose="02020603050405020304" pitchFamily="18" charset="0"/>
            </a:endParaRPr>
          </a:p>
        </p:txBody>
      </p:sp>
      <p:sp>
        <p:nvSpPr>
          <p:cNvPr id="4" name="TextBox 3"/>
          <p:cNvSpPr txBox="1"/>
          <p:nvPr/>
        </p:nvSpPr>
        <p:spPr>
          <a:xfrm>
            <a:off x="838200" y="1738719"/>
            <a:ext cx="10515600" cy="1200329"/>
          </a:xfrm>
          <a:prstGeom prst="rect">
            <a:avLst/>
          </a:prstGeom>
          <a:noFill/>
        </p:spPr>
        <p:txBody>
          <a:bodyPr wrap="square" rtlCol="0">
            <a:spAutoFit/>
          </a:bodyPr>
          <a:lstStyle/>
          <a:p>
            <a:r>
              <a:rPr lang="ru-RU" b="1" dirty="0" smtClean="0">
                <a:latin typeface="Times New Roman" panose="02020603050405020304" pitchFamily="18" charset="0"/>
                <a:cs typeface="Times New Roman" panose="02020603050405020304" pitchFamily="18" charset="0"/>
              </a:rPr>
              <a:t>Препятствия:</a:t>
            </a:r>
          </a:p>
          <a:p>
            <a:r>
              <a:rPr lang="ru-RU" dirty="0" smtClean="0">
                <a:latin typeface="Times New Roman" panose="02020603050405020304" pitchFamily="18" charset="0"/>
                <a:cs typeface="Times New Roman" panose="02020603050405020304" pitchFamily="18" charset="0"/>
              </a:rPr>
              <a:t>- в возведении строений или сооружений, препятствующих доступу света в окна соседнего дома или создающих иные помехи в нормальном использовании соседнего земельного участка или помещения (в частности, путем затруднения доступа к ним и т.п.) и др.</a:t>
            </a:r>
            <a:endParaRPr lang="ru-RU" b="1" dirty="0">
              <a:latin typeface="Times New Roman" panose="02020603050405020304" pitchFamily="18" charset="0"/>
              <a:cs typeface="Times New Roman" panose="02020603050405020304" pitchFamily="18" charset="0"/>
            </a:endParaRPr>
          </a:p>
        </p:txBody>
      </p:sp>
      <p:sp>
        <p:nvSpPr>
          <p:cNvPr id="5" name="TextBox 4"/>
          <p:cNvSpPr txBox="1"/>
          <p:nvPr/>
        </p:nvSpPr>
        <p:spPr>
          <a:xfrm>
            <a:off x="646176" y="3132507"/>
            <a:ext cx="4757928" cy="1477328"/>
          </a:xfrm>
          <a:prstGeom prst="rect">
            <a:avLst/>
          </a:prstGeom>
          <a:solidFill>
            <a:schemeClr val="accent1">
              <a:lumMod val="20000"/>
              <a:lumOff val="8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ru-RU" b="1" dirty="0" smtClean="0">
                <a:latin typeface="Times New Roman" panose="02020603050405020304" pitchFamily="18" charset="0"/>
                <a:cs typeface="Times New Roman" panose="02020603050405020304" pitchFamily="18" charset="0"/>
              </a:rPr>
              <a:t>Истец:</a:t>
            </a:r>
          </a:p>
          <a:p>
            <a:pPr algn="just"/>
            <a:r>
              <a:rPr lang="ru-RU" dirty="0" smtClean="0">
                <a:latin typeface="Times New Roman" panose="02020603050405020304" pitchFamily="18" charset="0"/>
                <a:cs typeface="Times New Roman" panose="02020603050405020304" pitchFamily="18" charset="0"/>
              </a:rPr>
              <a:t>- собственник вещи;</a:t>
            </a:r>
          </a:p>
          <a:p>
            <a:pPr algn="just"/>
            <a:r>
              <a:rPr lang="ru-RU" dirty="0" smtClean="0">
                <a:latin typeface="Times New Roman" panose="02020603050405020304" pitchFamily="18" charset="0"/>
                <a:cs typeface="Times New Roman" panose="02020603050405020304" pitchFamily="18" charset="0"/>
              </a:rPr>
              <a:t>- иной титульный владелец, сохраняющий вещь в своем владении, но испытывающий препятствия в ее нормальном использовании</a:t>
            </a:r>
            <a:endParaRPr lang="ru-RU" dirty="0">
              <a:latin typeface="Times New Roman" panose="02020603050405020304" pitchFamily="18" charset="0"/>
              <a:cs typeface="Times New Roman" panose="02020603050405020304" pitchFamily="18" charset="0"/>
            </a:endParaRPr>
          </a:p>
        </p:txBody>
      </p:sp>
      <p:sp>
        <p:nvSpPr>
          <p:cNvPr id="6" name="TextBox 5"/>
          <p:cNvSpPr txBox="1"/>
          <p:nvPr/>
        </p:nvSpPr>
        <p:spPr>
          <a:xfrm>
            <a:off x="6345936" y="3132507"/>
            <a:ext cx="5138928" cy="1477328"/>
          </a:xfrm>
          <a:prstGeom prst="rect">
            <a:avLst/>
          </a:prstGeom>
          <a:solidFill>
            <a:schemeClr val="accent4">
              <a:lumMod val="20000"/>
              <a:lumOff val="8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ru-RU" b="1" dirty="0" smtClean="0">
                <a:latin typeface="Times New Roman" panose="02020603050405020304" pitchFamily="18" charset="0"/>
                <a:cs typeface="Times New Roman" panose="02020603050405020304" pitchFamily="18" charset="0"/>
              </a:rPr>
              <a:t>Ответчик</a:t>
            </a:r>
          </a:p>
          <a:p>
            <a:pPr algn="just"/>
            <a:r>
              <a:rPr lang="ru-RU" dirty="0" smtClean="0">
                <a:latin typeface="Times New Roman" panose="02020603050405020304" pitchFamily="18" charset="0"/>
                <a:cs typeface="Times New Roman" panose="02020603050405020304" pitchFamily="18" charset="0"/>
              </a:rPr>
              <a:t>- непосредственный нарушитель вещного права, действующий незаконно и создающий препятствия в осуществлении правомочий пользования и (или) владения вещью</a:t>
            </a:r>
            <a:endParaRPr lang="ru-RU" dirty="0">
              <a:latin typeface="Times New Roman" panose="02020603050405020304" pitchFamily="18" charset="0"/>
              <a:cs typeface="Times New Roman" panose="02020603050405020304" pitchFamily="18" charset="0"/>
            </a:endParaRPr>
          </a:p>
        </p:txBody>
      </p:sp>
      <p:sp>
        <p:nvSpPr>
          <p:cNvPr id="7" name="TextBox 6"/>
          <p:cNvSpPr txBox="1"/>
          <p:nvPr/>
        </p:nvSpPr>
        <p:spPr>
          <a:xfrm>
            <a:off x="2002536" y="4803294"/>
            <a:ext cx="7781544" cy="646331"/>
          </a:xfrm>
          <a:prstGeom prst="rect">
            <a:avLst/>
          </a:prstGeom>
          <a:solidFill>
            <a:schemeClr val="accent3">
              <a:lumMod val="20000"/>
              <a:lumOff val="8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ru-RU" b="1" dirty="0" smtClean="0">
                <a:latin typeface="Times New Roman" panose="02020603050405020304" pitchFamily="18" charset="0"/>
                <a:cs typeface="Times New Roman" panose="02020603050405020304" pitchFamily="18" charset="0"/>
              </a:rPr>
              <a:t>Объект требований </a:t>
            </a:r>
            <a:r>
              <a:rPr lang="ru-RU" dirty="0" smtClean="0">
                <a:latin typeface="Times New Roman" panose="02020603050405020304" pitchFamily="18" charset="0"/>
                <a:cs typeface="Times New Roman" panose="02020603050405020304" pitchFamily="18" charset="0"/>
              </a:rPr>
              <a:t>- устранение длящегося правонарушения (противоправного состояния), сохраняющегося к моменту предъявления иска</a:t>
            </a:r>
            <a:endParaRPr lang="ru-RU" dirty="0">
              <a:latin typeface="Times New Roman" panose="02020603050405020304" pitchFamily="18" charset="0"/>
              <a:cs typeface="Times New Roman" panose="02020603050405020304" pitchFamily="18" charset="0"/>
            </a:endParaRPr>
          </a:p>
        </p:txBody>
      </p:sp>
      <p:cxnSp>
        <p:nvCxnSpPr>
          <p:cNvPr id="9" name="Прямая соединительная линия 8"/>
          <p:cNvCxnSpPr>
            <a:stCxn id="5" idx="3"/>
            <a:endCxn id="7" idx="0"/>
          </p:cNvCxnSpPr>
          <p:nvPr/>
        </p:nvCxnSpPr>
        <p:spPr>
          <a:xfrm>
            <a:off x="5404104" y="3871171"/>
            <a:ext cx="489204" cy="932123"/>
          </a:xfrm>
          <a:prstGeom prst="line">
            <a:avLst/>
          </a:prstGeom>
        </p:spPr>
        <p:style>
          <a:lnRef idx="1">
            <a:schemeClr val="dk1"/>
          </a:lnRef>
          <a:fillRef idx="0">
            <a:schemeClr val="dk1"/>
          </a:fillRef>
          <a:effectRef idx="0">
            <a:schemeClr val="dk1"/>
          </a:effectRef>
          <a:fontRef idx="minor">
            <a:schemeClr val="tx1"/>
          </a:fontRef>
        </p:style>
      </p:cxnSp>
      <p:cxnSp>
        <p:nvCxnSpPr>
          <p:cNvPr id="11" name="Прямая соединительная линия 10"/>
          <p:cNvCxnSpPr>
            <a:stCxn id="6" idx="1"/>
            <a:endCxn id="7" idx="0"/>
          </p:cNvCxnSpPr>
          <p:nvPr/>
        </p:nvCxnSpPr>
        <p:spPr>
          <a:xfrm flipH="1">
            <a:off x="5893308" y="3871171"/>
            <a:ext cx="452628" cy="932123"/>
          </a:xfrm>
          <a:prstGeom prst="line">
            <a:avLst/>
          </a:prstGeom>
        </p:spPr>
        <p:style>
          <a:lnRef idx="1">
            <a:schemeClr val="dk1"/>
          </a:lnRef>
          <a:fillRef idx="0">
            <a:schemeClr val="dk1"/>
          </a:fillRef>
          <a:effectRef idx="0">
            <a:schemeClr val="dk1"/>
          </a:effectRef>
          <a:fontRef idx="minor">
            <a:schemeClr val="tx1"/>
          </a:fontRef>
        </p:style>
      </p:cxnSp>
      <p:sp>
        <p:nvSpPr>
          <p:cNvPr id="12" name="TextBox 11"/>
          <p:cNvSpPr txBox="1"/>
          <p:nvPr/>
        </p:nvSpPr>
        <p:spPr>
          <a:xfrm>
            <a:off x="646176" y="5643084"/>
            <a:ext cx="10838688" cy="923330"/>
          </a:xfrm>
          <a:prstGeom prst="rect">
            <a:avLst/>
          </a:prstGeom>
          <a:solidFill>
            <a:schemeClr val="accent1">
              <a:lumMod val="40000"/>
              <a:lumOff val="6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ru-RU" b="1" dirty="0" smtClean="0">
                <a:latin typeface="Times New Roman" panose="02020603050405020304" pitchFamily="18" charset="0"/>
                <a:cs typeface="Times New Roman" panose="02020603050405020304" pitchFamily="18" charset="0"/>
              </a:rPr>
              <a:t>Последствие</a:t>
            </a:r>
            <a:r>
              <a:rPr lang="ru-RU" dirty="0" smtClean="0">
                <a:latin typeface="Times New Roman" panose="02020603050405020304" pitchFamily="18" charset="0"/>
                <a:cs typeface="Times New Roman" panose="02020603050405020304" pitchFamily="18" charset="0"/>
              </a:rPr>
              <a:t> удовлетворения иска - судеб­ный </a:t>
            </a:r>
            <a:r>
              <a:rPr lang="ru-RU" b="1" dirty="0" smtClean="0">
                <a:latin typeface="Times New Roman" panose="02020603050405020304" pitchFamily="18" charset="0"/>
                <a:cs typeface="Times New Roman" panose="02020603050405020304" pitchFamily="18" charset="0"/>
              </a:rPr>
              <a:t>запрет </a:t>
            </a:r>
            <a:r>
              <a:rPr lang="ru-RU" dirty="0" smtClean="0">
                <a:latin typeface="Times New Roman" panose="02020603050405020304" pitchFamily="18" charset="0"/>
                <a:cs typeface="Times New Roman" panose="02020603050405020304" pitchFamily="18" charset="0"/>
              </a:rPr>
              <a:t>совершения определенных действий и (или) возложение на ответчика обязанности устранения последствий совершенного им правонарушения (демонтаж неправомерно возведенных сооружений, уборка мусора и т.п.).</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25299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36525"/>
            <a:ext cx="10515600" cy="787019"/>
          </a:xfrm>
        </p:spPr>
        <p:txBody>
          <a:bodyPr>
            <a:normAutofit/>
          </a:bodyPr>
          <a:lstStyle/>
          <a:p>
            <a:pPr algn="ctr"/>
            <a:r>
              <a:rPr lang="ru-RU" sz="3600" b="1" dirty="0" smtClean="0">
                <a:latin typeface="Times New Roman" panose="02020603050405020304" pitchFamily="18" charset="0"/>
                <a:cs typeface="Times New Roman" panose="02020603050405020304" pitchFamily="18" charset="0"/>
              </a:rPr>
              <a:t>Иск об освобождении имущества от ареста</a:t>
            </a:r>
            <a:endParaRPr lang="ru-RU" sz="36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393192" y="923544"/>
            <a:ext cx="10960608" cy="685800"/>
          </a:xfrm>
        </p:spPr>
        <p:style>
          <a:lnRef idx="1">
            <a:schemeClr val="accent3"/>
          </a:lnRef>
          <a:fillRef idx="2">
            <a:schemeClr val="accent3"/>
          </a:fillRef>
          <a:effectRef idx="1">
            <a:schemeClr val="accent3"/>
          </a:effectRef>
          <a:fontRef idx="minor">
            <a:schemeClr val="dk1"/>
          </a:fontRef>
        </p:style>
        <p:txBody>
          <a:bodyPr>
            <a:normAutofit/>
          </a:bodyPr>
          <a:lstStyle/>
          <a:p>
            <a:pPr marL="0" indent="0">
              <a:buNone/>
            </a:pPr>
            <a:r>
              <a:rPr lang="ru-RU" sz="2000" b="1" dirty="0" smtClean="0">
                <a:latin typeface="Times New Roman" panose="02020603050405020304" pitchFamily="18" charset="0"/>
                <a:cs typeface="Times New Roman" panose="02020603050405020304" pitchFamily="18" charset="0"/>
              </a:rPr>
              <a:t>Арест имущества</a:t>
            </a:r>
            <a:r>
              <a:rPr lang="ru-RU" sz="2000" dirty="0" smtClean="0">
                <a:latin typeface="Times New Roman" panose="02020603050405020304" pitchFamily="18" charset="0"/>
                <a:cs typeface="Times New Roman" panose="02020603050405020304" pitchFamily="18" charset="0"/>
              </a:rPr>
              <a:t>, т.е. включение его в опись и запрет им распоряжаться и пользоваться (а в необходимых случаях - изъятие у владельца и передача на хранение иным лицам).</a:t>
            </a:r>
          </a:p>
        </p:txBody>
      </p:sp>
      <p:sp>
        <p:nvSpPr>
          <p:cNvPr id="4" name="TextBox 3"/>
          <p:cNvSpPr txBox="1"/>
          <p:nvPr/>
        </p:nvSpPr>
        <p:spPr>
          <a:xfrm>
            <a:off x="393192" y="1710563"/>
            <a:ext cx="4876800" cy="3693319"/>
          </a:xfrm>
          <a:prstGeom prst="rect">
            <a:avLst/>
          </a:prstGeom>
          <a:solidFill>
            <a:schemeClr val="accent6">
              <a:lumMod val="40000"/>
              <a:lumOff val="6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ru-RU" b="1" dirty="0" smtClean="0">
                <a:latin typeface="Times New Roman" panose="02020603050405020304" pitchFamily="18" charset="0"/>
                <a:cs typeface="Times New Roman" panose="02020603050405020304" pitchFamily="18" charset="0"/>
              </a:rPr>
              <a:t>Истец: </a:t>
            </a:r>
          </a:p>
          <a:p>
            <a:pPr marL="285750" indent="-285750" algn="just">
              <a:buFont typeface="Wingdings" panose="05000000000000000000" pitchFamily="2" charset="2"/>
              <a:buChar char="ü"/>
            </a:pPr>
            <a:r>
              <a:rPr lang="ru-RU" dirty="0" smtClean="0">
                <a:latin typeface="Times New Roman" panose="02020603050405020304" pitchFamily="18" charset="0"/>
                <a:cs typeface="Times New Roman" panose="02020603050405020304" pitchFamily="18" charset="0"/>
              </a:rPr>
              <a:t>собственник ошибочно включенных в опись вещей</a:t>
            </a:r>
          </a:p>
          <a:p>
            <a:pPr marL="285750" indent="-285750" algn="just">
              <a:buFont typeface="Wingdings" panose="05000000000000000000" pitchFamily="2" charset="2"/>
              <a:buChar char="ü"/>
            </a:pPr>
            <a:r>
              <a:rPr lang="ru-RU" dirty="0" smtClean="0">
                <a:latin typeface="Times New Roman" panose="02020603050405020304" pitchFamily="18" charset="0"/>
                <a:cs typeface="Times New Roman" panose="02020603050405020304" pitchFamily="18" charset="0"/>
              </a:rPr>
              <a:t>иные законные владельцы - субъекты вещных прав (пожизненного наследуемого владения, хозяйственного ведения и т.д.), </a:t>
            </a:r>
          </a:p>
          <a:p>
            <a:pPr marL="285750" indent="-285750" algn="just">
              <a:buFont typeface="Wingdings" panose="05000000000000000000" pitchFamily="2" charset="2"/>
              <a:buChar char="ü"/>
            </a:pPr>
            <a:r>
              <a:rPr lang="ru-RU" dirty="0" smtClean="0">
                <a:latin typeface="Times New Roman" panose="02020603050405020304" pitchFamily="18" charset="0"/>
                <a:cs typeface="Times New Roman" panose="02020603050405020304" pitchFamily="18" charset="0"/>
              </a:rPr>
              <a:t>залогодержатели, не владевшие включенным в опись предметом залога </a:t>
            </a:r>
          </a:p>
          <a:p>
            <a:pPr marL="285750" indent="-285750" algn="just">
              <a:buFont typeface="Wingdings" panose="05000000000000000000" pitchFamily="2" charset="2"/>
              <a:buChar char="ü"/>
            </a:pPr>
            <a:r>
              <a:rPr lang="ru-RU" dirty="0" smtClean="0">
                <a:latin typeface="Times New Roman" panose="02020603050405020304" pitchFamily="18" charset="0"/>
                <a:cs typeface="Times New Roman" panose="02020603050405020304" pitchFamily="18" charset="0"/>
              </a:rPr>
              <a:t>«владельцы» (</a:t>
            </a:r>
            <a:r>
              <a:rPr lang="ru-RU" dirty="0" err="1" smtClean="0">
                <a:latin typeface="Times New Roman" panose="02020603050405020304" pitchFamily="18" charset="0"/>
                <a:cs typeface="Times New Roman" panose="02020603050405020304" pitchFamily="18" charset="0"/>
              </a:rPr>
              <a:t>управомоченные</a:t>
            </a:r>
            <a:r>
              <a:rPr lang="ru-RU" dirty="0" smtClean="0">
                <a:latin typeface="Times New Roman" panose="02020603050405020304" pitchFamily="18" charset="0"/>
                <a:cs typeface="Times New Roman" panose="02020603050405020304" pitchFamily="18" charset="0"/>
              </a:rPr>
              <a:t> лица) числящихся на соответствующих счетах безналичных денежных средств, «бездокументарных акций» и тому подобного имущества. </a:t>
            </a:r>
            <a:endParaRPr lang="ru-RU" dirty="0">
              <a:latin typeface="Times New Roman" panose="02020603050405020304" pitchFamily="18" charset="0"/>
              <a:cs typeface="Times New Roman" panose="02020603050405020304" pitchFamily="18" charset="0"/>
            </a:endParaRPr>
          </a:p>
        </p:txBody>
      </p:sp>
      <p:sp>
        <p:nvSpPr>
          <p:cNvPr id="5" name="TextBox 4"/>
          <p:cNvSpPr txBox="1"/>
          <p:nvPr/>
        </p:nvSpPr>
        <p:spPr>
          <a:xfrm>
            <a:off x="6355080" y="1710563"/>
            <a:ext cx="5111496" cy="3693319"/>
          </a:xfrm>
          <a:prstGeom prst="rect">
            <a:avLst/>
          </a:prstGeom>
          <a:solidFill>
            <a:schemeClr val="accent2">
              <a:lumMod val="40000"/>
              <a:lumOff val="6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ru-RU" b="1" dirty="0" smtClean="0">
                <a:latin typeface="Times New Roman" panose="02020603050405020304" pitchFamily="18" charset="0"/>
                <a:cs typeface="Times New Roman" panose="02020603050405020304" pitchFamily="18" charset="0"/>
              </a:rPr>
              <a:t>Ответчик </a:t>
            </a:r>
          </a:p>
          <a:p>
            <a:pPr marL="285750" indent="-285750" algn="just">
              <a:buFont typeface="Wingdings" panose="05000000000000000000" pitchFamily="2" charset="2"/>
              <a:buChar char="ü"/>
            </a:pPr>
            <a:r>
              <a:rPr lang="ru-RU" dirty="0" smtClean="0">
                <a:latin typeface="Times New Roman" panose="02020603050405020304" pitchFamily="18" charset="0"/>
                <a:cs typeface="Times New Roman" panose="02020603050405020304" pitchFamily="18" charset="0"/>
              </a:rPr>
              <a:t>должник, у которого произведен арест имущества (и который заинтересован в исключении из описи максимального количества вещей и иного имущества, а потому не возражает против удовлетворения таких исков)</a:t>
            </a:r>
          </a:p>
          <a:p>
            <a:pPr marL="285750" indent="-285750" algn="just">
              <a:buFont typeface="Wingdings" panose="05000000000000000000" pitchFamily="2" charset="2"/>
              <a:buChar char="ü"/>
            </a:pPr>
            <a:r>
              <a:rPr lang="ru-RU" dirty="0" smtClean="0">
                <a:latin typeface="Times New Roman" panose="02020603050405020304" pitchFamily="18" charset="0"/>
                <a:cs typeface="Times New Roman" panose="02020603050405020304" pitchFamily="18" charset="0"/>
              </a:rPr>
              <a:t>взыскатель - лица, в интересах которых был наложен арест</a:t>
            </a:r>
          </a:p>
          <a:p>
            <a:pPr marL="285750" indent="-285750" algn="just">
              <a:buFont typeface="Wingdings" panose="05000000000000000000" pitchFamily="2" charset="2"/>
              <a:buChar char="ü"/>
            </a:pPr>
            <a:r>
              <a:rPr lang="ru-RU" dirty="0" smtClean="0">
                <a:latin typeface="Times New Roman" panose="02020603050405020304" pitchFamily="18" charset="0"/>
                <a:cs typeface="Times New Roman" panose="02020603050405020304" pitchFamily="18" charset="0"/>
              </a:rPr>
              <a:t>осужденный (подозреваемый, обвиняемый)</a:t>
            </a:r>
          </a:p>
          <a:p>
            <a:pPr marL="285750" indent="-285750" algn="just">
              <a:buFont typeface="Wingdings" panose="05000000000000000000" pitchFamily="2" charset="2"/>
              <a:buChar char="ü"/>
            </a:pPr>
            <a:r>
              <a:rPr lang="ru-RU" dirty="0" smtClean="0">
                <a:latin typeface="Times New Roman" panose="02020603050405020304" pitchFamily="18" charset="0"/>
                <a:cs typeface="Times New Roman" panose="02020603050405020304" pitchFamily="18" charset="0"/>
              </a:rPr>
              <a:t>федеральное государство в лице финансового органа, ибо конфискованное имущество первоначально поступает в его собственность</a:t>
            </a:r>
            <a:endParaRPr lang="ru-RU" dirty="0">
              <a:latin typeface="Times New Roman" panose="02020603050405020304" pitchFamily="18" charset="0"/>
              <a:cs typeface="Times New Roman" panose="02020603050405020304" pitchFamily="18" charset="0"/>
            </a:endParaRPr>
          </a:p>
        </p:txBody>
      </p:sp>
      <p:sp>
        <p:nvSpPr>
          <p:cNvPr id="6" name="TextBox 5"/>
          <p:cNvSpPr txBox="1"/>
          <p:nvPr/>
        </p:nvSpPr>
        <p:spPr>
          <a:xfrm>
            <a:off x="6853428" y="5635790"/>
            <a:ext cx="4613148" cy="923330"/>
          </a:xfrm>
          <a:prstGeom prst="rect">
            <a:avLst/>
          </a:prstGeom>
          <a:solidFill>
            <a:schemeClr val="accent1">
              <a:lumMod val="60000"/>
              <a:lumOff val="4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ru-RU" b="1" dirty="0" smtClean="0">
                <a:latin typeface="Times New Roman" panose="02020603050405020304" pitchFamily="18" charset="0"/>
                <a:cs typeface="Times New Roman" panose="02020603050405020304" pitchFamily="18" charset="0"/>
              </a:rPr>
              <a:t>Третье лицо, не заявляющее самостоятельных требований</a:t>
            </a:r>
          </a:p>
          <a:p>
            <a:pPr marL="285750" indent="-285750" algn="ctr">
              <a:buFont typeface="Wingdings" panose="05000000000000000000" pitchFamily="2" charset="2"/>
              <a:buChar char="ü"/>
            </a:pPr>
            <a:r>
              <a:rPr lang="ru-RU" dirty="0" smtClean="0">
                <a:latin typeface="Times New Roman" panose="02020603050405020304" pitchFamily="18" charset="0"/>
                <a:cs typeface="Times New Roman" panose="02020603050405020304" pitchFamily="18" charset="0"/>
              </a:rPr>
              <a:t>судебный пристав-исполнитель</a:t>
            </a:r>
            <a:endParaRPr lang="ru-RU" dirty="0">
              <a:latin typeface="Times New Roman" panose="02020603050405020304" pitchFamily="18" charset="0"/>
              <a:cs typeface="Times New Roman" panose="02020603050405020304" pitchFamily="18" charset="0"/>
            </a:endParaRPr>
          </a:p>
        </p:txBody>
      </p:sp>
      <p:sp>
        <p:nvSpPr>
          <p:cNvPr id="7" name="TextBox 6"/>
          <p:cNvSpPr txBox="1"/>
          <p:nvPr/>
        </p:nvSpPr>
        <p:spPr>
          <a:xfrm>
            <a:off x="393192" y="5635790"/>
            <a:ext cx="6062472" cy="923330"/>
          </a:xfrm>
          <a:prstGeom prst="rect">
            <a:avLst/>
          </a:prstGeom>
          <a:solidFill>
            <a:schemeClr val="accent3">
              <a:lumMod val="60000"/>
              <a:lumOff val="4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ru-RU" b="1" dirty="0">
                <a:latin typeface="Times New Roman" panose="02020603050405020304" pitchFamily="18" charset="0"/>
                <a:cs typeface="Times New Roman" panose="02020603050405020304" pitchFamily="18" charset="0"/>
              </a:rPr>
              <a:t>О</a:t>
            </a:r>
            <a:r>
              <a:rPr lang="ru-RU" b="1" dirty="0" smtClean="0">
                <a:latin typeface="Times New Roman" panose="02020603050405020304" pitchFamily="18" charset="0"/>
                <a:cs typeface="Times New Roman" panose="02020603050405020304" pitchFamily="18" charset="0"/>
              </a:rPr>
              <a:t>бъект требования </a:t>
            </a:r>
            <a:r>
              <a:rPr lang="ru-RU" dirty="0" smtClean="0">
                <a:latin typeface="Times New Roman" panose="02020603050405020304" pitchFamily="18" charset="0"/>
                <a:cs typeface="Times New Roman" panose="02020603050405020304" pitchFamily="18" charset="0"/>
              </a:rPr>
              <a:t>об освобождении вещи от ареста и ее возвращении (передаче) собственнику является индивидуально-определенная вещь</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52312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878840" y="1612265"/>
            <a:ext cx="10515600" cy="4351338"/>
          </a:xfrm>
        </p:spPr>
        <p:txBody>
          <a:bodyPr/>
          <a:lstStyle/>
          <a:p>
            <a:pPr algn="just"/>
            <a:r>
              <a:rPr lang="ru-RU" b="1" i="0" dirty="0" smtClean="0">
                <a:solidFill>
                  <a:srgbClr val="000000"/>
                </a:solidFill>
                <a:effectLst/>
                <a:latin typeface="Times New Roman" panose="02020603050405020304" pitchFamily="18" charset="0"/>
                <a:cs typeface="Times New Roman" panose="02020603050405020304" pitchFamily="18" charset="0"/>
              </a:rPr>
              <a:t>Постановление Пленума Верховного Суда РФ от 23.06.2015 N 25 «О применении судами некоторых положений раздела I части первой Гражданского кодекса Российской Федерации»</a:t>
            </a:r>
          </a:p>
          <a:p>
            <a:pPr marL="0" indent="0" algn="just">
              <a:buNone/>
            </a:pPr>
            <a:endParaRPr lang="ru-RU" b="1" i="0" dirty="0" smtClean="0">
              <a:solidFill>
                <a:srgbClr val="000000"/>
              </a:solidFill>
              <a:effectLst/>
              <a:latin typeface="Times New Roman" panose="02020603050405020304" pitchFamily="18" charset="0"/>
              <a:cs typeface="Times New Roman" panose="02020603050405020304" pitchFamily="18" charset="0"/>
            </a:endParaRPr>
          </a:p>
          <a:p>
            <a:pPr algn="just"/>
            <a:r>
              <a:rPr lang="ru-RU" b="1" dirty="0">
                <a:latin typeface="Times New Roman" panose="02020603050405020304" pitchFamily="18" charset="0"/>
                <a:cs typeface="Times New Roman" panose="02020603050405020304" pitchFamily="18" charset="0"/>
              </a:rPr>
              <a:t>«</a:t>
            </a:r>
            <a:r>
              <a:rPr lang="ru-RU" b="1" dirty="0" smtClean="0">
                <a:latin typeface="Times New Roman" panose="02020603050405020304" pitchFamily="18" charset="0"/>
                <a:cs typeface="Times New Roman" panose="02020603050405020304" pitchFamily="18" charset="0"/>
              </a:rPr>
              <a:t>Обзор судебной </a:t>
            </a:r>
            <a:r>
              <a:rPr lang="ru-RU" b="1" dirty="0">
                <a:latin typeface="Times New Roman" panose="02020603050405020304" pitchFamily="18" charset="0"/>
                <a:cs typeface="Times New Roman" panose="02020603050405020304" pitchFamily="18" charset="0"/>
              </a:rPr>
              <a:t>практики по делам, связанным с истребованием жилых помещений от граждан по искам государственных органов и органов местного самоуправления» (утв. Президиумом Верховного Суда РФ 25.11.2015)</a:t>
            </a:r>
            <a:endParaRPr lang="ru-RU" b="1" i="0" dirty="0" smtClean="0">
              <a:solidFill>
                <a:srgbClr val="000000"/>
              </a:solidFill>
              <a:effectLst/>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82756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latin typeface="Times New Roman" panose="02020603050405020304" pitchFamily="18" charset="0"/>
                <a:cs typeface="Times New Roman" panose="02020603050405020304" pitchFamily="18" charset="0"/>
              </a:rPr>
              <a:t>План работы</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1571816"/>
            <a:ext cx="10515600" cy="4655248"/>
          </a:xfrm>
        </p:spPr>
        <p:txBody>
          <a:bodyPr>
            <a:normAutofit/>
          </a:bodyPr>
          <a:lstStyle/>
          <a:p>
            <a:pPr marL="514350" indent="-514350">
              <a:lnSpc>
                <a:spcPct val="107000"/>
              </a:lnSpc>
              <a:spcAft>
                <a:spcPts val="0"/>
              </a:spcAft>
              <a:buFont typeface="+mj-lt"/>
              <a:buAutoNum type="arabicPeriod"/>
            </a:pPr>
            <a:r>
              <a:rPr lang="ru-RU"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Понятие защиты права собственности и других вещных прав (юридическая сущность). </a:t>
            </a:r>
            <a:endParaRPr lang="ru-RU" dirty="0" smtClean="0">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buFont typeface="+mj-lt"/>
              <a:buAutoNum type="arabicPeriod"/>
            </a:pPr>
            <a:r>
              <a:rPr lang="ru-RU" dirty="0" smtClean="0">
                <a:solidFill>
                  <a:srgbClr val="000000"/>
                </a:solidFill>
                <a:effectLst/>
                <a:latin typeface="Times New Roman" panose="02020603050405020304" pitchFamily="18" charset="0"/>
                <a:ea typeface="Calibri" panose="020F0502020204030204" pitchFamily="34" charset="0"/>
              </a:rPr>
              <a:t>Способы защиты права собственности и других вещных прав. Самозащита. </a:t>
            </a:r>
          </a:p>
          <a:p>
            <a:pPr marL="514350" indent="-514350">
              <a:buFont typeface="+mj-lt"/>
              <a:buAutoNum type="arabicPeriod"/>
            </a:pPr>
            <a:r>
              <a:rPr lang="ru-RU" dirty="0" smtClean="0">
                <a:solidFill>
                  <a:srgbClr val="000000"/>
                </a:solidFill>
                <a:effectLst/>
                <a:latin typeface="Times New Roman" panose="02020603050405020304" pitchFamily="18" charset="0"/>
                <a:ea typeface="Calibri" panose="020F0502020204030204" pitchFamily="34" charset="0"/>
              </a:rPr>
              <a:t>Иск о признании права собственности.</a:t>
            </a:r>
          </a:p>
          <a:p>
            <a:pPr marL="514350" indent="-514350">
              <a:buFont typeface="+mj-lt"/>
              <a:buAutoNum type="arabicPeriod"/>
            </a:pPr>
            <a:r>
              <a:rPr lang="ru-RU" dirty="0" err="1">
                <a:latin typeface="Times New Roman" panose="02020603050405020304" pitchFamily="18" charset="0"/>
                <a:cs typeface="Times New Roman" panose="02020603050405020304" pitchFamily="18" charset="0"/>
              </a:rPr>
              <a:t>Виндикационный</a:t>
            </a:r>
            <a:r>
              <a:rPr lang="ru-RU" dirty="0">
                <a:latin typeface="Times New Roman" panose="02020603050405020304" pitchFamily="18" charset="0"/>
                <a:cs typeface="Times New Roman" panose="02020603050405020304" pitchFamily="18" charset="0"/>
              </a:rPr>
              <a:t> иск (основания предъявления и условия удовлетворения). </a:t>
            </a:r>
            <a:endParaRPr lang="ru-RU" dirty="0" smtClean="0">
              <a:latin typeface="Times New Roman" panose="02020603050405020304" pitchFamily="18" charset="0"/>
              <a:cs typeface="Times New Roman" panose="02020603050405020304" pitchFamily="18" charset="0"/>
            </a:endParaRPr>
          </a:p>
          <a:p>
            <a:pPr marL="514350" indent="-514350">
              <a:buFont typeface="+mj-lt"/>
              <a:buAutoNum type="arabicPeriod"/>
            </a:pPr>
            <a:r>
              <a:rPr lang="ru-RU" dirty="0" err="1" smtClean="0">
                <a:latin typeface="Times New Roman" panose="02020603050405020304" pitchFamily="18" charset="0"/>
                <a:cs typeface="Times New Roman" panose="02020603050405020304" pitchFamily="18" charset="0"/>
              </a:rPr>
              <a:t>Негаторный</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иск. </a:t>
            </a:r>
            <a:endParaRPr lang="ru-RU" dirty="0" smtClean="0">
              <a:latin typeface="Times New Roman" panose="02020603050405020304" pitchFamily="18" charset="0"/>
              <a:cs typeface="Times New Roman" panose="02020603050405020304" pitchFamily="18" charset="0"/>
            </a:endParaRPr>
          </a:p>
          <a:p>
            <a:pPr marL="514350" indent="-514350">
              <a:buFont typeface="+mj-lt"/>
              <a:buAutoNum type="arabicPeriod"/>
            </a:pPr>
            <a:r>
              <a:rPr lang="ru-RU" dirty="0" smtClean="0">
                <a:latin typeface="Times New Roman" panose="02020603050405020304" pitchFamily="18" charset="0"/>
                <a:cs typeface="Times New Roman" panose="02020603050405020304" pitchFamily="18" charset="0"/>
              </a:rPr>
              <a:t>Иск </a:t>
            </a:r>
            <a:r>
              <a:rPr lang="ru-RU" dirty="0">
                <a:latin typeface="Times New Roman" panose="02020603050405020304" pitchFamily="18" charset="0"/>
                <a:cs typeface="Times New Roman" panose="02020603050405020304" pitchFamily="18" charset="0"/>
              </a:rPr>
              <a:t>об освобождении имущества от ареста.</a:t>
            </a:r>
          </a:p>
        </p:txBody>
      </p:sp>
    </p:spTree>
    <p:extLst>
      <p:ext uri="{BB962C8B-B14F-4D97-AF65-F5344CB8AC3E}">
        <p14:creationId xmlns:p14="http://schemas.microsoft.com/office/powerpoint/2010/main" val="1241980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72517"/>
            <a:ext cx="10515600" cy="1325563"/>
          </a:xfrm>
        </p:spPr>
        <p:txBody>
          <a:bodyPr>
            <a:normAutofit/>
          </a:bodyPr>
          <a:lstStyle/>
          <a:p>
            <a:pPr lvl="0" algn="ctr">
              <a:lnSpc>
                <a:spcPct val="107000"/>
              </a:lnSpc>
              <a:spcBef>
                <a:spcPts val="1000"/>
              </a:spcBef>
            </a:pPr>
            <a:r>
              <a:rPr lang="ru-RU" sz="28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Понятие </a:t>
            </a:r>
            <a:r>
              <a:rPr lang="ru-RU" sz="28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защиты права собственности и других вещных прав (юридическая сущность</a:t>
            </a:r>
            <a:r>
              <a:rPr lang="ru-RU" sz="28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ru-RU" b="1" dirty="0"/>
          </a:p>
        </p:txBody>
      </p:sp>
      <p:sp>
        <p:nvSpPr>
          <p:cNvPr id="3" name="Объект 2"/>
          <p:cNvSpPr>
            <a:spLocks noGrp="1"/>
          </p:cNvSpPr>
          <p:nvPr>
            <p:ph idx="1"/>
          </p:nvPr>
        </p:nvSpPr>
        <p:spPr>
          <a:xfrm>
            <a:off x="347472" y="1517904"/>
            <a:ext cx="11722608" cy="5159439"/>
          </a:xfrm>
        </p:spPr>
        <p:txBody>
          <a:bodyPr>
            <a:normAutofit lnSpcReduction="10000"/>
          </a:bodyPr>
          <a:lstStyle/>
          <a:p>
            <a:pPr marL="0" indent="0" algn="just">
              <a:buNone/>
            </a:pPr>
            <a:r>
              <a:rPr lang="ru-RU" b="1" dirty="0">
                <a:latin typeface="Times New Roman" panose="02020603050405020304" pitchFamily="18" charset="0"/>
                <a:cs typeface="Times New Roman" panose="02020603050405020304" pitchFamily="18" charset="0"/>
              </a:rPr>
              <a:t>Г</a:t>
            </a:r>
            <a:r>
              <a:rPr lang="ru-RU" b="1" dirty="0" smtClean="0">
                <a:latin typeface="Times New Roman" panose="02020603050405020304" pitchFamily="18" charset="0"/>
                <a:cs typeface="Times New Roman" panose="02020603050405020304" pitchFamily="18" charset="0"/>
              </a:rPr>
              <a:t>ражданско-правовая охрана вещных прав </a:t>
            </a:r>
            <a:r>
              <a:rPr lang="ru-RU" dirty="0" smtClean="0">
                <a:latin typeface="Times New Roman" panose="02020603050405020304" pitchFamily="18" charset="0"/>
                <a:cs typeface="Times New Roman" panose="02020603050405020304" pitchFamily="18" charset="0"/>
              </a:rPr>
              <a:t>осуществляется с помощью всей совокупности гражданско-правовых норм, обеспечивающих нормальное и беспрепятственное развитие рассматриваемых отношений. </a:t>
            </a:r>
          </a:p>
          <a:p>
            <a:pPr marL="0" indent="0" algn="just">
              <a:buNone/>
            </a:pPr>
            <a:endParaRPr lang="ru-RU" b="1" dirty="0" smtClean="0">
              <a:latin typeface="Times New Roman" panose="02020603050405020304" pitchFamily="18" charset="0"/>
              <a:cs typeface="Times New Roman" panose="02020603050405020304" pitchFamily="18" charset="0"/>
            </a:endParaRPr>
          </a:p>
          <a:p>
            <a:pPr marL="0" indent="0" algn="just">
              <a:buNone/>
            </a:pPr>
            <a:r>
              <a:rPr lang="ru-RU" b="1" dirty="0" smtClean="0">
                <a:latin typeface="Times New Roman" panose="02020603050405020304" pitchFamily="18" charset="0"/>
                <a:cs typeface="Times New Roman" panose="02020603050405020304" pitchFamily="18" charset="0"/>
              </a:rPr>
              <a:t>Гражданско-правовая защита права собственности и иных вещных </a:t>
            </a:r>
            <a:r>
              <a:rPr lang="ru-RU" dirty="0" smtClean="0">
                <a:latin typeface="Times New Roman" panose="02020603050405020304" pitchFamily="18" charset="0"/>
                <a:cs typeface="Times New Roman" panose="02020603050405020304" pitchFamily="18" charset="0"/>
              </a:rPr>
              <a:t>прав - более узкое понятие, охватывающее совокупность гражданско-правовых способов (мер), которые применяются </a:t>
            </a:r>
            <a:r>
              <a:rPr lang="ru-RU" b="1" dirty="0" smtClean="0">
                <a:latin typeface="Times New Roman" panose="02020603050405020304" pitchFamily="18" charset="0"/>
                <a:cs typeface="Times New Roman" panose="02020603050405020304" pitchFamily="18" charset="0"/>
              </a:rPr>
              <a:t>к нарушителям </a:t>
            </a:r>
            <a:r>
              <a:rPr lang="ru-RU" dirty="0" smtClean="0">
                <a:latin typeface="Times New Roman" panose="02020603050405020304" pitchFamily="18" charset="0"/>
                <a:cs typeface="Times New Roman" panose="02020603050405020304" pitchFamily="18" charset="0"/>
              </a:rPr>
              <a:t>вещно-правовых отношений. </a:t>
            </a:r>
          </a:p>
          <a:p>
            <a:pPr marL="0" indent="0" algn="just">
              <a:buNone/>
            </a:pPr>
            <a:endParaRPr lang="ru-RU" dirty="0" smtClean="0">
              <a:latin typeface="Times New Roman" panose="02020603050405020304" pitchFamily="18" charset="0"/>
              <a:cs typeface="Times New Roman" panose="02020603050405020304" pitchFamily="18" charset="0"/>
            </a:endParaRPr>
          </a:p>
          <a:p>
            <a:pPr marL="0" indent="0" algn="just">
              <a:buNone/>
            </a:pPr>
            <a:r>
              <a:rPr lang="ru-RU" dirty="0" smtClean="0">
                <a:latin typeface="Times New Roman" panose="02020603050405020304" pitchFamily="18" charset="0"/>
                <a:cs typeface="Times New Roman" panose="02020603050405020304" pitchFamily="18" charset="0"/>
              </a:rPr>
              <a:t>В зависимости от характера нарушения вещных прав и содержания предоставляемой защиты в гражданском праве используются</a:t>
            </a:r>
            <a:r>
              <a:rPr lang="ru-RU" b="1" dirty="0" smtClean="0">
                <a:latin typeface="Times New Roman" panose="02020603050405020304" pitchFamily="18" charset="0"/>
                <a:cs typeface="Times New Roman" panose="02020603050405020304" pitchFamily="18" charset="0"/>
              </a:rPr>
              <a:t> различные правовые способы</a:t>
            </a:r>
            <a:r>
              <a:rPr lang="ru-RU" dirty="0" smtClean="0">
                <a:latin typeface="Times New Roman" panose="02020603050405020304" pitchFamily="18" charset="0"/>
                <a:cs typeface="Times New Roman" panose="02020603050405020304" pitchFamily="18" charset="0"/>
              </a:rPr>
              <a:t>, юридически обеспечивающие соблюдение интересов собственника или субъекта иного вещного права.</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48133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5194" y="295067"/>
            <a:ext cx="11580875" cy="969810"/>
          </a:xfrm>
          <a:solidFill>
            <a:schemeClr val="accent1">
              <a:lumMod val="60000"/>
              <a:lumOff val="40000"/>
            </a:schemeClr>
          </a:solidFill>
        </p:spPr>
        <p:txBody>
          <a:bodyPr>
            <a:normAutofit/>
          </a:bodyPr>
          <a:lstStyle/>
          <a:p>
            <a:pPr algn="ctr"/>
            <a:r>
              <a:rPr lang="ru-RU" sz="2000" dirty="0" smtClean="0">
                <a:latin typeface="Times New Roman" panose="02020603050405020304" pitchFamily="18" charset="0"/>
                <a:cs typeface="Times New Roman" panose="02020603050405020304" pitchFamily="18" charset="0"/>
              </a:rPr>
              <a:t>В зависимости от характера нарушения вещных прав и содержания предоставляемой защиты в гражданском праве используются</a:t>
            </a:r>
            <a:r>
              <a:rPr lang="ru-RU" sz="2400" b="1" dirty="0" smtClean="0">
                <a:latin typeface="Times New Roman" panose="02020603050405020304" pitchFamily="18" charset="0"/>
                <a:cs typeface="Times New Roman" panose="02020603050405020304" pitchFamily="18" charset="0"/>
              </a:rPr>
              <a:t/>
            </a:r>
            <a:br>
              <a:rPr lang="ru-RU" sz="2400" b="1" dirty="0" smtClean="0">
                <a:latin typeface="Times New Roman" panose="02020603050405020304" pitchFamily="18" charset="0"/>
                <a:cs typeface="Times New Roman" panose="02020603050405020304" pitchFamily="18" charset="0"/>
              </a:rPr>
            </a:br>
            <a:r>
              <a:rPr lang="ru-RU" sz="2400" b="1" u="sng" dirty="0" smtClean="0">
                <a:latin typeface="Times New Roman" panose="02020603050405020304" pitchFamily="18" charset="0"/>
                <a:cs typeface="Times New Roman" panose="02020603050405020304" pitchFamily="18" charset="0"/>
              </a:rPr>
              <a:t>способы защиты вещных прав</a:t>
            </a:r>
            <a:endParaRPr lang="ru-RU" sz="2400" b="1" u="sng" dirty="0">
              <a:latin typeface="Times New Roman" panose="02020603050405020304" pitchFamily="18" charset="0"/>
              <a:cs typeface="Times New Roman" panose="02020603050405020304" pitchFamily="18" charset="0"/>
            </a:endParaRPr>
          </a:p>
        </p:txBody>
      </p:sp>
      <p:sp>
        <p:nvSpPr>
          <p:cNvPr id="4" name="TextBox 3"/>
          <p:cNvSpPr txBox="1"/>
          <p:nvPr/>
        </p:nvSpPr>
        <p:spPr>
          <a:xfrm>
            <a:off x="3780435" y="3015774"/>
            <a:ext cx="4419671" cy="584775"/>
          </a:xfrm>
          <a:prstGeom prst="rect">
            <a:avLst/>
          </a:prstGeom>
          <a:solidFill>
            <a:schemeClr val="accent3">
              <a:lumMod val="60000"/>
              <a:lumOff val="40000"/>
            </a:schemeClr>
          </a:solidFill>
        </p:spPr>
        <p:style>
          <a:lnRef idx="2">
            <a:schemeClr val="dk1"/>
          </a:lnRef>
          <a:fillRef idx="1">
            <a:schemeClr val="lt1"/>
          </a:fillRef>
          <a:effectRef idx="0">
            <a:schemeClr val="dk1"/>
          </a:effectRef>
          <a:fontRef idx="minor">
            <a:schemeClr val="dk1"/>
          </a:fontRef>
        </p:style>
        <p:txBody>
          <a:bodyPr wrap="none" rtlCol="0">
            <a:spAutoFit/>
          </a:bodyPr>
          <a:lstStyle/>
          <a:p>
            <a:r>
              <a:rPr lang="ru-RU" sz="2800" b="1" dirty="0">
                <a:latin typeface="Times New Roman" panose="02020603050405020304" pitchFamily="18" charset="0"/>
                <a:cs typeface="Times New Roman" panose="02020603050405020304" pitchFamily="18" charset="0"/>
              </a:rPr>
              <a:t>В</a:t>
            </a:r>
            <a:r>
              <a:rPr lang="ru-RU" sz="2800" b="1" dirty="0" smtClean="0">
                <a:latin typeface="Times New Roman" panose="02020603050405020304" pitchFamily="18" charset="0"/>
                <a:cs typeface="Times New Roman" panose="02020603050405020304" pitchFamily="18" charset="0"/>
              </a:rPr>
              <a:t>ещно-правовые</a:t>
            </a:r>
            <a:r>
              <a:rPr lang="ru-RU" sz="3200" b="1" dirty="0" smtClean="0">
                <a:latin typeface="Times New Roman" panose="02020603050405020304" pitchFamily="18" charset="0"/>
                <a:cs typeface="Times New Roman" panose="02020603050405020304" pitchFamily="18" charset="0"/>
              </a:rPr>
              <a:t> </a:t>
            </a:r>
            <a:r>
              <a:rPr lang="ru-RU" sz="2800" b="1" dirty="0" smtClean="0">
                <a:latin typeface="Times New Roman" panose="02020603050405020304" pitchFamily="18" charset="0"/>
                <a:cs typeface="Times New Roman" panose="02020603050405020304" pitchFamily="18" charset="0"/>
              </a:rPr>
              <a:t>способы</a:t>
            </a:r>
            <a:endParaRPr lang="ru-RU" sz="3200" b="1" dirty="0">
              <a:latin typeface="Times New Roman" panose="02020603050405020304" pitchFamily="18" charset="0"/>
              <a:cs typeface="Times New Roman" panose="02020603050405020304" pitchFamily="18" charset="0"/>
            </a:endParaRPr>
          </a:p>
        </p:txBody>
      </p:sp>
      <p:sp>
        <p:nvSpPr>
          <p:cNvPr id="6" name="TextBox 5"/>
          <p:cNvSpPr txBox="1"/>
          <p:nvPr/>
        </p:nvSpPr>
        <p:spPr>
          <a:xfrm>
            <a:off x="417802" y="1363043"/>
            <a:ext cx="11580875" cy="646331"/>
          </a:xfrm>
          <a:prstGeom prst="rect">
            <a:avLst/>
          </a:prstGeom>
          <a:solidFill>
            <a:schemeClr val="accent1">
              <a:lumMod val="40000"/>
              <a:lumOff val="60000"/>
            </a:schemeClr>
          </a:solidFill>
        </p:spPr>
        <p:txBody>
          <a:bodyPr wrap="square" rtlCol="0">
            <a:spAutoFit/>
          </a:bodyPr>
          <a:lstStyle/>
          <a:p>
            <a:pPr marL="285750" indent="-285750">
              <a:buFont typeface="Wingdings" panose="05000000000000000000" pitchFamily="2" charset="2"/>
              <a:buChar char="ü"/>
            </a:pPr>
            <a:r>
              <a:rPr lang="ru-RU" dirty="0" smtClean="0">
                <a:latin typeface="Times New Roman" panose="02020603050405020304" pitchFamily="18" charset="0"/>
                <a:cs typeface="Times New Roman" panose="02020603050405020304" pitchFamily="18" charset="0"/>
              </a:rPr>
              <a:t>с помощью </a:t>
            </a:r>
            <a:r>
              <a:rPr lang="ru-RU" b="1" dirty="0" smtClean="0">
                <a:latin typeface="Times New Roman" panose="02020603050405020304" pitchFamily="18" charset="0"/>
                <a:cs typeface="Times New Roman" panose="02020603050405020304" pitchFamily="18" charset="0"/>
              </a:rPr>
              <a:t>абсолютных исков, </a:t>
            </a:r>
            <a:r>
              <a:rPr lang="ru-RU" dirty="0" smtClean="0">
                <a:latin typeface="Times New Roman" panose="02020603050405020304" pitchFamily="18" charset="0"/>
                <a:cs typeface="Times New Roman" panose="02020603050405020304" pitchFamily="18" charset="0"/>
              </a:rPr>
              <a:t>т.е. исков, которые могут быть предъявлены к любым нарушившим вещное право лицам</a:t>
            </a:r>
          </a:p>
        </p:txBody>
      </p:sp>
      <p:sp>
        <p:nvSpPr>
          <p:cNvPr id="7" name="TextBox 6"/>
          <p:cNvSpPr txBox="1"/>
          <p:nvPr/>
        </p:nvSpPr>
        <p:spPr>
          <a:xfrm>
            <a:off x="417802" y="2107540"/>
            <a:ext cx="11580875" cy="369332"/>
          </a:xfrm>
          <a:prstGeom prst="rect">
            <a:avLst/>
          </a:prstGeom>
          <a:solidFill>
            <a:schemeClr val="accent1">
              <a:lumMod val="40000"/>
              <a:lumOff val="60000"/>
            </a:schemeClr>
          </a:solidFill>
        </p:spPr>
        <p:txBody>
          <a:bodyPr wrap="square" rtlCol="0">
            <a:spAutoFit/>
          </a:bodyPr>
          <a:lstStyle/>
          <a:p>
            <a:pPr marL="285750" indent="-285750">
              <a:buFont typeface="Wingdings" panose="05000000000000000000" pitchFamily="2" charset="2"/>
              <a:buChar char="ü"/>
            </a:pPr>
            <a:r>
              <a:rPr lang="ru-RU" b="1" dirty="0">
                <a:latin typeface="Times New Roman" panose="02020603050405020304" pitchFamily="18" charset="0"/>
                <a:cs typeface="Times New Roman" panose="02020603050405020304" pitchFamily="18" charset="0"/>
              </a:rPr>
              <a:t>о</a:t>
            </a:r>
            <a:r>
              <a:rPr lang="ru-RU" b="1" dirty="0" smtClean="0">
                <a:latin typeface="Times New Roman" panose="02020603050405020304" pitchFamily="18" charset="0"/>
                <a:cs typeface="Times New Roman" panose="02020603050405020304" pitchFamily="18" charset="0"/>
              </a:rPr>
              <a:t>бъектами </a:t>
            </a:r>
            <a:r>
              <a:rPr lang="ru-RU" dirty="0" smtClean="0">
                <a:latin typeface="Times New Roman" panose="02020603050405020304" pitchFamily="18" charset="0"/>
                <a:cs typeface="Times New Roman" panose="02020603050405020304" pitchFamily="18" charset="0"/>
              </a:rPr>
              <a:t>этих исков являются сохранившиеся в натуре индивидуально-определенные вещи</a:t>
            </a:r>
            <a:endParaRPr lang="ru-RU" dirty="0">
              <a:latin typeface="Times New Roman" panose="02020603050405020304" pitchFamily="18" charset="0"/>
              <a:cs typeface="Times New Roman" panose="02020603050405020304" pitchFamily="18" charset="0"/>
            </a:endParaRPr>
          </a:p>
        </p:txBody>
      </p:sp>
      <p:sp>
        <p:nvSpPr>
          <p:cNvPr id="8" name="TextBox 7"/>
          <p:cNvSpPr txBox="1"/>
          <p:nvPr/>
        </p:nvSpPr>
        <p:spPr>
          <a:xfrm>
            <a:off x="425194" y="2575038"/>
            <a:ext cx="11580875" cy="369332"/>
          </a:xfrm>
          <a:prstGeom prst="rect">
            <a:avLst/>
          </a:prstGeom>
          <a:solidFill>
            <a:schemeClr val="accent1">
              <a:lumMod val="40000"/>
              <a:lumOff val="60000"/>
            </a:schemeClr>
          </a:solidFill>
        </p:spPr>
        <p:txBody>
          <a:bodyPr wrap="square" rtlCol="0">
            <a:spAutoFit/>
          </a:bodyPr>
          <a:lstStyle/>
          <a:p>
            <a:pPr marL="285750" indent="-285750">
              <a:buFont typeface="Wingdings" panose="05000000000000000000" pitchFamily="2" charset="2"/>
              <a:buChar char="ü"/>
            </a:pPr>
            <a:r>
              <a:rPr lang="ru-RU" dirty="0" smtClean="0">
                <a:latin typeface="Times New Roman" panose="02020603050405020304" pitchFamily="18" charset="0"/>
                <a:cs typeface="Times New Roman" panose="02020603050405020304" pitchFamily="18" charset="0"/>
              </a:rPr>
              <a:t>направлена на восстановление господства </a:t>
            </a:r>
            <a:r>
              <a:rPr lang="ru-RU" dirty="0" err="1" smtClean="0">
                <a:latin typeface="Times New Roman" panose="02020603050405020304" pitchFamily="18" charset="0"/>
                <a:cs typeface="Times New Roman" panose="02020603050405020304" pitchFamily="18" charset="0"/>
              </a:rPr>
              <a:t>управомоченного</a:t>
            </a:r>
            <a:r>
              <a:rPr lang="ru-RU" dirty="0" smtClean="0">
                <a:latin typeface="Times New Roman" panose="02020603050405020304" pitchFamily="18" charset="0"/>
                <a:cs typeface="Times New Roman" panose="02020603050405020304" pitchFamily="18" charset="0"/>
              </a:rPr>
              <a:t> лица над принадлежащей ему вещью</a:t>
            </a:r>
            <a:endParaRPr lang="ru-RU" dirty="0">
              <a:latin typeface="Times New Roman" panose="02020603050405020304" pitchFamily="18" charset="0"/>
              <a:cs typeface="Times New Roman" panose="02020603050405020304" pitchFamily="18" charset="0"/>
            </a:endParaRPr>
          </a:p>
        </p:txBody>
      </p:sp>
      <p:sp>
        <p:nvSpPr>
          <p:cNvPr id="11" name="TextBox 10"/>
          <p:cNvSpPr txBox="1"/>
          <p:nvPr/>
        </p:nvSpPr>
        <p:spPr>
          <a:xfrm>
            <a:off x="523060" y="3708944"/>
            <a:ext cx="3912255" cy="461665"/>
          </a:xfrm>
          <a:prstGeom prst="rect">
            <a:avLst/>
          </a:prstGeom>
          <a:solidFill>
            <a:schemeClr val="accent3">
              <a:lumMod val="60000"/>
              <a:lumOff val="4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ru-RU" sz="2400" dirty="0" err="1" smtClean="0">
                <a:latin typeface="Times New Roman" panose="02020603050405020304" pitchFamily="18" charset="0"/>
                <a:cs typeface="Times New Roman" panose="02020603050405020304" pitchFamily="18" charset="0"/>
              </a:rPr>
              <a:t>Виндикационный</a:t>
            </a:r>
            <a:r>
              <a:rPr lang="ru-RU" sz="2400" dirty="0" smtClean="0">
                <a:latin typeface="Times New Roman" panose="02020603050405020304" pitchFamily="18" charset="0"/>
                <a:cs typeface="Times New Roman" panose="02020603050405020304" pitchFamily="18" charset="0"/>
              </a:rPr>
              <a:t> иск</a:t>
            </a:r>
            <a:endParaRPr lang="ru-RU" sz="2400" dirty="0">
              <a:latin typeface="Times New Roman" panose="02020603050405020304" pitchFamily="18" charset="0"/>
              <a:cs typeface="Times New Roman" panose="02020603050405020304" pitchFamily="18" charset="0"/>
            </a:endParaRPr>
          </a:p>
        </p:txBody>
      </p:sp>
      <p:sp>
        <p:nvSpPr>
          <p:cNvPr id="12" name="TextBox 11"/>
          <p:cNvSpPr txBox="1"/>
          <p:nvPr/>
        </p:nvSpPr>
        <p:spPr>
          <a:xfrm>
            <a:off x="8200106" y="3708944"/>
            <a:ext cx="3798571" cy="523220"/>
          </a:xfrm>
          <a:prstGeom prst="rect">
            <a:avLst/>
          </a:prstGeom>
          <a:solidFill>
            <a:schemeClr val="accent3">
              <a:lumMod val="60000"/>
              <a:lumOff val="4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ru-RU" sz="2400" dirty="0" err="1" smtClean="0">
                <a:latin typeface="Times New Roman" panose="02020603050405020304" pitchFamily="18" charset="0"/>
                <a:cs typeface="Times New Roman" panose="02020603050405020304" pitchFamily="18" charset="0"/>
              </a:rPr>
              <a:t>Негаторный</a:t>
            </a:r>
            <a:r>
              <a:rPr lang="ru-RU" sz="2800" dirty="0" smtClean="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иск</a:t>
            </a:r>
            <a:endParaRPr lang="ru-RU" sz="2400" dirty="0">
              <a:latin typeface="Times New Roman" panose="02020603050405020304" pitchFamily="18" charset="0"/>
              <a:cs typeface="Times New Roman" panose="02020603050405020304" pitchFamily="18" charset="0"/>
            </a:endParaRPr>
          </a:p>
        </p:txBody>
      </p:sp>
      <p:cxnSp>
        <p:nvCxnSpPr>
          <p:cNvPr id="14" name="Прямая со стрелкой 13"/>
          <p:cNvCxnSpPr>
            <a:stCxn id="4" idx="2"/>
          </p:cNvCxnSpPr>
          <p:nvPr/>
        </p:nvCxnSpPr>
        <p:spPr>
          <a:xfrm flipH="1">
            <a:off x="2880360" y="3600549"/>
            <a:ext cx="3109911" cy="9669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6" name="Прямая со стрелкой 15"/>
          <p:cNvCxnSpPr>
            <a:stCxn id="4" idx="2"/>
          </p:cNvCxnSpPr>
          <p:nvPr/>
        </p:nvCxnSpPr>
        <p:spPr>
          <a:xfrm>
            <a:off x="5990271" y="3600549"/>
            <a:ext cx="3930969" cy="9669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4" name="TextBox 33"/>
          <p:cNvSpPr txBox="1"/>
          <p:nvPr/>
        </p:nvSpPr>
        <p:spPr>
          <a:xfrm>
            <a:off x="1847088" y="5213590"/>
            <a:ext cx="8951976" cy="1323439"/>
          </a:xfrm>
          <a:prstGeom prst="rect">
            <a:avLst/>
          </a:prstGeom>
          <a:solidFill>
            <a:schemeClr val="accent3">
              <a:lumMod val="20000"/>
              <a:lumOff val="80000"/>
            </a:schemeClr>
          </a:solidFill>
          <a:ln>
            <a:solidFill>
              <a:schemeClr val="tx1"/>
            </a:solidFill>
          </a:ln>
        </p:spPr>
        <p:txBody>
          <a:bodyPr wrap="square" rtlCol="0">
            <a:spAutoFit/>
          </a:bodyPr>
          <a:lstStyle/>
          <a:p>
            <a:pPr marL="285750" indent="-285750">
              <a:buFont typeface="Arial" panose="020B0604020202020204" pitchFamily="34" charset="0"/>
              <a:buChar char="•"/>
            </a:pPr>
            <a:r>
              <a:rPr lang="ru-RU" sz="1600" dirty="0" smtClean="0">
                <a:latin typeface="Times New Roman" panose="02020603050405020304" pitchFamily="18" charset="0"/>
                <a:cs typeface="Times New Roman" panose="02020603050405020304" pitchFamily="18" charset="0"/>
              </a:rPr>
              <a:t>о признании вещного права; </a:t>
            </a:r>
          </a:p>
          <a:p>
            <a:pPr marL="285750" indent="-285750">
              <a:buFont typeface="Arial" panose="020B0604020202020204" pitchFamily="34" charset="0"/>
              <a:buChar char="•"/>
            </a:pPr>
            <a:r>
              <a:rPr lang="ru-RU" sz="1600" dirty="0" smtClean="0">
                <a:latin typeface="Times New Roman" panose="02020603050405020304" pitchFamily="18" charset="0"/>
                <a:cs typeface="Times New Roman" panose="02020603050405020304" pitchFamily="18" charset="0"/>
              </a:rPr>
              <a:t>об установлении сервитута; </a:t>
            </a:r>
          </a:p>
          <a:p>
            <a:pPr marL="285750" indent="-285750">
              <a:buFont typeface="Arial" panose="020B0604020202020204" pitchFamily="34" charset="0"/>
              <a:buChar char="•"/>
            </a:pPr>
            <a:r>
              <a:rPr lang="ru-RU" sz="1600" dirty="0" smtClean="0">
                <a:latin typeface="Times New Roman" panose="02020603050405020304" pitchFamily="18" charset="0"/>
                <a:cs typeface="Times New Roman" panose="02020603050405020304" pitchFamily="18" charset="0"/>
              </a:rPr>
              <a:t>об установлении границ земельного участка; </a:t>
            </a:r>
          </a:p>
          <a:p>
            <a:pPr marL="285750" indent="-285750">
              <a:buFont typeface="Arial" panose="020B0604020202020204" pitchFamily="34" charset="0"/>
              <a:buChar char="•"/>
            </a:pPr>
            <a:r>
              <a:rPr lang="ru-RU" sz="1600" dirty="0" smtClean="0">
                <a:latin typeface="Times New Roman" panose="02020603050405020304" pitchFamily="18" charset="0"/>
                <a:cs typeface="Times New Roman" panose="02020603050405020304" pitchFamily="18" charset="0"/>
              </a:rPr>
              <a:t>об освобождении имущества (вещей) от ареста; </a:t>
            </a:r>
          </a:p>
          <a:p>
            <a:pPr marL="285750" indent="-285750">
              <a:buFont typeface="Arial" panose="020B0604020202020204" pitchFamily="34" charset="0"/>
              <a:buChar char="•"/>
            </a:pPr>
            <a:r>
              <a:rPr lang="ru-RU" sz="1600" dirty="0" smtClean="0">
                <a:latin typeface="Times New Roman" panose="02020603050405020304" pitchFamily="18" charset="0"/>
                <a:cs typeface="Times New Roman" panose="02020603050405020304" pitchFamily="18" charset="0"/>
              </a:rPr>
              <a:t>об исправлении записи в государственном реестре прав на недвижимость</a:t>
            </a:r>
            <a:endParaRPr lang="ru-RU" sz="1600" dirty="0">
              <a:latin typeface="Times New Roman" panose="02020603050405020304" pitchFamily="18" charset="0"/>
              <a:cs typeface="Times New Roman" panose="02020603050405020304" pitchFamily="18" charset="0"/>
            </a:endParaRPr>
          </a:p>
        </p:txBody>
      </p:sp>
      <p:sp>
        <p:nvSpPr>
          <p:cNvPr id="37" name="TextBox 36"/>
          <p:cNvSpPr txBox="1"/>
          <p:nvPr/>
        </p:nvSpPr>
        <p:spPr>
          <a:xfrm>
            <a:off x="3104801" y="4461267"/>
            <a:ext cx="6863110" cy="523220"/>
          </a:xfrm>
          <a:prstGeom prst="rect">
            <a:avLst/>
          </a:prstGeom>
          <a:solidFill>
            <a:schemeClr val="accent3">
              <a:lumMod val="60000"/>
              <a:lumOff val="40000"/>
            </a:schemeClr>
          </a:solidFill>
          <a:ln>
            <a:solidFill>
              <a:schemeClr val="tx1"/>
            </a:solidFill>
          </a:ln>
        </p:spPr>
        <p:txBody>
          <a:bodyPr wrap="square" rtlCol="0">
            <a:spAutoFit/>
          </a:bodyPr>
          <a:lstStyle/>
          <a:p>
            <a:r>
              <a:rPr lang="ru-RU" sz="2800" b="1" dirty="0" smtClean="0">
                <a:latin typeface="Times New Roman" panose="02020603050405020304" pitchFamily="18" charset="0"/>
                <a:cs typeface="Times New Roman" panose="02020603050405020304" pitchFamily="18" charset="0"/>
              </a:rPr>
              <a:t>Иски о признании права собственности</a:t>
            </a:r>
            <a:endParaRPr lang="ru-RU" sz="2800" b="1" dirty="0">
              <a:latin typeface="Times New Roman" panose="02020603050405020304" pitchFamily="18" charset="0"/>
              <a:cs typeface="Times New Roman" panose="02020603050405020304" pitchFamily="18" charset="0"/>
            </a:endParaRPr>
          </a:p>
        </p:txBody>
      </p:sp>
      <p:cxnSp>
        <p:nvCxnSpPr>
          <p:cNvPr id="39" name="Прямая соединительная линия 38"/>
          <p:cNvCxnSpPr>
            <a:stCxn id="37" idx="1"/>
          </p:cNvCxnSpPr>
          <p:nvPr/>
        </p:nvCxnSpPr>
        <p:spPr>
          <a:xfrm flipH="1">
            <a:off x="969264" y="4722877"/>
            <a:ext cx="2135537" cy="0"/>
          </a:xfrm>
          <a:prstGeom prst="line">
            <a:avLst/>
          </a:prstGeom>
        </p:spPr>
        <p:style>
          <a:lnRef idx="1">
            <a:schemeClr val="dk1"/>
          </a:lnRef>
          <a:fillRef idx="0">
            <a:schemeClr val="dk1"/>
          </a:fillRef>
          <a:effectRef idx="0">
            <a:schemeClr val="dk1"/>
          </a:effectRef>
          <a:fontRef idx="minor">
            <a:schemeClr val="tx1"/>
          </a:fontRef>
        </p:style>
      </p:cxnSp>
      <p:cxnSp>
        <p:nvCxnSpPr>
          <p:cNvPr id="41" name="Прямая соединительная линия 40"/>
          <p:cNvCxnSpPr/>
          <p:nvPr/>
        </p:nvCxnSpPr>
        <p:spPr>
          <a:xfrm flipH="1">
            <a:off x="969264" y="4722877"/>
            <a:ext cx="9144" cy="1152432"/>
          </a:xfrm>
          <a:prstGeom prst="line">
            <a:avLst/>
          </a:prstGeom>
        </p:spPr>
        <p:style>
          <a:lnRef idx="1">
            <a:schemeClr val="dk1"/>
          </a:lnRef>
          <a:fillRef idx="0">
            <a:schemeClr val="dk1"/>
          </a:fillRef>
          <a:effectRef idx="0">
            <a:schemeClr val="dk1"/>
          </a:effectRef>
          <a:fontRef idx="minor">
            <a:schemeClr val="tx1"/>
          </a:fontRef>
        </p:style>
      </p:cxnSp>
      <p:cxnSp>
        <p:nvCxnSpPr>
          <p:cNvPr id="46" name="Прямая соединительная линия 45"/>
          <p:cNvCxnSpPr>
            <a:endCxn id="34" idx="1"/>
          </p:cNvCxnSpPr>
          <p:nvPr/>
        </p:nvCxnSpPr>
        <p:spPr>
          <a:xfrm>
            <a:off x="969264" y="5875309"/>
            <a:ext cx="877824" cy="1"/>
          </a:xfrm>
          <a:prstGeom prst="line">
            <a:avLst/>
          </a:prstGeom>
        </p:spPr>
        <p:style>
          <a:lnRef idx="1">
            <a:schemeClr val="dk1"/>
          </a:lnRef>
          <a:fillRef idx="0">
            <a:schemeClr val="dk1"/>
          </a:fillRef>
          <a:effectRef idx="0">
            <a:schemeClr val="dk1"/>
          </a:effectRef>
          <a:fontRef idx="minor">
            <a:schemeClr val="tx1"/>
          </a:fontRef>
        </p:style>
      </p:cxnSp>
      <p:cxnSp>
        <p:nvCxnSpPr>
          <p:cNvPr id="48" name="Прямая соединительная линия 47"/>
          <p:cNvCxnSpPr>
            <a:stCxn id="37" idx="3"/>
          </p:cNvCxnSpPr>
          <p:nvPr/>
        </p:nvCxnSpPr>
        <p:spPr>
          <a:xfrm>
            <a:off x="9967911" y="4722877"/>
            <a:ext cx="1544385" cy="23947"/>
          </a:xfrm>
          <a:prstGeom prst="line">
            <a:avLst/>
          </a:prstGeom>
        </p:spPr>
        <p:style>
          <a:lnRef idx="1">
            <a:schemeClr val="dk1"/>
          </a:lnRef>
          <a:fillRef idx="0">
            <a:schemeClr val="dk1"/>
          </a:fillRef>
          <a:effectRef idx="0">
            <a:schemeClr val="dk1"/>
          </a:effectRef>
          <a:fontRef idx="minor">
            <a:schemeClr val="tx1"/>
          </a:fontRef>
        </p:style>
      </p:cxnSp>
      <p:cxnSp>
        <p:nvCxnSpPr>
          <p:cNvPr id="50" name="Прямая соединительная линия 49"/>
          <p:cNvCxnSpPr/>
          <p:nvPr/>
        </p:nvCxnSpPr>
        <p:spPr>
          <a:xfrm flipH="1">
            <a:off x="11503152" y="4722876"/>
            <a:ext cx="9144" cy="1152433"/>
          </a:xfrm>
          <a:prstGeom prst="line">
            <a:avLst/>
          </a:prstGeom>
        </p:spPr>
        <p:style>
          <a:lnRef idx="1">
            <a:schemeClr val="dk1"/>
          </a:lnRef>
          <a:fillRef idx="0">
            <a:schemeClr val="dk1"/>
          </a:fillRef>
          <a:effectRef idx="0">
            <a:schemeClr val="dk1"/>
          </a:effectRef>
          <a:fontRef idx="minor">
            <a:schemeClr val="tx1"/>
          </a:fontRef>
        </p:style>
      </p:cxnSp>
      <p:cxnSp>
        <p:nvCxnSpPr>
          <p:cNvPr id="52" name="Прямая соединительная линия 51"/>
          <p:cNvCxnSpPr>
            <a:stCxn id="34" idx="3"/>
          </p:cNvCxnSpPr>
          <p:nvPr/>
        </p:nvCxnSpPr>
        <p:spPr>
          <a:xfrm flipV="1">
            <a:off x="10799064" y="5875309"/>
            <a:ext cx="713232" cy="1"/>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9252834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8536" y="365125"/>
            <a:ext cx="11170920" cy="448691"/>
          </a:xfrm>
          <a:solidFill>
            <a:schemeClr val="accent3">
              <a:lumMod val="60000"/>
              <a:lumOff val="40000"/>
            </a:schemeClr>
          </a:solidFill>
        </p:spPr>
        <p:txBody>
          <a:bodyPr>
            <a:normAutofit fontScale="90000"/>
          </a:bodyPr>
          <a:lstStyle/>
          <a:p>
            <a:pPr algn="ctr"/>
            <a:r>
              <a:rPr lang="ru-RU" sz="2800" b="1" dirty="0">
                <a:latin typeface="Times New Roman" panose="02020603050405020304" pitchFamily="18" charset="0"/>
                <a:cs typeface="Times New Roman" panose="02020603050405020304" pitchFamily="18" charset="0"/>
              </a:rPr>
              <a:t>О</a:t>
            </a:r>
            <a:r>
              <a:rPr lang="ru-RU" sz="2800" b="1" dirty="0" smtClean="0">
                <a:latin typeface="Times New Roman" panose="02020603050405020304" pitchFamily="18" charset="0"/>
                <a:cs typeface="Times New Roman" panose="02020603050405020304" pitchFamily="18" charset="0"/>
              </a:rPr>
              <a:t>бязательственно-правовые способы защиты</a:t>
            </a:r>
            <a:endParaRPr lang="ru-RU" sz="2800" b="1" dirty="0">
              <a:latin typeface="Times New Roman" panose="02020603050405020304" pitchFamily="18" charset="0"/>
              <a:cs typeface="Times New Roman" panose="02020603050405020304" pitchFamily="18" charset="0"/>
            </a:endParaRPr>
          </a:p>
        </p:txBody>
      </p:sp>
      <p:sp>
        <p:nvSpPr>
          <p:cNvPr id="4" name="TextBox 3"/>
          <p:cNvSpPr txBox="1"/>
          <p:nvPr/>
        </p:nvSpPr>
        <p:spPr>
          <a:xfrm>
            <a:off x="478536" y="984093"/>
            <a:ext cx="11170920" cy="400110"/>
          </a:xfrm>
          <a:prstGeom prst="rect">
            <a:avLst/>
          </a:prstGeom>
          <a:noFill/>
          <a:ln>
            <a:solidFill>
              <a:schemeClr val="tx1"/>
            </a:solidFill>
          </a:ln>
        </p:spPr>
        <p:txBody>
          <a:bodyPr wrap="square" rtlCol="0">
            <a:spAutoFit/>
          </a:bodyPr>
          <a:lstStyle/>
          <a:p>
            <a:pPr marL="342900" indent="-342900">
              <a:buFont typeface="Wingdings" panose="05000000000000000000" pitchFamily="2" charset="2"/>
              <a:buChar char="ü"/>
            </a:pPr>
            <a:r>
              <a:rPr lang="ru-RU" sz="2000" dirty="0" smtClean="0">
                <a:latin typeface="Times New Roman" panose="02020603050405020304" pitchFamily="18" charset="0"/>
                <a:cs typeface="Times New Roman" panose="02020603050405020304" pitchFamily="18" charset="0"/>
              </a:rPr>
              <a:t>имеют относительный характер </a:t>
            </a:r>
            <a:endParaRPr lang="ru-RU" sz="2000" dirty="0">
              <a:latin typeface="Times New Roman" panose="02020603050405020304" pitchFamily="18" charset="0"/>
              <a:cs typeface="Times New Roman" panose="02020603050405020304" pitchFamily="18" charset="0"/>
            </a:endParaRPr>
          </a:p>
        </p:txBody>
      </p:sp>
      <p:sp>
        <p:nvSpPr>
          <p:cNvPr id="5" name="TextBox 4"/>
          <p:cNvSpPr txBox="1"/>
          <p:nvPr/>
        </p:nvSpPr>
        <p:spPr>
          <a:xfrm>
            <a:off x="478536" y="1554480"/>
            <a:ext cx="11170920" cy="400110"/>
          </a:xfrm>
          <a:prstGeom prst="rect">
            <a:avLst/>
          </a:prstGeom>
          <a:noFill/>
          <a:ln>
            <a:solidFill>
              <a:schemeClr val="tx1"/>
            </a:solidFill>
          </a:ln>
        </p:spPr>
        <p:txBody>
          <a:bodyPr wrap="square" rtlCol="0">
            <a:spAutoFit/>
          </a:bodyPr>
          <a:lstStyle/>
          <a:p>
            <a:pPr marL="342900" indent="-342900">
              <a:buFont typeface="Wingdings" panose="05000000000000000000" pitchFamily="2" charset="2"/>
              <a:buChar char="ü"/>
            </a:pPr>
            <a:r>
              <a:rPr lang="ru-RU" sz="2000" dirty="0" smtClean="0">
                <a:latin typeface="Times New Roman" panose="02020603050405020304" pitchFamily="18" charset="0"/>
                <a:cs typeface="Times New Roman" panose="02020603050405020304" pitchFamily="18" charset="0"/>
              </a:rPr>
              <a:t>могут иметь объектом любое имущество, в том числе вещи, определенные родовыми признаками</a:t>
            </a:r>
            <a:endParaRPr lang="ru-RU" sz="2000" dirty="0">
              <a:latin typeface="Times New Roman" panose="02020603050405020304" pitchFamily="18" charset="0"/>
              <a:cs typeface="Times New Roman" panose="02020603050405020304" pitchFamily="18" charset="0"/>
            </a:endParaRPr>
          </a:p>
        </p:txBody>
      </p:sp>
      <p:sp>
        <p:nvSpPr>
          <p:cNvPr id="6" name="TextBox 5"/>
          <p:cNvSpPr txBox="1"/>
          <p:nvPr/>
        </p:nvSpPr>
        <p:spPr>
          <a:xfrm>
            <a:off x="478536" y="2295144"/>
            <a:ext cx="11170920" cy="707886"/>
          </a:xfrm>
          <a:prstGeom prst="rect">
            <a:avLst/>
          </a:prstGeom>
          <a:solidFill>
            <a:schemeClr val="accent3">
              <a:lumMod val="20000"/>
              <a:lumOff val="80000"/>
            </a:schemeClr>
          </a:solidFill>
          <a:ln>
            <a:solidFill>
              <a:schemeClr val="tx1"/>
            </a:solidFill>
          </a:ln>
        </p:spPr>
        <p:txBody>
          <a:bodyPr wrap="square" rtlCol="0">
            <a:spAutoFit/>
          </a:bodyPr>
          <a:lstStyle/>
          <a:p>
            <a:pPr algn="ctr"/>
            <a:r>
              <a:rPr lang="ru-RU" sz="2000" b="1" dirty="0" smtClean="0">
                <a:latin typeface="Times New Roman" panose="02020603050405020304" pitchFamily="18" charset="0"/>
                <a:cs typeface="Times New Roman" panose="02020603050405020304" pitchFamily="18" charset="0"/>
              </a:rPr>
              <a:t>иски, вытекающие из применения последствий недействительности сделок, нарушающих вещные права («реституция владения» и др.) </a:t>
            </a:r>
            <a:r>
              <a:rPr lang="ru-RU" sz="2000" dirty="0" smtClean="0">
                <a:latin typeface="Times New Roman" panose="02020603050405020304" pitchFamily="18" charset="0"/>
                <a:cs typeface="Times New Roman" panose="02020603050405020304" pitchFamily="18" charset="0"/>
              </a:rPr>
              <a:t>(</a:t>
            </a:r>
            <a:r>
              <a:rPr lang="ru-RU" sz="2000" dirty="0" err="1" smtClean="0">
                <a:latin typeface="Times New Roman" panose="02020603050405020304" pitchFamily="18" charset="0"/>
                <a:cs typeface="Times New Roman" panose="02020603050405020304" pitchFamily="18" charset="0"/>
              </a:rPr>
              <a:t>пп</a:t>
            </a:r>
            <a:r>
              <a:rPr lang="ru-RU" sz="2000" dirty="0" smtClean="0">
                <a:latin typeface="Times New Roman" panose="02020603050405020304" pitchFamily="18" charset="0"/>
                <a:cs typeface="Times New Roman" panose="02020603050405020304" pitchFamily="18" charset="0"/>
              </a:rPr>
              <a:t>. 2 п. 3 ст. 307.1 ГК)</a:t>
            </a:r>
            <a:endParaRPr lang="ru-RU" sz="2000" dirty="0">
              <a:latin typeface="Times New Roman" panose="02020603050405020304" pitchFamily="18" charset="0"/>
              <a:cs typeface="Times New Roman" panose="02020603050405020304" pitchFamily="18" charset="0"/>
            </a:endParaRPr>
          </a:p>
        </p:txBody>
      </p:sp>
      <p:cxnSp>
        <p:nvCxnSpPr>
          <p:cNvPr id="8" name="Прямая со стрелкой 7"/>
          <p:cNvCxnSpPr>
            <a:stCxn id="5" idx="2"/>
          </p:cNvCxnSpPr>
          <p:nvPr/>
        </p:nvCxnSpPr>
        <p:spPr>
          <a:xfrm flipH="1">
            <a:off x="6053328" y="1954590"/>
            <a:ext cx="10668" cy="34055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9" name="TextBox 8"/>
          <p:cNvSpPr txBox="1"/>
          <p:nvPr/>
        </p:nvSpPr>
        <p:spPr>
          <a:xfrm>
            <a:off x="467868" y="3281325"/>
            <a:ext cx="11170920" cy="461665"/>
          </a:xfrm>
          <a:prstGeom prst="rect">
            <a:avLst/>
          </a:prstGeom>
          <a:solidFill>
            <a:schemeClr val="accent3">
              <a:lumMod val="60000"/>
              <a:lumOff val="40000"/>
            </a:schemeClr>
          </a:solidFill>
          <a:ln>
            <a:solidFill>
              <a:schemeClr val="tx1"/>
            </a:solidFill>
          </a:ln>
        </p:spPr>
        <p:txBody>
          <a:bodyPr wrap="square" rtlCol="0">
            <a:spAutoFit/>
          </a:bodyPr>
          <a:lstStyle/>
          <a:p>
            <a:pPr algn="ctr"/>
            <a:r>
              <a:rPr lang="ru-RU" sz="2400" b="1" dirty="0">
                <a:latin typeface="Times New Roman" panose="02020603050405020304" pitchFamily="18" charset="0"/>
                <a:cs typeface="Times New Roman" panose="02020603050405020304" pitchFamily="18" charset="0"/>
              </a:rPr>
              <a:t>И</a:t>
            </a:r>
            <a:r>
              <a:rPr lang="ru-RU" sz="2400" b="1" dirty="0" smtClean="0">
                <a:latin typeface="Times New Roman" panose="02020603050405020304" pitchFamily="18" charset="0"/>
                <a:cs typeface="Times New Roman" panose="02020603050405020304" pitchFamily="18" charset="0"/>
              </a:rPr>
              <a:t>ски к публичной власти</a:t>
            </a:r>
            <a:endParaRPr lang="ru-RU" sz="2400" b="1" dirty="0">
              <a:latin typeface="Times New Roman" panose="02020603050405020304" pitchFamily="18" charset="0"/>
              <a:cs typeface="Times New Roman" panose="02020603050405020304" pitchFamily="18" charset="0"/>
            </a:endParaRPr>
          </a:p>
        </p:txBody>
      </p:sp>
      <p:sp>
        <p:nvSpPr>
          <p:cNvPr id="10" name="TextBox 9"/>
          <p:cNvSpPr txBox="1"/>
          <p:nvPr/>
        </p:nvSpPr>
        <p:spPr>
          <a:xfrm>
            <a:off x="478536" y="3919183"/>
            <a:ext cx="11170920" cy="646331"/>
          </a:xfrm>
          <a:prstGeom prst="rect">
            <a:avLst/>
          </a:prstGeom>
          <a:solidFill>
            <a:schemeClr val="bg2"/>
          </a:solidFill>
          <a:ln>
            <a:solidFill>
              <a:schemeClr val="tx1"/>
            </a:solidFill>
          </a:ln>
        </p:spPr>
        <p:txBody>
          <a:bodyPr wrap="square" rtlCol="0">
            <a:spAutoFit/>
          </a:bodyPr>
          <a:lstStyle/>
          <a:p>
            <a:pPr marL="342900" indent="-342900" algn="ctr">
              <a:buFont typeface="Wingdings" panose="05000000000000000000" pitchFamily="2" charset="2"/>
              <a:buChar char="ü"/>
            </a:pPr>
            <a:r>
              <a:rPr lang="ru-RU" dirty="0" smtClean="0">
                <a:latin typeface="Times New Roman" panose="02020603050405020304" pitchFamily="18" charset="0"/>
                <a:cs typeface="Times New Roman" panose="02020603050405020304" pitchFamily="18" charset="0"/>
              </a:rPr>
              <a:t>требования о защите вещных прав, предъявляемые к государственным органам или органам местного самоуправления</a:t>
            </a:r>
            <a:endParaRPr lang="ru-RU" dirty="0">
              <a:latin typeface="Times New Roman" panose="02020603050405020304" pitchFamily="18" charset="0"/>
              <a:cs typeface="Times New Roman" panose="02020603050405020304" pitchFamily="18" charset="0"/>
            </a:endParaRPr>
          </a:p>
        </p:txBody>
      </p:sp>
      <p:sp>
        <p:nvSpPr>
          <p:cNvPr id="11" name="TextBox 10"/>
          <p:cNvSpPr txBox="1"/>
          <p:nvPr/>
        </p:nvSpPr>
        <p:spPr>
          <a:xfrm>
            <a:off x="478536" y="4631175"/>
            <a:ext cx="11170920" cy="646331"/>
          </a:xfrm>
          <a:prstGeom prst="rect">
            <a:avLst/>
          </a:prstGeom>
          <a:solidFill>
            <a:schemeClr val="bg2"/>
          </a:solidFill>
          <a:ln>
            <a:solidFill>
              <a:schemeClr val="tx1"/>
            </a:solidFill>
          </a:ln>
        </p:spPr>
        <p:txBody>
          <a:bodyPr wrap="square" rtlCol="0">
            <a:spAutoFit/>
          </a:bodyPr>
          <a:lstStyle/>
          <a:p>
            <a:pPr marL="285750" indent="-285750">
              <a:buFont typeface="Wingdings" panose="05000000000000000000" pitchFamily="2" charset="2"/>
              <a:buChar char="ü"/>
            </a:pPr>
            <a:r>
              <a:rPr lang="ru-RU" b="1" dirty="0" smtClean="0">
                <a:latin typeface="Times New Roman" panose="02020603050405020304" pitchFamily="18" charset="0"/>
                <a:cs typeface="Times New Roman" panose="02020603050405020304" pitchFamily="18" charset="0"/>
              </a:rPr>
              <a:t>ст. 16.1 ГК </a:t>
            </a:r>
            <a:r>
              <a:rPr lang="ru-RU" dirty="0" smtClean="0">
                <a:latin typeface="Times New Roman" panose="02020603050405020304" pitchFamily="18" charset="0"/>
                <a:cs typeface="Times New Roman" panose="02020603050405020304" pitchFamily="18" charset="0"/>
              </a:rPr>
              <a:t>установила общее правило о необходимости компенсации ущерба, причиненного имуществу гражданина или юридического лица </a:t>
            </a:r>
            <a:r>
              <a:rPr lang="ru-RU" b="1" dirty="0" smtClean="0">
                <a:latin typeface="Times New Roman" panose="02020603050405020304" pitchFamily="18" charset="0"/>
                <a:cs typeface="Times New Roman" panose="02020603050405020304" pitchFamily="18" charset="0"/>
              </a:rPr>
              <a:t>правомерными </a:t>
            </a:r>
            <a:r>
              <a:rPr lang="ru-RU" dirty="0" smtClean="0">
                <a:latin typeface="Times New Roman" panose="02020603050405020304" pitchFamily="18" charset="0"/>
                <a:cs typeface="Times New Roman" panose="02020603050405020304" pitchFamily="18" charset="0"/>
              </a:rPr>
              <a:t>действиями государственных органов</a:t>
            </a:r>
            <a:endParaRPr lang="ru-RU" dirty="0">
              <a:latin typeface="Times New Roman" panose="02020603050405020304" pitchFamily="18" charset="0"/>
              <a:cs typeface="Times New Roman" panose="02020603050405020304" pitchFamily="18" charset="0"/>
            </a:endParaRPr>
          </a:p>
        </p:txBody>
      </p:sp>
      <p:sp>
        <p:nvSpPr>
          <p:cNvPr id="13" name="TextBox 12"/>
          <p:cNvSpPr txBox="1"/>
          <p:nvPr/>
        </p:nvSpPr>
        <p:spPr>
          <a:xfrm>
            <a:off x="467868" y="5380672"/>
            <a:ext cx="11170920" cy="1200329"/>
          </a:xfrm>
          <a:prstGeom prst="rect">
            <a:avLst/>
          </a:prstGeom>
          <a:solidFill>
            <a:schemeClr val="bg2"/>
          </a:solidFill>
          <a:ln>
            <a:solidFill>
              <a:schemeClr val="tx1"/>
            </a:solidFill>
          </a:ln>
        </p:spPr>
        <p:txBody>
          <a:bodyPr wrap="square" rtlCol="0">
            <a:spAutoFit/>
          </a:bodyPr>
          <a:lstStyle/>
          <a:p>
            <a:pPr marL="285750" indent="-285750">
              <a:buFont typeface="Wingdings" panose="05000000000000000000" pitchFamily="2" charset="2"/>
              <a:buChar char="ü"/>
            </a:pPr>
            <a:r>
              <a:rPr lang="ru-RU" dirty="0">
                <a:latin typeface="Times New Roman" panose="02020603050405020304" pitchFamily="18" charset="0"/>
                <a:cs typeface="Times New Roman" panose="02020603050405020304" pitchFamily="18" charset="0"/>
              </a:rPr>
              <a:t>д</a:t>
            </a:r>
            <a:r>
              <a:rPr lang="ru-RU" dirty="0" smtClean="0">
                <a:latin typeface="Times New Roman" panose="02020603050405020304" pitchFamily="18" charset="0"/>
                <a:cs typeface="Times New Roman" panose="02020603050405020304" pitchFamily="18" charset="0"/>
              </a:rPr>
              <a:t>ля защиты от </a:t>
            </a:r>
            <a:r>
              <a:rPr lang="ru-RU" b="1" dirty="0" smtClean="0">
                <a:latin typeface="Times New Roman" panose="02020603050405020304" pitchFamily="18" charset="0"/>
                <a:cs typeface="Times New Roman" panose="02020603050405020304" pitchFamily="18" charset="0"/>
              </a:rPr>
              <a:t>неправомерных </a:t>
            </a:r>
            <a:r>
              <a:rPr lang="ru-RU" dirty="0" smtClean="0">
                <a:latin typeface="Times New Roman" panose="02020603050405020304" pitchFamily="18" charset="0"/>
                <a:cs typeface="Times New Roman" panose="02020603050405020304" pitchFamily="18" charset="0"/>
              </a:rPr>
              <a:t>действий предусмотрено требование о полном возмещении убытков, причиненных в результате незаконных действий (или бездействия) гос. органов, ОМСУ или их должностных лиц, в том числе путем издания подзаконных НПА и индивидуальных правовых актов, не соответствующих ФЗ, президентскому указу или правительственному постановлению </a:t>
            </a:r>
            <a:r>
              <a:rPr lang="ru-RU" b="1" dirty="0" smtClean="0">
                <a:latin typeface="Times New Roman" panose="02020603050405020304" pitchFamily="18" charset="0"/>
                <a:cs typeface="Times New Roman" panose="02020603050405020304" pitchFamily="18" charset="0"/>
              </a:rPr>
              <a:t>(ст. 16 и 1069 ГК)</a:t>
            </a:r>
            <a:endParaRPr lang="ru-RU"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07060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2608" y="173101"/>
            <a:ext cx="11640312" cy="567563"/>
          </a:xfrm>
          <a:solidFill>
            <a:schemeClr val="accent2">
              <a:lumMod val="40000"/>
              <a:lumOff val="60000"/>
            </a:schemeClr>
          </a:solidFill>
        </p:spPr>
        <p:txBody>
          <a:bodyPr>
            <a:normAutofit fontScale="90000"/>
          </a:bodyPr>
          <a:lstStyle/>
          <a:p>
            <a:pPr algn="ctr"/>
            <a:r>
              <a:rPr lang="ru-RU" dirty="0" smtClean="0">
                <a:latin typeface="Times New Roman" panose="02020603050405020304" pitchFamily="18" charset="0"/>
                <a:cs typeface="Times New Roman" panose="02020603050405020304" pitchFamily="18" charset="0"/>
              </a:rPr>
              <a:t>Самозащита</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292608" y="819785"/>
            <a:ext cx="11640312" cy="2417191"/>
          </a:xfrm>
          <a:solidFill>
            <a:schemeClr val="accent1">
              <a:lumMod val="40000"/>
              <a:lumOff val="60000"/>
            </a:schemeClr>
          </a:solidFill>
        </p:spPr>
        <p:txBody>
          <a:bodyPr>
            <a:normAutofit fontScale="62500" lnSpcReduction="20000"/>
          </a:bodyPr>
          <a:lstStyle/>
          <a:p>
            <a:pPr marL="0" indent="0">
              <a:buNone/>
            </a:pPr>
            <a:r>
              <a:rPr lang="ru-RU" b="1" i="0" dirty="0" smtClean="0">
                <a:effectLst/>
                <a:latin typeface="Times New Roman" panose="02020603050405020304" pitchFamily="18" charset="0"/>
                <a:cs typeface="Times New Roman" panose="02020603050405020304" pitchFamily="18" charset="0"/>
              </a:rPr>
              <a:t>ГК РФ Статья 14</a:t>
            </a:r>
          </a:p>
          <a:p>
            <a:pPr marL="0" indent="0" algn="just">
              <a:buNone/>
            </a:pPr>
            <a:r>
              <a:rPr lang="ru-RU" dirty="0" smtClean="0">
                <a:latin typeface="Times New Roman" panose="02020603050405020304" pitchFamily="18" charset="0"/>
                <a:cs typeface="Times New Roman" panose="02020603050405020304" pitchFamily="18" charset="0"/>
              </a:rPr>
              <a:t>Допускается </a:t>
            </a:r>
            <a:r>
              <a:rPr lang="ru-RU" dirty="0" smtClean="0">
                <a:effectLst/>
                <a:latin typeface="Times New Roman" panose="02020603050405020304" pitchFamily="18" charset="0"/>
                <a:cs typeface="Times New Roman" panose="02020603050405020304" pitchFamily="18" charset="0"/>
              </a:rPr>
              <a:t>самозащита</a:t>
            </a:r>
            <a:r>
              <a:rPr lang="ru-RU" dirty="0" smtClean="0">
                <a:latin typeface="Times New Roman" panose="02020603050405020304" pitchFamily="18" charset="0"/>
                <a:cs typeface="Times New Roman" panose="02020603050405020304" pitchFamily="18" charset="0"/>
              </a:rPr>
              <a:t> гражданских </a:t>
            </a:r>
            <a:r>
              <a:rPr lang="ru-RU" dirty="0" err="1" smtClean="0">
                <a:latin typeface="Times New Roman" panose="02020603050405020304" pitchFamily="18" charset="0"/>
                <a:cs typeface="Times New Roman" panose="02020603050405020304" pitchFamily="18" charset="0"/>
              </a:rPr>
              <a:t>прав.Способы</a:t>
            </a:r>
            <a:r>
              <a:rPr lang="ru-RU" dirty="0" smtClean="0">
                <a:latin typeface="Times New Roman" panose="02020603050405020304" pitchFamily="18" charset="0"/>
                <a:cs typeface="Times New Roman" panose="02020603050405020304" pitchFamily="18" charset="0"/>
              </a:rPr>
              <a:t> самозащиты должны быть соразмерны нарушению и не выходить за пределы действий, необходимых для его пресечения.</a:t>
            </a:r>
          </a:p>
          <a:p>
            <a:pPr marL="0" indent="0" algn="just">
              <a:buNone/>
            </a:pPr>
            <a:endParaRPr lang="ru-RU" dirty="0">
              <a:latin typeface="Times New Roman" panose="02020603050405020304" pitchFamily="18" charset="0"/>
              <a:cs typeface="Times New Roman" panose="02020603050405020304" pitchFamily="18" charset="0"/>
            </a:endParaRPr>
          </a:p>
          <a:p>
            <a:pPr marL="0" indent="0" algn="just">
              <a:buNone/>
            </a:pPr>
            <a:r>
              <a:rPr lang="ru-RU" b="0" i="0" dirty="0" smtClean="0">
                <a:effectLst/>
                <a:latin typeface="Times New Roman" panose="02020603050405020304" pitchFamily="18" charset="0"/>
                <a:cs typeface="Times New Roman" panose="02020603050405020304" pitchFamily="18" charset="0"/>
              </a:rPr>
              <a:t>По смыслу статей 1 и 14 ГК РФ самозащита гражданских прав может выражаться, в том числе, в воздействии лица на свое собственное или находящееся в его законном владении имущество. Самозащита может заключаться также в воздействии на имущество правонарушителя, в том случае если она обладает признаками необходимой обороны (статья 1066 ГК РФ) или совершена в состоянии крайней необходимости (статья 1067 ГК РФ) (</a:t>
            </a:r>
            <a:r>
              <a:rPr lang="ru-RU" b="1" dirty="0" smtClean="0">
                <a:latin typeface="Times New Roman" panose="02020603050405020304" pitchFamily="18" charset="0"/>
                <a:cs typeface="Times New Roman" panose="02020603050405020304" pitchFamily="18" charset="0"/>
              </a:rPr>
              <a:t>Постановление Пленума Верховного Суда РФ от 23.06.2015 № 25 «О применении судами некоторых положений раздела I части первой Гражданского кодекса Российской Федерации» )</a:t>
            </a:r>
          </a:p>
        </p:txBody>
      </p:sp>
      <p:sp>
        <p:nvSpPr>
          <p:cNvPr id="4" name="TextBox 3"/>
          <p:cNvSpPr txBox="1"/>
          <p:nvPr/>
        </p:nvSpPr>
        <p:spPr>
          <a:xfrm>
            <a:off x="292608" y="3316097"/>
            <a:ext cx="11494008" cy="2031325"/>
          </a:xfrm>
          <a:prstGeom prst="rect">
            <a:avLst/>
          </a:prstGeom>
          <a:solidFill>
            <a:schemeClr val="accent6">
              <a:lumMod val="40000"/>
              <a:lumOff val="60000"/>
            </a:schemeClr>
          </a:solidFill>
        </p:spPr>
        <p:txBody>
          <a:bodyPr wrap="square" rtlCol="0">
            <a:spAutoFit/>
          </a:bodyPr>
          <a:lstStyle/>
          <a:p>
            <a:pPr algn="ctr"/>
            <a:r>
              <a:rPr lang="ru-RU" b="1" dirty="0" smtClean="0">
                <a:latin typeface="Times New Roman" panose="02020603050405020304" pitchFamily="18" charset="0"/>
                <a:cs typeface="Times New Roman" panose="02020603050405020304" pitchFamily="18" charset="0"/>
              </a:rPr>
              <a:t>Условия применения:</a:t>
            </a:r>
          </a:p>
          <a:p>
            <a:pPr algn="ctr"/>
            <a:endParaRPr lang="ru-RU" b="1" dirty="0" smtClean="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ü"/>
            </a:pPr>
            <a:r>
              <a:rPr lang="ru-RU" dirty="0" smtClean="0">
                <a:latin typeface="Times New Roman" panose="02020603050405020304" pitchFamily="18" charset="0"/>
                <a:cs typeface="Times New Roman" panose="02020603050405020304" pitchFamily="18" charset="0"/>
              </a:rPr>
              <a:t>нарушение </a:t>
            </a:r>
            <a:r>
              <a:rPr lang="ru-RU" dirty="0">
                <a:latin typeface="Times New Roman" panose="02020603050405020304" pitchFamily="18" charset="0"/>
                <a:cs typeface="Times New Roman" panose="02020603050405020304" pitchFamily="18" charset="0"/>
              </a:rPr>
              <a:t>конкретного гражданского права, предусмотренного ст. 8 ГК </a:t>
            </a:r>
            <a:r>
              <a:rPr lang="ru-RU" dirty="0" smtClean="0">
                <a:latin typeface="Times New Roman" panose="02020603050405020304" pitchFamily="18" charset="0"/>
                <a:cs typeface="Times New Roman" panose="02020603050405020304" pitchFamily="18" charset="0"/>
              </a:rPr>
              <a:t>РФ</a:t>
            </a:r>
          </a:p>
          <a:p>
            <a:pPr marL="285750" indent="-285750" algn="just">
              <a:buFont typeface="Wingdings" panose="05000000000000000000" pitchFamily="2" charset="2"/>
              <a:buChar char="ü"/>
            </a:pPr>
            <a:r>
              <a:rPr lang="ru-RU" dirty="0" smtClean="0">
                <a:latin typeface="Times New Roman" panose="02020603050405020304" pitchFamily="18" charset="0"/>
                <a:cs typeface="Times New Roman" panose="02020603050405020304" pitchFamily="18" charset="0"/>
              </a:rPr>
              <a:t>необходимость </a:t>
            </a:r>
            <a:r>
              <a:rPr lang="ru-RU" dirty="0">
                <a:latin typeface="Times New Roman" panose="02020603050405020304" pitchFamily="18" charset="0"/>
                <a:cs typeface="Times New Roman" panose="02020603050405020304" pitchFamily="18" charset="0"/>
              </a:rPr>
              <a:t>пресечь это </a:t>
            </a:r>
            <a:r>
              <a:rPr lang="ru-RU" dirty="0" smtClean="0">
                <a:latin typeface="Times New Roman" panose="02020603050405020304" pitchFamily="18" charset="0"/>
                <a:cs typeface="Times New Roman" panose="02020603050405020304" pitchFamily="18" charset="0"/>
              </a:rPr>
              <a:t>нарушение</a:t>
            </a:r>
          </a:p>
          <a:p>
            <a:pPr marL="285750" indent="-285750" algn="just">
              <a:buFont typeface="Wingdings" panose="05000000000000000000" pitchFamily="2" charset="2"/>
              <a:buChar char="ü"/>
            </a:pPr>
            <a:r>
              <a:rPr lang="ru-RU" dirty="0" smtClean="0">
                <a:latin typeface="Times New Roman" panose="02020603050405020304" pitchFamily="18" charset="0"/>
                <a:cs typeface="Times New Roman" panose="02020603050405020304" pitchFamily="18" charset="0"/>
              </a:rPr>
              <a:t>соразмерность </a:t>
            </a:r>
            <a:r>
              <a:rPr lang="ru-RU" dirty="0">
                <a:latin typeface="Times New Roman" panose="02020603050405020304" pitchFamily="18" charset="0"/>
                <a:cs typeface="Times New Roman" panose="02020603050405020304" pitchFamily="18" charset="0"/>
              </a:rPr>
              <a:t>принятых мер характеру нарушения, они не должны выходить за пределы действий, необходимых для пресечения нарушений права. Как основания для осуществления самозащиты, так и ее пределы нельзя ставить в зависимость только от злонамеренной воли нарушителя права.</a:t>
            </a:r>
          </a:p>
        </p:txBody>
      </p:sp>
      <p:sp>
        <p:nvSpPr>
          <p:cNvPr id="5" name="TextBox 4"/>
          <p:cNvSpPr txBox="1"/>
          <p:nvPr/>
        </p:nvSpPr>
        <p:spPr>
          <a:xfrm>
            <a:off x="1036320" y="5694290"/>
            <a:ext cx="10628376" cy="646331"/>
          </a:xfrm>
          <a:prstGeom prst="rect">
            <a:avLst/>
          </a:prstGeom>
          <a:noFill/>
        </p:spPr>
        <p:txBody>
          <a:bodyPr wrap="square" rtlCol="0">
            <a:spAutoFit/>
          </a:bodyPr>
          <a:lstStyle/>
          <a:p>
            <a:pPr algn="just"/>
            <a:r>
              <a:rPr lang="ru-RU" dirty="0">
                <a:solidFill>
                  <a:srgbClr val="000000"/>
                </a:solidFill>
                <a:latin typeface="Times New Roman" panose="02020603050405020304" pitchFamily="18" charset="0"/>
                <a:cs typeface="Times New Roman" panose="02020603050405020304" pitchFamily="18" charset="0"/>
              </a:rPr>
              <a:t>Н</a:t>
            </a:r>
            <a:r>
              <a:rPr lang="ru-RU" b="0" i="0" dirty="0" smtClean="0">
                <a:solidFill>
                  <a:srgbClr val="000000"/>
                </a:solidFill>
                <a:effectLst/>
                <a:latin typeface="Times New Roman" panose="02020603050405020304" pitchFamily="18" charset="0"/>
                <a:cs typeface="Times New Roman" panose="02020603050405020304" pitchFamily="18" charset="0"/>
              </a:rPr>
              <a:t>едопустимо использование таких мер охраны имущества, которые опасны для жизни и здоровья окружающих</a:t>
            </a:r>
            <a:endParaRPr lang="ru-RU" dirty="0">
              <a:latin typeface="Times New Roman" panose="02020603050405020304" pitchFamily="18" charset="0"/>
              <a:cs typeface="Times New Roman" panose="02020603050405020304" pitchFamily="18" charset="0"/>
            </a:endParaRPr>
          </a:p>
        </p:txBody>
      </p:sp>
      <p:pic>
        <p:nvPicPr>
          <p:cNvPr id="6" name="Picture 4" descr="https://dosaaf34-kk.ru/dosaaf34_kk_ru/i/db/gc1d2ye6de7gyo3k_826x768.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2861" y="5583500"/>
            <a:ext cx="933459" cy="8679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94865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1752" y="188849"/>
            <a:ext cx="11612880" cy="1548511"/>
          </a:xfrm>
          <a:solidFill>
            <a:schemeClr val="bg2"/>
          </a:solidFill>
        </p:spPr>
        <p:txBody>
          <a:bodyPr>
            <a:noAutofit/>
          </a:bodyPr>
          <a:lstStyle/>
          <a:p>
            <a:pPr algn="just"/>
            <a:r>
              <a:rPr lang="ru-RU" sz="2000" b="0" i="0" dirty="0" smtClean="0">
                <a:solidFill>
                  <a:srgbClr val="000000"/>
                </a:solidFill>
                <a:effectLst/>
                <a:latin typeface="Times New Roman" panose="02020603050405020304" pitchFamily="18" charset="0"/>
                <a:cs typeface="Times New Roman" panose="02020603050405020304" pitchFamily="18" charset="0"/>
              </a:rPr>
              <a:t>По общему правилу, не подлежит возмещению вред, причиненный в состоянии </a:t>
            </a:r>
            <a:r>
              <a:rPr lang="ru-RU" sz="2000" b="1" i="0" dirty="0" smtClean="0">
                <a:solidFill>
                  <a:srgbClr val="000000"/>
                </a:solidFill>
                <a:effectLst/>
                <a:latin typeface="Times New Roman" panose="02020603050405020304" pitchFamily="18" charset="0"/>
                <a:cs typeface="Times New Roman" panose="02020603050405020304" pitchFamily="18" charset="0"/>
              </a:rPr>
              <a:t>необходимой обороны</a:t>
            </a:r>
            <a:r>
              <a:rPr lang="ru-RU" sz="2000" b="0" i="0" dirty="0" smtClean="0">
                <a:solidFill>
                  <a:srgbClr val="000000"/>
                </a:solidFill>
                <a:effectLst/>
                <a:latin typeface="Times New Roman" panose="02020603050405020304" pitchFamily="18" charset="0"/>
                <a:cs typeface="Times New Roman" panose="02020603050405020304" pitchFamily="18" charset="0"/>
              </a:rPr>
              <a:t>, если при этом не были нарушены ее пределы. Следовательно, необходимой обороной признаются такие меры защиты прав, которые причиняют вред их нарушителю, но не влекут обязанности обороняющегося по его возмещению, поскольку признаются правомерными (допустимыми).</a:t>
            </a:r>
            <a:endParaRPr lang="ru-RU" sz="2000" dirty="0">
              <a:latin typeface="Times New Roman" panose="02020603050405020304" pitchFamily="18" charset="0"/>
              <a:cs typeface="Times New Roman" panose="02020603050405020304" pitchFamily="18" charset="0"/>
            </a:endParaRPr>
          </a:p>
        </p:txBody>
      </p:sp>
      <p:sp>
        <p:nvSpPr>
          <p:cNvPr id="5" name="TextBox 4"/>
          <p:cNvSpPr txBox="1"/>
          <p:nvPr/>
        </p:nvSpPr>
        <p:spPr>
          <a:xfrm>
            <a:off x="301752" y="1737360"/>
            <a:ext cx="11612880" cy="5016758"/>
          </a:xfrm>
          <a:prstGeom prst="rect">
            <a:avLst/>
          </a:prstGeom>
          <a:solidFill>
            <a:schemeClr val="accent2">
              <a:lumMod val="40000"/>
              <a:lumOff val="60000"/>
            </a:schemeClr>
          </a:solidFill>
        </p:spPr>
        <p:txBody>
          <a:bodyPr wrap="square" rtlCol="0">
            <a:spAutoFit/>
          </a:bodyPr>
          <a:lstStyle/>
          <a:p>
            <a:pPr algn="just"/>
            <a:r>
              <a:rPr lang="ru-RU" sz="2000" b="1" dirty="0">
                <a:solidFill>
                  <a:srgbClr val="000000"/>
                </a:solidFill>
                <a:latin typeface="Times New Roman" panose="02020603050405020304" pitchFamily="18" charset="0"/>
                <a:cs typeface="Times New Roman" panose="02020603050405020304" pitchFamily="18" charset="0"/>
              </a:rPr>
              <a:t>Д</a:t>
            </a:r>
            <a:r>
              <a:rPr lang="ru-RU" sz="2000" b="1" i="0" dirty="0" smtClean="0">
                <a:solidFill>
                  <a:srgbClr val="000000"/>
                </a:solidFill>
                <a:effectLst/>
                <a:latin typeface="Times New Roman" panose="02020603050405020304" pitchFamily="18" charset="0"/>
                <a:cs typeface="Times New Roman" panose="02020603050405020304" pitchFamily="18" charset="0"/>
              </a:rPr>
              <a:t>ействия </a:t>
            </a:r>
            <a:r>
              <a:rPr lang="ru-RU" sz="2000" b="1" i="0" dirty="0" err="1" smtClean="0">
                <a:solidFill>
                  <a:srgbClr val="000000"/>
                </a:solidFill>
                <a:effectLst/>
                <a:latin typeface="Times New Roman" panose="02020603050405020304" pitchFamily="18" charset="0"/>
                <a:cs typeface="Times New Roman" panose="02020603050405020304" pitchFamily="18" charset="0"/>
              </a:rPr>
              <a:t>управомоченного</a:t>
            </a:r>
            <a:r>
              <a:rPr lang="ru-RU" sz="2000" b="1" i="0" dirty="0" smtClean="0">
                <a:solidFill>
                  <a:srgbClr val="000000"/>
                </a:solidFill>
                <a:effectLst/>
                <a:latin typeface="Times New Roman" panose="02020603050405020304" pitchFamily="18" charset="0"/>
                <a:cs typeface="Times New Roman" panose="02020603050405020304" pitchFamily="18" charset="0"/>
              </a:rPr>
              <a:t> лица в условиях крайней необходимости</a:t>
            </a:r>
          </a:p>
          <a:p>
            <a:pPr algn="just"/>
            <a:endParaRPr lang="ru-RU" sz="2000" b="1" i="0" dirty="0" smtClean="0">
              <a:solidFill>
                <a:srgbClr val="000000"/>
              </a:solidFill>
              <a:effectLst/>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ü"/>
            </a:pPr>
            <a:r>
              <a:rPr lang="ru-RU" sz="2000" b="0" i="0" dirty="0" smtClean="0">
                <a:solidFill>
                  <a:srgbClr val="000000"/>
                </a:solidFill>
                <a:effectLst/>
                <a:latin typeface="Times New Roman" panose="02020603050405020304" pitchFamily="18" charset="0"/>
                <a:cs typeface="Times New Roman" panose="02020603050405020304" pitchFamily="18" charset="0"/>
              </a:rPr>
              <a:t>Такие действия, которые предпринимаются лицом для устранения грозящей ему опасности при чрезвычайных обстоятельствах, связанные с причинением вреда третьим лицам. </a:t>
            </a:r>
          </a:p>
          <a:p>
            <a:pPr marL="342900" indent="-342900" algn="just">
              <a:buFont typeface="Wingdings" panose="05000000000000000000" pitchFamily="2" charset="2"/>
              <a:buChar char="ü"/>
            </a:pPr>
            <a:r>
              <a:rPr lang="ru-RU" sz="2000" dirty="0" smtClean="0">
                <a:solidFill>
                  <a:srgbClr val="000000"/>
                </a:solidFill>
                <a:latin typeface="Times New Roman" panose="02020603050405020304" pitchFamily="18" charset="0"/>
                <a:cs typeface="Times New Roman" panose="02020603050405020304" pitchFamily="18" charset="0"/>
              </a:rPr>
              <a:t>У</a:t>
            </a:r>
            <a:r>
              <a:rPr lang="ru-RU" sz="2000" b="0" i="0" dirty="0" smtClean="0">
                <a:solidFill>
                  <a:srgbClr val="000000"/>
                </a:solidFill>
                <a:effectLst/>
                <a:latin typeface="Times New Roman" panose="02020603050405020304" pitchFamily="18" charset="0"/>
                <a:cs typeface="Times New Roman" panose="02020603050405020304" pitchFamily="18" charset="0"/>
              </a:rPr>
              <a:t>странить опасность иными средствами было невозможно, а причиненный вред менее значителен, чем вред предотвращенный. </a:t>
            </a:r>
          </a:p>
          <a:p>
            <a:pPr marL="342900" indent="-342900" algn="just">
              <a:buFont typeface="Wingdings" panose="05000000000000000000" pitchFamily="2" charset="2"/>
              <a:buChar char="ü"/>
            </a:pPr>
            <a:r>
              <a:rPr lang="ru-RU" sz="2000" b="0" i="0" dirty="0" smtClean="0">
                <a:solidFill>
                  <a:srgbClr val="000000"/>
                </a:solidFill>
                <a:effectLst/>
                <a:latin typeface="Times New Roman" panose="02020603050405020304" pitchFamily="18" charset="0"/>
                <a:cs typeface="Times New Roman" panose="02020603050405020304" pitchFamily="18" charset="0"/>
              </a:rPr>
              <a:t>опасность для </a:t>
            </a:r>
            <a:r>
              <a:rPr lang="ru-RU" sz="2000" b="0" i="0" dirty="0" err="1" smtClean="0">
                <a:solidFill>
                  <a:srgbClr val="000000"/>
                </a:solidFill>
                <a:effectLst/>
                <a:latin typeface="Times New Roman" panose="02020603050405020304" pitchFamily="18" charset="0"/>
                <a:cs typeface="Times New Roman" panose="02020603050405020304" pitchFamily="18" charset="0"/>
              </a:rPr>
              <a:t>управомоченного</a:t>
            </a:r>
            <a:r>
              <a:rPr lang="ru-RU" sz="2000" b="0" i="0" dirty="0" smtClean="0">
                <a:solidFill>
                  <a:srgbClr val="000000"/>
                </a:solidFill>
                <a:effectLst/>
                <a:latin typeface="Times New Roman" panose="02020603050405020304" pitchFamily="18" charset="0"/>
                <a:cs typeface="Times New Roman" panose="02020603050405020304" pitchFamily="18" charset="0"/>
              </a:rPr>
              <a:t> лица возникает не из-за действий тех лиц, которым причиняется вред, а вследствие стихийных бедствий, неисправности механизмов, особого состояния организма человека, например вследствие болезни, преступного поведения другого лица. </a:t>
            </a:r>
          </a:p>
          <a:p>
            <a:pPr marL="342900" indent="-342900" algn="just">
              <a:buFont typeface="Wingdings" panose="05000000000000000000" pitchFamily="2" charset="2"/>
              <a:buChar char="ü"/>
            </a:pPr>
            <a:r>
              <a:rPr lang="ru-RU" sz="2000" b="0" i="0" dirty="0" smtClean="0">
                <a:solidFill>
                  <a:srgbClr val="000000"/>
                </a:solidFill>
                <a:effectLst/>
                <a:latin typeface="Times New Roman" panose="02020603050405020304" pitchFamily="18" charset="0"/>
                <a:cs typeface="Times New Roman" panose="02020603050405020304" pitchFamily="18" charset="0"/>
              </a:rPr>
              <a:t>лицо вынуждено использовать средства, связанные с причинением вреда. Поэтому в силу ст. 1067 ГК РФ такой вред, по общему правилу, подлежит возмещению причинившим его лицом. Но поскольку действие в условиях крайней необходимости рассматривается законом как правомерное, хотя и вредоносное, учитывая обстоятельства, при которых был причинен такой вред, то суд может возложить обязанность его возмещения на третье лицо, в интересах которого действовало лицо, причинившее вред, либо освободить от возмещения вреда полностью или частично как третье лицо, так и причинившего вред.</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58993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73101"/>
            <a:ext cx="11091672" cy="631571"/>
          </a:xfrm>
          <a:solidFill>
            <a:schemeClr val="accent1">
              <a:lumMod val="60000"/>
              <a:lumOff val="40000"/>
            </a:schemeClr>
          </a:solidFill>
        </p:spPr>
        <p:txBody>
          <a:bodyPr>
            <a:normAutofit fontScale="90000"/>
          </a:bodyPr>
          <a:lstStyle/>
          <a:p>
            <a:pPr algn="ctr"/>
            <a:r>
              <a:rPr lang="ru-RU" sz="4000" b="1" dirty="0" err="1" smtClean="0">
                <a:latin typeface="Times New Roman" panose="02020603050405020304" pitchFamily="18" charset="0"/>
                <a:cs typeface="Times New Roman" panose="02020603050405020304" pitchFamily="18" charset="0"/>
              </a:rPr>
              <a:t>Виндикационный</a:t>
            </a:r>
            <a:r>
              <a:rPr lang="ru-RU" sz="4000" b="1" dirty="0" smtClean="0">
                <a:latin typeface="Times New Roman" panose="02020603050405020304" pitchFamily="18" charset="0"/>
                <a:cs typeface="Times New Roman" panose="02020603050405020304" pitchFamily="18" charset="0"/>
              </a:rPr>
              <a:t> иск</a:t>
            </a:r>
            <a:endParaRPr lang="ru-RU" sz="40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338328" y="804672"/>
            <a:ext cx="11475720" cy="899287"/>
          </a:xfrm>
        </p:spPr>
        <p:txBody>
          <a:bodyPr/>
          <a:lstStyle/>
          <a:p>
            <a:pPr marL="0" indent="0" algn="ctr">
              <a:buNone/>
            </a:pPr>
            <a:r>
              <a:rPr lang="ru-RU" i="1" dirty="0">
                <a:latin typeface="Times New Roman" panose="02020603050405020304" pitchFamily="18" charset="0"/>
                <a:cs typeface="Times New Roman" panose="02020603050405020304" pitchFamily="18" charset="0"/>
              </a:rPr>
              <a:t>и</a:t>
            </a:r>
            <a:r>
              <a:rPr lang="ru-RU" i="1" dirty="0" smtClean="0">
                <a:latin typeface="Times New Roman" panose="02020603050405020304" pitchFamily="18" charset="0"/>
                <a:cs typeface="Times New Roman" panose="02020603050405020304" pitchFamily="18" charset="0"/>
              </a:rPr>
              <a:t>ск об истребовании вещи </a:t>
            </a:r>
            <a:r>
              <a:rPr lang="ru-RU" i="1" dirty="0" err="1" smtClean="0">
                <a:latin typeface="Times New Roman" panose="02020603050405020304" pitchFamily="18" charset="0"/>
                <a:cs typeface="Times New Roman" panose="02020603050405020304" pitchFamily="18" charset="0"/>
              </a:rPr>
              <a:t>управомоченным</a:t>
            </a:r>
            <a:r>
              <a:rPr lang="ru-RU" i="1" dirty="0" smtClean="0">
                <a:latin typeface="Times New Roman" panose="02020603050405020304" pitchFamily="18" charset="0"/>
                <a:cs typeface="Times New Roman" panose="02020603050405020304" pitchFamily="18" charset="0"/>
              </a:rPr>
              <a:t> лицом от ее фактического, незаконного владельца</a:t>
            </a:r>
            <a:endParaRPr lang="ru-RU" i="1" dirty="0">
              <a:latin typeface="Times New Roman" panose="02020603050405020304" pitchFamily="18" charset="0"/>
              <a:cs typeface="Times New Roman" panose="02020603050405020304" pitchFamily="18" charset="0"/>
            </a:endParaRPr>
          </a:p>
        </p:txBody>
      </p:sp>
      <p:sp>
        <p:nvSpPr>
          <p:cNvPr id="4" name="TextBox 3"/>
          <p:cNvSpPr txBox="1"/>
          <p:nvPr/>
        </p:nvSpPr>
        <p:spPr>
          <a:xfrm>
            <a:off x="4933188" y="1586885"/>
            <a:ext cx="2592324" cy="523220"/>
          </a:xfrm>
          <a:prstGeom prst="rect">
            <a:avLst/>
          </a:prstGeom>
          <a:noFill/>
        </p:spPr>
        <p:txBody>
          <a:bodyPr wrap="square" rtlCol="0">
            <a:spAutoFit/>
          </a:bodyPr>
          <a:lstStyle/>
          <a:p>
            <a:r>
              <a:rPr lang="ru-RU" sz="2800" b="1" dirty="0">
                <a:latin typeface="Times New Roman" panose="02020603050405020304" pitchFamily="18" charset="0"/>
                <a:cs typeface="Times New Roman" panose="02020603050405020304" pitchFamily="18" charset="0"/>
              </a:rPr>
              <a:t>с</a:t>
            </a:r>
            <a:r>
              <a:rPr lang="ru-RU" sz="2800" b="1" dirty="0" smtClean="0">
                <a:latin typeface="Times New Roman" panose="02020603050405020304" pitchFamily="18" charset="0"/>
                <a:cs typeface="Times New Roman" panose="02020603050405020304" pitchFamily="18" charset="0"/>
              </a:rPr>
              <a:t>т. 301 ГК РФ</a:t>
            </a:r>
            <a:endParaRPr lang="ru-RU" sz="2800" b="1" dirty="0">
              <a:latin typeface="Times New Roman" panose="02020603050405020304" pitchFamily="18" charset="0"/>
              <a:cs typeface="Times New Roman" panose="02020603050405020304" pitchFamily="18" charset="0"/>
            </a:endParaRPr>
          </a:p>
        </p:txBody>
      </p:sp>
      <p:sp>
        <p:nvSpPr>
          <p:cNvPr id="5" name="TextBox 4"/>
          <p:cNvSpPr txBox="1"/>
          <p:nvPr/>
        </p:nvSpPr>
        <p:spPr>
          <a:xfrm>
            <a:off x="530352" y="2141178"/>
            <a:ext cx="11091672" cy="646331"/>
          </a:xfrm>
          <a:prstGeom prst="rect">
            <a:avLst/>
          </a:prstGeom>
          <a:noFill/>
        </p:spPr>
        <p:txBody>
          <a:bodyPr wrap="square" rtlCol="0">
            <a:spAutoFit/>
          </a:bodyPr>
          <a:lstStyle/>
          <a:p>
            <a:pPr marL="285750" indent="-285750" algn="ctr">
              <a:buFont typeface="Wingdings" panose="05000000000000000000" pitchFamily="2" charset="2"/>
              <a:buChar char="ü"/>
            </a:pPr>
            <a:r>
              <a:rPr lang="ru-RU" dirty="0" smtClean="0">
                <a:latin typeface="Times New Roman" panose="02020603050405020304" pitchFamily="18" charset="0"/>
                <a:cs typeface="Times New Roman" panose="02020603050405020304" pitchFamily="18" charset="0"/>
              </a:rPr>
              <a:t>способ </a:t>
            </a:r>
            <a:r>
              <a:rPr lang="ru-RU" b="1" dirty="0" err="1" smtClean="0">
                <a:latin typeface="Times New Roman" panose="02020603050405020304" pitchFamily="18" charset="0"/>
                <a:cs typeface="Times New Roman" panose="02020603050405020304" pitchFamily="18" charset="0"/>
              </a:rPr>
              <a:t>петиторной</a:t>
            </a:r>
            <a:r>
              <a:rPr lang="ru-RU" dirty="0" smtClean="0">
                <a:latin typeface="Times New Roman" panose="02020603050405020304" pitchFamily="18" charset="0"/>
                <a:cs typeface="Times New Roman" panose="02020603050405020304" pitchFamily="18" charset="0"/>
              </a:rPr>
              <a:t> защиты, т.е. защиты вещного права собственника или иного законного (титульного) владельца вещи</a:t>
            </a:r>
            <a:endParaRPr lang="ru-RU" dirty="0">
              <a:latin typeface="Times New Roman" panose="02020603050405020304" pitchFamily="18" charset="0"/>
              <a:cs typeface="Times New Roman" panose="02020603050405020304" pitchFamily="18" charset="0"/>
            </a:endParaRPr>
          </a:p>
        </p:txBody>
      </p:sp>
      <p:sp>
        <p:nvSpPr>
          <p:cNvPr id="8" name="TextBox 7"/>
          <p:cNvSpPr txBox="1"/>
          <p:nvPr/>
        </p:nvSpPr>
        <p:spPr>
          <a:xfrm>
            <a:off x="530352" y="3312162"/>
            <a:ext cx="4718304" cy="923330"/>
          </a:xfrm>
          <a:prstGeom prst="rect">
            <a:avLst/>
          </a:prstGeom>
          <a:noFill/>
        </p:spPr>
        <p:txBody>
          <a:bodyPr wrap="square" rtlCol="0">
            <a:spAutoFit/>
          </a:bodyPr>
          <a:lstStyle/>
          <a:p>
            <a:pPr marL="285750" indent="-285750" algn="ctr">
              <a:buFont typeface="Wingdings" panose="05000000000000000000" pitchFamily="2" charset="2"/>
              <a:buChar char="ü"/>
            </a:pPr>
            <a:r>
              <a:rPr lang="ru-RU" dirty="0" smtClean="0">
                <a:latin typeface="Times New Roman" panose="02020603050405020304" pitchFamily="18" charset="0"/>
                <a:cs typeface="Times New Roman" panose="02020603050405020304" pitchFamily="18" charset="0"/>
              </a:rPr>
              <a:t>только </a:t>
            </a:r>
            <a:r>
              <a:rPr lang="ru-RU" dirty="0" err="1" smtClean="0">
                <a:latin typeface="Times New Roman" panose="02020603050405020304" pitchFamily="18" charset="0"/>
                <a:cs typeface="Times New Roman" panose="02020603050405020304" pitchFamily="18" charset="0"/>
              </a:rPr>
              <a:t>управомоченное</a:t>
            </a:r>
            <a:r>
              <a:rPr lang="ru-RU" dirty="0" smtClean="0">
                <a:latin typeface="Times New Roman" panose="02020603050405020304" pitchFamily="18" charset="0"/>
                <a:cs typeface="Times New Roman" panose="02020603050405020304" pitchFamily="18" charset="0"/>
              </a:rPr>
              <a:t> лицо - </a:t>
            </a:r>
            <a:r>
              <a:rPr lang="ru-RU" b="1" dirty="0" smtClean="0">
                <a:latin typeface="Times New Roman" panose="02020603050405020304" pitchFamily="18" charset="0"/>
                <a:cs typeface="Times New Roman" panose="02020603050405020304" pitchFamily="18" charset="0"/>
              </a:rPr>
              <a:t>титульный</a:t>
            </a:r>
            <a:r>
              <a:rPr lang="ru-RU" dirty="0" smtClean="0">
                <a:latin typeface="Times New Roman" panose="02020603050405020304" pitchFamily="18" charset="0"/>
                <a:cs typeface="Times New Roman" panose="02020603050405020304" pitchFamily="18" charset="0"/>
              </a:rPr>
              <a:t>, а не фактический владелец вещи, утративший свое владение ею</a:t>
            </a:r>
            <a:endParaRPr lang="ru-RU" dirty="0">
              <a:latin typeface="Times New Roman" panose="02020603050405020304" pitchFamily="18" charset="0"/>
              <a:cs typeface="Times New Roman" panose="02020603050405020304" pitchFamily="18" charset="0"/>
            </a:endParaRPr>
          </a:p>
        </p:txBody>
      </p:sp>
      <p:sp>
        <p:nvSpPr>
          <p:cNvPr id="9" name="TextBox 8"/>
          <p:cNvSpPr txBox="1"/>
          <p:nvPr/>
        </p:nvSpPr>
        <p:spPr>
          <a:xfrm>
            <a:off x="493390" y="4308164"/>
            <a:ext cx="4562856" cy="923330"/>
          </a:xfrm>
          <a:prstGeom prst="rect">
            <a:avLst/>
          </a:prstGeom>
          <a:noFill/>
        </p:spPr>
        <p:txBody>
          <a:bodyPr wrap="square" rtlCol="0">
            <a:spAutoFit/>
          </a:bodyPr>
          <a:lstStyle/>
          <a:p>
            <a:pPr marL="342900" indent="-342900" algn="ctr">
              <a:buFont typeface="Wingdings" panose="05000000000000000000" pitchFamily="2" charset="2"/>
              <a:buChar char="ü"/>
            </a:pPr>
            <a:r>
              <a:rPr lang="ru-RU" dirty="0" smtClean="0">
                <a:latin typeface="Times New Roman" panose="02020603050405020304" pitchFamily="18" charset="0"/>
                <a:cs typeface="Times New Roman" panose="02020603050405020304" pitchFamily="18" charset="0"/>
              </a:rPr>
              <a:t>должен доказать свое право (юридический титул) на </a:t>
            </a:r>
            <a:r>
              <a:rPr lang="ru-RU" dirty="0" err="1" smtClean="0">
                <a:latin typeface="Times New Roman" panose="02020603050405020304" pitchFamily="18" charset="0"/>
                <a:cs typeface="Times New Roman" panose="02020603050405020304" pitchFamily="18" charset="0"/>
              </a:rPr>
              <a:t>истребуемую</a:t>
            </a:r>
            <a:r>
              <a:rPr lang="ru-RU" dirty="0" smtClean="0">
                <a:latin typeface="Times New Roman" panose="02020603050405020304" pitchFamily="18" charset="0"/>
                <a:cs typeface="Times New Roman" panose="02020603050405020304" pitchFamily="18" charset="0"/>
              </a:rPr>
              <a:t> им вещь</a:t>
            </a:r>
            <a:endParaRPr lang="ru-RU" dirty="0">
              <a:latin typeface="Times New Roman" panose="02020603050405020304" pitchFamily="18" charset="0"/>
              <a:cs typeface="Times New Roman" panose="02020603050405020304" pitchFamily="18" charset="0"/>
            </a:endParaRPr>
          </a:p>
        </p:txBody>
      </p:sp>
      <p:sp>
        <p:nvSpPr>
          <p:cNvPr id="10" name="TextBox 9"/>
          <p:cNvSpPr txBox="1"/>
          <p:nvPr/>
        </p:nvSpPr>
        <p:spPr>
          <a:xfrm>
            <a:off x="7011924" y="3312162"/>
            <a:ext cx="5097780" cy="923330"/>
          </a:xfrm>
          <a:prstGeom prst="rect">
            <a:avLst/>
          </a:prstGeom>
          <a:noFill/>
        </p:spPr>
        <p:txBody>
          <a:bodyPr wrap="square" rtlCol="0">
            <a:spAutoFit/>
          </a:bodyPr>
          <a:lstStyle/>
          <a:p>
            <a:pPr marL="285750" indent="-285750" algn="ctr">
              <a:buFont typeface="Wingdings" panose="05000000000000000000" pitchFamily="2" charset="2"/>
              <a:buChar char="ü"/>
            </a:pPr>
            <a:r>
              <a:rPr lang="ru-RU" dirty="0" smtClean="0">
                <a:latin typeface="Times New Roman" panose="02020603050405020304" pitchFamily="18" charset="0"/>
                <a:cs typeface="Times New Roman" panose="02020603050405020304" pitchFamily="18" charset="0"/>
              </a:rPr>
              <a:t>всегда </a:t>
            </a:r>
            <a:r>
              <a:rPr lang="ru-RU" dirty="0">
                <a:latin typeface="Times New Roman" panose="02020603050405020304" pitchFamily="18" charset="0"/>
                <a:cs typeface="Times New Roman" panose="02020603050405020304" pitchFamily="18" charset="0"/>
              </a:rPr>
              <a:t>является незаконный владелец вещи, фактически обладающий ею на момент предъявления требования</a:t>
            </a:r>
          </a:p>
        </p:txBody>
      </p:sp>
      <p:sp>
        <p:nvSpPr>
          <p:cNvPr id="11" name="TextBox 10"/>
          <p:cNvSpPr txBox="1"/>
          <p:nvPr/>
        </p:nvSpPr>
        <p:spPr>
          <a:xfrm>
            <a:off x="2624328" y="2844792"/>
            <a:ext cx="885179" cy="400110"/>
          </a:xfrm>
          <a:prstGeom prst="rect">
            <a:avLst/>
          </a:prstGeom>
          <a:noFill/>
        </p:spPr>
        <p:txBody>
          <a:bodyPr wrap="none" rtlCol="0">
            <a:spAutoFit/>
          </a:bodyPr>
          <a:lstStyle/>
          <a:p>
            <a:r>
              <a:rPr lang="ru-RU" sz="2000" b="1" dirty="0" smtClean="0">
                <a:latin typeface="Times New Roman" panose="02020603050405020304" pitchFamily="18" charset="0"/>
                <a:cs typeface="Times New Roman" panose="02020603050405020304" pitchFamily="18" charset="0"/>
              </a:rPr>
              <a:t>Истец</a:t>
            </a:r>
            <a:endParaRPr lang="ru-RU" sz="2000" b="1" dirty="0">
              <a:latin typeface="Times New Roman" panose="02020603050405020304" pitchFamily="18" charset="0"/>
              <a:cs typeface="Times New Roman" panose="02020603050405020304" pitchFamily="18" charset="0"/>
            </a:endParaRPr>
          </a:p>
        </p:txBody>
      </p:sp>
      <p:sp>
        <p:nvSpPr>
          <p:cNvPr id="12" name="TextBox 11"/>
          <p:cNvSpPr txBox="1"/>
          <p:nvPr/>
        </p:nvSpPr>
        <p:spPr>
          <a:xfrm>
            <a:off x="9035411" y="2860181"/>
            <a:ext cx="1327608" cy="400110"/>
          </a:xfrm>
          <a:prstGeom prst="rect">
            <a:avLst/>
          </a:prstGeom>
          <a:noFill/>
        </p:spPr>
        <p:txBody>
          <a:bodyPr wrap="none" rtlCol="0">
            <a:spAutoFit/>
          </a:bodyPr>
          <a:lstStyle/>
          <a:p>
            <a:r>
              <a:rPr lang="ru-RU" sz="2000" b="1" dirty="0" smtClean="0">
                <a:latin typeface="Times New Roman" panose="02020603050405020304" pitchFamily="18" charset="0"/>
                <a:cs typeface="Times New Roman" panose="02020603050405020304" pitchFamily="18" charset="0"/>
              </a:rPr>
              <a:t>Ответчик</a:t>
            </a:r>
            <a:endParaRPr lang="ru-RU" sz="2000" b="1" dirty="0">
              <a:latin typeface="Times New Roman" panose="02020603050405020304" pitchFamily="18" charset="0"/>
              <a:cs typeface="Times New Roman" panose="02020603050405020304" pitchFamily="18" charset="0"/>
            </a:endParaRPr>
          </a:p>
        </p:txBody>
      </p:sp>
      <p:pic>
        <p:nvPicPr>
          <p:cNvPr id="1026" name="Picture 2" descr="https://catherineasquithgallery.com/uploads/posts/2021-03/1614558326_10-p-chelovechki-na-belom-fone-1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60297" y="5388142"/>
            <a:ext cx="1012659" cy="1012659"/>
          </a:xfrm>
          <a:prstGeom prst="rect">
            <a:avLst/>
          </a:prstGeom>
          <a:noFill/>
          <a:extLst>
            <a:ext uri="{909E8E84-426E-40DD-AFC4-6F175D3DCCD1}">
              <a14:hiddenFill xmlns:a14="http://schemas.microsoft.com/office/drawing/2010/main">
                <a:solidFill>
                  <a:srgbClr val="FFFFFF"/>
                </a:solidFill>
              </a14:hiddenFill>
            </a:ext>
          </a:extLst>
        </p:spPr>
      </p:pic>
      <p:pic>
        <p:nvPicPr>
          <p:cNvPr id="13" name="Рисунок 12"/>
          <p:cNvPicPr>
            <a:picLocks noChangeAspect="1"/>
          </p:cNvPicPr>
          <p:nvPr/>
        </p:nvPicPr>
        <p:blipFill>
          <a:blip r:embed="rId3"/>
          <a:stretch>
            <a:fillRect/>
          </a:stretch>
        </p:blipFill>
        <p:spPr>
          <a:xfrm>
            <a:off x="9493512" y="5074015"/>
            <a:ext cx="1232952" cy="1232952"/>
          </a:xfrm>
          <a:prstGeom prst="rect">
            <a:avLst/>
          </a:prstGeom>
        </p:spPr>
      </p:pic>
      <p:sp>
        <p:nvSpPr>
          <p:cNvPr id="14" name="TextBox 13"/>
          <p:cNvSpPr txBox="1"/>
          <p:nvPr/>
        </p:nvSpPr>
        <p:spPr>
          <a:xfrm>
            <a:off x="5522976" y="5200472"/>
            <a:ext cx="2750072" cy="1200329"/>
          </a:xfrm>
          <a:prstGeom prst="rect">
            <a:avLst/>
          </a:prstGeom>
          <a:noFill/>
        </p:spPr>
        <p:txBody>
          <a:bodyPr wrap="square" rtlCol="0">
            <a:spAutoFit/>
          </a:bodyPr>
          <a:lstStyle/>
          <a:p>
            <a:r>
              <a:rPr lang="ru-RU" b="1" dirty="0" smtClean="0">
                <a:latin typeface="Times New Roman" panose="02020603050405020304" pitchFamily="18" charset="0"/>
                <a:cs typeface="Times New Roman" panose="02020603050405020304" pitchFamily="18" charset="0"/>
              </a:rPr>
              <a:t>Объект виндикации </a:t>
            </a:r>
            <a:r>
              <a:rPr lang="ru-RU" dirty="0" smtClean="0">
                <a:latin typeface="Times New Roman" panose="02020603050405020304" pitchFamily="18" charset="0"/>
                <a:cs typeface="Times New Roman" panose="02020603050405020304" pitchFamily="18" charset="0"/>
              </a:rPr>
              <a:t>-индивидуально-определенная вещь, сохранившаяся в натуре</a:t>
            </a:r>
            <a:endParaRPr lang="ru-RU" dirty="0">
              <a:latin typeface="Times New Roman" panose="02020603050405020304" pitchFamily="18" charset="0"/>
              <a:cs typeface="Times New Roman" panose="02020603050405020304" pitchFamily="18" charset="0"/>
            </a:endParaRPr>
          </a:p>
        </p:txBody>
      </p:sp>
      <p:pic>
        <p:nvPicPr>
          <p:cNvPr id="1028" name="Picture 4" descr="https://dosaaf34-kk.ru/dosaaf34_kk_ru/i/db/gc1d2ye6de7gyo3k_826x768.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89517" y="5256534"/>
            <a:ext cx="933459" cy="8679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36651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0" y="320040"/>
            <a:ext cx="7196328" cy="5943600"/>
          </a:xfrm>
        </p:spPr>
        <p:txBody>
          <a:bodyPr>
            <a:noAutofit/>
          </a:bodyPr>
          <a:lstStyle/>
          <a:p>
            <a:r>
              <a:rPr lang="ru-RU" sz="2400" dirty="0" smtClean="0">
                <a:latin typeface="Times New Roman" panose="02020603050405020304" pitchFamily="18" charset="0"/>
                <a:cs typeface="Times New Roman" panose="02020603050405020304" pitchFamily="18" charset="0"/>
              </a:rPr>
              <a:t>Исключена виндикация </a:t>
            </a:r>
            <a:r>
              <a:rPr lang="ru-RU" sz="2400" b="1" dirty="0" smtClean="0">
                <a:latin typeface="Times New Roman" panose="02020603050405020304" pitchFamily="18" charset="0"/>
                <a:cs typeface="Times New Roman" panose="02020603050405020304" pitchFamily="18" charset="0"/>
              </a:rPr>
              <a:t>будущих вещей</a:t>
            </a:r>
            <a:r>
              <a:rPr lang="ru-RU" sz="2400" dirty="0" smtClean="0">
                <a:latin typeface="Times New Roman" panose="02020603050405020304" pitchFamily="18" charset="0"/>
                <a:cs typeface="Times New Roman" panose="02020603050405020304" pitchFamily="18" charset="0"/>
              </a:rPr>
              <a:t> , отсутствующих в момент предъявления иска (например , будущих жилых квартир как объектов «долевого строительства»). </a:t>
            </a:r>
          </a:p>
          <a:p>
            <a:pPr marL="0" indent="0">
              <a:buNone/>
            </a:pPr>
            <a:endParaRPr lang="ru-RU" sz="2400" dirty="0" smtClean="0">
              <a:latin typeface="Times New Roman" panose="02020603050405020304" pitchFamily="18" charset="0"/>
              <a:cs typeface="Times New Roman" panose="02020603050405020304" pitchFamily="18" charset="0"/>
            </a:endParaRPr>
          </a:p>
          <a:p>
            <a:r>
              <a:rPr lang="ru-RU" sz="2400" dirty="0">
                <a:latin typeface="Times New Roman" panose="02020603050405020304" pitchFamily="18" charset="0"/>
                <a:cs typeface="Times New Roman" panose="02020603050405020304" pitchFamily="18" charset="0"/>
              </a:rPr>
              <a:t>Н</a:t>
            </a:r>
            <a:r>
              <a:rPr lang="ru-RU" sz="2400" dirty="0" smtClean="0">
                <a:latin typeface="Times New Roman" panose="02020603050405020304" pitchFamily="18" charset="0"/>
                <a:cs typeface="Times New Roman" panose="02020603050405020304" pitchFamily="18" charset="0"/>
              </a:rPr>
              <a:t>евозможно </a:t>
            </a:r>
            <a:r>
              <a:rPr lang="ru-RU" sz="2400" dirty="0" err="1" smtClean="0">
                <a:latin typeface="Times New Roman" panose="02020603050405020304" pitchFamily="18" charset="0"/>
                <a:cs typeface="Times New Roman" panose="02020603050405020304" pitchFamily="18" charset="0"/>
              </a:rPr>
              <a:t>виндицировать</a:t>
            </a:r>
            <a:r>
              <a:rPr lang="ru-RU" sz="2400" dirty="0" smtClean="0">
                <a:latin typeface="Times New Roman" panose="02020603050405020304" pitchFamily="18" charset="0"/>
                <a:cs typeface="Times New Roman" panose="02020603050405020304" pitchFamily="18" charset="0"/>
              </a:rPr>
              <a:t> вещи, определенные </a:t>
            </a:r>
            <a:r>
              <a:rPr lang="ru-RU" sz="2400" b="1" dirty="0" smtClean="0">
                <a:latin typeface="Times New Roman" panose="02020603050405020304" pitchFamily="18" charset="0"/>
                <a:cs typeface="Times New Roman" panose="02020603050405020304" pitchFamily="18" charset="0"/>
              </a:rPr>
              <a:t>родовыми признаками </a:t>
            </a:r>
            <a:r>
              <a:rPr lang="ru-RU" sz="2400" dirty="0" smtClean="0">
                <a:latin typeface="Times New Roman" panose="02020603050405020304" pitchFamily="18" charset="0"/>
                <a:cs typeface="Times New Roman" panose="02020603050405020304" pitchFamily="18" charset="0"/>
              </a:rPr>
              <a:t>(поскольку они могут смешаться с другими однородными объектами, принадлежащими тому же владельцу), а также безналичные денежные средства, «бездокументарные ценные бумаги» (в том числе акции), доли в уставном капитале хозяйственных обществ , которые являются объектами обязательственных и корпоративных, а не вещных прав.</a:t>
            </a:r>
            <a:endParaRPr lang="ru-RU" sz="2400"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1005840" y="1703832"/>
            <a:ext cx="3048000" cy="3048000"/>
          </a:xfrm>
          <a:prstGeom prst="rect">
            <a:avLst/>
          </a:prstGeom>
        </p:spPr>
      </p:pic>
    </p:spTree>
    <p:extLst>
      <p:ext uri="{BB962C8B-B14F-4D97-AF65-F5344CB8AC3E}">
        <p14:creationId xmlns:p14="http://schemas.microsoft.com/office/powerpoint/2010/main" val="1924873784"/>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233</TotalTime>
  <Words>1926</Words>
  <Application>Microsoft Office PowerPoint</Application>
  <PresentationFormat>Широкоэкранный</PresentationFormat>
  <Paragraphs>123</Paragraphs>
  <Slides>16</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16</vt:i4>
      </vt:variant>
    </vt:vector>
  </HeadingPairs>
  <TitlesOfParts>
    <vt:vector size="22" baseType="lpstr">
      <vt:lpstr>Arial</vt:lpstr>
      <vt:lpstr>Calibri</vt:lpstr>
      <vt:lpstr>Calibri Light</vt:lpstr>
      <vt:lpstr>Times New Roman</vt:lpstr>
      <vt:lpstr>Wingdings</vt:lpstr>
      <vt:lpstr>Тема Office</vt:lpstr>
      <vt:lpstr>Тема 2.2. Защита прав собственности,  иных вещных прав</vt:lpstr>
      <vt:lpstr>План работы</vt:lpstr>
      <vt:lpstr>Понятие защиты права собственности и других вещных прав (юридическая сущность)</vt:lpstr>
      <vt:lpstr>В зависимости от характера нарушения вещных прав и содержания предоставляемой защиты в гражданском праве используются способы защиты вещных прав</vt:lpstr>
      <vt:lpstr>Обязательственно-правовые способы защиты</vt:lpstr>
      <vt:lpstr>Самозащита</vt:lpstr>
      <vt:lpstr>Презентация PowerPoint</vt:lpstr>
      <vt:lpstr>Виндикационный иск</vt:lpstr>
      <vt:lpstr>Презентация PowerPoint</vt:lpstr>
      <vt:lpstr>Виды незаконного (беститульного, т.е. фактического) владения чужой вещью</vt:lpstr>
      <vt:lpstr>Ограничение виндикации</vt:lpstr>
      <vt:lpstr>Последствия удовлетворения виндикационного иска или отказа в его удовлетворении</vt:lpstr>
      <vt:lpstr>Виндикация, реституция, кондикция</vt:lpstr>
      <vt:lpstr>Негаторный иск </vt:lpstr>
      <vt:lpstr>Иск об освобождении имущества от ареста</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2.2. Защита прав собственности иных вещных прав</dc:title>
  <dc:creator>Admin</dc:creator>
  <cp:lastModifiedBy>Admin</cp:lastModifiedBy>
  <cp:revision>24</cp:revision>
  <dcterms:created xsi:type="dcterms:W3CDTF">2023-10-24T13:03:41Z</dcterms:created>
  <dcterms:modified xsi:type="dcterms:W3CDTF">2023-10-25T05:34:56Z</dcterms:modified>
</cp:coreProperties>
</file>