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02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77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820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469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10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872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41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296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172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632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31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5E16E-4ECF-4176-B788-F931ABC47395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C76BE-1F4E-4EFB-BC9F-9EE35E52B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4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3.1.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Общая характеристика обязательств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2640" y="4415854"/>
            <a:ext cx="9144000" cy="1655762"/>
          </a:xfrm>
        </p:spPr>
        <p:txBody>
          <a:bodyPr>
            <a:normAutofit lnSpcReduction="10000"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Лекцию подготовил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реподаватель ГБПОУ РК «Евпаторийский индустриальный техникум»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Степанова Анастасия Петровна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773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15313"/>
            <a:ext cx="10515600" cy="4351338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Понятие обязательств в гражданском праве. Основания возникновения. Элементы обязательственного правоотношения.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Множественность лиц в обязательстве.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место исполнения обязательств.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основание возникновения обязательств.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 в обязательстве.</a:t>
            </a:r>
          </a:p>
        </p:txBody>
      </p:sp>
    </p:spTree>
    <p:extLst>
      <p:ext uri="{BB962C8B-B14F-4D97-AF65-F5344CB8AC3E}">
        <p14:creationId xmlns:p14="http://schemas.microsoft.com/office/powerpoint/2010/main" val="128708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9224" y="530352"/>
            <a:ext cx="109910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силу </a:t>
            </a:r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обязательства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 лицо (должник) обязано совершить в пользу другого лица (кредитора) определенное действие, как то: передать имущество, выполнить работу, оказать услугу, внести вклад в совместную деятельность, уплатить деньги и т.п., либо воздержаться от определенного действия, а кредитор имеет право требовать от должника исполнения его обязанности (п. 1 ст. 307 ГК РФ).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389120" y="2251211"/>
            <a:ext cx="3364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8136" y="2530900"/>
            <a:ext cx="330098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Должник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08392" y="2530900"/>
            <a:ext cx="41422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4389120" y="2805208"/>
            <a:ext cx="33192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7" idx="1"/>
            <a:endCxn id="6" idx="3"/>
          </p:cNvCxnSpPr>
          <p:nvPr/>
        </p:nvCxnSpPr>
        <p:spPr>
          <a:xfrm flipH="1">
            <a:off x="4389120" y="2715566"/>
            <a:ext cx="33192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892040" y="2924468"/>
            <a:ext cx="2505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11096" y="3454230"/>
            <a:ext cx="937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Вещи, объединенные индивидуально-определенными и родовыми признаками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Имущественные комплексы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Имущественные права и обязанности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работ и оказания услуг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5216" y="4934248"/>
            <a:ext cx="11265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обязательства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онкретные действия субъектов (по передаче вещей, уплате денег, оказанию услуг). Выражают имущественный интерес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459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9368" y="123377"/>
            <a:ext cx="10515600" cy="66278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возникновения обязательства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5528" y="1003465"/>
            <a:ext cx="2368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57016" y="979781"/>
            <a:ext cx="1911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Односторонняя сделка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08192" y="979781"/>
            <a:ext cx="2020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Причинение вреда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28176" y="1003465"/>
            <a:ext cx="3163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Неосновательное обогащение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 стрелкой 8"/>
          <p:cNvCxnSpPr>
            <a:stCxn id="2" idx="2"/>
            <a:endCxn id="4" idx="0"/>
          </p:cNvCxnSpPr>
          <p:nvPr/>
        </p:nvCxnSpPr>
        <p:spPr>
          <a:xfrm flipH="1">
            <a:off x="1979676" y="786159"/>
            <a:ext cx="4317492" cy="217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2"/>
            <a:endCxn id="6" idx="0"/>
          </p:cNvCxnSpPr>
          <p:nvPr/>
        </p:nvCxnSpPr>
        <p:spPr>
          <a:xfrm>
            <a:off x="6297168" y="786159"/>
            <a:ext cx="821436" cy="193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95528" y="1927930"/>
            <a:ext cx="26639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Договором признается соглашение двух или нескольких лиц об установлении, изменении или прекращении гражданских прав и обязанностей (ст. 402 ГК РФ).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769096" y="1928657"/>
            <a:ext cx="32369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олжник, т. е. лицо, которое без установленных законодательством или сделкой оснований приобрело имущество за счет другого лица (кредитора), обязан возвратить последнему неосновательно полученное имущество.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08192" y="1867836"/>
            <a:ext cx="25054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Вред, </a:t>
            </a:r>
            <a:r>
              <a:rPr lang="ru-RU" b="0" i="0" dirty="0" smtClean="0">
                <a:effectLst/>
                <a:latin typeface="Times New Roman" panose="02020603050405020304" pitchFamily="18" charset="0"/>
              </a:rPr>
              <a:t>причиненный 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личности или имуществу гражданина, а также вред, причиненный имуществу юридического лица, подлежит возмещению в полном объеме лицом, причинившим вред (ст. 1064 ГК РФ).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706368" y="1972196"/>
            <a:ext cx="17617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в чужом интересе без поручения, публичного обещания награды и публичного конкурса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люс 23"/>
          <p:cNvSpPr/>
          <p:nvPr/>
        </p:nvSpPr>
        <p:spPr>
          <a:xfrm>
            <a:off x="2865120" y="1043601"/>
            <a:ext cx="484632" cy="444083"/>
          </a:xfrm>
          <a:prstGeom prst="mathPlu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люс 24"/>
          <p:cNvSpPr/>
          <p:nvPr/>
        </p:nvSpPr>
        <p:spPr>
          <a:xfrm>
            <a:off x="8453628" y="1032778"/>
            <a:ext cx="569976" cy="497357"/>
          </a:xfrm>
          <a:prstGeom prst="mathPlu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 стрелкой 26"/>
          <p:cNvCxnSpPr>
            <a:stCxn id="2" idx="2"/>
          </p:cNvCxnSpPr>
          <p:nvPr/>
        </p:nvCxnSpPr>
        <p:spPr>
          <a:xfrm flipH="1">
            <a:off x="5349240" y="786159"/>
            <a:ext cx="947928" cy="4124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594354" y="5010191"/>
            <a:ext cx="3113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иных юридических фактов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125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4541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обязательств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0664" y="1339703"/>
            <a:ext cx="209397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основаниям возникновения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31336" y="983534"/>
            <a:ext cx="25511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31336" y="1478202"/>
            <a:ext cx="218354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правонарушений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31336" y="1972870"/>
            <a:ext cx="283464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иных юридических фактов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>
            <a:stCxn id="4" idx="3"/>
            <a:endCxn id="5" idx="1"/>
          </p:cNvCxnSpPr>
          <p:nvPr/>
        </p:nvCxnSpPr>
        <p:spPr>
          <a:xfrm flipV="1">
            <a:off x="2834640" y="1168200"/>
            <a:ext cx="996696" cy="4946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3"/>
            <a:endCxn id="7" idx="1"/>
          </p:cNvCxnSpPr>
          <p:nvPr/>
        </p:nvCxnSpPr>
        <p:spPr>
          <a:xfrm flipV="1">
            <a:off x="2834640" y="1662868"/>
            <a:ext cx="99669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3"/>
            <a:endCxn id="8" idx="1"/>
          </p:cNvCxnSpPr>
          <p:nvPr/>
        </p:nvCxnSpPr>
        <p:spPr>
          <a:xfrm>
            <a:off x="2834640" y="1662869"/>
            <a:ext cx="996696" cy="633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560638" y="948181"/>
            <a:ext cx="428998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передаче вещей в собственность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60638" y="1339703"/>
            <a:ext cx="428998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передаче вещей в пользование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60638" y="1731225"/>
            <a:ext cx="428998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производству работ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60637" y="2122747"/>
            <a:ext cx="428998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оказанию услуг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60637" y="2550844"/>
            <a:ext cx="428998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приобретению и использованию прав на результаты творческой деятельности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60637" y="3255940"/>
            <a:ext cx="42899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многосторонних договоров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 стрелкой 21"/>
          <p:cNvCxnSpPr>
            <a:stCxn id="5" idx="3"/>
            <a:endCxn id="15" idx="1"/>
          </p:cNvCxnSpPr>
          <p:nvPr/>
        </p:nvCxnSpPr>
        <p:spPr>
          <a:xfrm flipV="1">
            <a:off x="6382512" y="1132847"/>
            <a:ext cx="1178126" cy="35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5" idx="3"/>
            <a:endCxn id="16" idx="1"/>
          </p:cNvCxnSpPr>
          <p:nvPr/>
        </p:nvCxnSpPr>
        <p:spPr>
          <a:xfrm>
            <a:off x="6382512" y="1168200"/>
            <a:ext cx="1178126" cy="356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5" idx="3"/>
            <a:endCxn id="17" idx="1"/>
          </p:cNvCxnSpPr>
          <p:nvPr/>
        </p:nvCxnSpPr>
        <p:spPr>
          <a:xfrm>
            <a:off x="6382512" y="1168200"/>
            <a:ext cx="1178126" cy="747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5" idx="3"/>
            <a:endCxn id="18" idx="1"/>
          </p:cNvCxnSpPr>
          <p:nvPr/>
        </p:nvCxnSpPr>
        <p:spPr>
          <a:xfrm>
            <a:off x="6382512" y="1168200"/>
            <a:ext cx="1178125" cy="1139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5" idx="3"/>
            <a:endCxn id="19" idx="1"/>
          </p:cNvCxnSpPr>
          <p:nvPr/>
        </p:nvCxnSpPr>
        <p:spPr>
          <a:xfrm>
            <a:off x="6382512" y="1168200"/>
            <a:ext cx="1178125" cy="1705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5" idx="3"/>
            <a:endCxn id="20" idx="1"/>
          </p:cNvCxnSpPr>
          <p:nvPr/>
        </p:nvCxnSpPr>
        <p:spPr>
          <a:xfrm>
            <a:off x="6382512" y="1168200"/>
            <a:ext cx="1178125" cy="2272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40664" y="3800244"/>
            <a:ext cx="209397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0" i="0" dirty="0" smtClean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структуре содержания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31336" y="3786572"/>
            <a:ext cx="272491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0" i="0" dirty="0" smtClean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(односторонние)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560636" y="3725410"/>
            <a:ext cx="4289985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0" i="0" dirty="0" smtClean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 сторона (кредитор) имеет право требовать определенного поведения, а другая сторона (должник) несет соответствующую обязанность (например, договор займа)</a:t>
            </a:r>
            <a:endParaRPr lang="ru-RU" b="0" i="0" dirty="0">
              <a:solidFill>
                <a:srgbClr val="1A1A1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0" name="Прямая со стрелкой 39"/>
          <p:cNvCxnSpPr>
            <a:endCxn id="35" idx="1"/>
          </p:cNvCxnSpPr>
          <p:nvPr/>
        </p:nvCxnSpPr>
        <p:spPr>
          <a:xfrm flipV="1">
            <a:off x="2834640" y="3971238"/>
            <a:ext cx="996696" cy="15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67328" y="5441375"/>
            <a:ext cx="273862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0" i="0" dirty="0" smtClean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сложные (двусторонние, взаимные, встречные)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560635" y="5302876"/>
            <a:ext cx="4289985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0" i="0" dirty="0" smtClean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из</a:t>
            </a:r>
          </a:p>
          <a:p>
            <a:r>
              <a:rPr lang="ru-RU" b="0" i="0" dirty="0" smtClean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обязательства имеет права и несет обязанности. </a:t>
            </a:r>
            <a:endParaRPr lang="ru-RU" b="0" i="0" dirty="0">
              <a:solidFill>
                <a:srgbClr val="1A1A1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0" name="Прямая со стрелкой 49"/>
          <p:cNvCxnSpPr>
            <a:endCxn id="42" idx="1"/>
          </p:cNvCxnSpPr>
          <p:nvPr/>
        </p:nvCxnSpPr>
        <p:spPr>
          <a:xfrm>
            <a:off x="2834640" y="3971238"/>
            <a:ext cx="932688" cy="1793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stCxn id="35" idx="3"/>
          </p:cNvCxnSpPr>
          <p:nvPr/>
        </p:nvCxnSpPr>
        <p:spPr>
          <a:xfrm>
            <a:off x="6556248" y="3971238"/>
            <a:ext cx="9966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stCxn id="42" idx="3"/>
            <a:endCxn id="43" idx="1"/>
          </p:cNvCxnSpPr>
          <p:nvPr/>
        </p:nvCxnSpPr>
        <p:spPr>
          <a:xfrm>
            <a:off x="6505956" y="5764541"/>
            <a:ext cx="105467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953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5488" y="320040"/>
            <a:ext cx="2916936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точки зрения определенности предмета исполнения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6784" y="320040"/>
            <a:ext cx="28254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86784" y="874038"/>
            <a:ext cx="28254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96328" y="152769"/>
            <a:ext cx="471830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Должник обязан совершить одно из двух или нескольких действий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96328" y="874038"/>
            <a:ext cx="4718304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Должник обязан совершить в пользу кредитора определенное действие (основное исполнение), но вправе заменить его иным, заранее предусмотренным исполнением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>
            <a:stCxn id="4" idx="3"/>
            <a:endCxn id="5" idx="1"/>
          </p:cNvCxnSpPr>
          <p:nvPr/>
        </p:nvCxnSpPr>
        <p:spPr>
          <a:xfrm flipV="1">
            <a:off x="3392424" y="504706"/>
            <a:ext cx="594360" cy="276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3"/>
            <a:endCxn id="6" idx="1"/>
          </p:cNvCxnSpPr>
          <p:nvPr/>
        </p:nvCxnSpPr>
        <p:spPr>
          <a:xfrm>
            <a:off x="3392424" y="781705"/>
            <a:ext cx="594360" cy="276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3"/>
            <a:endCxn id="7" idx="1"/>
          </p:cNvCxnSpPr>
          <p:nvPr/>
        </p:nvCxnSpPr>
        <p:spPr>
          <a:xfrm flipV="1">
            <a:off x="6812280" y="475935"/>
            <a:ext cx="384048" cy="287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6" idx="3"/>
          </p:cNvCxnSpPr>
          <p:nvPr/>
        </p:nvCxnSpPr>
        <p:spPr>
          <a:xfrm>
            <a:off x="6812280" y="1058704"/>
            <a:ext cx="384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95928" y="2350222"/>
            <a:ext cx="281635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86784" y="2825496"/>
            <a:ext cx="281635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69480" y="2825496"/>
            <a:ext cx="4718304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Обеспечивают исполнение главных обязательств (обязательства поручительства, залога вещи)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 стрелкой 25"/>
          <p:cNvCxnSpPr>
            <a:stCxn id="23" idx="3"/>
          </p:cNvCxnSpPr>
          <p:nvPr/>
        </p:nvCxnSpPr>
        <p:spPr>
          <a:xfrm>
            <a:off x="6803136" y="3010162"/>
            <a:ext cx="4846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73652" y="4500848"/>
            <a:ext cx="26426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виды обязательств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5488" y="5184648"/>
            <a:ext cx="253288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Делимые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Неделимые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29584" y="5197578"/>
            <a:ext cx="2057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29584" y="5566910"/>
            <a:ext cx="2057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Личного характера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Прямая со стрелкой 31"/>
          <p:cNvCxnSpPr>
            <a:stCxn id="27" idx="2"/>
          </p:cNvCxnSpPr>
          <p:nvPr/>
        </p:nvCxnSpPr>
        <p:spPr>
          <a:xfrm flipH="1">
            <a:off x="2578608" y="4870180"/>
            <a:ext cx="2816352" cy="314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27" idx="2"/>
            <a:endCxn id="29" idx="0"/>
          </p:cNvCxnSpPr>
          <p:nvPr/>
        </p:nvCxnSpPr>
        <p:spPr>
          <a:xfrm flipH="1">
            <a:off x="4558284" y="4870180"/>
            <a:ext cx="836676" cy="327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844284" y="5197578"/>
            <a:ext cx="20071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Прямая со стрелкой 37"/>
          <p:cNvCxnSpPr>
            <a:stCxn id="27" idx="2"/>
            <a:endCxn id="35" idx="0"/>
          </p:cNvCxnSpPr>
          <p:nvPr/>
        </p:nvCxnSpPr>
        <p:spPr>
          <a:xfrm>
            <a:off x="5394960" y="4870180"/>
            <a:ext cx="2452878" cy="327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354312" y="5197578"/>
            <a:ext cx="256032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Рисковые сделки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алеаторные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" name="Прямая со стрелкой 40"/>
          <p:cNvCxnSpPr>
            <a:stCxn id="27" idx="2"/>
          </p:cNvCxnSpPr>
          <p:nvPr/>
        </p:nvCxnSpPr>
        <p:spPr>
          <a:xfrm>
            <a:off x="5394960" y="4870180"/>
            <a:ext cx="5376672" cy="314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372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624" y="1014349"/>
            <a:ext cx="10515600" cy="503555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Множественность лиц в обязательстве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8784" y="2511425"/>
            <a:ext cx="10515600" cy="27920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b="0" i="0" dirty="0" smtClean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опускается наличие нескольких кредиторов, имеющих право требования к одному должнику (сдача в аренду одному субъекту имущества, принадлежащего нескольким собственникам), либо нескольких должников, обязанных произвести исполнение одному кредитору (двое граждан, которые разбили угнанную ими автомашину, обязаны возместить вред ее собственнику). Может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712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390530"/>
              </p:ext>
            </p:extLst>
          </p:nvPr>
        </p:nvGraphicFramePr>
        <p:xfrm>
          <a:off x="557784" y="438912"/>
          <a:ext cx="11375136" cy="4849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7568"/>
                <a:gridCol w="5687568"/>
              </a:tblGrid>
              <a:tr h="339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Долевая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Солидарная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613977">
                <a:tc>
                  <a:txBody>
                    <a:bodyPr/>
                    <a:lstStyle/>
                    <a:p>
                      <a:pPr algn="just"/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Каждый из кредиторов может требовать, а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каждый должник обязан исполнить обязательство в пределах своей доли (активная долевая множественность).</a:t>
                      </a:r>
                    </a:p>
                    <a:p>
                      <a:pPr algn="just"/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 321 ГК действует презумпция равенства долей: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доли равны, если иное не установлено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нормативными актами либо не вытекает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условий обязательства.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наличии нескольких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сокредиторов (пассивная солидарная множественность) каждый из них может потребовать исполнения с единственного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должника. При множественности лиц на стороне должника (активная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солидарная множественность)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единственный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кредитор вправе предъявить требование к любому из должников (ст. 323, 326 ГК РФ)</a:t>
                      </a:r>
                      <a:endParaRPr lang="ru-RU" b="0" i="0" dirty="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71934">
                <a:tc>
                  <a:txBody>
                    <a:bodyPr/>
                    <a:lstStyle/>
                    <a:p>
                      <a:pPr algn="just"/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Каждый из кредиторов вправе требовать исполнения только в своей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(пассивная долевая множественность)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 каждый должник не отвечает за исполнение обязанности другими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должниками.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таких отношениях все зависит от воли кредитора: он может потребовать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исполнения как от всех должников совместно, так и от любого из них в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отдельности либо возложить обязанность не на всех, а лишь на отдельных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err="1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содолжников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Размер требования при этом тоже определяется кредитором: в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полном объеме с одного, а если с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нескольких должников или всех – то с кого и в</a:t>
                      </a:r>
                      <a:r>
                        <a:rPr lang="ru-RU" b="0" i="0" baseline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i="0" dirty="0" smtClean="0"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какой части.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826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9912" y="2346833"/>
            <a:ext cx="10515600" cy="24171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0" i="0" dirty="0" smtClean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Солидарными являются</a:t>
            </a:r>
            <a:r>
              <a:rPr lang="ru-RU" dirty="0" smtClean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smtClean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обязательства, предмет</a:t>
            </a: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smtClean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</a:t>
            </a: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smtClean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неделим. Например, два подрядчика обязаны передать заказчику созданную ими в ходе исполнения договора подряда неделимую вещь. Законом (п. 1 ст. 707 ГК) в отношении данной обязанности они признаны солидарными должниками.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7151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698</Words>
  <Application>Microsoft Office PowerPoint</Application>
  <PresentationFormat>Широкоэкранный</PresentationFormat>
  <Paragraphs>74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Тема Office</vt:lpstr>
      <vt:lpstr>Тема 3.1. Общая характеристика обязательств</vt:lpstr>
      <vt:lpstr>План работы:</vt:lpstr>
      <vt:lpstr>Презентация PowerPoint</vt:lpstr>
      <vt:lpstr>Основания возникновения обязательства</vt:lpstr>
      <vt:lpstr>Виды обязательств</vt:lpstr>
      <vt:lpstr>Презентация PowerPoint</vt:lpstr>
      <vt:lpstr>Множественность лиц в обязательстве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3.1. Общая характеристика обязательств</dc:title>
  <dc:creator>Admin</dc:creator>
  <cp:lastModifiedBy>Admin</cp:lastModifiedBy>
  <cp:revision>12</cp:revision>
  <dcterms:created xsi:type="dcterms:W3CDTF">2023-10-24T16:59:54Z</dcterms:created>
  <dcterms:modified xsi:type="dcterms:W3CDTF">2023-10-24T19:13:01Z</dcterms:modified>
</cp:coreProperties>
</file>